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6" r:id="rId2"/>
    <p:sldId id="280" r:id="rId3"/>
    <p:sldId id="281" r:id="rId4"/>
    <p:sldId id="257" r:id="rId5"/>
    <p:sldId id="285" r:id="rId6"/>
    <p:sldId id="352" r:id="rId7"/>
    <p:sldId id="261" r:id="rId8"/>
    <p:sldId id="294" r:id="rId9"/>
    <p:sldId id="356" r:id="rId10"/>
    <p:sldId id="287" r:id="rId11"/>
    <p:sldId id="282" r:id="rId12"/>
    <p:sldId id="353" r:id="rId13"/>
    <p:sldId id="290" r:id="rId14"/>
    <p:sldId id="292" r:id="rId15"/>
    <p:sldId id="291" r:id="rId16"/>
    <p:sldId id="358" r:id="rId17"/>
    <p:sldId id="270" r:id="rId18"/>
    <p:sldId id="271" r:id="rId19"/>
    <p:sldId id="273" r:id="rId20"/>
    <p:sldId id="274" r:id="rId21"/>
    <p:sldId id="275" r:id="rId22"/>
    <p:sldId id="276" r:id="rId23"/>
    <p:sldId id="355" r:id="rId24"/>
    <p:sldId id="299" r:id="rId25"/>
    <p:sldId id="351" r:id="rId26"/>
    <p:sldId id="262" r:id="rId27"/>
    <p:sldId id="357" r:id="rId28"/>
    <p:sldId id="359" r:id="rId29"/>
    <p:sldId id="258" r:id="rId30"/>
    <p:sldId id="317" r:id="rId31"/>
    <p:sldId id="318" r:id="rId32"/>
    <p:sldId id="259" r:id="rId33"/>
    <p:sldId id="360" r:id="rId34"/>
    <p:sldId id="260" r:id="rId35"/>
    <p:sldId id="269" r:id="rId36"/>
    <p:sldId id="361" r:id="rId37"/>
    <p:sldId id="263" r:id="rId38"/>
    <p:sldId id="312" r:id="rId39"/>
    <p:sldId id="264" r:id="rId40"/>
    <p:sldId id="362" r:id="rId41"/>
    <p:sldId id="265" r:id="rId42"/>
    <p:sldId id="313" r:id="rId43"/>
    <p:sldId id="316" r:id="rId44"/>
    <p:sldId id="266" r:id="rId45"/>
    <p:sldId id="267" r:id="rId46"/>
    <p:sldId id="315" r:id="rId47"/>
    <p:sldId id="268" r:id="rId48"/>
    <p:sldId id="314" r:id="rId49"/>
    <p:sldId id="283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4B9ACC-9469-4ACF-A1D9-419FD1762700}" v="37" dt="2024-06-02T23:40:10.2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3" autoAdjust="0"/>
    <p:restoredTop sz="94656"/>
  </p:normalViewPr>
  <p:slideViewPr>
    <p:cSldViewPr snapToGrid="0">
      <p:cViewPr varScale="1">
        <p:scale>
          <a:sx n="107" d="100"/>
          <a:sy n="107" d="100"/>
        </p:scale>
        <p:origin x="7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microsoft.com/office/2015/10/relationships/revisionInfo" Target="revisionInfo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Barahona" clId="Web-{014B9ACC-9469-4ACF-A1D9-419FD1762700}"/>
    <pc:docChg chg="modSld">
      <pc:chgData name="Carlos Barahona" userId="" providerId="" clId="Web-{014B9ACC-9469-4ACF-A1D9-419FD1762700}" dt="2024-06-02T23:41:28.017" v="367"/>
      <pc:docMkLst>
        <pc:docMk/>
      </pc:docMkLst>
      <pc:sldChg chg="modSp">
        <pc:chgData name="Carlos Barahona" userId="" providerId="" clId="Web-{014B9ACC-9469-4ACF-A1D9-419FD1762700}" dt="2024-06-02T23:27:56.148" v="1" actId="1076"/>
        <pc:sldMkLst>
          <pc:docMk/>
          <pc:sldMk cId="1978961740" sldId="256"/>
        </pc:sldMkLst>
        <pc:picChg chg="mod">
          <ac:chgData name="Carlos Barahona" userId="" providerId="" clId="Web-{014B9ACC-9469-4ACF-A1D9-419FD1762700}" dt="2024-06-02T23:27:56.148" v="1" actId="1076"/>
          <ac:picMkLst>
            <pc:docMk/>
            <pc:sldMk cId="1978961740" sldId="256"/>
            <ac:picMk id="11" creationId="{4E981A71-20F9-B765-62F3-61D79A523305}"/>
          </ac:picMkLst>
        </pc:picChg>
      </pc:sldChg>
      <pc:sldChg chg="modNotes">
        <pc:chgData name="Carlos Barahona" userId="" providerId="" clId="Web-{014B9ACC-9469-4ACF-A1D9-419FD1762700}" dt="2024-06-02T23:41:28.017" v="367"/>
        <pc:sldMkLst>
          <pc:docMk/>
          <pc:sldMk cId="137244343" sldId="262"/>
        </pc:sldMkLst>
      </pc:sldChg>
      <pc:sldChg chg="modSp modNotes">
        <pc:chgData name="Carlos Barahona" userId="" providerId="" clId="Web-{014B9ACC-9469-4ACF-A1D9-419FD1762700}" dt="2024-06-02T23:38:08.918" v="199"/>
        <pc:sldMkLst>
          <pc:docMk/>
          <pc:sldMk cId="1133786404" sldId="271"/>
        </pc:sldMkLst>
        <pc:spChg chg="mod">
          <ac:chgData name="Carlos Barahona" userId="" providerId="" clId="Web-{014B9ACC-9469-4ACF-A1D9-419FD1762700}" dt="2024-06-02T23:37:55.449" v="192" actId="20577"/>
          <ac:spMkLst>
            <pc:docMk/>
            <pc:sldMk cId="1133786404" sldId="271"/>
            <ac:spMk id="3" creationId="{8237C0B4-2252-AD08-7DDD-92A62561084C}"/>
          </ac:spMkLst>
        </pc:spChg>
      </pc:sldChg>
      <pc:sldChg chg="modNotes">
        <pc:chgData name="Carlos Barahona" userId="" providerId="" clId="Web-{014B9ACC-9469-4ACF-A1D9-419FD1762700}" dt="2024-06-02T23:35:49.285" v="185"/>
        <pc:sldMkLst>
          <pc:docMk/>
          <pc:sldMk cId="1961888492" sldId="290"/>
        </pc:sldMkLst>
      </pc:sldChg>
      <pc:sldChg chg="modNotes">
        <pc:chgData name="Carlos Barahona" userId="" providerId="" clId="Web-{014B9ACC-9469-4ACF-A1D9-419FD1762700}" dt="2024-06-02T23:39:02.779" v="230"/>
        <pc:sldMkLst>
          <pc:docMk/>
          <pc:sldMk cId="475287055" sldId="299"/>
        </pc:sldMkLst>
      </pc:sldChg>
      <pc:sldChg chg="modNotes">
        <pc:chgData name="Carlos Barahona" userId="" providerId="" clId="Web-{014B9ACC-9469-4ACF-A1D9-419FD1762700}" dt="2024-06-02T23:40:05.936" v="311"/>
        <pc:sldMkLst>
          <pc:docMk/>
          <pc:sldMk cId="0" sldId="351"/>
        </pc:sldMkLst>
      </pc:sldChg>
      <pc:sldChg chg="modNotes">
        <pc:chgData name="Carlos Barahona" userId="" providerId="" clId="Web-{014B9ACC-9469-4ACF-A1D9-419FD1762700}" dt="2024-06-02T23:35:18.363" v="181"/>
        <pc:sldMkLst>
          <pc:docMk/>
          <pc:sldMk cId="2918697885" sldId="353"/>
        </pc:sldMkLst>
      </pc:sldChg>
      <pc:sldChg chg="addSp delSp modSp modNotes">
        <pc:chgData name="Carlos Barahona" userId="" providerId="" clId="Web-{014B9ACC-9469-4ACF-A1D9-419FD1762700}" dt="2024-06-02T23:34:11.939" v="145"/>
        <pc:sldMkLst>
          <pc:docMk/>
          <pc:sldMk cId="2005268636" sldId="356"/>
        </pc:sldMkLst>
        <pc:spChg chg="del">
          <ac:chgData name="Carlos Barahona" userId="" providerId="" clId="Web-{014B9ACC-9469-4ACF-A1D9-419FD1762700}" dt="2024-06-02T23:30:01.167" v="2"/>
          <ac:spMkLst>
            <pc:docMk/>
            <pc:sldMk cId="2005268636" sldId="356"/>
            <ac:spMk id="3" creationId="{F449D3FE-6596-F277-27B2-F0E13DEDAFB2}"/>
          </ac:spMkLst>
        </pc:spChg>
        <pc:spChg chg="add del mod">
          <ac:chgData name="Carlos Barahona" userId="" providerId="" clId="Web-{014B9ACC-9469-4ACF-A1D9-419FD1762700}" dt="2024-06-02T23:30:03.276" v="3"/>
          <ac:spMkLst>
            <pc:docMk/>
            <pc:sldMk cId="2005268636" sldId="356"/>
            <ac:spMk id="5" creationId="{A7FF701B-5833-0F65-7631-A7CF73443728}"/>
          </ac:spMkLst>
        </pc:spChg>
        <pc:spChg chg="add del mod">
          <ac:chgData name="Carlos Barahona" userId="" providerId="" clId="Web-{014B9ACC-9469-4ACF-A1D9-419FD1762700}" dt="2024-06-02T23:30:46.981" v="11"/>
          <ac:spMkLst>
            <pc:docMk/>
            <pc:sldMk cId="2005268636" sldId="356"/>
            <ac:spMk id="9" creationId="{B58CDF90-F82A-966C-E0E4-89FA444714DD}"/>
          </ac:spMkLst>
        </pc:spChg>
        <pc:spChg chg="add mod">
          <ac:chgData name="Carlos Barahona" userId="" providerId="" clId="Web-{014B9ACC-9469-4ACF-A1D9-419FD1762700}" dt="2024-06-02T23:31:05.059" v="18" actId="20577"/>
          <ac:spMkLst>
            <pc:docMk/>
            <pc:sldMk cId="2005268636" sldId="356"/>
            <ac:spMk id="10" creationId="{039C374F-9412-D5EE-522E-309881AE8CF3}"/>
          </ac:spMkLst>
        </pc:spChg>
        <pc:spChg chg="add mod">
          <ac:chgData name="Carlos Barahona" userId="" providerId="" clId="Web-{014B9ACC-9469-4ACF-A1D9-419FD1762700}" dt="2024-06-02T23:34:11.939" v="145"/>
          <ac:spMkLst>
            <pc:docMk/>
            <pc:sldMk cId="2005268636" sldId="356"/>
            <ac:spMk id="11" creationId="{1A414F65-6644-86E5-0609-D91E90E7CAD8}"/>
          </ac:spMkLst>
        </pc:spChg>
        <pc:picChg chg="add del mod ord">
          <ac:chgData name="Carlos Barahona" userId="" providerId="" clId="Web-{014B9ACC-9469-4ACF-A1D9-419FD1762700}" dt="2024-06-02T23:30:38.637" v="8"/>
          <ac:picMkLst>
            <pc:docMk/>
            <pc:sldMk cId="2005268636" sldId="356"/>
            <ac:picMk id="6" creationId="{C53B3D7A-E738-20D5-FFF8-52D666EEA85E}"/>
          </ac:picMkLst>
        </pc:picChg>
        <pc:picChg chg="add del mod">
          <ac:chgData name="Carlos Barahona" userId="" providerId="" clId="Web-{014B9ACC-9469-4ACF-A1D9-419FD1762700}" dt="2024-06-02T23:30:23.933" v="7"/>
          <ac:picMkLst>
            <pc:docMk/>
            <pc:sldMk cId="2005268636" sldId="356"/>
            <ac:picMk id="7" creationId="{D01B90A8-E4B0-1C0D-14E1-C279EC36B9F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459A71-EE81-42D8-9EFA-2295F47B5A46}" type="datetimeFigureOut">
              <a:rPr lang="en-US" smtClean="0"/>
              <a:t>6/3/24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D6EFAE-5F73-4613-9D9D-ED4D6EA74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555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Claire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6EFAE-5F73-4613-9D9D-ED4D6EA7429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481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Claire; Antes </a:t>
            </a:r>
            <a:r>
              <a:rPr lang="en-US" dirty="0" err="1"/>
              <a:t>implicitio</a:t>
            </a:r>
            <a:r>
              <a:rPr lang="en-US" dirty="0"/>
              <a:t>: </a:t>
            </a:r>
            <a:r>
              <a:rPr lang="en-US" dirty="0" err="1"/>
              <a:t>nutrición</a:t>
            </a:r>
            <a:r>
              <a:rPr lang="en-US" dirty="0"/>
              <a:t>, </a:t>
            </a:r>
            <a:r>
              <a:rPr lang="en-US" dirty="0" err="1"/>
              <a:t>agrobiodiversidad</a:t>
            </a:r>
            <a:r>
              <a:rPr lang="en-US" dirty="0"/>
              <a:t>, </a:t>
            </a:r>
            <a:r>
              <a:rPr lang="en-US" dirty="0" err="1"/>
              <a:t>investigaión</a:t>
            </a:r>
            <a:r>
              <a:rPr lang="en-US" dirty="0"/>
              <a:t> participative;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6EFAE-5F73-4613-9D9D-ED4D6EA7429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5067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CLaire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6EFAE-5F73-4613-9D9D-ED4D6EA7429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6269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Claire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6EFAE-5F73-4613-9D9D-ED4D6EA7429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0817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Claire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6EFAE-5F73-4613-9D9D-ED4D6EA7429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3496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Carlos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6EFAE-5F73-4613-9D9D-ED4D6EA7429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8148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Carlos…que son las </a:t>
            </a:r>
            <a:r>
              <a:rPr lang="en-US" dirty="0" err="1"/>
              <a:t>instituciones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6EFAE-5F73-4613-9D9D-ED4D6EA7429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5292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Carlos, que son las </a:t>
            </a:r>
            <a:r>
              <a:rPr lang="en-US" dirty="0" err="1"/>
              <a:t>instituciones</a:t>
            </a:r>
            <a:r>
              <a:rPr lang="en-US" dirty="0"/>
              <a:t>, son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alla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donde</a:t>
            </a:r>
            <a:r>
              <a:rPr lang="en-US" dirty="0"/>
              <a:t> </a:t>
            </a:r>
            <a:r>
              <a:rPr lang="en-US" dirty="0" err="1"/>
              <a:t>trabajamos</a:t>
            </a:r>
            <a:r>
              <a:rPr lang="en-US" dirty="0"/>
              <a:t> </a:t>
            </a:r>
            <a:r>
              <a:rPr lang="en-US" dirty="0" err="1"/>
              <a:t>directamente</a:t>
            </a:r>
            <a:r>
              <a:rPr lang="en-US" dirty="0"/>
              <a:t>  https://shiny.stats4sd.org/CRFS_Map__dev/     </a:t>
            </a:r>
          </a:p>
          <a:p>
            <a:r>
              <a:rPr lang="en-US" dirty="0"/>
              <a:t>Horizontal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6EFAE-5F73-4613-9D9D-ED4D6EA7429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488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Carlos </a:t>
            </a:r>
            <a:r>
              <a:rPr lang="en-US" dirty="0" err="1">
                <a:latin typeface="Calibri"/>
                <a:cs typeface="Calibri"/>
              </a:rPr>
              <a:t>Ustedes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en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su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institución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hacen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diferencias</a:t>
            </a:r>
            <a:r>
              <a:rPr lang="en-US" dirty="0">
                <a:latin typeface="Calibri"/>
                <a:cs typeface="Calibri"/>
              </a:rPr>
              <a:t>: </a:t>
            </a:r>
            <a:r>
              <a:rPr lang="en-US" dirty="0" err="1">
                <a:latin typeface="Calibri"/>
                <a:cs typeface="Calibri"/>
              </a:rPr>
              <a:t>nuevos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enfoques</a:t>
            </a:r>
            <a:r>
              <a:rPr lang="en-US" dirty="0">
                <a:latin typeface="Calibri"/>
                <a:cs typeface="Calibri"/>
              </a:rPr>
              <a:t>, </a:t>
            </a:r>
            <a:r>
              <a:rPr lang="en-US" dirty="0" err="1">
                <a:latin typeface="Calibri"/>
                <a:cs typeface="Calibri"/>
              </a:rPr>
              <a:t>nuevas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unidades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dentro</a:t>
            </a:r>
            <a:r>
              <a:rPr lang="en-US" dirty="0">
                <a:latin typeface="Calibri"/>
                <a:cs typeface="Calibri"/>
              </a:rPr>
              <a:t> de las </a:t>
            </a:r>
            <a:r>
              <a:rPr lang="en-US" dirty="0" err="1">
                <a:latin typeface="Calibri"/>
                <a:cs typeface="Calibri"/>
              </a:rPr>
              <a:t>instituciones</a:t>
            </a:r>
            <a:r>
              <a:rPr lang="en-US" dirty="0">
                <a:latin typeface="Calibri"/>
                <a:cs typeface="Calibri"/>
              </a:rPr>
              <a:t>, </a:t>
            </a:r>
            <a:r>
              <a:rPr lang="en-US" dirty="0" err="1">
                <a:latin typeface="Calibri"/>
                <a:cs typeface="Calibri"/>
              </a:rPr>
              <a:t>cambio</a:t>
            </a:r>
            <a:r>
              <a:rPr lang="en-US" dirty="0">
                <a:latin typeface="Calibri"/>
                <a:cs typeface="Calibri"/>
              </a:rPr>
              <a:t> de </a:t>
            </a:r>
            <a:r>
              <a:rPr lang="en-US" dirty="0" err="1">
                <a:latin typeface="Calibri"/>
                <a:cs typeface="Calibri"/>
              </a:rPr>
              <a:t>prácticas</a:t>
            </a:r>
            <a:r>
              <a:rPr lang="en-US" dirty="0">
                <a:latin typeface="Calibri"/>
                <a:cs typeface="Calibri"/>
              </a:rPr>
              <a:t>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6EFAE-5F73-4613-9D9D-ED4D6EA7429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8860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Claire: </a:t>
            </a:r>
            <a:r>
              <a:rPr lang="en-US" dirty="0" err="1"/>
              <a:t>cambios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instituciones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6EFAE-5F73-4613-9D9D-ED4D6EA7429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8834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Claire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6EFAE-5F73-4613-9D9D-ED4D6EA7429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8214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Carlos: </a:t>
            </a:r>
            <a:r>
              <a:rPr lang="en-US" dirty="0" err="1"/>
              <a:t>relevancia</a:t>
            </a:r>
            <a:r>
              <a:rPr lang="en-US" dirty="0"/>
              <a:t>, </a:t>
            </a:r>
            <a:r>
              <a:rPr lang="en-US" dirty="0" err="1"/>
              <a:t>uso</a:t>
            </a:r>
            <a:r>
              <a:rPr lang="en-US" dirty="0"/>
              <a:t>, </a:t>
            </a:r>
            <a:r>
              <a:rPr lang="en-US" dirty="0" err="1"/>
              <a:t>confiabilidad</a:t>
            </a:r>
            <a:r>
              <a:rPr lang="en-US" dirty="0"/>
              <a:t>,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elementos</a:t>
            </a:r>
            <a:r>
              <a:rPr lang="en-US" dirty="0"/>
              <a:t> de </a:t>
            </a:r>
            <a:r>
              <a:rPr lang="en-US" dirty="0" err="1"/>
              <a:t>mejor</a:t>
            </a:r>
            <a:r>
              <a:rPr lang="en-US" dirty="0"/>
              <a:t> </a:t>
            </a:r>
            <a:r>
              <a:rPr lang="en-US" dirty="0" err="1"/>
              <a:t>calidad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6EFAE-5F73-4613-9D9D-ED4D6EA7429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5714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Carlos, que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agricultores</a:t>
            </a:r>
            <a:r>
              <a:rPr lang="en-US" dirty="0"/>
              <a:t> son </a:t>
            </a:r>
            <a:r>
              <a:rPr lang="en-US" dirty="0" err="1"/>
              <a:t>parte</a:t>
            </a:r>
            <a:r>
              <a:rPr lang="en-US" dirty="0"/>
              <a:t> de la </a:t>
            </a:r>
            <a:r>
              <a:rPr lang="en-US" dirty="0" err="1"/>
              <a:t>investigación</a:t>
            </a:r>
            <a:r>
              <a:rPr lang="en-US" dirty="0"/>
              <a:t>, </a:t>
            </a:r>
            <a:r>
              <a:rPr lang="en-US" dirty="0" err="1"/>
              <a:t>entonces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probable que </a:t>
            </a:r>
            <a:r>
              <a:rPr lang="en-US" dirty="0" err="1"/>
              <a:t>sea</a:t>
            </a:r>
            <a:r>
              <a:rPr lang="en-US" dirty="0"/>
              <a:t> </a:t>
            </a:r>
            <a:r>
              <a:rPr lang="en-US" dirty="0" err="1"/>
              <a:t>aplicable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6EFAE-5F73-4613-9D9D-ED4D6EA7429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3269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Carlos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6EFAE-5F73-4613-9D9D-ED4D6EA7429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3672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Carlos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6EFAE-5F73-4613-9D9D-ED4D6EA7429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537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Claire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6EFAE-5F73-4613-9D9D-ED4D6EA7429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5998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Claire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6EFAE-5F73-4613-9D9D-ED4D6EA7429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7126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Carlos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6EFAE-5F73-4613-9D9D-ED4D6EA7429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7289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Claire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6EFAE-5F73-4613-9D9D-ED4D6EA7429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5070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Claire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6EFAE-5F73-4613-9D9D-ED4D6EA7429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2522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Claire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6EFAE-5F73-4613-9D9D-ED4D6EA7429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8994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Claire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6EFAE-5F73-4613-9D9D-ED4D6EA7429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6962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CArlos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6EFAE-5F73-4613-9D9D-ED4D6EA7429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2943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Carlos: </a:t>
            </a:r>
            <a:r>
              <a:rPr lang="en-US" dirty="0" err="1"/>
              <a:t>uso</a:t>
            </a:r>
            <a:r>
              <a:rPr lang="en-US" dirty="0"/>
              <a:t> de </a:t>
            </a:r>
            <a:r>
              <a:rPr lang="en-US" dirty="0" err="1"/>
              <a:t>herramientas</a:t>
            </a:r>
            <a:r>
              <a:rPr lang="en-US" dirty="0"/>
              <a:t> bien </a:t>
            </a:r>
            <a:r>
              <a:rPr lang="en-US" dirty="0" err="1"/>
              <a:t>establecidas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6EFAE-5F73-4613-9D9D-ED4D6EA7429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7692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Carlos: </a:t>
            </a:r>
            <a:r>
              <a:rPr lang="en-US" dirty="0" err="1"/>
              <a:t>ejemplo</a:t>
            </a:r>
            <a:r>
              <a:rPr lang="en-US" dirty="0"/>
              <a:t> de </a:t>
            </a:r>
            <a:r>
              <a:rPr lang="en-US" dirty="0" err="1"/>
              <a:t>capitales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puntos de </a:t>
            </a:r>
            <a:r>
              <a:rPr lang="en-US" dirty="0" err="1"/>
              <a:t>referencia</a:t>
            </a:r>
            <a:r>
              <a:rPr lang="en-US" dirty="0"/>
              <a:t> para </a:t>
            </a:r>
            <a:r>
              <a:rPr lang="en-US" dirty="0" err="1"/>
              <a:t>ver</a:t>
            </a:r>
            <a:r>
              <a:rPr lang="en-US" dirty="0"/>
              <a:t> </a:t>
            </a:r>
            <a:r>
              <a:rPr lang="en-US" dirty="0" err="1"/>
              <a:t>avances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  </a:t>
            </a:r>
            <a:r>
              <a:rPr lang="en-US" dirty="0" err="1"/>
              <a:t>transfromacion</a:t>
            </a:r>
            <a:r>
              <a:rPr lang="en-US" dirty="0"/>
              <a:t> de </a:t>
            </a:r>
            <a:r>
              <a:rPr lang="en-US" dirty="0" err="1"/>
              <a:t>sysems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6EFAE-5F73-4613-9D9D-ED4D6EA7429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300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Carlos: </a:t>
            </a:r>
            <a:r>
              <a:rPr lang="en-US" dirty="0" err="1"/>
              <a:t>agroecologia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nuestras</a:t>
            </a:r>
            <a:r>
              <a:rPr lang="en-US" dirty="0"/>
              <a:t> publicaciones50% &gt; score 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6EFAE-5F73-4613-9D9D-ED4D6EA7429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9943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Roberto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6EFAE-5F73-4613-9D9D-ED4D6EA7429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24091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157" name="Google Shape;15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6058573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Roberto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6EFAE-5F73-4613-9D9D-ED4D6EA74298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764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85A8D-5699-3E50-4DC2-55CC4BBFB3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FF9F18-4615-07E1-C5C0-977695C9CD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D3DCFC-85A1-EEFF-C0DC-6E0C3A4DF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91FE-AA14-47F8-A35A-BAAA29CC0E91}" type="datetimeFigureOut">
              <a:rPr lang="en-US" smtClean="0"/>
              <a:t>6/3/24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3F868F-82B9-8E72-05BD-68E7A08F7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0178DA-17B5-A242-5EF6-20F607AE4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97F66-90DB-46EB-B790-D68555340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428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7F768-23D2-064F-42AD-F020AE9C4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406FC-7EAD-6B47-6064-5AD873E967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EE46F0-D5B5-0878-A208-3378B7C8E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91FE-AA14-47F8-A35A-BAAA29CC0E91}" type="datetimeFigureOut">
              <a:rPr lang="en-US" smtClean="0"/>
              <a:t>6/3/24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BA35A2-88D9-797C-4023-9426396D8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4DFE5-C141-93CB-6579-057422481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97F66-90DB-46EB-B790-D68555340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006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00F96-2384-9D51-C26B-4E92A4E97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FC6D36-035C-E70F-6C0C-800523A84D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69ABEA-61BD-51AA-9190-F087D2FD6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91FE-AA14-47F8-A35A-BAAA29CC0E91}" type="datetimeFigureOut">
              <a:rPr lang="en-US" smtClean="0"/>
              <a:t>6/3/24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619F11-3B88-98CD-BAD4-9C3C58ECB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7D73D3-2DC7-0808-42B0-F57F1BA65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97F66-90DB-46EB-B790-D68555340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161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885D2-0DC8-677A-3B19-17CA43330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690B7-30E3-1B25-35F6-17FFC5D7C1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37B689-D84D-FC1F-0941-F134D1E3DE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90B3A0-9D47-665A-93C6-69659A45D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91FE-AA14-47F8-A35A-BAAA29CC0E91}" type="datetimeFigureOut">
              <a:rPr lang="en-US" smtClean="0"/>
              <a:t>6/3/24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DF9BD8-9FF8-9031-6D0D-D2DBB62A2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8EE7D8-92DE-FB69-F792-0B5898F1B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97F66-90DB-46EB-B790-D68555340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455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8F212-A3DF-3E7E-3563-6A5F17596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37B7DD-3997-6F5F-4D26-10AD361F85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335C1B-0258-15BC-AA14-29E5CFB903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479EA7-A65A-F1BC-D3C0-E0973F83E3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051DD2-2DDC-0579-3A0A-8E4B017792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44BAA7-6CA5-967C-12CD-41F09B10D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91FE-AA14-47F8-A35A-BAAA29CC0E91}" type="datetimeFigureOut">
              <a:rPr lang="en-US" smtClean="0"/>
              <a:t>6/3/24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D83FCB-3D65-79F3-5B22-B67F1DDC7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88B60D-E306-7DB6-1B8B-4A2FA8FE0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97F66-90DB-46EB-B790-D68555340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52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110EF-079D-638D-52AA-26F5DB1CF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7DD9F7-6DBF-A46A-2C35-3B29D5E42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91FE-AA14-47F8-A35A-BAAA29CC0E91}" type="datetimeFigureOut">
              <a:rPr lang="en-US" smtClean="0"/>
              <a:t>6/3/24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6C5537-D168-3C71-A6DD-7FDBAEDC1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9E5866-AAEB-F743-E699-D2D2F0705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97F66-90DB-46EB-B790-D68555340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214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4E3BE5-CD40-74FE-6DB3-8E9E0282C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91FE-AA14-47F8-A35A-BAAA29CC0E91}" type="datetimeFigureOut">
              <a:rPr lang="en-US" smtClean="0"/>
              <a:t>6/3/24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7E9FC8-B825-0865-40E9-C5C9B3232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EB815E-49DC-35D6-C666-9D28D11B5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97F66-90DB-46EB-B790-D68555340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511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FE184-C96D-8E37-008C-49E804995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EEA24-D6B4-5208-9EDB-DB861EEBE0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5FAB83-43F7-92C6-9948-AF4091BAAF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1EA7DD-0F42-BB9F-A1B3-D87B6EDED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91FE-AA14-47F8-A35A-BAAA29CC0E91}" type="datetimeFigureOut">
              <a:rPr lang="en-US" smtClean="0"/>
              <a:t>6/3/24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E3663E-C341-F3FC-B421-2BDDCF0FD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7A5978-52FD-48CE-49D0-5D6E1D9DA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97F66-90DB-46EB-B790-D68555340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101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22102-9E26-03F0-09A0-CF5286AD2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71DD4B-02D6-DF3A-FB93-670AED7EB5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1C450C-93C3-65BB-EFD6-A28CE08488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328AE0-860E-87D8-AFDB-4F44DC9C8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91FE-AA14-47F8-A35A-BAAA29CC0E91}" type="datetimeFigureOut">
              <a:rPr lang="en-US" smtClean="0"/>
              <a:t>6/3/24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A29D32-FF79-EC0A-EE36-87ADBFF23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A5310C-9207-B59E-0A1A-F17EAD27B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97F66-90DB-46EB-B790-D68555340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305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032A1-2B9B-BFE3-29F5-380D596BB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3CDAF6-7371-FAED-A54B-F683C11788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25295-CA44-1D31-2E78-858A12FF9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91FE-AA14-47F8-A35A-BAAA29CC0E91}" type="datetimeFigureOut">
              <a:rPr lang="en-US" smtClean="0"/>
              <a:t>6/3/24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0EAB86-B6AE-DC4B-A9B6-23BE15FA5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083F92-4BD7-5783-0F8D-1CF788BA5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97F66-90DB-46EB-B790-D68555340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263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0F5650-7C0A-52B2-5FA1-8990EB97C6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51077C-F397-B09B-25C7-28AAC6F80A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CC1FEB-EF3E-965B-C168-F5DE884C3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91FE-AA14-47F8-A35A-BAAA29CC0E91}" type="datetimeFigureOut">
              <a:rPr lang="en-US" smtClean="0"/>
              <a:t>6/3/24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4488C0-03F0-DBE3-008E-2481B81EA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23D3FD-8098-73E5-3B2C-80C822B4B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97F66-90DB-46EB-B790-D68555340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898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ank Ligh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25250" y="6286501"/>
            <a:ext cx="225816" cy="186761"/>
          </a:xfrm>
          <a:prstGeom prst="rect">
            <a:avLst/>
          </a:prstGeom>
        </p:spPr>
        <p:txBody>
          <a:bodyPr/>
          <a:lstStyle>
            <a:lvl1pPr algn="l">
              <a:defRPr sz="900" spc="126">
                <a:solidFill>
                  <a:srgbClr val="2A2A2A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97" name="Zeus Jones"/>
          <p:cNvSpPr txBox="1">
            <a:spLocks noGrp="1"/>
          </p:cNvSpPr>
          <p:nvPr>
            <p:ph type="body" sz="quarter" idx="21"/>
          </p:nvPr>
        </p:nvSpPr>
        <p:spPr>
          <a:xfrm>
            <a:off x="446745" y="6324874"/>
            <a:ext cx="2972718" cy="200026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lIns="0" tIns="0" rIns="0" bIns="0" anchor="t"/>
          <a:lstStyle/>
          <a:p>
            <a:pPr marL="0" lvl="1" indent="0" algn="l">
              <a:spcBef>
                <a:spcPts val="0"/>
              </a:spcBef>
              <a:buSzTx/>
              <a:buNone/>
              <a:defRPr spc="48">
                <a:solidFill>
                  <a:srgbClr val="2A2A2A"/>
                </a:solidFill>
              </a:defRPr>
            </a:pPr>
            <a:r>
              <a:t>Zeus Jones</a:t>
            </a:r>
          </a:p>
        </p:txBody>
      </p:sp>
    </p:spTree>
    <p:extLst>
      <p:ext uri="{BB962C8B-B14F-4D97-AF65-F5344CB8AC3E}">
        <p14:creationId xmlns:p14="http://schemas.microsoft.com/office/powerpoint/2010/main" val="33543748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C85D9A-13BD-8DD4-5A5B-5FE4A5949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43E15B-AEAD-F1CE-8636-D862AD67DB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74F50B-BAE9-B648-7E4C-BAA920D905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4C91FE-AA14-47F8-A35A-BAAA29CC0E91}" type="datetimeFigureOut">
              <a:rPr lang="en-US" smtClean="0"/>
              <a:t>6/3/24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50D6D2-4671-8E80-6A41-1774CA0960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F7C2F7-8D53-A9BA-FE44-C047AB519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597F66-90DB-46EB-B790-D68555340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542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FFEC4D8-071C-B52D-9AEE-32768BAA84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78" y="2892219"/>
            <a:ext cx="3909358" cy="1243845"/>
          </a:xfrm>
        </p:spPr>
        <p:txBody>
          <a:bodyPr>
            <a:normAutofit/>
          </a:bodyPr>
          <a:lstStyle/>
          <a:p>
            <a:r>
              <a:rPr lang="es-EC" dirty="0"/>
              <a:t>Presentación Equipo Regional</a:t>
            </a:r>
          </a:p>
          <a:p>
            <a:r>
              <a:rPr lang="es-EC" dirty="0"/>
              <a:t>Ayacucho, 2024</a:t>
            </a:r>
          </a:p>
        </p:txBody>
      </p:sp>
      <p:pic>
        <p:nvPicPr>
          <p:cNvPr id="5" name="Picture 4" descr="A logo for a company&#10;&#10;Description automatically generated">
            <a:extLst>
              <a:ext uri="{FF2B5EF4-FFF2-40B4-BE49-F238E27FC236}">
                <a16:creationId xmlns:a16="http://schemas.microsoft.com/office/drawing/2014/main" id="{F37D2348-9388-4E83-8B85-3715F2CE38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2438" y="-185791"/>
            <a:ext cx="5566087" cy="2512210"/>
          </a:xfrm>
          <a:prstGeom prst="rect">
            <a:avLst/>
          </a:prstGeom>
        </p:spPr>
      </p:pic>
      <p:sp>
        <p:nvSpPr>
          <p:cNvPr id="8" name="AutoShape 2">
            <a:extLst>
              <a:ext uri="{FF2B5EF4-FFF2-40B4-BE49-F238E27FC236}">
                <a16:creationId xmlns:a16="http://schemas.microsoft.com/office/drawing/2014/main" id="{C2CEF1B4-75C6-0DC7-4078-5DF4DF48757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4">
            <a:extLst>
              <a:ext uri="{FF2B5EF4-FFF2-40B4-BE49-F238E27FC236}">
                <a16:creationId xmlns:a16="http://schemas.microsoft.com/office/drawing/2014/main" id="{9F1CFE17-8F72-2257-9D76-51E69E5807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5999" y="644703"/>
            <a:ext cx="3089097" cy="3089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0" descr="A couple of women sitting outside&#10;&#10;Description automatically generated">
            <a:extLst>
              <a:ext uri="{FF2B5EF4-FFF2-40B4-BE49-F238E27FC236}">
                <a16:creationId xmlns:a16="http://schemas.microsoft.com/office/drawing/2014/main" id="{4E981A71-20F9-B765-62F3-61D79A5233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136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961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diagram&#10;&#10;Description automatically generated with medium confidence">
            <a:extLst>
              <a:ext uri="{FF2B5EF4-FFF2-40B4-BE49-F238E27FC236}">
                <a16:creationId xmlns:a16="http://schemas.microsoft.com/office/drawing/2014/main" id="{9B712AAC-D93D-BEAA-7E16-B9D6E21F7D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660" y="0"/>
            <a:ext cx="969619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EA87D20-5ADE-6811-35D9-6C028FB8ADBD}"/>
              </a:ext>
            </a:extLst>
          </p:cNvPr>
          <p:cNvSpPr txBox="1"/>
          <p:nvPr/>
        </p:nvSpPr>
        <p:spPr>
          <a:xfrm>
            <a:off x="123290" y="678094"/>
            <a:ext cx="2270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2013-2018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08CAA2F8-0EE0-1E0C-04DE-CB26B6F2CE79}"/>
              </a:ext>
            </a:extLst>
          </p:cNvPr>
          <p:cNvSpPr/>
          <p:nvPr/>
        </p:nvSpPr>
        <p:spPr>
          <a:xfrm>
            <a:off x="1403498" y="6081823"/>
            <a:ext cx="610236" cy="297712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049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with text and arrows&#10;&#10;Description automatically generated with medium confidence">
            <a:extLst>
              <a:ext uri="{FF2B5EF4-FFF2-40B4-BE49-F238E27FC236}">
                <a16:creationId xmlns:a16="http://schemas.microsoft.com/office/drawing/2014/main" id="{2E0562E8-CF63-3826-26D7-D3EE43BE4D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482" y="8990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095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ECA68-04FD-1F25-1E0E-94A1732C8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Preguntas de evaluación 2013-2023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2CF40-D909-8E00-1F04-72F2A0BBA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s-EC" dirty="0">
                <a:solidFill>
                  <a:srgbClr val="FF0000"/>
                </a:solidFill>
              </a:rPr>
              <a:t>¿La </a:t>
            </a:r>
            <a:r>
              <a:rPr lang="es-EC" dirty="0" err="1">
                <a:solidFill>
                  <a:srgbClr val="FF0000"/>
                </a:solidFill>
              </a:rPr>
              <a:t>CdP</a:t>
            </a:r>
            <a:r>
              <a:rPr lang="es-EC" dirty="0">
                <a:solidFill>
                  <a:srgbClr val="FF0000"/>
                </a:solidFill>
              </a:rPr>
              <a:t> genera aprendizajes o sinergias que son mayores de los proyectos individuales?</a:t>
            </a:r>
          </a:p>
          <a:p>
            <a:pPr marL="514350" indent="-514350">
              <a:buAutoNum type="arabicPeriod"/>
            </a:pPr>
            <a:r>
              <a:rPr lang="es-EC" dirty="0"/>
              <a:t>¿Ha contribuido la CCRP a cambios institucionales?</a:t>
            </a:r>
          </a:p>
          <a:p>
            <a:pPr marL="514350" indent="-514350">
              <a:buAutoNum type="arabicPeriod"/>
            </a:pPr>
            <a:r>
              <a:rPr lang="es-EC" dirty="0"/>
              <a:t>¿El enfoque del CCRP/ </a:t>
            </a:r>
            <a:r>
              <a:rPr lang="es-EC" dirty="0" err="1"/>
              <a:t>CdP</a:t>
            </a:r>
            <a:r>
              <a:rPr lang="es-EC" dirty="0"/>
              <a:t> conduce a una mejor calidad y la investigación más relevante y aplicable?</a:t>
            </a:r>
          </a:p>
          <a:p>
            <a:pPr marL="514350" indent="-514350">
              <a:buAutoNum type="arabicPeriod"/>
            </a:pPr>
            <a:r>
              <a:rPr lang="es-EC" dirty="0"/>
              <a:t>¿Usan agricultores las innovaciones de los proyectos?</a:t>
            </a:r>
          </a:p>
          <a:p>
            <a:pPr marL="514350" indent="-514350">
              <a:buAutoNum type="arabicPeriod"/>
            </a:pPr>
            <a:r>
              <a:rPr lang="es-EC" dirty="0"/>
              <a:t>¿Existen sinergias agroecológicas que pueden mejorar la producción (rendimiento, nutrición, ingresos) en una manera sostenible y resiliente (IAE)?</a:t>
            </a:r>
          </a:p>
        </p:txBody>
      </p:sp>
    </p:spTree>
    <p:extLst>
      <p:ext uri="{BB962C8B-B14F-4D97-AF65-F5344CB8AC3E}">
        <p14:creationId xmlns:p14="http://schemas.microsoft.com/office/powerpoint/2010/main" val="3465014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E18B6-82A6-D035-3B22-FA9D79216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¿La </a:t>
            </a:r>
            <a:r>
              <a:rPr lang="en-US" dirty="0" err="1"/>
              <a:t>CdP</a:t>
            </a:r>
            <a:r>
              <a:rPr lang="en-US" dirty="0"/>
              <a:t> da </a:t>
            </a:r>
            <a:r>
              <a:rPr lang="en-US" dirty="0" err="1"/>
              <a:t>lugar</a:t>
            </a:r>
            <a:r>
              <a:rPr lang="en-US" dirty="0"/>
              <a:t> de </a:t>
            </a:r>
            <a:r>
              <a:rPr lang="en-US" dirty="0" err="1"/>
              <a:t>aprendizajes</a:t>
            </a:r>
            <a:r>
              <a:rPr lang="en-US" dirty="0"/>
              <a:t> o </a:t>
            </a:r>
            <a:r>
              <a:rPr lang="en-US" dirty="0" err="1"/>
              <a:t>sinergias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grandes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proyectos</a:t>
            </a:r>
            <a:r>
              <a:rPr lang="en-US" dirty="0"/>
              <a:t> </a:t>
            </a:r>
            <a:r>
              <a:rPr lang="en-US" dirty="0" err="1"/>
              <a:t>individuales</a:t>
            </a:r>
            <a:r>
              <a:rPr lang="en-US" dirty="0"/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25FE79-769F-EC18-F53C-A614864A97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62" t="26820" r="9741" b="28889"/>
          <a:stretch/>
        </p:blipFill>
        <p:spPr>
          <a:xfrm>
            <a:off x="241738" y="1690688"/>
            <a:ext cx="6674069" cy="1970180"/>
          </a:xfrm>
          <a:prstGeom prst="rect">
            <a:avLst/>
          </a:prstGeom>
        </p:spPr>
      </p:pic>
      <p:pic>
        <p:nvPicPr>
          <p:cNvPr id="6" name="Picture 5" descr="A poster with red squares and a picture of a person&#10;&#10;Description automatically generated">
            <a:extLst>
              <a:ext uri="{FF2B5EF4-FFF2-40B4-BE49-F238E27FC236}">
                <a16:creationId xmlns:a16="http://schemas.microsoft.com/office/drawing/2014/main" id="{97136E12-691C-A74E-7E50-E803E6D74FF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940" b="60582"/>
          <a:stretch/>
        </p:blipFill>
        <p:spPr>
          <a:xfrm>
            <a:off x="7459717" y="1765738"/>
            <a:ext cx="4490545" cy="24909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0945C47-4857-316A-1E3C-6756102F9A3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621" t="27700" r="41637" b="15748"/>
          <a:stretch/>
        </p:blipFill>
        <p:spPr>
          <a:xfrm>
            <a:off x="0" y="3930525"/>
            <a:ext cx="4256690" cy="247357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FA98DE1-C19D-A450-4639-14879CFF8FF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4310" t="33257" r="27070" b="18161"/>
          <a:stretch/>
        </p:blipFill>
        <p:spPr>
          <a:xfrm>
            <a:off x="3951889" y="3141552"/>
            <a:ext cx="5927835" cy="33317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EF08DEB-31B9-BBEF-F259-F3A425B90FB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483" t="27433" r="27414" b="32414"/>
          <a:stretch/>
        </p:blipFill>
        <p:spPr>
          <a:xfrm>
            <a:off x="4361793" y="3702909"/>
            <a:ext cx="7693572" cy="275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9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ECA68-04FD-1F25-1E0E-94A1732C8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Preguntas de evaluación 2013-2023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2CF40-D909-8E00-1F04-72F2A0BBA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s-EC" dirty="0"/>
              <a:t>¿La </a:t>
            </a:r>
            <a:r>
              <a:rPr lang="es-EC" dirty="0" err="1"/>
              <a:t>CdP</a:t>
            </a:r>
            <a:r>
              <a:rPr lang="es-EC" dirty="0"/>
              <a:t> da lugar de aprendizajes o sinergias que son mayores de los proyectos individuales?</a:t>
            </a:r>
          </a:p>
          <a:p>
            <a:pPr marL="514350" indent="-514350">
              <a:buAutoNum type="arabicPeriod"/>
            </a:pPr>
            <a:r>
              <a:rPr lang="es-EC" dirty="0">
                <a:solidFill>
                  <a:srgbClr val="FF0000"/>
                </a:solidFill>
              </a:rPr>
              <a:t>¿Ha contribuido la CCRP a cambios institucionales?</a:t>
            </a:r>
          </a:p>
          <a:p>
            <a:pPr marL="514350" indent="-514350">
              <a:buAutoNum type="arabicPeriod"/>
            </a:pPr>
            <a:r>
              <a:rPr lang="es-EC" dirty="0"/>
              <a:t>¿El enfoque del CCRP/ </a:t>
            </a:r>
            <a:r>
              <a:rPr lang="es-EC" dirty="0" err="1"/>
              <a:t>CdP</a:t>
            </a:r>
            <a:r>
              <a:rPr lang="es-EC" dirty="0"/>
              <a:t> conduce a una mejor calidad y la investigación más relevante y aplicable?</a:t>
            </a:r>
          </a:p>
          <a:p>
            <a:pPr marL="514350" indent="-514350">
              <a:buAutoNum type="arabicPeriod"/>
            </a:pPr>
            <a:r>
              <a:rPr lang="es-EC" dirty="0"/>
              <a:t>¿Usan agricultores las innovaciones de los proyectos?</a:t>
            </a:r>
          </a:p>
          <a:p>
            <a:pPr marL="514350" indent="-514350">
              <a:buAutoNum type="arabicPeriod"/>
            </a:pPr>
            <a:r>
              <a:rPr lang="es-EC" dirty="0"/>
              <a:t>¿Existen sinergias agroecológicas que pueden mejorar la producción (rendimiento, nutrición, ingresos) en una manera sostenible y resiliente (IAE)?</a:t>
            </a:r>
          </a:p>
        </p:txBody>
      </p:sp>
    </p:spTree>
    <p:extLst>
      <p:ext uri="{BB962C8B-B14F-4D97-AF65-F5344CB8AC3E}">
        <p14:creationId xmlns:p14="http://schemas.microsoft.com/office/powerpoint/2010/main" val="893582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3E5C467-8214-EDCC-8318-9D4D07B0C1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19" t="12286" b="11910"/>
          <a:stretch/>
        </p:blipFill>
        <p:spPr>
          <a:xfrm>
            <a:off x="1408" y="585627"/>
            <a:ext cx="12190592" cy="545557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BA0852C-3E21-A01B-6750-9CF9ED585C46}"/>
              </a:ext>
            </a:extLst>
          </p:cNvPr>
          <p:cNvSpPr txBox="1"/>
          <p:nvPr/>
        </p:nvSpPr>
        <p:spPr>
          <a:xfrm>
            <a:off x="7325474" y="6215865"/>
            <a:ext cx="3472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N=48</a:t>
            </a:r>
          </a:p>
        </p:txBody>
      </p:sp>
    </p:spTree>
    <p:extLst>
      <p:ext uri="{BB962C8B-B14F-4D97-AF65-F5344CB8AC3E}">
        <p14:creationId xmlns:p14="http://schemas.microsoft.com/office/powerpoint/2010/main" val="980895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A91EF1-8D89-3793-F0EE-6FEC64AD31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59" t="22922" r="31826" b="12509"/>
          <a:stretch/>
        </p:blipFill>
        <p:spPr>
          <a:xfrm>
            <a:off x="-28819" y="0"/>
            <a:ext cx="12231660" cy="675012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9F2516-3D83-09CB-23E7-09730E57F965}"/>
              </a:ext>
            </a:extLst>
          </p:cNvPr>
          <p:cNvSpPr txBox="1"/>
          <p:nvPr/>
        </p:nvSpPr>
        <p:spPr>
          <a:xfrm>
            <a:off x="8956536" y="4298232"/>
            <a:ext cx="223676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n=237 de 586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11 pre-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grado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(22%)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83 pos-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grado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(67%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140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miembro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proyecto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(87%)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56%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nuevas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organizaciones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para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estudiantes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y 17% para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miembros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proyectos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559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D82D7-1E33-7B5B-FF80-0CB1D5AA3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Impacto a instituciones por ser parte de la </a:t>
            </a:r>
            <a:r>
              <a:rPr lang="es-EC" dirty="0" err="1"/>
              <a:t>CdP</a:t>
            </a:r>
            <a:r>
              <a:rPr lang="es-EC" dirty="0"/>
              <a:t>/ CRFS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9C374F-9412-D5EE-522E-309881AE8CF3}"/>
              </a:ext>
            </a:extLst>
          </p:cNvPr>
          <p:cNvSpPr txBox="1"/>
          <p:nvPr/>
        </p:nvSpPr>
        <p:spPr>
          <a:xfrm>
            <a:off x="839449" y="1838793"/>
            <a:ext cx="4417101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Calibri"/>
                <a:cs typeface="Calibri"/>
              </a:rPr>
              <a:t>“</a:t>
            </a:r>
            <a:r>
              <a:rPr lang="es-ES" sz="2000" dirty="0">
                <a:latin typeface="Calibri"/>
                <a:cs typeface="Calibri"/>
              </a:rPr>
              <a:t>La Fundación McKnight ha contribuido significativamente a la capacidad de los programas de granos andinos en Bolivia y Ecuador. </a:t>
            </a:r>
            <a:endParaRPr lang="en-US"/>
          </a:p>
          <a:p>
            <a:endParaRPr lang="es-ES" sz="2000" dirty="0">
              <a:latin typeface="Calibri"/>
              <a:cs typeface="Calibri"/>
            </a:endParaRPr>
          </a:p>
          <a:p>
            <a:r>
              <a:rPr lang="es-ES" sz="2000" b="1" dirty="0">
                <a:latin typeface="Calibri"/>
                <a:cs typeface="Calibri"/>
              </a:rPr>
              <a:t>Si no hubiera sido por el apoyo de la Fundación McKnight, es probable que la I+D de los granos andinos sería una sombra de su presencia actual en los dos países</a:t>
            </a:r>
            <a:r>
              <a:rPr lang="en-US" sz="2000" dirty="0">
                <a:latin typeface="Calibri"/>
                <a:cs typeface="Calibri"/>
              </a:rPr>
              <a:t>.”</a:t>
            </a:r>
          </a:p>
          <a:p>
            <a:endParaRPr lang="en-US" sz="2000" dirty="0">
              <a:latin typeface="Calibri"/>
              <a:cs typeface="Calibri"/>
            </a:endParaRPr>
          </a:p>
          <a:p>
            <a:r>
              <a:rPr lang="en-US" sz="2000" dirty="0" err="1">
                <a:latin typeface="Calibri"/>
                <a:cs typeface="Calibri"/>
              </a:rPr>
              <a:t>Evaluación</a:t>
            </a:r>
            <a:r>
              <a:rPr lang="en-US" sz="2000" dirty="0">
                <a:latin typeface="Calibri"/>
                <a:cs typeface="Calibri"/>
              </a:rPr>
              <a:t> Doug Horton, 2013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414F65-6644-86E5-0609-D91E90E7CAD8}"/>
              </a:ext>
            </a:extLst>
          </p:cNvPr>
          <p:cNvSpPr txBox="1"/>
          <p:nvPr/>
        </p:nvSpPr>
        <p:spPr>
          <a:xfrm>
            <a:off x="5786203" y="1738858"/>
            <a:ext cx="6190938" cy="42473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“</a:t>
            </a:r>
            <a:r>
              <a:rPr lang="es-ES" dirty="0">
                <a:latin typeface="Calibri"/>
                <a:cs typeface="Calibri"/>
              </a:rPr>
              <a:t>Debido a su participación en el CCRP y la </a:t>
            </a:r>
            <a:r>
              <a:rPr lang="es-ES" dirty="0" err="1">
                <a:latin typeface="Calibri"/>
                <a:cs typeface="Calibri"/>
              </a:rPr>
              <a:t>CdP</a:t>
            </a:r>
            <a:r>
              <a:rPr lang="es-ES" dirty="0">
                <a:latin typeface="Calibri"/>
                <a:cs typeface="Calibri"/>
              </a:rPr>
              <a:t>, los </a:t>
            </a:r>
            <a:endParaRPr lang="es-ES">
              <a:latin typeface="Calibri"/>
              <a:cs typeface="Calibri"/>
            </a:endParaRPr>
          </a:p>
          <a:p>
            <a:r>
              <a:rPr lang="es-ES" dirty="0">
                <a:latin typeface="Calibri"/>
                <a:cs typeface="Calibri"/>
              </a:rPr>
              <a:t>socios/contrapartes que tradicionalmente tenían más un entorno de </a:t>
            </a:r>
            <a:r>
              <a:rPr lang="es-ES" b="1" dirty="0">
                <a:latin typeface="Calibri"/>
                <a:cs typeface="Calibri"/>
              </a:rPr>
              <a:t>investigación "clásico</a:t>
            </a:r>
            <a:r>
              <a:rPr lang="es-ES" dirty="0">
                <a:latin typeface="Calibri"/>
                <a:cs typeface="Calibri"/>
              </a:rPr>
              <a:t>", en su trabajo ahora habían sido introducidos y asumían </a:t>
            </a:r>
          </a:p>
          <a:p>
            <a:r>
              <a:rPr lang="es-ES" dirty="0">
                <a:latin typeface="Calibri"/>
                <a:cs typeface="Calibri"/>
              </a:rPr>
              <a:t>un enfoque </a:t>
            </a:r>
            <a:r>
              <a:rPr lang="es-ES" b="1" dirty="0">
                <a:latin typeface="Calibri"/>
                <a:cs typeface="Calibri"/>
              </a:rPr>
              <a:t>orientado más hacia el agricultor y más orientado a sistemas</a:t>
            </a:r>
            <a:r>
              <a:rPr lang="es-ES" dirty="0">
                <a:latin typeface="Calibri"/>
                <a:cs typeface="Calibri"/>
              </a:rPr>
              <a:t>, haciendo su trabajo más participativo y comunicando sus investigaciones a un público más amplio y en formas que tenían sentido para agricultores.  </a:t>
            </a:r>
          </a:p>
          <a:p>
            <a:r>
              <a:rPr lang="es-ES" dirty="0">
                <a:latin typeface="Calibri"/>
                <a:cs typeface="Calibri"/>
              </a:rPr>
              <a:t>En la mayoría de los casos (38 de 45 investigadores de institutos de investigación tanto nacional como internacional, y estudiantes) se mencionó que esto había abierto </a:t>
            </a:r>
            <a:r>
              <a:rPr lang="es-ES" b="1" dirty="0">
                <a:latin typeface="Calibri"/>
                <a:cs typeface="Calibri"/>
              </a:rPr>
              <a:t>una nueva perspectiva</a:t>
            </a:r>
            <a:r>
              <a:rPr lang="es-ES" dirty="0">
                <a:latin typeface="Calibri"/>
                <a:cs typeface="Calibri"/>
              </a:rPr>
              <a:t> (7 personas incluso usaron la palabra "revelación") </a:t>
            </a:r>
            <a:r>
              <a:rPr lang="es-ES" b="1" dirty="0">
                <a:latin typeface="Calibri"/>
                <a:cs typeface="Calibri"/>
              </a:rPr>
              <a:t>sobre el uso de su investigación, es decir investigación para el desarrollo</a:t>
            </a:r>
            <a:r>
              <a:rPr lang="es-ES" dirty="0">
                <a:latin typeface="Calibri"/>
                <a:cs typeface="Calibri"/>
              </a:rPr>
              <a:t>.” </a:t>
            </a:r>
          </a:p>
          <a:p>
            <a:r>
              <a:rPr lang="es-ES" dirty="0">
                <a:latin typeface="Calibri"/>
                <a:cs typeface="Calibri"/>
              </a:rPr>
              <a:t>Evaluación </a:t>
            </a:r>
            <a:r>
              <a:rPr lang="es-ES" dirty="0" err="1">
                <a:latin typeface="Calibri"/>
                <a:cs typeface="Calibri"/>
              </a:rPr>
              <a:t>Kaia</a:t>
            </a:r>
            <a:r>
              <a:rPr lang="es-ES" dirty="0">
                <a:latin typeface="Calibri"/>
                <a:cs typeface="Calibri"/>
              </a:rPr>
              <a:t> Ambrose, 2012</a:t>
            </a:r>
          </a:p>
        </p:txBody>
      </p:sp>
    </p:spTree>
    <p:extLst>
      <p:ext uri="{BB962C8B-B14F-4D97-AF65-F5344CB8AC3E}">
        <p14:creationId xmlns:p14="http://schemas.microsoft.com/office/powerpoint/2010/main" val="2005268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3DE7289-49AC-1F4B-A688-476FB514A9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89" t="21609" r="31811" b="11878"/>
          <a:stretch/>
        </p:blipFill>
        <p:spPr>
          <a:xfrm>
            <a:off x="693682" y="129241"/>
            <a:ext cx="10915625" cy="6534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441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354CA9-9AE3-D8F0-9669-0B04F680A4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388" t="11236" r="43371" b="5168"/>
          <a:stretch/>
        </p:blipFill>
        <p:spPr>
          <a:xfrm>
            <a:off x="2928134" y="109700"/>
            <a:ext cx="4196525" cy="67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66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ECA68-04FD-1F25-1E0E-94A1732C8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Preguntas de evaluación 2013-2023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2CF40-D909-8E00-1F04-72F2A0BBA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s-EC" dirty="0"/>
              <a:t>¿La </a:t>
            </a:r>
            <a:r>
              <a:rPr lang="es-EC" dirty="0" err="1"/>
              <a:t>CdP</a:t>
            </a:r>
            <a:r>
              <a:rPr lang="es-EC" dirty="0"/>
              <a:t> da lugar de aprendizajes o sinergias que son mayores de los proyectos individuales?</a:t>
            </a:r>
          </a:p>
          <a:p>
            <a:pPr marL="514350" indent="-514350">
              <a:buAutoNum type="arabicPeriod"/>
            </a:pPr>
            <a:r>
              <a:rPr lang="es-EC" dirty="0"/>
              <a:t>¿Ha contribuido la CCRP a cambios institucionales?</a:t>
            </a:r>
          </a:p>
          <a:p>
            <a:pPr marL="514350" indent="-514350">
              <a:buAutoNum type="arabicPeriod"/>
            </a:pPr>
            <a:r>
              <a:rPr lang="es-EC" dirty="0">
                <a:solidFill>
                  <a:srgbClr val="FF0000"/>
                </a:solidFill>
              </a:rPr>
              <a:t>¿El enfoque del CCRP/ </a:t>
            </a:r>
            <a:r>
              <a:rPr lang="es-EC" dirty="0" err="1">
                <a:solidFill>
                  <a:srgbClr val="FF0000"/>
                </a:solidFill>
              </a:rPr>
              <a:t>CdP</a:t>
            </a:r>
            <a:r>
              <a:rPr lang="es-EC" dirty="0">
                <a:solidFill>
                  <a:srgbClr val="FF0000"/>
                </a:solidFill>
              </a:rPr>
              <a:t> conduce a una mejor calidad y la investigación más relevante y aplicable?</a:t>
            </a:r>
          </a:p>
          <a:p>
            <a:pPr marL="514350" indent="-514350">
              <a:buAutoNum type="arabicPeriod"/>
            </a:pPr>
            <a:r>
              <a:rPr lang="es-EC" dirty="0">
                <a:solidFill>
                  <a:srgbClr val="FF0000"/>
                </a:solidFill>
              </a:rPr>
              <a:t>¿Usan agricultores las innovaciones de los proyectos?</a:t>
            </a:r>
          </a:p>
          <a:p>
            <a:pPr marL="514350" indent="-514350">
              <a:buAutoNum type="arabicPeriod"/>
            </a:pPr>
            <a:r>
              <a:rPr lang="es-EC" dirty="0"/>
              <a:t>¿Existen sinergias agroecológicas que pueden mejorar la producción (rendimiento, nutrición, ingresos) en una manera sostenible y resiliente (IAE)?</a:t>
            </a:r>
          </a:p>
        </p:txBody>
      </p:sp>
    </p:spTree>
    <p:extLst>
      <p:ext uri="{BB962C8B-B14F-4D97-AF65-F5344CB8AC3E}">
        <p14:creationId xmlns:p14="http://schemas.microsoft.com/office/powerpoint/2010/main" val="29186978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A2B5BD-C7D9-47BE-07F2-4932D46237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386" r="20028" b="11910"/>
          <a:stretch/>
        </p:blipFill>
        <p:spPr>
          <a:xfrm>
            <a:off x="0" y="0"/>
            <a:ext cx="12092504" cy="65240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9D2B12-5763-4D9B-96E7-487F21C5B7D3}"/>
              </a:ext>
            </a:extLst>
          </p:cNvPr>
          <p:cNvSpPr txBox="1"/>
          <p:nvPr/>
        </p:nvSpPr>
        <p:spPr>
          <a:xfrm>
            <a:off x="5774076" y="143838"/>
            <a:ext cx="4407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n=145, 3 </a:t>
            </a:r>
            <a:r>
              <a:rPr lang="en-US" dirty="0" err="1"/>
              <a:t>países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8884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1D6114E-8DA2-98AB-0146-BFA2A8BBBC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884" r="19775" b="7415"/>
          <a:stretch/>
        </p:blipFill>
        <p:spPr>
          <a:xfrm>
            <a:off x="-1" y="56812"/>
            <a:ext cx="12170549" cy="680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1544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523875-8B8B-A6B2-44D0-8A97B83DC2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584" r="20955" b="5768"/>
          <a:stretch/>
        </p:blipFill>
        <p:spPr>
          <a:xfrm>
            <a:off x="0" y="0"/>
            <a:ext cx="118033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3106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458AC-3D41-622C-D322-640F21E1F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873303"/>
          </a:xfrm>
        </p:spPr>
        <p:txBody>
          <a:bodyPr/>
          <a:lstStyle/>
          <a:p>
            <a:r>
              <a:rPr lang="es-EC" dirty="0"/>
              <a:t>Manejo de plagas y enfermedades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686234-A351-2C51-A2E7-E08A29A94A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39740"/>
            <a:ext cx="5723420" cy="600010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s-EC" dirty="0"/>
          </a:p>
          <a:p>
            <a:r>
              <a:rPr lang="es-EC" dirty="0"/>
              <a:t>Entre 2009 a 2013 el maní boliviana fue desde un nivel de 30% con niveles de </a:t>
            </a:r>
            <a:r>
              <a:rPr lang="es-EC" b="1" dirty="0"/>
              <a:t>aflatoxinas</a:t>
            </a:r>
            <a:r>
              <a:rPr lang="es-EC" dirty="0"/>
              <a:t> superiores a nivel máximo permitido hasta casi todo mucho debajo de nivel máximo.</a:t>
            </a:r>
          </a:p>
          <a:p>
            <a:r>
              <a:rPr lang="es-EC" dirty="0"/>
              <a:t>Más de 3000 agricultores capacitados en manejo de </a:t>
            </a:r>
            <a:r>
              <a:rPr lang="es-EC" b="1" dirty="0"/>
              <a:t>aflatoxinas y micotoxinas </a:t>
            </a:r>
            <a:r>
              <a:rPr lang="es-EC" dirty="0"/>
              <a:t>en maní y maíz</a:t>
            </a:r>
          </a:p>
          <a:p>
            <a:r>
              <a:rPr lang="es-EC" dirty="0"/>
              <a:t>250 familias </a:t>
            </a:r>
            <a:r>
              <a:rPr lang="es-EC" dirty="0" err="1"/>
              <a:t>Chopccas</a:t>
            </a:r>
            <a:r>
              <a:rPr lang="es-EC" dirty="0"/>
              <a:t> lograron bajar las infestaciones de </a:t>
            </a:r>
            <a:r>
              <a:rPr lang="es-EC" b="1" dirty="0"/>
              <a:t>gorgojo</a:t>
            </a:r>
            <a:r>
              <a:rPr lang="es-EC" dirty="0"/>
              <a:t> de 80% a 26% usando la investigación participative sobre métodos innovativos como agrupación de parcelas (efecto borde) entiendo la dinámica paisaje/ acción colectiva.</a:t>
            </a:r>
          </a:p>
          <a:p>
            <a:r>
              <a:rPr lang="es-EC" dirty="0"/>
              <a:t>`Desarrollo de parásitos que atacan la larva de </a:t>
            </a:r>
            <a:r>
              <a:rPr lang="es-EC" b="1" dirty="0"/>
              <a:t>polilla de quinoa y de papa</a:t>
            </a:r>
            <a:r>
              <a:rPr lang="es-EC" dirty="0"/>
              <a:t>, tanto como otros métodos de manejo ecológico de las plagas (trampas, feromonas, semilla)</a:t>
            </a:r>
          </a:p>
          <a:p>
            <a:r>
              <a:rPr lang="es-EC" dirty="0"/>
              <a:t>Uso de pesticidas redujo </a:t>
            </a:r>
            <a:r>
              <a:rPr lang="es-EC" dirty="0" err="1"/>
              <a:t>significamente</a:t>
            </a:r>
            <a:r>
              <a:rPr lang="es-EC" dirty="0"/>
              <a:t> la abundancia de </a:t>
            </a:r>
            <a:r>
              <a:rPr lang="es-EC" b="1" dirty="0"/>
              <a:t>polinizadoras, </a:t>
            </a:r>
            <a:r>
              <a:rPr lang="es-EC" dirty="0"/>
              <a:t>pero no tenía un efecto significativo en la abundancia de plagas de chocho en Ecuador .</a:t>
            </a:r>
          </a:p>
          <a:p>
            <a:r>
              <a:rPr lang="es-EC" dirty="0"/>
              <a:t>88% de las recomendaciones de vendedores de agroquímicos son incorrectos.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63BE8C9-2DAE-4580-64AB-D0EDC6796E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336" t="17829" r="1104" b="5019"/>
          <a:stretch/>
        </p:blipFill>
        <p:spPr>
          <a:xfrm>
            <a:off x="6096000" y="2373330"/>
            <a:ext cx="6302330" cy="3123703"/>
          </a:xfrm>
          <a:prstGeom prst="rect">
            <a:avLst/>
          </a:prstGeom>
        </p:spPr>
      </p:pic>
      <p:pic>
        <p:nvPicPr>
          <p:cNvPr id="9" name="Picture 8" descr="A person standing next to several pots with white netting&#10;&#10;Description automatically generated">
            <a:extLst>
              <a:ext uri="{FF2B5EF4-FFF2-40B4-BE49-F238E27FC236}">
                <a16:creationId xmlns:a16="http://schemas.microsoft.com/office/drawing/2014/main" id="{4AF0F74D-3D39-9548-128A-B0BC2F3D8F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111" y="180753"/>
            <a:ext cx="51435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F2F91C3-1C73-DEC1-AFD3-CD45EBFB8CF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450" t="21123" r="13708" b="5791"/>
          <a:stretch/>
        </p:blipFill>
        <p:spPr>
          <a:xfrm>
            <a:off x="1382145" y="529119"/>
            <a:ext cx="10064695" cy="5455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848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B959E-4C2A-A603-72DC-6243D8D35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1017142"/>
          </a:xfrm>
        </p:spPr>
        <p:txBody>
          <a:bodyPr/>
          <a:lstStyle/>
          <a:p>
            <a:r>
              <a:rPr lang="en-US" dirty="0"/>
              <a:t>RAI, </a:t>
            </a:r>
            <a:r>
              <a:rPr lang="en-US" dirty="0" err="1"/>
              <a:t>vitalidad</a:t>
            </a:r>
            <a:r>
              <a:rPr lang="en-US" dirty="0"/>
              <a:t> rural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4068A-59D9-8504-90DD-662024BCAA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743" y="1017143"/>
            <a:ext cx="5907640" cy="5640511"/>
          </a:xfrm>
        </p:spPr>
        <p:txBody>
          <a:bodyPr>
            <a:noAutofit/>
          </a:bodyPr>
          <a:lstStyle/>
          <a:p>
            <a:r>
              <a:rPr lang="es-EC" sz="2000" dirty="0">
                <a:latin typeface="Calibri" panose="020F0502020204030204" pitchFamily="34" charset="0"/>
                <a:cs typeface="Calibri" panose="020F0502020204030204" pitchFamily="34" charset="0"/>
              </a:rPr>
              <a:t>Entre 2004-2016 43</a:t>
            </a:r>
            <a:r>
              <a:rPr lang="es-EC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C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yapuchiris</a:t>
            </a:r>
            <a:r>
              <a:rPr lang="es-EC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C" sz="2000" dirty="0">
                <a:latin typeface="Calibri" panose="020F0502020204030204" pitchFamily="34" charset="0"/>
                <a:cs typeface="Calibri" panose="020F0502020204030204" pitchFamily="34" charset="0"/>
              </a:rPr>
              <a:t>proveían servicios de extensión AE a casi 10,000 agricultores</a:t>
            </a:r>
          </a:p>
          <a:p>
            <a:r>
              <a:rPr kumimoji="0" lang="es-EC" altLang="en-US" sz="20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Los hogares agrícolas en cualquier extremo de la trayectoria del </a:t>
            </a:r>
            <a:r>
              <a:rPr kumimoji="0" lang="es-EC" altLang="en-US" sz="20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ciclo de vida agrícola </a:t>
            </a:r>
            <a:r>
              <a:rPr kumimoji="0" lang="es-EC" altLang="en-US" sz="20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pueden utilizar un enfoque de esperar y ver las pruebas realizadas por sus vecinos que tienen más recursos para implementar.</a:t>
            </a:r>
            <a:r>
              <a:rPr kumimoji="0" lang="es-EC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s-EC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C" sz="2000" dirty="0">
                <a:latin typeface="Calibri" panose="020F0502020204030204" pitchFamily="34" charset="0"/>
                <a:cs typeface="Calibri" panose="020F0502020204030204" pitchFamily="34" charset="0"/>
              </a:rPr>
              <a:t>La importancia de </a:t>
            </a:r>
            <a:r>
              <a:rPr lang="es-EC" sz="2000" b="1" dirty="0">
                <a:latin typeface="Calibri" panose="020F0502020204030204" pitchFamily="34" charset="0"/>
                <a:cs typeface="Calibri" panose="020F0502020204030204" pitchFamily="34" charset="0"/>
              </a:rPr>
              <a:t>conocimientos locales </a:t>
            </a:r>
            <a:r>
              <a:rPr lang="es-EC" sz="2000" dirty="0">
                <a:latin typeface="Calibri" panose="020F0502020204030204" pitchFamily="34" charset="0"/>
                <a:cs typeface="Calibri" panose="020F0502020204030204" pitchFamily="34" charset="0"/>
              </a:rPr>
              <a:t>para proteger suelos, mantener agrobiodiversidad, entender clima, y provisión de semilla. </a:t>
            </a:r>
          </a:p>
          <a:p>
            <a:r>
              <a:rPr lang="es-EC" sz="2000" dirty="0">
                <a:latin typeface="Calibri" panose="020F0502020204030204" pitchFamily="34" charset="0"/>
                <a:cs typeface="Calibri" panose="020F0502020204030204" pitchFamily="34" charset="0"/>
              </a:rPr>
              <a:t>Las tensiones que agricultores enfrenten en términos de lo </a:t>
            </a:r>
            <a:r>
              <a:rPr lang="es-EC" sz="2000" b="1" dirty="0">
                <a:latin typeface="Calibri" panose="020F0502020204030204" pitchFamily="34" charset="0"/>
                <a:cs typeface="Calibri" panose="020F0502020204030204" pitchFamily="34" charset="0"/>
              </a:rPr>
              <a:t>individual y colectivo </a:t>
            </a:r>
            <a:r>
              <a:rPr lang="es-EC" sz="2000" dirty="0">
                <a:latin typeface="Calibri" panose="020F0502020204030204" pitchFamily="34" charset="0"/>
                <a:cs typeface="Calibri" panose="020F0502020204030204" pitchFamily="34" charset="0"/>
              </a:rPr>
              <a:t>(tierras comunales, asociatividad) y el </a:t>
            </a:r>
            <a:r>
              <a:rPr lang="es-EC" sz="2000" b="1" dirty="0">
                <a:latin typeface="Calibri" panose="020F0502020204030204" pitchFamily="34" charset="0"/>
                <a:cs typeface="Calibri" panose="020F0502020204030204" pitchFamily="34" charset="0"/>
              </a:rPr>
              <a:t>poder de movimientos, cultural, y narrativas</a:t>
            </a:r>
            <a:r>
              <a:rPr lang="es-EC" sz="20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s-EC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influencers</a:t>
            </a:r>
            <a:r>
              <a:rPr lang="es-EC" sz="2000" dirty="0">
                <a:latin typeface="Calibri" panose="020F0502020204030204" pitchFamily="34" charset="0"/>
                <a:cs typeface="Calibri" panose="020F0502020204030204" pitchFamily="34" charset="0"/>
              </a:rPr>
              <a:t>, escuelas) para incidir en </a:t>
            </a:r>
            <a:r>
              <a:rPr lang="es-EC" sz="2000" b="1" dirty="0">
                <a:latin typeface="Calibri" panose="020F0502020204030204" pitchFamily="34" charset="0"/>
                <a:cs typeface="Calibri" panose="020F0502020204030204" pitchFamily="34" charset="0"/>
              </a:rPr>
              <a:t>valores y comportamiento.</a:t>
            </a:r>
          </a:p>
          <a:p>
            <a:pPr lvl="1"/>
            <a:r>
              <a:rPr lang="es-EC" sz="2000" dirty="0">
                <a:latin typeface="Calibri" panose="020F0502020204030204" pitchFamily="34" charset="0"/>
                <a:cs typeface="Calibri" panose="020F0502020204030204" pitchFamily="34" charset="0"/>
              </a:rPr>
              <a:t>Incidencia con el ministerio de educación en la </a:t>
            </a:r>
            <a:r>
              <a:rPr lang="es-EC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curriculum</a:t>
            </a:r>
            <a:r>
              <a:rPr lang="es-EC" sz="2000" dirty="0">
                <a:latin typeface="Calibri" panose="020F0502020204030204" pitchFamily="34" charset="0"/>
                <a:cs typeface="Calibri" panose="020F0502020204030204" pitchFamily="34" charset="0"/>
              </a:rPr>
              <a:t> en </a:t>
            </a:r>
            <a:r>
              <a:rPr lang="es-EC" sz="2000" b="1" dirty="0">
                <a:latin typeface="Calibri" panose="020F0502020204030204" pitchFamily="34" charset="0"/>
                <a:cs typeface="Calibri" panose="020F0502020204030204" pitchFamily="34" charset="0"/>
              </a:rPr>
              <a:t>escuelas rurales </a:t>
            </a:r>
            <a:r>
              <a:rPr lang="es-EC" sz="2000" dirty="0">
                <a:latin typeface="Calibri" panose="020F0502020204030204" pitchFamily="34" charset="0"/>
                <a:cs typeface="Calibri" panose="020F0502020204030204" pitchFamily="34" charset="0"/>
              </a:rPr>
              <a:t>para valorar AE</a:t>
            </a:r>
          </a:p>
          <a:p>
            <a:pPr lvl="1"/>
            <a:endParaRPr lang="es-EC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group of people hiking on a hill&#10;&#10;Description automatically generated">
            <a:extLst>
              <a:ext uri="{FF2B5EF4-FFF2-40B4-BE49-F238E27FC236}">
                <a16:creationId xmlns:a16="http://schemas.microsoft.com/office/drawing/2014/main" id="{8D9BFD42-25C5-386B-70FC-475E0D7908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5" r="22957"/>
          <a:stretch/>
        </p:blipFill>
        <p:spPr>
          <a:xfrm>
            <a:off x="6181620" y="0"/>
            <a:ext cx="6041205" cy="6858000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0416DF8-09AA-4231-B4FC-12C4B8266A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26650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F51D7-FEA5-E950-29AC-4BA712180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Clima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37C0B4-2252-AD08-7DDD-92A6256108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22861" cy="4351338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s-EC" dirty="0">
                <a:latin typeface="Calibri" panose="020F0502020204030204" pitchFamily="34" charset="0"/>
                <a:cs typeface="Calibri" panose="020F0502020204030204" pitchFamily="34" charset="0"/>
              </a:rPr>
              <a:t>En 2017 los </a:t>
            </a:r>
            <a:r>
              <a:rPr lang="es-EC" b="1" dirty="0">
                <a:latin typeface="Calibri" panose="020F0502020204030204" pitchFamily="34" charset="0"/>
                <a:cs typeface="Calibri" panose="020F0502020204030204" pitchFamily="34" charset="0"/>
              </a:rPr>
              <a:t>pronósticos locales </a:t>
            </a:r>
            <a:r>
              <a:rPr lang="es-EC" dirty="0">
                <a:latin typeface="Calibri" panose="020F0502020204030204" pitchFamily="34" charset="0"/>
                <a:cs typeface="Calibri" panose="020F0502020204030204" pitchFamily="34" charset="0"/>
              </a:rPr>
              <a:t>manejado por los </a:t>
            </a:r>
            <a:r>
              <a:rPr lang="es-EC" dirty="0" err="1">
                <a:latin typeface="Calibri" panose="020F0502020204030204" pitchFamily="34" charset="0"/>
                <a:cs typeface="Calibri" panose="020F0502020204030204" pitchFamily="34" charset="0"/>
              </a:rPr>
              <a:t>yapuchiris</a:t>
            </a:r>
            <a:r>
              <a:rPr lang="es-EC" dirty="0">
                <a:latin typeface="Calibri" panose="020F0502020204030204" pitchFamily="34" charset="0"/>
                <a:cs typeface="Calibri" panose="020F0502020204030204" pitchFamily="34" charset="0"/>
              </a:rPr>
              <a:t> con sus </a:t>
            </a:r>
            <a:r>
              <a:rPr lang="es-EC" dirty="0" err="1">
                <a:latin typeface="Calibri" panose="020F0502020204030204" pitchFamily="34" charset="0"/>
                <a:cs typeface="Calibri" panose="020F0502020204030204" pitchFamily="34" charset="0"/>
              </a:rPr>
              <a:t>pachagramas</a:t>
            </a:r>
            <a:r>
              <a:rPr lang="es-EC" dirty="0">
                <a:latin typeface="Calibri" panose="020F0502020204030204" pitchFamily="34" charset="0"/>
                <a:cs typeface="Calibri" panose="020F0502020204030204" pitchFamily="34" charset="0"/>
              </a:rPr>
              <a:t> fueron integrados en el Sistema de Alerta Temprana del Ministerio de Desarrollo Rural y Tierras de Bolivia</a:t>
            </a:r>
          </a:p>
          <a:p>
            <a:r>
              <a:rPr lang="es-EC" dirty="0">
                <a:latin typeface="Calibri"/>
                <a:cs typeface="Calibri"/>
              </a:rPr>
              <a:t>Red de </a:t>
            </a:r>
            <a:r>
              <a:rPr lang="es-EC" b="1" dirty="0">
                <a:latin typeface="Calibri"/>
                <a:cs typeface="Calibri"/>
              </a:rPr>
              <a:t>estaciones metrológicas </a:t>
            </a:r>
            <a:r>
              <a:rPr lang="es-EC" dirty="0">
                <a:latin typeface="Calibri"/>
                <a:cs typeface="Calibri"/>
              </a:rPr>
              <a:t>instaladas en comunidades en el altiplano e informando el app </a:t>
            </a:r>
            <a:r>
              <a:rPr lang="es-EC" dirty="0" err="1">
                <a:latin typeface="Calibri"/>
                <a:cs typeface="Calibri"/>
              </a:rPr>
              <a:t>Weather</a:t>
            </a:r>
            <a:r>
              <a:rPr lang="es-EC" dirty="0">
                <a:latin typeface="Calibri"/>
                <a:cs typeface="Calibri"/>
              </a:rPr>
              <a:t> </a:t>
            </a:r>
            <a:r>
              <a:rPr lang="es-EC" dirty="0" err="1">
                <a:latin typeface="Calibri"/>
                <a:cs typeface="Calibri"/>
              </a:rPr>
              <a:t>Underground</a:t>
            </a:r>
            <a:r>
              <a:rPr lang="es-EC" dirty="0">
                <a:latin typeface="Calibri"/>
                <a:cs typeface="Calibri"/>
              </a:rPr>
              <a:t> </a:t>
            </a:r>
          </a:p>
        </p:txBody>
      </p:sp>
      <p:pic>
        <p:nvPicPr>
          <p:cNvPr id="5" name="Picture 4" descr="A person holding a weather station&#10;&#10;Description automatically generated">
            <a:extLst>
              <a:ext uri="{FF2B5EF4-FFF2-40B4-BE49-F238E27FC236}">
                <a16:creationId xmlns:a16="http://schemas.microsoft.com/office/drawing/2014/main" id="{F0AF520C-B94C-2247-C263-8B2CD07E99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70" r="22435"/>
          <a:stretch/>
        </p:blipFill>
        <p:spPr>
          <a:xfrm>
            <a:off x="6376827" y="0"/>
            <a:ext cx="58151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7864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56D53-FE50-86A5-2F58-F8DE5D091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2784" y="0"/>
            <a:ext cx="5951304" cy="739739"/>
          </a:xfrm>
        </p:spPr>
        <p:txBody>
          <a:bodyPr/>
          <a:lstStyle/>
          <a:p>
            <a:pPr algn="ctr"/>
            <a:r>
              <a:rPr lang="es-EC" dirty="0"/>
              <a:t>Suelos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4F31E-6415-3BF4-AD20-970F1AFB0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84" y="0"/>
            <a:ext cx="6096000" cy="691898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EC" sz="2400" b="1" dirty="0">
                <a:latin typeface="Calibri" panose="020F0502020204030204" pitchFamily="34" charset="0"/>
                <a:cs typeface="Calibri" panose="020F0502020204030204" pitchFamily="34" charset="0"/>
              </a:rPr>
              <a:t>Perennes en el Paisaje</a:t>
            </a:r>
          </a:p>
          <a:p>
            <a:r>
              <a:rPr lang="es-EC" sz="1900" b="1" dirty="0">
                <a:latin typeface="Calibri" panose="020F0502020204030204" pitchFamily="34" charset="0"/>
                <a:cs typeface="Calibri" panose="020F0502020204030204" pitchFamily="34" charset="0"/>
              </a:rPr>
              <a:t>Barbechos sembrados </a:t>
            </a:r>
            <a:r>
              <a:rPr lang="es-EC" sz="1900" dirty="0">
                <a:latin typeface="Calibri" panose="020F0502020204030204" pitchFamily="34" charset="0"/>
                <a:cs typeface="Calibri" panose="020F0502020204030204" pitchFamily="34" charset="0"/>
              </a:rPr>
              <a:t>puede aumentar la biomasa ante barbechos tradicionales de 130-800%, </a:t>
            </a:r>
          </a:p>
          <a:p>
            <a:r>
              <a:rPr lang="es-EC" sz="1900" b="1" dirty="0">
                <a:latin typeface="Calibri" panose="020F0502020204030204" pitchFamily="34" charset="0"/>
                <a:cs typeface="Calibri" panose="020F0502020204030204" pitchFamily="34" charset="0"/>
              </a:rPr>
              <a:t>Bordes perennes de campos </a:t>
            </a:r>
            <a:r>
              <a:rPr lang="es-EC" sz="1900" dirty="0">
                <a:latin typeface="Calibri" panose="020F0502020204030204" pitchFamily="34" charset="0"/>
                <a:cs typeface="Calibri" panose="020F0502020204030204" pitchFamily="34" charset="0"/>
              </a:rPr>
              <a:t>son importantes para </a:t>
            </a:r>
            <a:r>
              <a:rPr lang="es-EC" sz="1900" b="1" dirty="0">
                <a:latin typeface="Calibri" panose="020F0502020204030204" pitchFamily="34" charset="0"/>
                <a:cs typeface="Calibri" panose="020F0502020204030204" pitchFamily="34" charset="0"/>
              </a:rPr>
              <a:t>servicios ambientales</a:t>
            </a:r>
            <a:r>
              <a:rPr lang="es-EC" sz="1900" dirty="0">
                <a:latin typeface="Calibri" panose="020F0502020204030204" pitchFamily="34" charset="0"/>
                <a:cs typeface="Calibri" panose="020F0502020204030204" pitchFamily="34" charset="0"/>
              </a:rPr>
              <a:t> como: nutrientes, control de erosión, almacenamiento de carbono, hábitat para insectos benéficos y plagas, usos culturales como alimentos, medicinas y estética </a:t>
            </a:r>
          </a:p>
          <a:p>
            <a:r>
              <a:rPr lang="es-EC" sz="1900" dirty="0">
                <a:latin typeface="Calibri" panose="020F0502020204030204" pitchFamily="34" charset="0"/>
                <a:cs typeface="Calibri" panose="020F0502020204030204" pitchFamily="34" charset="0"/>
              </a:rPr>
              <a:t>Más de 40,000 plantas de arbustos para </a:t>
            </a:r>
            <a:r>
              <a:rPr lang="es-EC" sz="1900" b="1" dirty="0">
                <a:latin typeface="Calibri" panose="020F0502020204030204" pitchFamily="34" charset="0"/>
                <a:cs typeface="Calibri" panose="020F0502020204030204" pitchFamily="34" charset="0"/>
              </a:rPr>
              <a:t>barreras vivos </a:t>
            </a:r>
            <a:r>
              <a:rPr lang="es-EC" sz="1900" dirty="0">
                <a:latin typeface="Calibri" panose="020F0502020204030204" pitchFamily="34" charset="0"/>
                <a:cs typeface="Calibri" panose="020F0502020204030204" pitchFamily="34" charset="0"/>
              </a:rPr>
              <a:t>en el altiplano ha sido producidos y más de 24,000 m2 de barreras vivas ha sido establecida en el altiplano gracias en innovaciones identificación, recolección,  y germinación de plantas silvestres.</a:t>
            </a:r>
          </a:p>
          <a:p>
            <a:r>
              <a:rPr lang="es-EC" sz="1900" b="1" dirty="0">
                <a:latin typeface="Calibri" panose="020F0502020204030204" pitchFamily="34" charset="0"/>
                <a:cs typeface="Calibri" panose="020F0502020204030204" pitchFamily="34" charset="0"/>
              </a:rPr>
              <a:t>Certificación orgánica </a:t>
            </a:r>
            <a:r>
              <a:rPr lang="es-EC" sz="1900" dirty="0">
                <a:latin typeface="Calibri" panose="020F0502020204030204" pitchFamily="34" charset="0"/>
                <a:cs typeface="Calibri" panose="020F0502020204030204" pitchFamily="34" charset="0"/>
              </a:rPr>
              <a:t>incluye barreras vivas</a:t>
            </a:r>
          </a:p>
          <a:p>
            <a:r>
              <a:rPr lang="es-EC" sz="1900" dirty="0">
                <a:latin typeface="Calibri" panose="020F0502020204030204" pitchFamily="34" charset="0"/>
                <a:cs typeface="Calibri" panose="020F0502020204030204" pitchFamily="34" charset="0"/>
              </a:rPr>
              <a:t>Importancia de conservación de </a:t>
            </a:r>
            <a:r>
              <a:rPr lang="es-EC" sz="1900" b="1" dirty="0">
                <a:latin typeface="Calibri" panose="020F0502020204030204" pitchFamily="34" charset="0"/>
                <a:cs typeface="Calibri" panose="020F0502020204030204" pitchFamily="34" charset="0"/>
              </a:rPr>
              <a:t>bofedales </a:t>
            </a:r>
            <a:r>
              <a:rPr lang="es-EC" sz="1900" dirty="0">
                <a:latin typeface="Calibri" panose="020F0502020204030204" pitchFamily="34" charset="0"/>
                <a:cs typeface="Calibri" panose="020F0502020204030204" pitchFamily="34" charset="0"/>
              </a:rPr>
              <a:t>en términos de secuestración de carbono, provisión de agua limpia, animal hábitat --- trabajo active en incidencia en el Altiplano, Huascarán y el paramo ecuatoriano proteger los bofedales a través de intervenciones humanos-naturales </a:t>
            </a:r>
          </a:p>
        </p:txBody>
      </p:sp>
      <p:pic>
        <p:nvPicPr>
          <p:cNvPr id="7" name="Picture 6" descr="A group of people working on a field&#10;&#10;Description automatically generated">
            <a:extLst>
              <a:ext uri="{FF2B5EF4-FFF2-40B4-BE49-F238E27FC236}">
                <a16:creationId xmlns:a16="http://schemas.microsoft.com/office/drawing/2014/main" id="{0485C0C3-C22D-26FD-4FA0-B988FF3F522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5" r="23408" b="29435"/>
          <a:stretch/>
        </p:blipFill>
        <p:spPr>
          <a:xfrm>
            <a:off x="6096000" y="739739"/>
            <a:ext cx="6127127" cy="48393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A9E902D-EF35-FCF9-0466-5FB01793B11C}"/>
              </a:ext>
            </a:extLst>
          </p:cNvPr>
          <p:cNvSpPr txBox="1"/>
          <p:nvPr/>
        </p:nvSpPr>
        <p:spPr>
          <a:xfrm>
            <a:off x="5932607" y="5718657"/>
            <a:ext cx="63916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800" dirty="0">
                <a:latin typeface="Calibri" panose="020F0502020204030204" pitchFamily="34" charset="0"/>
                <a:cs typeface="Calibri" panose="020F0502020204030204" pitchFamily="34" charset="0"/>
              </a:rPr>
              <a:t>530 personas capacitados en cómo usar el </a:t>
            </a:r>
            <a:r>
              <a:rPr lang="es-EC" sz="1800" b="1" dirty="0">
                <a:latin typeface="Calibri" panose="020F0502020204030204" pitchFamily="34" charset="0"/>
                <a:cs typeface="Calibri" panose="020F0502020204030204" pitchFamily="34" charset="0"/>
              </a:rPr>
              <a:t>kit de suelos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>
                <a:latin typeface="Calibri" panose="020F0502020204030204" pitchFamily="34" charset="0"/>
                <a:cs typeface="Calibri" panose="020F0502020204030204" pitchFamily="34" charset="0"/>
              </a:rPr>
              <a:t>Entender los usos y costos/ beneficios de </a:t>
            </a:r>
            <a:r>
              <a:rPr lang="es-EC" b="1" dirty="0" err="1">
                <a:latin typeface="Calibri" panose="020F0502020204030204" pitchFamily="34" charset="0"/>
                <a:cs typeface="Calibri" panose="020F0502020204030204" pitchFamily="34" charset="0"/>
              </a:rPr>
              <a:t>bioles</a:t>
            </a:r>
            <a:r>
              <a:rPr lang="es-EC" b="1" dirty="0">
                <a:latin typeface="Calibri" panose="020F0502020204030204" pitchFamily="34" charset="0"/>
                <a:cs typeface="Calibri" panose="020F0502020204030204" pitchFamily="34" charset="0"/>
              </a:rPr>
              <a:t>, y otros insumos </a:t>
            </a:r>
            <a:r>
              <a:rPr lang="es-EC" dirty="0">
                <a:latin typeface="Calibri" panose="020F0502020204030204" pitchFamily="34" charset="0"/>
                <a:cs typeface="Calibri" panose="020F0502020204030204" pitchFamily="34" charset="0"/>
              </a:rPr>
              <a:t>hemos contribuido a muchos galones de producción de </a:t>
            </a:r>
            <a:r>
              <a:rPr lang="es-EC" dirty="0" err="1">
                <a:latin typeface="Calibri" panose="020F0502020204030204" pitchFamily="34" charset="0"/>
                <a:cs typeface="Calibri" panose="020F0502020204030204" pitchFamily="34" charset="0"/>
              </a:rPr>
              <a:t>bioinsumos</a:t>
            </a:r>
            <a:r>
              <a:rPr lang="es-EC" dirty="0">
                <a:latin typeface="Calibri" panose="020F0502020204030204" pitchFamily="34" charset="0"/>
                <a:cs typeface="Calibri" panose="020F0502020204030204" pitchFamily="34" charset="0"/>
              </a:rPr>
              <a:t> (a través de incidencia político)</a:t>
            </a:r>
          </a:p>
        </p:txBody>
      </p:sp>
      <p:pic>
        <p:nvPicPr>
          <p:cNvPr id="5" name="Picture 4" descr="A group of people in a field&#10;&#10;Description automatically generated">
            <a:extLst>
              <a:ext uri="{FF2B5EF4-FFF2-40B4-BE49-F238E27FC236}">
                <a16:creationId xmlns:a16="http://schemas.microsoft.com/office/drawing/2014/main" id="{85A49807-EBAC-78EA-AD67-32A3260DDA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524" y="1144829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929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BBF1A-4FF6-81F4-8794-F2202E8FD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352"/>
            <a:ext cx="5195298" cy="692292"/>
          </a:xfrm>
        </p:spPr>
        <p:txBody>
          <a:bodyPr>
            <a:normAutofit fontScale="90000"/>
          </a:bodyPr>
          <a:lstStyle/>
          <a:p>
            <a:r>
              <a:rPr lang="es-EC" dirty="0"/>
              <a:t>AB y Semillas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D388B-EB84-C825-D887-B9E3142D9F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85627"/>
            <a:ext cx="5195298" cy="491104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C" sz="2400" dirty="0">
                <a:latin typeface="Calibri" panose="020F0502020204030204" pitchFamily="34" charset="0"/>
                <a:cs typeface="Calibri" panose="020F0502020204030204" pitchFamily="34" charset="0"/>
              </a:rPr>
              <a:t>Contribución a nuevos y seleccionados variedades: </a:t>
            </a:r>
          </a:p>
          <a:p>
            <a:r>
              <a:rPr lang="es-EC" sz="2400" b="1" dirty="0">
                <a:latin typeface="Calibri" panose="020F0502020204030204" pitchFamily="34" charset="0"/>
                <a:cs typeface="Calibri" panose="020F0502020204030204" pitchFamily="34" charset="0"/>
              </a:rPr>
              <a:t>Papas</a:t>
            </a:r>
            <a:r>
              <a:rPr lang="es-EC" sz="2400" dirty="0">
                <a:latin typeface="Calibri" panose="020F0502020204030204" pitchFamily="34" charset="0"/>
                <a:cs typeface="Calibri" panose="020F0502020204030204" pitchFamily="34" charset="0"/>
              </a:rPr>
              <a:t>: resistente a tizón tardío y cambios climáticos, altos en hierro, calcio</a:t>
            </a:r>
          </a:p>
          <a:p>
            <a:r>
              <a:rPr lang="es-EC" sz="2400" b="1" dirty="0">
                <a:latin typeface="Calibri" panose="020F0502020204030204" pitchFamily="34" charset="0"/>
                <a:cs typeface="Calibri" panose="020F0502020204030204" pitchFamily="34" charset="0"/>
              </a:rPr>
              <a:t>Lupino</a:t>
            </a:r>
            <a:r>
              <a:rPr lang="es-EC" sz="2400" dirty="0">
                <a:latin typeface="Calibri" panose="020F0502020204030204" pitchFamily="34" charset="0"/>
                <a:cs typeface="Calibri" panose="020F0502020204030204" pitchFamily="34" charset="0"/>
              </a:rPr>
              <a:t>: alto rendimiento (8% de producción de lupino en Ecuador)</a:t>
            </a:r>
          </a:p>
          <a:p>
            <a:r>
              <a:rPr lang="es-EC" sz="2400" dirty="0">
                <a:latin typeface="Calibri" panose="020F0502020204030204" pitchFamily="34" charset="0"/>
                <a:cs typeface="Calibri" panose="020F0502020204030204" pitchFamily="34" charset="0"/>
              </a:rPr>
              <a:t>Mapeo genético y selección inicial de </a:t>
            </a:r>
            <a:r>
              <a:rPr lang="es-EC" sz="2400" b="1" dirty="0">
                <a:latin typeface="Calibri" panose="020F0502020204030204" pitchFamily="34" charset="0"/>
                <a:cs typeface="Calibri" panose="020F0502020204030204" pitchFamily="34" charset="0"/>
              </a:rPr>
              <a:t>cañahua</a:t>
            </a:r>
            <a:r>
              <a:rPr lang="es-EC" sz="2400" dirty="0">
                <a:latin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lang="es-EC" sz="2400" b="1" dirty="0">
                <a:latin typeface="Calibri" panose="020F0502020204030204" pitchFamily="34" charset="0"/>
                <a:cs typeface="Calibri" panose="020F0502020204030204" pitchFamily="34" charset="0"/>
              </a:rPr>
              <a:t>amaranto</a:t>
            </a:r>
            <a:endParaRPr lang="es-EC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C" sz="2400" b="1" dirty="0">
                <a:latin typeface="Calibri" panose="020F0502020204030204" pitchFamily="34" charset="0"/>
                <a:cs typeface="Calibri" panose="020F0502020204030204" pitchFamily="34" charset="0"/>
              </a:rPr>
              <a:t>Quinua</a:t>
            </a:r>
            <a:r>
              <a:rPr lang="es-EC" sz="2400" dirty="0">
                <a:latin typeface="Calibri" panose="020F0502020204030204" pitchFamily="34" charset="0"/>
                <a:cs typeface="Calibri" panose="020F0502020204030204" pitchFamily="34" charset="0"/>
              </a:rPr>
              <a:t>: resistente a mildiú, bajo en saponina, precoz (clima), perenne, tolerante a salinidad </a:t>
            </a:r>
          </a:p>
          <a:p>
            <a:pPr lvl="1"/>
            <a:r>
              <a:rPr lang="es-EC" dirty="0">
                <a:latin typeface="Calibri" panose="020F0502020204030204" pitchFamily="34" charset="0"/>
                <a:cs typeface="Calibri" panose="020F0502020204030204" pitchFamily="34" charset="0"/>
              </a:rPr>
              <a:t>entre 50-80% de la semilla en el altiplano norte y central viene de variedades seleccionados/ mejorados por PROINPA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pic>
        <p:nvPicPr>
          <p:cNvPr id="7" name="Picture 6" descr="A group of people standing in front of a display of potatoes&#10;&#10;Description automatically generated">
            <a:extLst>
              <a:ext uri="{FF2B5EF4-FFF2-40B4-BE49-F238E27FC236}">
                <a16:creationId xmlns:a16="http://schemas.microsoft.com/office/drawing/2014/main" id="{6A752F16-4C42-8649-E4C3-A0744F0A0F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2" r="10369"/>
          <a:stretch/>
        </p:blipFill>
        <p:spPr>
          <a:xfrm>
            <a:off x="5280742" y="0"/>
            <a:ext cx="6911258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E813BE1-7CCF-40A9-293F-1CAEC7BB9EA7}"/>
              </a:ext>
            </a:extLst>
          </p:cNvPr>
          <p:cNvSpPr txBox="1"/>
          <p:nvPr/>
        </p:nvSpPr>
        <p:spPr>
          <a:xfrm>
            <a:off x="0" y="5589142"/>
            <a:ext cx="5280742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C" sz="2000" dirty="0">
                <a:latin typeface="Calibri" panose="020F0502020204030204" pitchFamily="34" charset="0"/>
                <a:cs typeface="Calibri" panose="020F0502020204030204" pitchFamily="34" charset="0"/>
              </a:rPr>
              <a:t>Legislación sobre reconocimiento de </a:t>
            </a:r>
            <a:r>
              <a:rPr lang="es-EC" sz="2000" b="1" dirty="0">
                <a:latin typeface="Calibri" panose="020F0502020204030204" pitchFamily="34" charset="0"/>
                <a:cs typeface="Calibri" panose="020F0502020204030204" pitchFamily="34" charset="0"/>
              </a:rPr>
              <a:t>sistemas informales de semillas</a:t>
            </a:r>
            <a:r>
              <a:rPr lang="es-EC" sz="2000" dirty="0">
                <a:latin typeface="Calibri" panose="020F0502020204030204" pitchFamily="34" charset="0"/>
                <a:cs typeface="Calibri" panose="020F0502020204030204" pitchFamily="34" charset="0"/>
              </a:rPr>
              <a:t> en EC y PE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C" sz="2000" dirty="0"/>
              <a:t>MINAN reconoce </a:t>
            </a:r>
            <a:r>
              <a:rPr lang="es-EC" sz="2000" b="1" dirty="0"/>
              <a:t>Zonas de Agrobiodiversidad</a:t>
            </a:r>
          </a:p>
          <a:p>
            <a:endParaRPr lang="es-EC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100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11FC1-C855-3A8C-A079-78717D21C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7190" y="-6121"/>
            <a:ext cx="4109659" cy="1325563"/>
          </a:xfrm>
        </p:spPr>
        <p:txBody>
          <a:bodyPr/>
          <a:lstStyle/>
          <a:p>
            <a:r>
              <a:rPr lang="en-US" dirty="0"/>
              <a:t>Mercados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B67A9-955A-0128-9B78-AEB5B5143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4715" y="1404383"/>
            <a:ext cx="4109660" cy="5304641"/>
          </a:xfrm>
        </p:spPr>
        <p:txBody>
          <a:bodyPr>
            <a:normAutofit fontScale="77500" lnSpcReduction="20000"/>
          </a:bodyPr>
          <a:lstStyle/>
          <a:p>
            <a:r>
              <a:rPr lang="es-EC" dirty="0"/>
              <a:t>Desarrollo de </a:t>
            </a:r>
            <a:r>
              <a:rPr lang="es-EC" b="1" dirty="0"/>
              <a:t>mercados nacionales y de exportación orgánico</a:t>
            </a:r>
            <a:r>
              <a:rPr lang="es-EC" dirty="0"/>
              <a:t> para chocho, quinoa, uvilla, y maní que proveían ingresos importantes para agricultores</a:t>
            </a:r>
          </a:p>
          <a:p>
            <a:r>
              <a:rPr lang="es-EC" dirty="0"/>
              <a:t>Evidencia que </a:t>
            </a:r>
            <a:r>
              <a:rPr lang="es-EC" b="1" dirty="0"/>
              <a:t>mercados directos </a:t>
            </a:r>
            <a:r>
              <a:rPr lang="es-EC" dirty="0"/>
              <a:t>son muy atractivos para mujeres y otros en términos de ganar más, cultivos diversos, y sentir empoderados</a:t>
            </a:r>
          </a:p>
          <a:p>
            <a:r>
              <a:rPr lang="es-EC" sz="2800" dirty="0"/>
              <a:t>Establecimiento de docenas de espacios públicos para la </a:t>
            </a:r>
            <a:r>
              <a:rPr lang="es-EC" sz="2800" b="1" dirty="0"/>
              <a:t>venta directa </a:t>
            </a:r>
            <a:r>
              <a:rPr lang="es-EC" sz="2800" dirty="0"/>
              <a:t>de cultivos AE </a:t>
            </a:r>
          </a:p>
          <a:p>
            <a:r>
              <a:rPr lang="es-EC" sz="2800" dirty="0"/>
              <a:t>Incidencia en provisión de programas de </a:t>
            </a:r>
            <a:r>
              <a:rPr lang="es-EC" sz="2800" b="1" dirty="0"/>
              <a:t>asistencia alimentaria publica </a:t>
            </a:r>
            <a:r>
              <a:rPr lang="es-EC" sz="2800" dirty="0"/>
              <a:t>por agricultores de pequeña escala AE (PMA)</a:t>
            </a:r>
          </a:p>
          <a:p>
            <a:endParaRPr lang="es-EC" sz="2800" dirty="0"/>
          </a:p>
          <a:p>
            <a:pPr marL="0" indent="0">
              <a:buNone/>
            </a:pPr>
            <a:endParaRPr lang="es-EC" dirty="0"/>
          </a:p>
        </p:txBody>
      </p:sp>
      <p:pic>
        <p:nvPicPr>
          <p:cNvPr id="5" name="Picture 4" descr="A group of women standing in a alley&#10;&#10;Description automatically generated">
            <a:extLst>
              <a:ext uri="{FF2B5EF4-FFF2-40B4-BE49-F238E27FC236}">
                <a16:creationId xmlns:a16="http://schemas.microsoft.com/office/drawing/2014/main" id="{6FDEA269-8474-C0B5-4C27-0C8555234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375" y="0"/>
            <a:ext cx="3857625" cy="6858000"/>
          </a:xfrm>
          <a:prstGeom prst="rect">
            <a:avLst/>
          </a:prstGeom>
        </p:spPr>
      </p:pic>
      <p:pic>
        <p:nvPicPr>
          <p:cNvPr id="7" name="Picture 6" descr="A group of people working in a factory&#10;&#10;Description automatically generated">
            <a:extLst>
              <a:ext uri="{FF2B5EF4-FFF2-40B4-BE49-F238E27FC236}">
                <a16:creationId xmlns:a16="http://schemas.microsoft.com/office/drawing/2014/main" id="{28BDFA23-F7A9-B4B6-8098-5BB8AC97EA9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1" b="11381"/>
          <a:stretch/>
        </p:blipFill>
        <p:spPr>
          <a:xfrm rot="5400000">
            <a:off x="-1374168" y="1316642"/>
            <a:ext cx="6858000" cy="422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8079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and person measuring a baby&#10;&#10;Description automatically generated">
            <a:extLst>
              <a:ext uri="{FF2B5EF4-FFF2-40B4-BE49-F238E27FC236}">
                <a16:creationId xmlns:a16="http://schemas.microsoft.com/office/drawing/2014/main" id="{321BFC30-26D5-F76E-B955-5AEC07BB8F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27"/>
          <a:stretch/>
        </p:blipFill>
        <p:spPr>
          <a:xfrm>
            <a:off x="3736324" y="-1"/>
            <a:ext cx="8455676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08D4FD0-5749-DB9F-467F-51E879097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901"/>
            <a:ext cx="3678621" cy="1325563"/>
          </a:xfrm>
        </p:spPr>
        <p:txBody>
          <a:bodyPr/>
          <a:lstStyle/>
          <a:p>
            <a:r>
              <a:rPr lang="es-EC" dirty="0"/>
              <a:t>Nutrición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21E9E-961C-D767-051B-64BF47A47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32464"/>
            <a:ext cx="3678621" cy="5525535"/>
          </a:xfrm>
        </p:spPr>
        <p:txBody>
          <a:bodyPr>
            <a:normAutofit fontScale="92500" lnSpcReduction="20000"/>
          </a:bodyPr>
          <a:lstStyle/>
          <a:p>
            <a:r>
              <a:rPr lang="es-EC" dirty="0"/>
              <a:t>Más de 200 bebes y niños aumentaron su consume de </a:t>
            </a:r>
            <a:r>
              <a:rPr lang="es-EC" b="1" dirty="0"/>
              <a:t>hierro </a:t>
            </a:r>
            <a:r>
              <a:rPr lang="es-EC" dirty="0"/>
              <a:t>3% con un enfoque integrado de </a:t>
            </a:r>
            <a:r>
              <a:rPr lang="es-EC" dirty="0" err="1"/>
              <a:t>forajes-animals-acompañimiento</a:t>
            </a:r>
            <a:r>
              <a:rPr lang="es-EC" dirty="0"/>
              <a:t> de mujeres</a:t>
            </a:r>
          </a:p>
          <a:p>
            <a:r>
              <a:rPr lang="es-EC" dirty="0"/>
              <a:t>Consumo de chocho aumento niveles de </a:t>
            </a:r>
            <a:r>
              <a:rPr lang="es-EC" b="1" dirty="0"/>
              <a:t>ácidos grasos esenciales </a:t>
            </a:r>
            <a:r>
              <a:rPr lang="es-EC" dirty="0"/>
              <a:t>en la dieta andino</a:t>
            </a:r>
          </a:p>
          <a:p>
            <a:r>
              <a:rPr lang="es-EC" dirty="0"/>
              <a:t>Mucha evidencia sobre </a:t>
            </a:r>
            <a:r>
              <a:rPr lang="es-EC" b="1" dirty="0"/>
              <a:t>barreras</a:t>
            </a:r>
            <a:r>
              <a:rPr lang="es-EC" dirty="0"/>
              <a:t> (tiempo, cultura, familia) y muchas intervenciones pero sin cambio HAZ</a:t>
            </a:r>
          </a:p>
          <a:p>
            <a:pPr marL="0" indent="0">
              <a:buNone/>
            </a:pP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9765449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ECA68-04FD-1F25-1E0E-94A1732C8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Preguntas de evaluación 2013-2023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2CF40-D909-8E00-1F04-72F2A0BBA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s-EC" dirty="0"/>
              <a:t>¿La </a:t>
            </a:r>
            <a:r>
              <a:rPr lang="es-EC" dirty="0" err="1"/>
              <a:t>CdP</a:t>
            </a:r>
            <a:r>
              <a:rPr lang="es-EC" dirty="0"/>
              <a:t> da lugar de aprendizajes o sinergias que son mayores de los proyectos individuales?</a:t>
            </a:r>
          </a:p>
          <a:p>
            <a:pPr marL="514350" indent="-514350">
              <a:buAutoNum type="arabicPeriod"/>
            </a:pPr>
            <a:r>
              <a:rPr lang="es-EC" dirty="0"/>
              <a:t>¿Ha contribuido la CCRP a cambios institucionales?</a:t>
            </a:r>
          </a:p>
          <a:p>
            <a:pPr marL="514350" indent="-514350">
              <a:buAutoNum type="arabicPeriod"/>
            </a:pPr>
            <a:r>
              <a:rPr lang="es-EC" dirty="0"/>
              <a:t>¿El enfoque del CRP/ </a:t>
            </a:r>
            <a:r>
              <a:rPr lang="es-EC" dirty="0" err="1"/>
              <a:t>CdP</a:t>
            </a:r>
            <a:r>
              <a:rPr lang="es-EC" dirty="0"/>
              <a:t> conduce a una mejor calidad y la investigación más relevante y aplicable?</a:t>
            </a:r>
          </a:p>
          <a:p>
            <a:pPr marL="514350" indent="-514350">
              <a:buAutoNum type="arabicPeriod"/>
            </a:pPr>
            <a:r>
              <a:rPr lang="es-EC" dirty="0"/>
              <a:t>¿Usan agricultores las innovaciones de los proyectos?</a:t>
            </a:r>
          </a:p>
          <a:p>
            <a:pPr marL="514350" indent="-514350">
              <a:buAutoNum type="arabicPeriod"/>
            </a:pPr>
            <a:r>
              <a:rPr lang="es-EC" dirty="0">
                <a:solidFill>
                  <a:srgbClr val="FF0000"/>
                </a:solidFill>
              </a:rPr>
              <a:t>¿Existen sinergias agroecológicas que pueden mejorar la producción (rendimiento, nutrición, ingresos) en una manera sostenible y resiliente (IAE)?</a:t>
            </a:r>
          </a:p>
        </p:txBody>
      </p:sp>
    </p:spTree>
    <p:extLst>
      <p:ext uri="{BB962C8B-B14F-4D97-AF65-F5344CB8AC3E}">
        <p14:creationId xmlns:p14="http://schemas.microsoft.com/office/powerpoint/2010/main" val="33744443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A0F86C-56AC-E62A-C35E-8B96B0E8F0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013" t="34937" r="17495" b="5323"/>
          <a:stretch/>
        </p:blipFill>
        <p:spPr>
          <a:xfrm>
            <a:off x="6791218" y="1962364"/>
            <a:ext cx="4397339" cy="40171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1339F72-5669-C517-2B5A-3D391884EAD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826" t="19809" r="14719" b="7373"/>
          <a:stretch/>
        </p:blipFill>
        <p:spPr>
          <a:xfrm>
            <a:off x="-1" y="0"/>
            <a:ext cx="5787933" cy="41404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BA4ED0-22BB-E0C9-9CE8-A30D537E8CC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1629" t="28783" r="10898" b="14553"/>
          <a:stretch/>
        </p:blipFill>
        <p:spPr>
          <a:xfrm>
            <a:off x="92468" y="4407613"/>
            <a:ext cx="5787933" cy="2270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287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2 CuadroTexto">
            <a:extLst>
              <a:ext uri="{FF2B5EF4-FFF2-40B4-BE49-F238E27FC236}">
                <a16:creationId xmlns:a16="http://schemas.microsoft.com/office/drawing/2014/main" id="{409F82B6-1711-7412-2359-18D060A3A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7213" y="309563"/>
            <a:ext cx="52371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R" altLang="es-ES" sz="3600" dirty="0">
                <a:solidFill>
                  <a:srgbClr val="000E78"/>
                </a:solidFill>
              </a:rPr>
              <a:t>MAP: Un círculo virtuoso</a:t>
            </a:r>
            <a:endParaRPr lang="es-ES" altLang="es-ES" sz="3600" dirty="0">
              <a:solidFill>
                <a:srgbClr val="000E78"/>
              </a:solidFill>
            </a:endParaRPr>
          </a:p>
        </p:txBody>
      </p:sp>
      <p:pic>
        <p:nvPicPr>
          <p:cNvPr id="39939" name="Picture 4" descr="C:\Users\Isabel Gutierrez\AppData\Local\Microsoft\Windows\Temporary Internet Files\Content.Outlook\QZN9L8OF\Figura espiral plegable (3).jpg">
            <a:extLst>
              <a:ext uri="{FF2B5EF4-FFF2-40B4-BE49-F238E27FC236}">
                <a16:creationId xmlns:a16="http://schemas.microsoft.com/office/drawing/2014/main" id="{A73E7ADC-21B8-DDC2-2624-E2531E107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0" y="933451"/>
            <a:ext cx="8102600" cy="577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9F12E9F-E124-E703-4EE1-ABC9D0C071EC}"/>
              </a:ext>
            </a:extLst>
          </p:cNvPr>
          <p:cNvSpPr txBox="1"/>
          <p:nvPr/>
        </p:nvSpPr>
        <p:spPr>
          <a:xfrm>
            <a:off x="308225" y="6000108"/>
            <a:ext cx="2198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Isabel Gutiérrez, CATIE, 2015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5034C218-6FF9-E4CF-730D-0D23B31CE87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 descr="A graph with numbers and a red circle&#10;&#10;Description automatically generated">
            <a:extLst>
              <a:ext uri="{FF2B5EF4-FFF2-40B4-BE49-F238E27FC236}">
                <a16:creationId xmlns:a16="http://schemas.microsoft.com/office/drawing/2014/main" id="{B3C2898F-E2DC-CBD8-DA24-D9A8080B60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40" y="477520"/>
            <a:ext cx="11846560" cy="59232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9F86A46-E40C-BC2B-921B-1327C65162C4}"/>
              </a:ext>
            </a:extLst>
          </p:cNvPr>
          <p:cNvSpPr txBox="1"/>
          <p:nvPr/>
        </p:nvSpPr>
        <p:spPr>
          <a:xfrm>
            <a:off x="9692640" y="5824025"/>
            <a:ext cx="2306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N=84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23C97A-AD4F-218C-183F-2C3D3178AE28}"/>
              </a:ext>
            </a:extLst>
          </p:cNvPr>
          <p:cNvSpPr txBox="1"/>
          <p:nvPr/>
        </p:nvSpPr>
        <p:spPr>
          <a:xfrm>
            <a:off x="9101797" y="2799471"/>
            <a:ext cx="2937803" cy="2831544"/>
          </a:xfrm>
          <a:prstGeom prst="rect">
            <a:avLst/>
          </a:prstGeom>
          <a:solidFill>
            <a:srgbClr val="3399FF">
              <a:alpha val="38039"/>
            </a:srgbClr>
          </a:solidFill>
        </p:spPr>
        <p:txBody>
          <a:bodyPr wrap="square" rtlCol="0">
            <a:spAutoFit/>
          </a:bodyPr>
          <a:lstStyle/>
          <a:p>
            <a:r>
              <a:rPr lang="es-EC" sz="1600" dirty="0">
                <a:latin typeface="Calibri" panose="020F0502020204030204" pitchFamily="34" charset="0"/>
                <a:cs typeface="Calibri" panose="020F0502020204030204" pitchFamily="34" charset="0"/>
              </a:rPr>
              <a:t>Índice de investigación AE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600" dirty="0">
                <a:latin typeface="Calibri" panose="020F0502020204030204" pitchFamily="34" charset="0"/>
                <a:cs typeface="Calibri" panose="020F0502020204030204" pitchFamily="34" charset="0"/>
              </a:rPr>
              <a:t>Pensamiento de sistemas: social, natural, e interrelaciones entre los 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600" dirty="0">
                <a:latin typeface="Calibri" panose="020F0502020204030204" pitchFamily="34" charset="0"/>
                <a:cs typeface="Calibri" panose="020F0502020204030204" pitchFamily="34" charset="0"/>
              </a:rPr>
              <a:t>Sensible a contexto y niveles de participación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600" dirty="0">
                <a:latin typeface="Calibri" panose="020F0502020204030204" pitchFamily="34" charset="0"/>
                <a:cs typeface="Calibri" panose="020F0502020204030204" pitchFamily="34" charset="0"/>
              </a:rPr>
              <a:t>Ecológico: agroecológico, uso de agroquímicos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600" dirty="0">
                <a:latin typeface="Calibri" panose="020F0502020204030204" pitchFamily="34" charset="0"/>
                <a:cs typeface="Calibri" panose="020F0502020204030204" pitchFamily="34" charset="0"/>
              </a:rPr>
              <a:t>Diversidad: reconoce heterogeneidad/ variabilidad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443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B0D3EAE-BE2F-7F82-EB67-AB7FF6315588}"/>
              </a:ext>
            </a:extLst>
          </p:cNvPr>
          <p:cNvSpPr txBox="1"/>
          <p:nvPr/>
        </p:nvSpPr>
        <p:spPr>
          <a:xfrm>
            <a:off x="860460" y="72591"/>
            <a:ext cx="21190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800" b="1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Situación Actual</a:t>
            </a:r>
            <a:endParaRPr lang="en-US" b="0" dirty="0"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00CEB6-48DA-AAD6-540A-5A5DA7647C0C}"/>
              </a:ext>
            </a:extLst>
          </p:cNvPr>
          <p:cNvSpPr txBox="1"/>
          <p:nvPr/>
        </p:nvSpPr>
        <p:spPr>
          <a:xfrm>
            <a:off x="4304871" y="41767"/>
            <a:ext cx="30471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Caminos </a:t>
            </a:r>
            <a:r>
              <a:rPr lang="en-US" sz="1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hacia</a:t>
            </a: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</a:t>
            </a: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cambio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0766C5-78DC-3A6B-7A01-97D9E7DD991E}"/>
              </a:ext>
            </a:extLst>
          </p:cNvPr>
          <p:cNvSpPr txBox="1"/>
          <p:nvPr/>
        </p:nvSpPr>
        <p:spPr>
          <a:xfrm>
            <a:off x="7625454" y="41767"/>
            <a:ext cx="21704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1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Señales</a:t>
            </a: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US" sz="1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cambio</a:t>
            </a:r>
            <a:endParaRPr lang="en-US" b="0" dirty="0">
              <a:effectLst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BC18A0-2D87-FD35-BE38-1993D3CB92D0}"/>
              </a:ext>
            </a:extLst>
          </p:cNvPr>
          <p:cNvSpPr txBox="1"/>
          <p:nvPr/>
        </p:nvSpPr>
        <p:spPr>
          <a:xfrm>
            <a:off x="9795869" y="29053"/>
            <a:ext cx="21704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1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Visión</a:t>
            </a: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largo </a:t>
            </a:r>
            <a:r>
              <a:rPr lang="en-US" sz="1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plazo</a:t>
            </a:r>
            <a:endParaRPr lang="en-US" b="0" dirty="0">
              <a:effectLst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7BAD6-EC72-7FF1-92A5-FF770F315E31}"/>
              </a:ext>
            </a:extLst>
          </p:cNvPr>
          <p:cNvSpPr txBox="1"/>
          <p:nvPr/>
        </p:nvSpPr>
        <p:spPr>
          <a:xfrm rot="16200000">
            <a:off x="-348509" y="1074591"/>
            <a:ext cx="13433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Políticas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y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culturas</a:t>
            </a:r>
            <a:endParaRPr lang="en-US" b="0" dirty="0">
              <a:effectLst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328B7F9-93DC-9AFE-8F57-357A86A3D0E5}"/>
              </a:ext>
            </a:extLst>
          </p:cNvPr>
          <p:cNvSpPr txBox="1"/>
          <p:nvPr/>
        </p:nvSpPr>
        <p:spPr>
          <a:xfrm rot="16200000">
            <a:off x="-953198" y="3395335"/>
            <a:ext cx="22757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Tierra y 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agricultores</a:t>
            </a:r>
            <a:endParaRPr lang="en-US" b="0" dirty="0">
              <a:effectLst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0F0061A-4CFE-CDED-409C-49FABB0A7012}"/>
              </a:ext>
            </a:extLst>
          </p:cNvPr>
          <p:cNvSpPr txBox="1"/>
          <p:nvPr/>
        </p:nvSpPr>
        <p:spPr>
          <a:xfrm rot="16200000">
            <a:off x="-682486" y="5259553"/>
            <a:ext cx="21036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Instituciones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y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investigaciones</a:t>
            </a:r>
            <a:endParaRPr lang="en-US" b="0" dirty="0">
              <a:effectLst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761C3A2-96E1-A011-F733-A970A0683317}"/>
              </a:ext>
            </a:extLst>
          </p:cNvPr>
          <p:cNvSpPr txBox="1"/>
          <p:nvPr/>
        </p:nvSpPr>
        <p:spPr>
          <a:xfrm>
            <a:off x="718854" y="636030"/>
            <a:ext cx="3444411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Inestabilidad política, corrupción, y poco diálogo democrático dificultan políticas e inversiones para la agricultura familiar y agroecología</a:t>
            </a:r>
            <a:endParaRPr lang="es-ES" sz="14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Narrativas culturales que menosprecian la agricultura familiar y agroecología</a:t>
            </a:r>
            <a:endParaRPr lang="es-ES" sz="1400" b="0" dirty="0">
              <a:effectLst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26F81B7-FF6F-7616-6D7E-B0236DFBD31A}"/>
              </a:ext>
            </a:extLst>
          </p:cNvPr>
          <p:cNvSpPr txBox="1"/>
          <p:nvPr/>
        </p:nvSpPr>
        <p:spPr>
          <a:xfrm>
            <a:off x="738663" y="2353588"/>
            <a:ext cx="377318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Dietas insuficientes, cargadas en alimentos </a:t>
            </a:r>
            <a:r>
              <a:rPr lang="es-ES" sz="14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ultraprocesados</a:t>
            </a: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Alimentos frescos generalmente con residuos de agroquímicos muy altos.</a:t>
            </a:r>
            <a:endParaRPr lang="es-ES" sz="14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Descarbonización y erosión de suelos y </a:t>
            </a:r>
            <a:r>
              <a:rPr lang="es-ES" sz="14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paísajes</a:t>
            </a: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andinos que son muy vulnerables frente a cambio climático global. Agua mal distribuida y a veces escasa.</a:t>
            </a:r>
            <a:endParaRPr lang="es-ES" sz="1400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Agricultores de tiempo parcial, mayores y mujeres.</a:t>
            </a:r>
            <a:endParaRPr lang="es-ES" sz="1400" b="0" dirty="0">
              <a:effectLst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109E623-893A-9A7C-8C9D-C735B5483E09}"/>
              </a:ext>
            </a:extLst>
          </p:cNvPr>
          <p:cNvSpPr txBox="1"/>
          <p:nvPr/>
        </p:nvSpPr>
        <p:spPr>
          <a:xfrm>
            <a:off x="692496" y="4846463"/>
            <a:ext cx="3773183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Orientación convencional de las  instituciones que forman a profesionales y técnicos en agronomía.</a:t>
            </a:r>
            <a:endParaRPr lang="es-ES" sz="14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Cultura de cumplimiento en vez de acción adaptativa</a:t>
            </a:r>
            <a:endParaRPr lang="es-ES" sz="14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es-ES" sz="1400" b="0" dirty="0">
                <a:effectLst/>
              </a:rPr>
            </a:b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Desarticulación entre la evidencia AE, la opinión pública, y la acción política.</a:t>
            </a:r>
            <a:endParaRPr lang="es-ES" sz="1400" b="0" dirty="0">
              <a:effectLst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2BC7550-D4D6-9E60-F2C5-53E0D2458467}"/>
              </a:ext>
            </a:extLst>
          </p:cNvPr>
          <p:cNvSpPr txBox="1"/>
          <p:nvPr/>
        </p:nvSpPr>
        <p:spPr>
          <a:xfrm rot="5400000">
            <a:off x="3018034" y="3246902"/>
            <a:ext cx="61182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28" name="Right Brace 27">
            <a:extLst>
              <a:ext uri="{FF2B5EF4-FFF2-40B4-BE49-F238E27FC236}">
                <a16:creationId xmlns:a16="http://schemas.microsoft.com/office/drawing/2014/main" id="{8EEA4EC4-3A5E-448E-58F8-CF79EC1B482E}"/>
              </a:ext>
            </a:extLst>
          </p:cNvPr>
          <p:cNvSpPr/>
          <p:nvPr/>
        </p:nvSpPr>
        <p:spPr>
          <a:xfrm>
            <a:off x="4022266" y="414205"/>
            <a:ext cx="690195" cy="6443795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320786B-CC7A-CCBA-6998-4DBE486BE794}"/>
              </a:ext>
            </a:extLst>
          </p:cNvPr>
          <p:cNvSpPr txBox="1"/>
          <p:nvPr/>
        </p:nvSpPr>
        <p:spPr>
          <a:xfrm>
            <a:off x="4465679" y="597490"/>
            <a:ext cx="283620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s-E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Encontrar, apoyar, y articular organizaciones, proyectos, y conocimientos para realizar investigación-acción agroecológica en los niveles locales, regional y global.</a:t>
            </a:r>
            <a:endParaRPr lang="es-ES" sz="1600" b="0" dirty="0">
              <a:effectLst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132608B-1319-DB92-66D5-3B5750D6FEA8}"/>
              </a:ext>
            </a:extLst>
          </p:cNvPr>
          <p:cNvSpPr txBox="1"/>
          <p:nvPr/>
        </p:nvSpPr>
        <p:spPr>
          <a:xfrm>
            <a:off x="5192531" y="2353588"/>
            <a:ext cx="228701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s-E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Opciones de manejo agrario según el contexto, enfoque en principios en vez de recetas o paquetes tecnológicos.</a:t>
            </a:r>
            <a:endParaRPr lang="es-ES" sz="1600" b="0" dirty="0">
              <a:effectLst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9E1F17E-9BE3-0150-7E19-562BE3B60B39}"/>
              </a:ext>
            </a:extLst>
          </p:cNvPr>
          <p:cNvSpPr txBox="1"/>
          <p:nvPr/>
        </p:nvSpPr>
        <p:spPr>
          <a:xfrm>
            <a:off x="5651084" y="4240810"/>
            <a:ext cx="20402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6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Estrategias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para </a:t>
            </a:r>
            <a:r>
              <a:rPr lang="en-US" sz="16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escalamiento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profundo, horizontal, y vertical de </a:t>
            </a:r>
            <a:r>
              <a:rPr lang="en-US" sz="16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agroecología</a:t>
            </a:r>
            <a:endParaRPr lang="en-US" sz="1600" b="0" dirty="0">
              <a:effectLst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2A96765-BCBA-7FA1-8A1F-C45C8054C4E6}"/>
              </a:ext>
            </a:extLst>
          </p:cNvPr>
          <p:cNvSpPr txBox="1"/>
          <p:nvPr/>
        </p:nvSpPr>
        <p:spPr>
          <a:xfrm>
            <a:off x="7824627" y="1123350"/>
            <a:ext cx="22870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s-E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Instituciones con mayor capacidad para investigación AE</a:t>
            </a:r>
            <a:endParaRPr lang="es-ES" sz="1600" b="0" dirty="0">
              <a:effectLst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4175AFE-BB8E-B3DB-24E2-D2A79262C5AE}"/>
              </a:ext>
            </a:extLst>
          </p:cNvPr>
          <p:cNvSpPr txBox="1"/>
          <p:nvPr/>
        </p:nvSpPr>
        <p:spPr>
          <a:xfrm>
            <a:off x="7795449" y="2138898"/>
            <a:ext cx="22870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s-E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Contribución a base de evidencia AE </a:t>
            </a:r>
            <a:endParaRPr lang="es-ES" sz="1600" b="0" dirty="0">
              <a:effectLst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9B94F09-6D90-7DFC-49AB-9F202D79C946}"/>
              </a:ext>
            </a:extLst>
          </p:cNvPr>
          <p:cNvSpPr txBox="1"/>
          <p:nvPr/>
        </p:nvSpPr>
        <p:spPr>
          <a:xfrm>
            <a:off x="7795449" y="2866220"/>
            <a:ext cx="17842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s-E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Acción AE pública a varios niveles </a:t>
            </a:r>
            <a:endParaRPr lang="es-ES" sz="1600" b="0" dirty="0">
              <a:effectLst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01E8867-AC19-CCEB-C223-487F26562E37}"/>
              </a:ext>
            </a:extLst>
          </p:cNvPr>
          <p:cNvSpPr txBox="1"/>
          <p:nvPr/>
        </p:nvSpPr>
        <p:spPr>
          <a:xfrm>
            <a:off x="7729587" y="3833768"/>
            <a:ext cx="264474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s-E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 áreas de acción directa (e indirecta) </a:t>
            </a:r>
            <a:endParaRPr lang="es-ES" sz="1600" b="0" dirty="0">
              <a:effectLst/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Sistemas alimentarios saludables (Reducción en el uso de agrotóxicos)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Paisajes biodiversas (Aumenta en perennes)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Vitalidad rural (Menos migración permanente de jóvenes del campo) 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6C2AFED-D2C5-8D75-6FD7-B2A1908D7CD6}"/>
              </a:ext>
            </a:extLst>
          </p:cNvPr>
          <p:cNvSpPr txBox="1"/>
          <p:nvPr/>
        </p:nvSpPr>
        <p:spPr>
          <a:xfrm>
            <a:off x="10530125" y="2279496"/>
            <a:ext cx="1661875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s-E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Sistemas agroalimentarios regenerativos, sostenibles, y justos que promueven el buen vivir en las montañas andinas y más allá</a:t>
            </a:r>
            <a:endParaRPr lang="es-ES" sz="1600" b="0" dirty="0">
              <a:effectLst/>
            </a:endParaRPr>
          </a:p>
          <a:p>
            <a:br>
              <a:rPr lang="es-ES" dirty="0"/>
            </a:br>
            <a:endParaRPr lang="en-US" dirty="0"/>
          </a:p>
        </p:txBody>
      </p:sp>
      <p:sp>
        <p:nvSpPr>
          <p:cNvPr id="45" name="Arrow: Curved Right 44">
            <a:extLst>
              <a:ext uri="{FF2B5EF4-FFF2-40B4-BE49-F238E27FC236}">
                <a16:creationId xmlns:a16="http://schemas.microsoft.com/office/drawing/2014/main" id="{A9A73B80-F064-F8F1-89C6-BC52958F7299}"/>
              </a:ext>
            </a:extLst>
          </p:cNvPr>
          <p:cNvSpPr/>
          <p:nvPr/>
        </p:nvSpPr>
        <p:spPr>
          <a:xfrm>
            <a:off x="4531321" y="2151045"/>
            <a:ext cx="624553" cy="1339035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0" name="Arrow: Curved Right 49">
            <a:extLst>
              <a:ext uri="{FF2B5EF4-FFF2-40B4-BE49-F238E27FC236}">
                <a16:creationId xmlns:a16="http://schemas.microsoft.com/office/drawing/2014/main" id="{1BA74CD3-1D53-BC56-5F57-99138E8E4AF3}"/>
              </a:ext>
            </a:extLst>
          </p:cNvPr>
          <p:cNvSpPr/>
          <p:nvPr/>
        </p:nvSpPr>
        <p:spPr>
          <a:xfrm>
            <a:off x="4726112" y="4109639"/>
            <a:ext cx="690195" cy="893462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39228547-1FBB-1DDD-D597-5F0AFBDB5CC0}"/>
              </a:ext>
            </a:extLst>
          </p:cNvPr>
          <p:cNvSpPr/>
          <p:nvPr/>
        </p:nvSpPr>
        <p:spPr>
          <a:xfrm>
            <a:off x="4367363" y="364932"/>
            <a:ext cx="485080" cy="32316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52" name="Arrow: Right 51">
            <a:extLst>
              <a:ext uri="{FF2B5EF4-FFF2-40B4-BE49-F238E27FC236}">
                <a16:creationId xmlns:a16="http://schemas.microsoft.com/office/drawing/2014/main" id="{7AFB0AB5-C073-38BB-96C9-2EE859135DF8}"/>
              </a:ext>
            </a:extLst>
          </p:cNvPr>
          <p:cNvSpPr/>
          <p:nvPr/>
        </p:nvSpPr>
        <p:spPr>
          <a:xfrm>
            <a:off x="9579728" y="4109639"/>
            <a:ext cx="961557" cy="30824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6FA62722-590A-AEE1-E47B-97CC728017AF}"/>
              </a:ext>
            </a:extLst>
          </p:cNvPr>
          <p:cNvCxnSpPr>
            <a:cxnSpLocks/>
            <a:stCxn id="30" idx="3"/>
            <a:endCxn id="36" idx="1"/>
          </p:cNvCxnSpPr>
          <p:nvPr/>
        </p:nvCxnSpPr>
        <p:spPr>
          <a:xfrm>
            <a:off x="7301885" y="1382320"/>
            <a:ext cx="522742" cy="15652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61F6CE1-5D21-61BB-2FDA-EB61C04CECE3}"/>
              </a:ext>
            </a:extLst>
          </p:cNvPr>
          <p:cNvCxnSpPr>
            <a:stCxn id="30" idx="3"/>
            <a:endCxn id="38" idx="1"/>
          </p:cNvCxnSpPr>
          <p:nvPr/>
        </p:nvCxnSpPr>
        <p:spPr>
          <a:xfrm>
            <a:off x="7301885" y="1382320"/>
            <a:ext cx="493564" cy="104896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42756D3D-3E0E-BDD0-C24E-D409F60C16E8}"/>
              </a:ext>
            </a:extLst>
          </p:cNvPr>
          <p:cNvCxnSpPr>
            <a:stCxn id="30" idx="3"/>
            <a:endCxn id="40" idx="1"/>
          </p:cNvCxnSpPr>
          <p:nvPr/>
        </p:nvCxnSpPr>
        <p:spPr>
          <a:xfrm>
            <a:off x="7301885" y="1382320"/>
            <a:ext cx="493564" cy="18993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6F09C2D2-4481-C28A-774B-79079FDD9588}"/>
              </a:ext>
            </a:extLst>
          </p:cNvPr>
          <p:cNvCxnSpPr>
            <a:stCxn id="34" idx="3"/>
          </p:cNvCxnSpPr>
          <p:nvPr/>
        </p:nvCxnSpPr>
        <p:spPr>
          <a:xfrm flipV="1">
            <a:off x="7691311" y="4882339"/>
            <a:ext cx="350920" cy="201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04825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6C933-9AFD-964D-9BF2-CC2EEA7D9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247AF-FDDD-9644-A478-7C2C89C154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E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8AE9CB9-7D91-6440-A753-B50A28D55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475" y="0"/>
            <a:ext cx="99250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04905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63D6C687-B891-4F45-8DB5-7111D9591E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32055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No hay ninguna descripción de la foto disponible.">
            <a:extLst>
              <a:ext uri="{FF2B5EF4-FFF2-40B4-BE49-F238E27FC236}">
                <a16:creationId xmlns:a16="http://schemas.microsoft.com/office/drawing/2014/main" id="{BD6EE947-FE26-774E-9822-E350FFFEE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67474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E681AE55-94C6-7F48-90AA-295F519BA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12011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570259E-BC44-C643-8DC3-1C6BA78EB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292" y="997527"/>
            <a:ext cx="10009126" cy="450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287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154229-B68C-AE49-80B6-953C0FDFA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0707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A2B1292-8350-E84E-9B27-63A6DCC018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2068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A43254C-7959-3F45-83DF-0EB456A918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3202" y="0"/>
            <a:ext cx="4836392" cy="6837115"/>
          </a:xfrm>
        </p:spPr>
      </p:pic>
    </p:spTree>
    <p:extLst>
      <p:ext uri="{BB962C8B-B14F-4D97-AF65-F5344CB8AC3E}">
        <p14:creationId xmlns:p14="http://schemas.microsoft.com/office/powerpoint/2010/main" val="14193862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F18EB1-2170-D34D-B189-129DCB6122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75619" y="0"/>
            <a:ext cx="4906479" cy="6875066"/>
          </a:xfrm>
        </p:spPr>
      </p:pic>
    </p:spTree>
    <p:extLst>
      <p:ext uri="{BB962C8B-B14F-4D97-AF65-F5344CB8AC3E}">
        <p14:creationId xmlns:p14="http://schemas.microsoft.com/office/powerpoint/2010/main" val="10448542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5493DC-7355-4F41-8ECE-CE92CF00F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3825" y="0"/>
            <a:ext cx="68643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7522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C7D4B7D-3625-A0C8-740D-A8B85A1F825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351314" y="418674"/>
            <a:ext cx="7398328" cy="723900"/>
          </a:xfrm>
        </p:spPr>
        <p:txBody>
          <a:bodyPr>
            <a:noAutofit/>
          </a:bodyPr>
          <a:lstStyle/>
          <a:p>
            <a:pPr algn="ctr"/>
            <a:r>
              <a:rPr lang="en-US" dirty="0" err="1">
                <a:latin typeface="Georgia"/>
              </a:rPr>
              <a:t>Palancas</a:t>
            </a:r>
            <a:r>
              <a:rPr lang="en-US" dirty="0">
                <a:latin typeface="Georgia"/>
              </a:rPr>
              <a:t> para el </a:t>
            </a:r>
            <a:r>
              <a:rPr lang="en-US" dirty="0" err="1">
                <a:latin typeface="Georgia"/>
              </a:rPr>
              <a:t>cambio</a:t>
            </a:r>
            <a:br>
              <a:rPr lang="en-US" dirty="0"/>
            </a:br>
            <a:endParaRPr lang="en-US" dirty="0"/>
          </a:p>
        </p:txBody>
      </p:sp>
      <p:sp>
        <p:nvSpPr>
          <p:cNvPr id="3" name="Google Shape;160;p9">
            <a:extLst>
              <a:ext uri="{FF2B5EF4-FFF2-40B4-BE49-F238E27FC236}">
                <a16:creationId xmlns:a16="http://schemas.microsoft.com/office/drawing/2014/main" id="{54D8FB92-9B0D-BF16-B80E-6974F13DA4BA}"/>
              </a:ext>
            </a:extLst>
          </p:cNvPr>
          <p:cNvSpPr txBox="1"/>
          <p:nvPr/>
        </p:nvSpPr>
        <p:spPr>
          <a:xfrm>
            <a:off x="288321" y="2957456"/>
            <a:ext cx="3309901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1219170">
              <a:buClr>
                <a:srgbClr val="000000"/>
              </a:buClr>
            </a:pPr>
            <a:r>
              <a:rPr lang="en-US" sz="2000" b="1" kern="0" dirty="0">
                <a:solidFill>
                  <a:srgbClr val="145157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Arial"/>
              </a:rPr>
              <a:t>Volver a </a:t>
            </a:r>
            <a:r>
              <a:rPr lang="en-US" sz="2000" b="1" kern="0" dirty="0" err="1">
                <a:solidFill>
                  <a:srgbClr val="145157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Arial"/>
              </a:rPr>
              <a:t>escribir</a:t>
            </a:r>
            <a:r>
              <a:rPr lang="en-US" sz="2000" b="1" kern="0" dirty="0">
                <a:solidFill>
                  <a:srgbClr val="145157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Arial"/>
              </a:rPr>
              <a:t> las </a:t>
            </a:r>
            <a:r>
              <a:rPr lang="en-US" sz="2000" b="1" kern="0" dirty="0" err="1">
                <a:solidFill>
                  <a:srgbClr val="145157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Arial"/>
              </a:rPr>
              <a:t>reglas</a:t>
            </a:r>
            <a:endParaRPr lang="en-US" sz="2000" kern="0" dirty="0">
              <a:solidFill>
                <a:srgbClr val="145157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/>
              <a:sym typeface="Arial"/>
            </a:endParaRPr>
          </a:p>
        </p:txBody>
      </p:sp>
      <p:sp>
        <p:nvSpPr>
          <p:cNvPr id="6" name="Google Shape;164;p9">
            <a:extLst>
              <a:ext uri="{FF2B5EF4-FFF2-40B4-BE49-F238E27FC236}">
                <a16:creationId xmlns:a16="http://schemas.microsoft.com/office/drawing/2014/main" id="{92BFAA96-B2D8-DF4F-0904-81D316B4EA09}"/>
              </a:ext>
            </a:extLst>
          </p:cNvPr>
          <p:cNvSpPr txBox="1"/>
          <p:nvPr/>
        </p:nvSpPr>
        <p:spPr>
          <a:xfrm>
            <a:off x="658744" y="5369167"/>
            <a:ext cx="2939477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US" sz="2000" b="1" kern="0" dirty="0" err="1">
                <a:solidFill>
                  <a:srgbClr val="E15929"/>
                </a:solidFill>
                <a:latin typeface="Source Sans Pro"/>
                <a:ea typeface="Source Sans Pro"/>
                <a:cs typeface="Calibri"/>
                <a:sym typeface="Calibri"/>
              </a:rPr>
              <a:t>Activar</a:t>
            </a:r>
            <a:r>
              <a:rPr lang="en-US" sz="2000" b="1" kern="0" dirty="0">
                <a:solidFill>
                  <a:srgbClr val="E15929"/>
                </a:solidFill>
                <a:latin typeface="Source Sans Pro"/>
                <a:ea typeface="Source Sans Pro"/>
                <a:cs typeface="Calibri"/>
                <a:sym typeface="Calibri"/>
              </a:rPr>
              <a:t> y </a:t>
            </a:r>
            <a:r>
              <a:rPr lang="en-US" sz="2000" b="1" kern="0" dirty="0" err="1">
                <a:solidFill>
                  <a:srgbClr val="E15929"/>
                </a:solidFill>
                <a:latin typeface="Source Sans Pro"/>
                <a:ea typeface="Source Sans Pro"/>
                <a:cs typeface="Calibri"/>
                <a:sym typeface="Calibri"/>
              </a:rPr>
              <a:t>fomentar</a:t>
            </a:r>
            <a:r>
              <a:rPr lang="en-US" sz="2000" b="1" kern="0" dirty="0">
                <a:solidFill>
                  <a:srgbClr val="E15929"/>
                </a:solidFill>
                <a:latin typeface="Source Sans Pro"/>
                <a:ea typeface="Source Sans Pro"/>
                <a:cs typeface="Calibri"/>
                <a:sym typeface="Calibri"/>
              </a:rPr>
              <a:t> las personas, las </a:t>
            </a:r>
            <a:r>
              <a:rPr lang="en-US" sz="2000" b="1" kern="0" dirty="0" err="1">
                <a:solidFill>
                  <a:srgbClr val="E15929"/>
                </a:solidFill>
                <a:latin typeface="Source Sans Pro"/>
                <a:ea typeface="Source Sans Pro"/>
                <a:cs typeface="Calibri"/>
                <a:sym typeface="Calibri"/>
              </a:rPr>
              <a:t>narrativas</a:t>
            </a:r>
            <a:r>
              <a:rPr lang="en-US" sz="2000" b="1" kern="0" dirty="0">
                <a:solidFill>
                  <a:srgbClr val="E15929"/>
                </a:solidFill>
                <a:latin typeface="Source Sans Pro"/>
                <a:ea typeface="Source Sans Pro"/>
                <a:cs typeface="Calibri"/>
                <a:sym typeface="Calibri"/>
              </a:rPr>
              <a:t> y el </a:t>
            </a:r>
            <a:r>
              <a:rPr lang="en-US" sz="2000" b="1" kern="0" dirty="0" err="1">
                <a:solidFill>
                  <a:srgbClr val="E15929"/>
                </a:solidFill>
                <a:latin typeface="Source Sans Pro"/>
                <a:ea typeface="Source Sans Pro"/>
                <a:cs typeface="Calibri"/>
                <a:sym typeface="Calibri"/>
              </a:rPr>
              <a:t>poder</a:t>
            </a:r>
            <a:r>
              <a:rPr lang="en-US" sz="2000" b="1" kern="0" dirty="0">
                <a:solidFill>
                  <a:srgbClr val="E15929"/>
                </a:solidFill>
                <a:latin typeface="Source Sans Pro"/>
                <a:ea typeface="Source Sans Pro"/>
                <a:cs typeface="Calibri"/>
                <a:sym typeface="Calibri"/>
              </a:rPr>
              <a:t> de la </a:t>
            </a:r>
            <a:r>
              <a:rPr lang="en-US" sz="2000" b="1" kern="0" dirty="0" err="1">
                <a:solidFill>
                  <a:srgbClr val="E15929"/>
                </a:solidFill>
                <a:latin typeface="Source Sans Pro"/>
                <a:ea typeface="Source Sans Pro"/>
                <a:cs typeface="Calibri"/>
                <a:sym typeface="Calibri"/>
              </a:rPr>
              <a:t>cultura</a:t>
            </a:r>
            <a:endParaRPr lang="en-US" sz="2000" kern="0" dirty="0">
              <a:solidFill>
                <a:srgbClr val="E15929"/>
              </a:solidFill>
              <a:highlight>
                <a:srgbClr val="FFFF00"/>
              </a:highlight>
              <a:latin typeface="Source Sans Pro"/>
              <a:ea typeface="Source Sans Pro"/>
              <a:cs typeface="Calibri"/>
            </a:endParaRPr>
          </a:p>
        </p:txBody>
      </p:sp>
      <p:sp>
        <p:nvSpPr>
          <p:cNvPr id="9" name="Google Shape;164;p9">
            <a:extLst>
              <a:ext uri="{FF2B5EF4-FFF2-40B4-BE49-F238E27FC236}">
                <a16:creationId xmlns:a16="http://schemas.microsoft.com/office/drawing/2014/main" id="{2C139B48-D338-08BF-9AFE-CB49EF9EF39C}"/>
              </a:ext>
            </a:extLst>
          </p:cNvPr>
          <p:cNvSpPr txBox="1"/>
          <p:nvPr/>
        </p:nvSpPr>
        <p:spPr>
          <a:xfrm>
            <a:off x="624314" y="3983636"/>
            <a:ext cx="3309902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US" sz="2000" b="1" kern="0" dirty="0" err="1">
                <a:solidFill>
                  <a:srgbClr val="76990F"/>
                </a:solidFill>
                <a:latin typeface="Source Sans Pro" panose="020B0503030403020204" pitchFamily="34" charset="77"/>
                <a:ea typeface="Source Sans Pro" panose="020B0503030403020204" pitchFamily="34" charset="0"/>
                <a:cs typeface="Arial"/>
                <a:sym typeface="Arial"/>
              </a:rPr>
              <a:t>Coordinar</a:t>
            </a:r>
            <a:r>
              <a:rPr lang="en-US" sz="2000" b="1" kern="0" dirty="0">
                <a:solidFill>
                  <a:srgbClr val="76990F"/>
                </a:solidFill>
                <a:latin typeface="Source Sans Pro" panose="020B0503030403020204" pitchFamily="34" charset="77"/>
                <a:ea typeface="Source Sans Pro" panose="020B0503030403020204" pitchFamily="34" charset="0"/>
                <a:cs typeface="Arial"/>
                <a:sym typeface="Arial"/>
              </a:rPr>
              <a:t>, </a:t>
            </a:r>
            <a:r>
              <a:rPr lang="en-US" sz="2000" b="1" kern="0" dirty="0" err="1">
                <a:solidFill>
                  <a:srgbClr val="76990F"/>
                </a:solidFill>
                <a:latin typeface="Source Sans Pro" panose="020B0503030403020204" pitchFamily="34" charset="77"/>
                <a:ea typeface="Source Sans Pro" panose="020B0503030403020204" pitchFamily="34" charset="0"/>
                <a:cs typeface="Arial"/>
                <a:sym typeface="Arial"/>
              </a:rPr>
              <a:t>alinear</a:t>
            </a:r>
            <a:r>
              <a:rPr lang="en-US" sz="2000" b="1" kern="0" dirty="0">
                <a:solidFill>
                  <a:srgbClr val="76990F"/>
                </a:solidFill>
                <a:latin typeface="Source Sans Pro" panose="020B0503030403020204" pitchFamily="34" charset="77"/>
                <a:ea typeface="Source Sans Pro" panose="020B0503030403020204" pitchFamily="34" charset="0"/>
                <a:cs typeface="Arial"/>
                <a:sym typeface="Arial"/>
              </a:rPr>
              <a:t> y </a:t>
            </a:r>
            <a:r>
              <a:rPr lang="en-US" sz="2000" b="1" kern="0" dirty="0" err="1">
                <a:solidFill>
                  <a:srgbClr val="76990F"/>
                </a:solidFill>
                <a:latin typeface="Source Sans Pro" panose="020B0503030403020204" pitchFamily="34" charset="77"/>
                <a:ea typeface="Source Sans Pro" panose="020B0503030403020204" pitchFamily="34" charset="0"/>
                <a:cs typeface="Arial"/>
                <a:sym typeface="Arial"/>
              </a:rPr>
              <a:t>apalancar</a:t>
            </a:r>
            <a:r>
              <a:rPr lang="en-US" sz="2000" b="1" kern="0" dirty="0">
                <a:solidFill>
                  <a:srgbClr val="76990F"/>
                </a:solidFill>
                <a:latin typeface="Source Sans Pro" panose="020B0503030403020204" pitchFamily="34" charset="77"/>
                <a:ea typeface="Source Sans Pro" panose="020B0503030403020204" pitchFamily="34" charset="0"/>
                <a:cs typeface="Arial"/>
                <a:sym typeface="Arial"/>
              </a:rPr>
              <a:t> </a:t>
            </a:r>
            <a:r>
              <a:rPr lang="en-US" sz="2000" b="1" kern="0" dirty="0" err="1">
                <a:solidFill>
                  <a:srgbClr val="76990F"/>
                </a:solidFill>
                <a:latin typeface="Source Sans Pro" panose="020B0503030403020204" pitchFamily="34" charset="77"/>
                <a:ea typeface="Source Sans Pro" panose="020B0503030403020204" pitchFamily="34" charset="0"/>
                <a:cs typeface="Arial"/>
                <a:sym typeface="Arial"/>
              </a:rPr>
              <a:t>flujos</a:t>
            </a:r>
            <a:r>
              <a:rPr lang="en-US" sz="2000" b="1" kern="0" dirty="0">
                <a:solidFill>
                  <a:srgbClr val="76990F"/>
                </a:solidFill>
                <a:latin typeface="Source Sans Pro" panose="020B0503030403020204" pitchFamily="34" charset="77"/>
                <a:ea typeface="Source Sans Pro" panose="020B0503030403020204" pitchFamily="34" charset="0"/>
                <a:cs typeface="Arial"/>
                <a:sym typeface="Arial"/>
              </a:rPr>
              <a:t> de </a:t>
            </a:r>
            <a:r>
              <a:rPr lang="en-US" sz="2000" b="1" kern="0" dirty="0" err="1">
                <a:solidFill>
                  <a:srgbClr val="76990F"/>
                </a:solidFill>
                <a:latin typeface="Source Sans Pro" panose="020B0503030403020204" pitchFamily="34" charset="77"/>
                <a:ea typeface="Source Sans Pro" panose="020B0503030403020204" pitchFamily="34" charset="0"/>
                <a:cs typeface="Arial"/>
                <a:sym typeface="Arial"/>
              </a:rPr>
              <a:t>financiamiento</a:t>
            </a:r>
            <a:endParaRPr lang="en-US" sz="2000" kern="0" dirty="0">
              <a:solidFill>
                <a:srgbClr val="76990F"/>
              </a:solidFill>
              <a:latin typeface="Source Sans Pro" panose="020B0503030403020204" pitchFamily="34" charset="77"/>
              <a:ea typeface="Source Sans Pro" panose="020B0503030403020204" pitchFamily="34" charset="0"/>
              <a:cs typeface="Arial"/>
              <a:sym typeface="Arial"/>
            </a:endParaRPr>
          </a:p>
        </p:txBody>
      </p:sp>
      <p:sp>
        <p:nvSpPr>
          <p:cNvPr id="10" name="Google Shape;162;p9">
            <a:extLst>
              <a:ext uri="{FF2B5EF4-FFF2-40B4-BE49-F238E27FC236}">
                <a16:creationId xmlns:a16="http://schemas.microsoft.com/office/drawing/2014/main" id="{DD7CAD78-2F76-0111-9B8A-BC731307D540}"/>
              </a:ext>
            </a:extLst>
          </p:cNvPr>
          <p:cNvSpPr txBox="1"/>
          <p:nvPr/>
        </p:nvSpPr>
        <p:spPr>
          <a:xfrm>
            <a:off x="624314" y="1637546"/>
            <a:ext cx="3666953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US" sz="2000" b="1" kern="0" dirty="0" err="1">
                <a:solidFill>
                  <a:srgbClr val="6A2045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  <a:sym typeface="Calibri"/>
              </a:rPr>
              <a:t>Identificar</a:t>
            </a:r>
            <a:r>
              <a:rPr lang="en-US" sz="2000" b="1" kern="0" dirty="0">
                <a:solidFill>
                  <a:srgbClr val="6A2045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  <a:sym typeface="Calibri"/>
              </a:rPr>
              <a:t> y </a:t>
            </a:r>
            <a:r>
              <a:rPr lang="en-US" sz="2000" b="1" kern="0" dirty="0" err="1">
                <a:solidFill>
                  <a:srgbClr val="6A2045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  <a:sym typeface="Calibri"/>
              </a:rPr>
              <a:t>apoyar</a:t>
            </a:r>
            <a:r>
              <a:rPr lang="en-US" sz="2000" b="1" kern="0" dirty="0">
                <a:solidFill>
                  <a:srgbClr val="6A2045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  <a:sym typeface="Calibri"/>
              </a:rPr>
              <a:t> </a:t>
            </a:r>
            <a:r>
              <a:rPr lang="en-US" sz="2000" b="1" kern="0" dirty="0" err="1">
                <a:solidFill>
                  <a:srgbClr val="6A2045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  <a:sym typeface="Calibri"/>
              </a:rPr>
              <a:t>alternativas</a:t>
            </a:r>
            <a:r>
              <a:rPr lang="en-US" sz="2000" b="1" kern="0" dirty="0">
                <a:solidFill>
                  <a:srgbClr val="6A2045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  <a:sym typeface="Calibri"/>
              </a:rPr>
              <a:t>, </a:t>
            </a:r>
            <a:r>
              <a:rPr lang="en-US" sz="2000" b="1" kern="0" dirty="0" err="1">
                <a:solidFill>
                  <a:srgbClr val="6A2045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  <a:sym typeface="Calibri"/>
              </a:rPr>
              <a:t>innovaciones</a:t>
            </a:r>
            <a:endParaRPr sz="2000" i="1" kern="0" dirty="0">
              <a:solidFill>
                <a:srgbClr val="6A2045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/>
              <a:sym typeface="Arial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86DF77-2596-129E-18B1-F964E86271FC}"/>
              </a:ext>
            </a:extLst>
          </p:cNvPr>
          <p:cNvSpPr txBox="1"/>
          <p:nvPr/>
        </p:nvSpPr>
        <p:spPr>
          <a:xfrm>
            <a:off x="2862442" y="757577"/>
            <a:ext cx="6221170" cy="4616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bg1"/>
                </a:solidFill>
              </a:rPr>
              <a:t>Estrategias</a:t>
            </a:r>
            <a:r>
              <a:rPr lang="en-US" sz="2400" b="1" dirty="0">
                <a:solidFill>
                  <a:schemeClr val="bg1"/>
                </a:solidFill>
              </a:rPr>
              <a:t> y </a:t>
            </a:r>
            <a:r>
              <a:rPr lang="en-US" sz="2400" b="1" dirty="0" err="1">
                <a:solidFill>
                  <a:schemeClr val="bg1"/>
                </a:solidFill>
              </a:rPr>
              <a:t>rutas</a:t>
            </a:r>
            <a:r>
              <a:rPr lang="en-US" sz="2400" b="1" dirty="0">
                <a:solidFill>
                  <a:schemeClr val="bg1"/>
                </a:solidFill>
              </a:rPr>
              <a:t> del CRFS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355741-C655-CC8D-3279-9D4901796983}"/>
              </a:ext>
            </a:extLst>
          </p:cNvPr>
          <p:cNvSpPr txBox="1"/>
          <p:nvPr/>
        </p:nvSpPr>
        <p:spPr>
          <a:xfrm>
            <a:off x="3819402" y="1667594"/>
            <a:ext cx="79500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RUTA A: </a:t>
            </a:r>
            <a:r>
              <a:rPr lang="en-US" dirty="0"/>
              <a:t> </a:t>
            </a:r>
            <a:r>
              <a:rPr lang="en-US" b="1" dirty="0"/>
              <a:t>INVESTIGACIÓN</a:t>
            </a:r>
          </a:p>
          <a:p>
            <a:r>
              <a:rPr lang="en-US" dirty="0"/>
              <a:t>Co-</a:t>
            </a:r>
            <a:r>
              <a:rPr lang="en-US" dirty="0" err="1"/>
              <a:t>creación</a:t>
            </a:r>
            <a:r>
              <a:rPr lang="en-US" dirty="0"/>
              <a:t> de </a:t>
            </a:r>
            <a:r>
              <a:rPr lang="en-US" dirty="0" err="1"/>
              <a:t>evidencia</a:t>
            </a:r>
            <a:r>
              <a:rPr lang="en-US" dirty="0"/>
              <a:t> y </a:t>
            </a:r>
            <a:r>
              <a:rPr lang="en-US" dirty="0" err="1"/>
              <a:t>conocimientos</a:t>
            </a:r>
            <a:r>
              <a:rPr lang="en-US" dirty="0"/>
              <a:t> </a:t>
            </a:r>
            <a:r>
              <a:rPr lang="en-US" dirty="0" err="1"/>
              <a:t>ayudando</a:t>
            </a:r>
            <a:r>
              <a:rPr lang="en-US" dirty="0"/>
              <a:t> a </a:t>
            </a:r>
            <a:r>
              <a:rPr lang="en-US" dirty="0" err="1"/>
              <a:t>solucionar</a:t>
            </a:r>
            <a:r>
              <a:rPr lang="en-US" dirty="0"/>
              <a:t> </a:t>
            </a:r>
            <a:r>
              <a:rPr lang="en-US" dirty="0" err="1"/>
              <a:t>problemas</a:t>
            </a:r>
            <a:r>
              <a:rPr lang="en-US" dirty="0"/>
              <a:t> </a:t>
            </a:r>
            <a:r>
              <a:rPr lang="en-US" dirty="0" err="1"/>
              <a:t>cercanos</a:t>
            </a:r>
            <a:r>
              <a:rPr lang="en-US" dirty="0"/>
              <a:t> e </a:t>
            </a:r>
            <a:r>
              <a:rPr lang="en-US" dirty="0" err="1"/>
              <a:t>inmediatos</a:t>
            </a:r>
            <a:r>
              <a:rPr lang="en-US" dirty="0"/>
              <a:t> y al </a:t>
            </a:r>
            <a:r>
              <a:rPr lang="en-US" dirty="0" err="1"/>
              <a:t>mismo</a:t>
            </a:r>
            <a:r>
              <a:rPr lang="en-US" dirty="0"/>
              <a:t> </a:t>
            </a:r>
            <a:r>
              <a:rPr lang="en-US" dirty="0" err="1"/>
              <a:t>tiempo</a:t>
            </a:r>
            <a:r>
              <a:rPr lang="en-US" dirty="0"/>
              <a:t> </a:t>
            </a:r>
            <a:r>
              <a:rPr lang="en-US" dirty="0" err="1"/>
              <a:t>tomar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cuenta</a:t>
            </a:r>
            <a:r>
              <a:rPr lang="en-US" dirty="0"/>
              <a:t> las </a:t>
            </a:r>
            <a:r>
              <a:rPr lang="en-US" dirty="0" err="1"/>
              <a:t>grandes</a:t>
            </a:r>
            <a:r>
              <a:rPr lang="en-US" dirty="0"/>
              <a:t> </a:t>
            </a:r>
            <a:r>
              <a:rPr lang="en-US" dirty="0" err="1"/>
              <a:t>brechas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las agendas </a:t>
            </a:r>
            <a:r>
              <a:rPr lang="en-US" dirty="0" err="1"/>
              <a:t>regionales</a:t>
            </a:r>
            <a:r>
              <a:rPr lang="en-US" dirty="0"/>
              <a:t> y </a:t>
            </a:r>
            <a:r>
              <a:rPr lang="en-US" dirty="0" err="1"/>
              <a:t>globales</a:t>
            </a:r>
            <a:r>
              <a:rPr lang="en-US" dirty="0"/>
              <a:t> de </a:t>
            </a:r>
            <a:r>
              <a:rPr lang="en-US" dirty="0" err="1"/>
              <a:t>investigación</a:t>
            </a:r>
            <a:r>
              <a:rPr lang="en-US" dirty="0"/>
              <a:t> para la </a:t>
            </a:r>
            <a:r>
              <a:rPr lang="en-US" dirty="0" err="1"/>
              <a:t>transformación</a:t>
            </a:r>
            <a:r>
              <a:rPr lang="en-US" dirty="0"/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FA417B-6F5E-BF6C-9FBC-6DB01D95EDF1}"/>
              </a:ext>
            </a:extLst>
          </p:cNvPr>
          <p:cNvSpPr txBox="1"/>
          <p:nvPr/>
        </p:nvSpPr>
        <p:spPr>
          <a:xfrm>
            <a:off x="3819403" y="3350808"/>
            <a:ext cx="78282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</a:rPr>
              <a:t>RUTA B: INFLUENCIA</a:t>
            </a:r>
          </a:p>
          <a:p>
            <a:r>
              <a:rPr lang="en-US" sz="1800" b="0" i="0" u="none" strike="noStrike" dirty="0" err="1">
                <a:solidFill>
                  <a:srgbClr val="000000"/>
                </a:solidFill>
                <a:effectLst/>
              </a:rPr>
              <a:t>Fomentar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</a:rPr>
              <a:t>relaciones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</a:rPr>
              <a:t>apoyar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 la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</a:rPr>
              <a:t>infraestructura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 y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</a:rPr>
              <a:t>fortalecer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 la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</a:rPr>
              <a:t>capacidad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 de los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</a:rPr>
              <a:t>proyectos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sus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</a:rPr>
              <a:t>instituciones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 y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</a:rPr>
              <a:t>otros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</a:rPr>
              <a:t>actores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 para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</a:rPr>
              <a:t>avanzar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</a:rPr>
              <a:t>colectivamente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 la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</a:rPr>
              <a:t>transformación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 de los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</a:rPr>
              <a:t>sistemas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</a:rPr>
              <a:t>alimentarios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.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2DF7A70-020E-D845-D60E-D86515F0417A}"/>
              </a:ext>
            </a:extLst>
          </p:cNvPr>
          <p:cNvSpPr txBox="1"/>
          <p:nvPr/>
        </p:nvSpPr>
        <p:spPr>
          <a:xfrm>
            <a:off x="3819402" y="5204347"/>
            <a:ext cx="79500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0" u="none" strike="noStrike" dirty="0">
                <a:effectLst/>
              </a:rPr>
              <a:t>RUTA C: APOYAR EL PODER Y LA AGENCIA </a:t>
            </a:r>
          </a:p>
          <a:p>
            <a:r>
              <a:rPr lang="en-US" sz="1800" b="0" i="0" u="none" strike="noStrike" dirty="0" err="1">
                <a:effectLst/>
              </a:rPr>
              <a:t>Apoyar</a:t>
            </a:r>
            <a:r>
              <a:rPr lang="en-US" sz="1800" b="0" i="0" u="none" strike="noStrike" dirty="0">
                <a:effectLst/>
              </a:rPr>
              <a:t> el </a:t>
            </a:r>
            <a:r>
              <a:rPr lang="en-US" sz="1800" b="0" i="0" u="none" strike="noStrike" dirty="0" err="1">
                <a:effectLst/>
              </a:rPr>
              <a:t>poder</a:t>
            </a:r>
            <a:r>
              <a:rPr lang="en-US" sz="1800" b="0" i="0" u="none" strike="noStrike" dirty="0">
                <a:effectLst/>
              </a:rPr>
              <a:t> y la </a:t>
            </a:r>
            <a:r>
              <a:rPr lang="en-US" sz="1800" b="0" i="0" u="none" strike="noStrike" dirty="0" err="1">
                <a:effectLst/>
              </a:rPr>
              <a:t>agencia</a:t>
            </a:r>
            <a:r>
              <a:rPr lang="en-US" sz="1800" b="0" i="0" u="none" strike="noStrike" dirty="0">
                <a:effectLst/>
              </a:rPr>
              <a:t> de </a:t>
            </a:r>
            <a:r>
              <a:rPr lang="en-US" sz="1800" b="0" i="0" u="none" strike="noStrike" dirty="0" err="1">
                <a:effectLst/>
              </a:rPr>
              <a:t>agricultores</a:t>
            </a:r>
            <a:r>
              <a:rPr lang="en-US" sz="1800" b="0" i="0" u="none" strike="noStrike" dirty="0">
                <a:effectLst/>
              </a:rPr>
              <a:t>, </a:t>
            </a:r>
            <a:r>
              <a:rPr lang="en-US" sz="1800" b="0" i="0" u="none" strike="noStrike" dirty="0" err="1">
                <a:effectLst/>
              </a:rPr>
              <a:t>investigadores</a:t>
            </a:r>
            <a:r>
              <a:rPr lang="en-US" sz="1800" b="0" i="0" u="none" strike="noStrike" dirty="0">
                <a:effectLst/>
              </a:rPr>
              <a:t> y </a:t>
            </a:r>
            <a:r>
              <a:rPr lang="en-US" sz="1800" b="0" i="0" u="none" strike="noStrike" dirty="0" err="1">
                <a:effectLst/>
              </a:rPr>
              <a:t>otros</a:t>
            </a:r>
            <a:r>
              <a:rPr lang="en-US" sz="1800" b="0" i="0" u="none" strike="noStrike" dirty="0">
                <a:effectLst/>
              </a:rPr>
              <a:t> </a:t>
            </a:r>
            <a:r>
              <a:rPr lang="en-US" sz="1800" b="0" i="0" u="none" strike="noStrike" dirty="0" err="1">
                <a:effectLst/>
              </a:rPr>
              <a:t>actores</a:t>
            </a:r>
            <a:r>
              <a:rPr lang="en-US" sz="1800" b="0" i="0" u="none" strike="noStrike" dirty="0">
                <a:effectLst/>
              </a:rPr>
              <a:t> de la AE para </a:t>
            </a:r>
            <a:r>
              <a:rPr lang="en-US" sz="1800" b="0" i="0" u="none" strike="noStrike" dirty="0" err="1">
                <a:effectLst/>
              </a:rPr>
              <a:t>influenciar</a:t>
            </a:r>
            <a:r>
              <a:rPr lang="en-US" sz="1800" b="0" i="0" u="none" strike="noStrike" dirty="0">
                <a:effectLst/>
              </a:rPr>
              <a:t> las </a:t>
            </a:r>
            <a:r>
              <a:rPr lang="en-US" sz="1800" b="0" i="0" u="none" strike="noStrike" dirty="0" err="1">
                <a:effectLst/>
              </a:rPr>
              <a:t>condiciones</a:t>
            </a:r>
            <a:r>
              <a:rPr lang="en-US" sz="1800" b="0" i="0" u="none" strike="noStrike" dirty="0">
                <a:effectLst/>
              </a:rPr>
              <a:t> que </a:t>
            </a:r>
            <a:r>
              <a:rPr lang="en-US" dirty="0" err="1"/>
              <a:t>permiten</a:t>
            </a:r>
            <a:r>
              <a:rPr lang="en-US" dirty="0"/>
              <a:t> o </a:t>
            </a:r>
            <a:r>
              <a:rPr lang="en-US" dirty="0" err="1"/>
              <a:t>impiden</a:t>
            </a:r>
            <a:r>
              <a:rPr lang="en-US" dirty="0"/>
              <a:t> el </a:t>
            </a:r>
            <a:r>
              <a:rPr lang="en-US" dirty="0" err="1"/>
              <a:t>progreso</a:t>
            </a:r>
            <a:r>
              <a:rPr lang="en-US" dirty="0"/>
              <a:t> de la </a:t>
            </a:r>
            <a:r>
              <a:rPr lang="en-US" dirty="0" err="1"/>
              <a:t>agroecología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los </a:t>
            </a:r>
            <a:r>
              <a:rPr lang="en-US" dirty="0" err="1"/>
              <a:t>proyectos</a:t>
            </a:r>
            <a:r>
              <a:rPr lang="en-US" dirty="0"/>
              <a:t>, las </a:t>
            </a:r>
            <a:r>
              <a:rPr lang="en-US" dirty="0" err="1"/>
              <a:t>comunidades</a:t>
            </a:r>
            <a:r>
              <a:rPr lang="en-US" dirty="0"/>
              <a:t> de </a:t>
            </a:r>
            <a:r>
              <a:rPr lang="en-US" dirty="0" err="1"/>
              <a:t>práctica</a:t>
            </a:r>
            <a:r>
              <a:rPr lang="en-US" dirty="0"/>
              <a:t> y las </a:t>
            </a:r>
            <a:r>
              <a:rPr lang="en-US" dirty="0" err="1"/>
              <a:t>regiones</a:t>
            </a:r>
            <a:r>
              <a:rPr lang="en-US" dirty="0"/>
              <a:t>.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87E9E7E-7CC3-280E-4612-E382C0E3C3A9}"/>
              </a:ext>
            </a:extLst>
          </p:cNvPr>
          <p:cNvCxnSpPr>
            <a:cxnSpLocks/>
          </p:cNvCxnSpPr>
          <p:nvPr/>
        </p:nvCxnSpPr>
        <p:spPr>
          <a:xfrm>
            <a:off x="1783830" y="2867923"/>
            <a:ext cx="10118360" cy="5515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7A296F1-172C-4196-872C-021B923ADA1D}"/>
              </a:ext>
            </a:extLst>
          </p:cNvPr>
          <p:cNvCxnSpPr>
            <a:cxnSpLocks/>
          </p:cNvCxnSpPr>
          <p:nvPr/>
        </p:nvCxnSpPr>
        <p:spPr>
          <a:xfrm>
            <a:off x="1783830" y="4994223"/>
            <a:ext cx="1012835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746135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2B87BC7-4695-E54F-B578-9F1B45A8C7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700" y="508000"/>
            <a:ext cx="10388600" cy="5842000"/>
          </a:xfrm>
          <a:prstGeom prst="rect">
            <a:avLst/>
          </a:prstGeom>
        </p:spPr>
      </p:pic>
      <p:sp>
        <p:nvSpPr>
          <p:cNvPr id="7" name="Frame 6">
            <a:extLst>
              <a:ext uri="{FF2B5EF4-FFF2-40B4-BE49-F238E27FC236}">
                <a16:creationId xmlns:a16="http://schemas.microsoft.com/office/drawing/2014/main" id="{B3922D42-C57F-6246-9E1F-564AE6207DF7}"/>
              </a:ext>
            </a:extLst>
          </p:cNvPr>
          <p:cNvSpPr/>
          <p:nvPr/>
        </p:nvSpPr>
        <p:spPr>
          <a:xfrm>
            <a:off x="7398327" y="3645726"/>
            <a:ext cx="2731325" cy="2814452"/>
          </a:xfrm>
          <a:prstGeom prst="frame">
            <a:avLst>
              <a:gd name="adj1" fmla="val 293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9988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2D4525A-92DE-A144-A6FA-A1F675D4EA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2182" y="0"/>
            <a:ext cx="4832747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75B018-6385-5247-B54A-126BC165E0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305" y="0"/>
            <a:ext cx="48295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3365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93C9E70-55FA-9A4B-AAF9-2A35FA8B2850}"/>
              </a:ext>
            </a:extLst>
          </p:cNvPr>
          <p:cNvSpPr txBox="1"/>
          <p:nvPr/>
        </p:nvSpPr>
        <p:spPr>
          <a:xfrm>
            <a:off x="1648691" y="1413164"/>
            <a:ext cx="86353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E" sz="2400" b="1" dirty="0"/>
              <a:t>Énfasis en la asignación de proyectos de investigación y AT (icebergs):</a:t>
            </a:r>
          </a:p>
          <a:p>
            <a:endParaRPr lang="en-PE" sz="2400" dirty="0"/>
          </a:p>
          <a:p>
            <a:pPr marL="342900" indent="-342900">
              <a:buFont typeface="Wingdings" pitchFamily="2" charset="2"/>
              <a:buChar char="ü"/>
            </a:pPr>
            <a:r>
              <a:rPr lang="en-PE" sz="2400" dirty="0"/>
              <a:t>Reducción en el uso de plaguicidas y manejo integrado de plagas y polinizadores</a:t>
            </a:r>
          </a:p>
          <a:p>
            <a:endParaRPr lang="en-PE" sz="2400" dirty="0"/>
          </a:p>
          <a:p>
            <a:pPr marL="342900" indent="-342900">
              <a:buFont typeface="Wingdings" pitchFamily="2" charset="2"/>
              <a:buChar char="ü"/>
            </a:pPr>
            <a:r>
              <a:rPr lang="en-PE" sz="2400" dirty="0"/>
              <a:t>Paisajes andinos diversificados y perennes</a:t>
            </a:r>
          </a:p>
          <a:p>
            <a:endParaRPr lang="en-PE" sz="2400" dirty="0"/>
          </a:p>
          <a:p>
            <a:pPr marL="342900" indent="-342900">
              <a:buFont typeface="Wingdings" pitchFamily="2" charset="2"/>
              <a:buChar char="ü"/>
            </a:pPr>
            <a:r>
              <a:rPr lang="en-PE" sz="2400" dirty="0"/>
              <a:t>Vitalidad rural</a:t>
            </a:r>
          </a:p>
        </p:txBody>
      </p:sp>
    </p:spTree>
    <p:extLst>
      <p:ext uri="{BB962C8B-B14F-4D97-AF65-F5344CB8AC3E}">
        <p14:creationId xmlns:p14="http://schemas.microsoft.com/office/powerpoint/2010/main" val="23878778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99AFFA0-C07B-BE4C-B829-7A24559430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4150" y="101600"/>
            <a:ext cx="6108700" cy="665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4322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3496F494-3A73-DE4B-9E3D-A92AA8E37E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1316" y="624893"/>
            <a:ext cx="5419647" cy="5419647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F3141C-B583-E949-8C34-D8EEA58C2F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624892"/>
            <a:ext cx="5419647" cy="5419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4560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C8CCBC0-DE65-4748-B2CA-5BC2CE7563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0489" y="3429000"/>
            <a:ext cx="7475105" cy="274834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E3C0A7-F6B2-974A-A120-7E9DA5F8B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692" y="597230"/>
            <a:ext cx="71247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0171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92B7518-4050-5641-A0D7-16AD2BA4B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270" y="2338911"/>
            <a:ext cx="5338701" cy="24681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600E10-CAC7-944E-B0BD-7C7F881B91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8729" y="102567"/>
            <a:ext cx="7694542" cy="21064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9F8CE1-9A77-954B-A195-6EC5ECCE80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035" y="5450774"/>
            <a:ext cx="6347821" cy="8336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D2EFAE-A91F-484D-A9D3-9E2635AC35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2056" y="5061639"/>
            <a:ext cx="5429637" cy="159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6912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CFC59C7-5EC6-714F-B951-08598D9273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231" y="210366"/>
            <a:ext cx="5720509" cy="42903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60535F-FA8B-4B41-8C92-AB5C071FD9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219364"/>
            <a:ext cx="5833663" cy="437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707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">
            <a:extLst>
              <a:ext uri="{FF2B5EF4-FFF2-40B4-BE49-F238E27FC236}">
                <a16:creationId xmlns:a16="http://schemas.microsoft.com/office/drawing/2014/main" id="{555153A3-26CA-A842-AA6D-48B3A1EE4D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912" y="466105"/>
            <a:ext cx="5925789" cy="5925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iudadanía, cobre, Colombia, economía, Ecuador, El Comercio, empleo, Estados Unidos, Informe IPE, ingresos fiscales, insumos químicos, mercurio, mineria POderosa, minería ilegal, oro, oro ilegal, Perú, pobreza, Suiza, Venezuela">
            <a:extLst>
              <a:ext uri="{FF2B5EF4-FFF2-40B4-BE49-F238E27FC236}">
                <a16:creationId xmlns:a16="http://schemas.microsoft.com/office/drawing/2014/main" id="{17393473-A989-E245-84C1-380A666DA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706" y="1626919"/>
            <a:ext cx="5562206" cy="3129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068684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C988429-6CED-DB45-BD92-7D8D0397ED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45081" y="569763"/>
            <a:ext cx="5718474" cy="5718474"/>
          </a:xfrm>
        </p:spPr>
      </p:pic>
    </p:spTree>
    <p:extLst>
      <p:ext uri="{BB962C8B-B14F-4D97-AF65-F5344CB8AC3E}">
        <p14:creationId xmlns:p14="http://schemas.microsoft.com/office/powerpoint/2010/main" val="32545276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CA9EB-9C17-1D5B-4E3A-B09F55EB6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Preguntas propuestas de aprendizaje y evaluación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B6623-863C-7558-0FE5-44A512C732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s-E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¿Qué estamos aprendiendo sobre cómo podemos conectar la investigación local y global y la base de evidencia de AE? (concesión de subvenciones (convocatoria abierta), apoyo de subvenciones como revisiones de literatura, reuniones de arranque, revisión de informes anuales, </a:t>
            </a:r>
            <a:r>
              <a:rPr lang="es-ES" sz="24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CdP</a:t>
            </a:r>
            <a:r>
              <a:rPr lang="es-E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</a:t>
            </a:r>
          </a:p>
          <a:p>
            <a:pPr marL="0" indent="0" rtl="0" fontAlgn="base">
              <a:spcBef>
                <a:spcPts val="0"/>
              </a:spcBef>
              <a:spcAft>
                <a:spcPts val="0"/>
              </a:spcAft>
              <a:buNone/>
            </a:pPr>
            <a:endParaRPr lang="es-ES" sz="24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 rtl="0" fontAlgn="base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2. ¿Qué estamos aprendiendo sobre cómo sintetizar y comunicar el trabajo que surge de la </a:t>
            </a:r>
            <a:r>
              <a:rPr lang="es-ES" sz="24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CdP</a:t>
            </a:r>
            <a:r>
              <a:rPr lang="es-E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los Andes para que tenga impacto? (</a:t>
            </a:r>
            <a:r>
              <a:rPr lang="es-ES" sz="24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influencers</a:t>
            </a:r>
            <a:r>
              <a:rPr lang="es-E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personas de apoyo, videos, movimientos, políticas, artículos, eventos, medios, lideres)</a:t>
            </a:r>
          </a:p>
          <a:p>
            <a:pPr marL="0" indent="0" rtl="0" fontAlgn="base">
              <a:spcBef>
                <a:spcPts val="0"/>
              </a:spcBef>
              <a:spcAft>
                <a:spcPts val="0"/>
              </a:spcAft>
              <a:buNone/>
            </a:pPr>
            <a:endParaRPr lang="es-ES" sz="24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 rtl="0" fontAlgn="base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3. ¿Cuáles son las señales del cambio del sistema agroalimentario?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075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16952</TotalTime>
  <Words>2182</Words>
  <Application>Microsoft Macintosh PowerPoint</Application>
  <PresentationFormat>Widescreen</PresentationFormat>
  <Paragraphs>212</Paragraphs>
  <Slides>49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7" baseType="lpstr">
      <vt:lpstr>Aptos</vt:lpstr>
      <vt:lpstr>Aptos Display</vt:lpstr>
      <vt:lpstr>Arial</vt:lpstr>
      <vt:lpstr>Calibri</vt:lpstr>
      <vt:lpstr>Georgia</vt:lpstr>
      <vt:lpstr>Source Sans Pro</vt:lpstr>
      <vt:lpstr>Wingdings</vt:lpstr>
      <vt:lpstr>Office Theme</vt:lpstr>
      <vt:lpstr>PowerPoint Presentation</vt:lpstr>
      <vt:lpstr>PowerPoint Presentation</vt:lpstr>
      <vt:lpstr>PowerPoint Presentation</vt:lpstr>
      <vt:lpstr>Preguntas de evaluación 2013-2023</vt:lpstr>
      <vt:lpstr>¿La CdP da lugar de aprendizajes o sinergias más grandes de los proyectos individuales?</vt:lpstr>
      <vt:lpstr>Preguntas de evaluación 2013-2023</vt:lpstr>
      <vt:lpstr>PowerPoint Presentation</vt:lpstr>
      <vt:lpstr>PowerPoint Presentation</vt:lpstr>
      <vt:lpstr>Impacto a instituciones por ser parte de la CdP/ CRFS</vt:lpstr>
      <vt:lpstr>PowerPoint Presentation</vt:lpstr>
      <vt:lpstr>PowerPoint Presentation</vt:lpstr>
      <vt:lpstr>Preguntas de evaluación 2013-2023</vt:lpstr>
      <vt:lpstr>PowerPoint Presentation</vt:lpstr>
      <vt:lpstr>PowerPoint Presentation</vt:lpstr>
      <vt:lpstr>PowerPoint Presentation</vt:lpstr>
      <vt:lpstr>Manejo de plagas y enfermedades</vt:lpstr>
      <vt:lpstr>RAI, vitalidad rural</vt:lpstr>
      <vt:lpstr>Clima</vt:lpstr>
      <vt:lpstr>Suelos</vt:lpstr>
      <vt:lpstr>AB y Semillas</vt:lpstr>
      <vt:lpstr>Mercados</vt:lpstr>
      <vt:lpstr>Nutrición</vt:lpstr>
      <vt:lpstr>Preguntas de evaluación 2013-2023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Palancas para el cambio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Preguntas propuestas de aprendizaje y evaluación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Nicklin</dc:creator>
  <cp:lastModifiedBy>Roberto Ugás</cp:lastModifiedBy>
  <cp:revision>98</cp:revision>
  <dcterms:created xsi:type="dcterms:W3CDTF">2024-03-28T12:18:03Z</dcterms:created>
  <dcterms:modified xsi:type="dcterms:W3CDTF">2024-06-03T15:53:56Z</dcterms:modified>
</cp:coreProperties>
</file>