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32"/>
  </p:notesMasterIdLst>
  <p:sldIdLst>
    <p:sldId id="256" r:id="rId2"/>
    <p:sldId id="257" r:id="rId3"/>
    <p:sldId id="292" r:id="rId4"/>
    <p:sldId id="295" r:id="rId5"/>
    <p:sldId id="291" r:id="rId6"/>
    <p:sldId id="290" r:id="rId7"/>
    <p:sldId id="268" r:id="rId8"/>
    <p:sldId id="300" r:id="rId9"/>
    <p:sldId id="265" r:id="rId10"/>
    <p:sldId id="285" r:id="rId11"/>
    <p:sldId id="282" r:id="rId12"/>
    <p:sldId id="267" r:id="rId13"/>
    <p:sldId id="266" r:id="rId14"/>
    <p:sldId id="301" r:id="rId15"/>
    <p:sldId id="302" r:id="rId16"/>
    <p:sldId id="303" r:id="rId17"/>
    <p:sldId id="304" r:id="rId18"/>
    <p:sldId id="260" r:id="rId19"/>
    <p:sldId id="288" r:id="rId20"/>
    <p:sldId id="269" r:id="rId21"/>
    <p:sldId id="270" r:id="rId22"/>
    <p:sldId id="278" r:id="rId23"/>
    <p:sldId id="271" r:id="rId24"/>
    <p:sldId id="294" r:id="rId25"/>
    <p:sldId id="277" r:id="rId26"/>
    <p:sldId id="273" r:id="rId27"/>
    <p:sldId id="275" r:id="rId28"/>
    <p:sldId id="296" r:id="rId29"/>
    <p:sldId id="298" r:id="rId30"/>
    <p:sldId id="264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a  Dorrego Carlón" initials="ADC" lastIdx="2" clrIdx="0"/>
  <p:cmAuthor id="1" name="Killa" initials="K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34" autoAdjust="0"/>
    <p:restoredTop sz="97993" autoAdjust="0"/>
  </p:normalViewPr>
  <p:slideViewPr>
    <p:cSldViewPr snapToGrid="0" snapToObjects="1">
      <p:cViewPr>
        <p:scale>
          <a:sx n="77" d="100"/>
          <a:sy n="77" d="100"/>
        </p:scale>
        <p:origin x="-1164" y="-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48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2" d="100"/>
        <a:sy n="72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75F853-691E-4A95-AEA3-901704467FBA}" type="doc">
      <dgm:prSet loTypeId="urn:microsoft.com/office/officeart/2005/8/layout/pyramid4" loCatId="pyramid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PE"/>
        </a:p>
      </dgm:t>
    </dgm:pt>
    <dgm:pt modelId="{0F92FFC0-41AA-48B3-8C13-730FFFB4C087}">
      <dgm:prSet phldrT="[Texto]" custT="1"/>
      <dgm:spPr/>
      <dgm:t>
        <a:bodyPr/>
        <a:lstStyle/>
        <a:p>
          <a:endParaRPr lang="es-PE" sz="1600" dirty="0" smtClean="0"/>
        </a:p>
        <a:p>
          <a:endParaRPr lang="es-PE" sz="1600" dirty="0" smtClean="0"/>
        </a:p>
        <a:p>
          <a:r>
            <a:rPr lang="es-PE" sz="1450" dirty="0" smtClean="0"/>
            <a:t>COMUNIDAD</a:t>
          </a:r>
          <a:endParaRPr lang="es-PE" sz="1450" dirty="0"/>
        </a:p>
      </dgm:t>
    </dgm:pt>
    <dgm:pt modelId="{CABA2481-725D-4A1D-AEA3-D0E70A02E45B}" type="parTrans" cxnId="{F8A0F46C-5D6E-45A0-8EFB-3019952D7C1F}">
      <dgm:prSet/>
      <dgm:spPr/>
      <dgm:t>
        <a:bodyPr/>
        <a:lstStyle/>
        <a:p>
          <a:endParaRPr lang="es-PE"/>
        </a:p>
      </dgm:t>
    </dgm:pt>
    <dgm:pt modelId="{5BB1AADD-F363-441B-87AD-2FDB5DC2CB61}" type="sibTrans" cxnId="{F8A0F46C-5D6E-45A0-8EFB-3019952D7C1F}">
      <dgm:prSet/>
      <dgm:spPr/>
      <dgm:t>
        <a:bodyPr/>
        <a:lstStyle/>
        <a:p>
          <a:endParaRPr lang="es-PE"/>
        </a:p>
      </dgm:t>
    </dgm:pt>
    <dgm:pt modelId="{41E21376-B13C-44DC-B328-A979540120E5}">
      <dgm:prSet phldrT="[Texto]" custT="1"/>
      <dgm:spPr/>
      <dgm:t>
        <a:bodyPr/>
        <a:lstStyle/>
        <a:p>
          <a:r>
            <a:rPr lang="es-PE" sz="2000" dirty="0" smtClean="0"/>
            <a:t>ESCUELA</a:t>
          </a:r>
          <a:endParaRPr lang="es-PE" sz="2000" dirty="0"/>
        </a:p>
      </dgm:t>
    </dgm:pt>
    <dgm:pt modelId="{1CC2EA44-7758-4BF9-9972-E7FDE8DB1D05}" type="parTrans" cxnId="{295BF1BF-89E0-47B6-8F8B-2C9093EDD238}">
      <dgm:prSet/>
      <dgm:spPr/>
      <dgm:t>
        <a:bodyPr/>
        <a:lstStyle/>
        <a:p>
          <a:endParaRPr lang="es-PE"/>
        </a:p>
      </dgm:t>
    </dgm:pt>
    <dgm:pt modelId="{4F23FFE0-ECDD-4145-BEF5-1BE04E07456D}" type="sibTrans" cxnId="{295BF1BF-89E0-47B6-8F8B-2C9093EDD238}">
      <dgm:prSet/>
      <dgm:spPr/>
      <dgm:t>
        <a:bodyPr/>
        <a:lstStyle/>
        <a:p>
          <a:endParaRPr lang="es-PE"/>
        </a:p>
      </dgm:t>
    </dgm:pt>
    <dgm:pt modelId="{E904EA67-D5F4-4930-974A-60A108CB7538}">
      <dgm:prSet phldrT="[Texto]" custT="1"/>
      <dgm:spPr/>
      <dgm:t>
        <a:bodyPr/>
        <a:lstStyle/>
        <a:p>
          <a:r>
            <a:rPr lang="es-PE" sz="900" b="1" dirty="0" smtClean="0">
              <a:solidFill>
                <a:schemeClr val="tx1"/>
              </a:solidFill>
            </a:rPr>
            <a:t>AGROBIODIVERSIDAD</a:t>
          </a:r>
        </a:p>
        <a:p>
          <a:r>
            <a:rPr lang="es-PE" sz="900" b="1" dirty="0" smtClean="0">
              <a:solidFill>
                <a:schemeClr val="tx1"/>
              </a:solidFill>
            </a:rPr>
            <a:t> Y </a:t>
          </a:r>
        </a:p>
        <a:p>
          <a:r>
            <a:rPr lang="es-PE" sz="900" b="1" dirty="0" smtClean="0">
              <a:solidFill>
                <a:schemeClr val="tx1"/>
              </a:solidFill>
            </a:rPr>
            <a:t>SEGURIDAD</a:t>
          </a:r>
        </a:p>
        <a:p>
          <a:r>
            <a:rPr lang="es-PE" sz="900" b="1" dirty="0" smtClean="0">
              <a:solidFill>
                <a:schemeClr val="tx1"/>
              </a:solidFill>
            </a:rPr>
            <a:t>ALIMENTARIA</a:t>
          </a:r>
          <a:endParaRPr lang="es-PE" sz="900" b="1" dirty="0">
            <a:solidFill>
              <a:schemeClr val="tx1"/>
            </a:solidFill>
          </a:endParaRPr>
        </a:p>
      </dgm:t>
    </dgm:pt>
    <dgm:pt modelId="{1EDF0512-420B-47EE-AA5C-D2048BC8FB04}" type="parTrans" cxnId="{390445F8-CBA0-41A0-B3A0-0A557C019D13}">
      <dgm:prSet/>
      <dgm:spPr/>
      <dgm:t>
        <a:bodyPr/>
        <a:lstStyle/>
        <a:p>
          <a:endParaRPr lang="es-PE"/>
        </a:p>
      </dgm:t>
    </dgm:pt>
    <dgm:pt modelId="{887A3258-D85E-4938-B6F0-7499FCF80DA3}" type="sibTrans" cxnId="{390445F8-CBA0-41A0-B3A0-0A557C019D13}">
      <dgm:prSet/>
      <dgm:spPr/>
      <dgm:t>
        <a:bodyPr/>
        <a:lstStyle/>
        <a:p>
          <a:endParaRPr lang="es-PE"/>
        </a:p>
      </dgm:t>
    </dgm:pt>
    <dgm:pt modelId="{C98D7B99-E9C0-49DD-AE9C-9C4467562BFC}">
      <dgm:prSet phldrT="[Texto]" custT="1"/>
      <dgm:spPr/>
      <dgm:t>
        <a:bodyPr/>
        <a:lstStyle/>
        <a:p>
          <a:endParaRPr lang="es-PE" sz="2000" dirty="0" smtClean="0"/>
        </a:p>
        <a:p>
          <a:r>
            <a:rPr lang="es-PE" sz="2000" dirty="0" smtClean="0"/>
            <a:t>MUNICIPIO</a:t>
          </a:r>
          <a:endParaRPr lang="es-PE" sz="2000" dirty="0"/>
        </a:p>
      </dgm:t>
    </dgm:pt>
    <dgm:pt modelId="{9B291487-20D1-4650-8E4A-DD13C4D8C302}" type="parTrans" cxnId="{4C3DD83B-7496-48D8-96A8-0D684F57BB4B}">
      <dgm:prSet/>
      <dgm:spPr/>
      <dgm:t>
        <a:bodyPr/>
        <a:lstStyle/>
        <a:p>
          <a:endParaRPr lang="es-PE"/>
        </a:p>
      </dgm:t>
    </dgm:pt>
    <dgm:pt modelId="{C909BF61-0733-433D-9296-EAACD4C03061}" type="sibTrans" cxnId="{4C3DD83B-7496-48D8-96A8-0D684F57BB4B}">
      <dgm:prSet/>
      <dgm:spPr/>
      <dgm:t>
        <a:bodyPr/>
        <a:lstStyle/>
        <a:p>
          <a:endParaRPr lang="es-PE"/>
        </a:p>
      </dgm:t>
    </dgm:pt>
    <dgm:pt modelId="{9F656724-31E6-4232-B95B-D92CF0A12362}" type="pres">
      <dgm:prSet presAssocID="{EE75F853-691E-4A95-AEA3-901704467FBA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1287AB18-BA3A-4322-9C06-64B1C0557DFD}" type="pres">
      <dgm:prSet presAssocID="{EE75F853-691E-4A95-AEA3-901704467FBA}" presName="triangle1" presStyleLbl="node1" presStyleIdx="0" presStyleCnt="4" custScaleX="98639" custScaleY="94496" custLinFactNeighborX="-1187" custLinFactNeighborY="327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D20D43A-7312-44BC-9C79-615D723C1512}" type="pres">
      <dgm:prSet presAssocID="{EE75F853-691E-4A95-AEA3-901704467FBA}" presName="triangle2" presStyleLbl="node1" presStyleIdx="1" presStyleCnt="4" custScaleX="115577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95EBDCE2-D1C2-45DF-AE74-2F3EBF9FF566}" type="pres">
      <dgm:prSet presAssocID="{EE75F853-691E-4A95-AEA3-901704467FBA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F674CC7-34D6-4910-9211-14BD53F5F391}" type="pres">
      <dgm:prSet presAssocID="{EE75F853-691E-4A95-AEA3-901704467FBA}" presName="triangle4" presStyleLbl="node1" presStyleIdx="3" presStyleCnt="4" custScaleX="123308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</dgm:ptLst>
  <dgm:cxnLst>
    <dgm:cxn modelId="{F8A0F46C-5D6E-45A0-8EFB-3019952D7C1F}" srcId="{EE75F853-691E-4A95-AEA3-901704467FBA}" destId="{0F92FFC0-41AA-48B3-8C13-730FFFB4C087}" srcOrd="0" destOrd="0" parTransId="{CABA2481-725D-4A1D-AEA3-D0E70A02E45B}" sibTransId="{5BB1AADD-F363-441B-87AD-2FDB5DC2CB61}"/>
    <dgm:cxn modelId="{390445F8-CBA0-41A0-B3A0-0A557C019D13}" srcId="{EE75F853-691E-4A95-AEA3-901704467FBA}" destId="{E904EA67-D5F4-4930-974A-60A108CB7538}" srcOrd="2" destOrd="0" parTransId="{1EDF0512-420B-47EE-AA5C-D2048BC8FB04}" sibTransId="{887A3258-D85E-4938-B6F0-7499FCF80DA3}"/>
    <dgm:cxn modelId="{9D05BF1C-EB49-467B-BA42-AFFFEE2A1E0F}" type="presOf" srcId="{EE75F853-691E-4A95-AEA3-901704467FBA}" destId="{9F656724-31E6-4232-B95B-D92CF0A12362}" srcOrd="0" destOrd="0" presId="urn:microsoft.com/office/officeart/2005/8/layout/pyramid4"/>
    <dgm:cxn modelId="{6E6CC85A-0C3F-42FD-B925-5B529991313C}" type="presOf" srcId="{E904EA67-D5F4-4930-974A-60A108CB7538}" destId="{95EBDCE2-D1C2-45DF-AE74-2F3EBF9FF566}" srcOrd="0" destOrd="0" presId="urn:microsoft.com/office/officeart/2005/8/layout/pyramid4"/>
    <dgm:cxn modelId="{295BF1BF-89E0-47B6-8F8B-2C9093EDD238}" srcId="{EE75F853-691E-4A95-AEA3-901704467FBA}" destId="{41E21376-B13C-44DC-B328-A979540120E5}" srcOrd="1" destOrd="0" parTransId="{1CC2EA44-7758-4BF9-9972-E7FDE8DB1D05}" sibTransId="{4F23FFE0-ECDD-4145-BEF5-1BE04E07456D}"/>
    <dgm:cxn modelId="{214CCD07-32E1-4070-85FB-ADAE6882A703}" type="presOf" srcId="{0F92FFC0-41AA-48B3-8C13-730FFFB4C087}" destId="{1287AB18-BA3A-4322-9C06-64B1C0557DFD}" srcOrd="0" destOrd="0" presId="urn:microsoft.com/office/officeart/2005/8/layout/pyramid4"/>
    <dgm:cxn modelId="{55B7EC24-DDEF-44B7-94F2-FC4B4E99FB00}" type="presOf" srcId="{C98D7B99-E9C0-49DD-AE9C-9C4467562BFC}" destId="{EF674CC7-34D6-4910-9211-14BD53F5F391}" srcOrd="0" destOrd="0" presId="urn:microsoft.com/office/officeart/2005/8/layout/pyramid4"/>
    <dgm:cxn modelId="{4C3DD83B-7496-48D8-96A8-0D684F57BB4B}" srcId="{EE75F853-691E-4A95-AEA3-901704467FBA}" destId="{C98D7B99-E9C0-49DD-AE9C-9C4467562BFC}" srcOrd="3" destOrd="0" parTransId="{9B291487-20D1-4650-8E4A-DD13C4D8C302}" sibTransId="{C909BF61-0733-433D-9296-EAACD4C03061}"/>
    <dgm:cxn modelId="{37BAFB42-F93E-4592-8E96-1073A54A05D5}" type="presOf" srcId="{41E21376-B13C-44DC-B328-A979540120E5}" destId="{FD20D43A-7312-44BC-9C79-615D723C1512}" srcOrd="0" destOrd="0" presId="urn:microsoft.com/office/officeart/2005/8/layout/pyramid4"/>
    <dgm:cxn modelId="{AD39B5DE-C807-4DD4-9A8E-0B07E074F38B}" type="presParOf" srcId="{9F656724-31E6-4232-B95B-D92CF0A12362}" destId="{1287AB18-BA3A-4322-9C06-64B1C0557DFD}" srcOrd="0" destOrd="0" presId="urn:microsoft.com/office/officeart/2005/8/layout/pyramid4"/>
    <dgm:cxn modelId="{F54DCC22-9A52-4091-B0EB-BE93F4801F69}" type="presParOf" srcId="{9F656724-31E6-4232-B95B-D92CF0A12362}" destId="{FD20D43A-7312-44BC-9C79-615D723C1512}" srcOrd="1" destOrd="0" presId="urn:microsoft.com/office/officeart/2005/8/layout/pyramid4"/>
    <dgm:cxn modelId="{2C74CF07-65F3-4712-B1D0-FFC503DB3D80}" type="presParOf" srcId="{9F656724-31E6-4232-B95B-D92CF0A12362}" destId="{95EBDCE2-D1C2-45DF-AE74-2F3EBF9FF566}" srcOrd="2" destOrd="0" presId="urn:microsoft.com/office/officeart/2005/8/layout/pyramid4"/>
    <dgm:cxn modelId="{F06DF329-4959-4A41-BE6A-A502B276D6D8}" type="presParOf" srcId="{9F656724-31E6-4232-B95B-D92CF0A12362}" destId="{EF674CC7-34D6-4910-9211-14BD53F5F391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6B29F5-EBDE-40A3-A24B-918F20AE212D}" type="doc">
      <dgm:prSet loTypeId="urn:microsoft.com/office/officeart/2005/8/layout/radial4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PE"/>
        </a:p>
      </dgm:t>
    </dgm:pt>
    <dgm:pt modelId="{EA7B156E-4A4B-41DF-AA6C-521301E646AD}">
      <dgm:prSet phldrT="[Texto]"/>
      <dgm:spPr/>
      <dgm:t>
        <a:bodyPr/>
        <a:lstStyle/>
        <a:p>
          <a:r>
            <a:rPr lang="es-PE" dirty="0" smtClean="0"/>
            <a:t>TRANSMISIÓN Y PRESTIGIO  DE LOS CONOCIMIENTOS TRADICIONALES</a:t>
          </a:r>
        </a:p>
        <a:p>
          <a:r>
            <a:rPr lang="es-PE" dirty="0" smtClean="0"/>
            <a:t>SOBRE ABD</a:t>
          </a:r>
          <a:endParaRPr lang="es-PE" dirty="0"/>
        </a:p>
      </dgm:t>
    </dgm:pt>
    <dgm:pt modelId="{A83C660B-29EC-4474-9024-9B59E9586691}" type="parTrans" cxnId="{91685F68-0C98-4EE5-A424-17440DE03BA3}">
      <dgm:prSet/>
      <dgm:spPr/>
      <dgm:t>
        <a:bodyPr/>
        <a:lstStyle/>
        <a:p>
          <a:endParaRPr lang="es-PE"/>
        </a:p>
      </dgm:t>
    </dgm:pt>
    <dgm:pt modelId="{367ABAF2-0B0D-4B7D-8FB0-EE4DC583FF36}" type="sibTrans" cxnId="{91685F68-0C98-4EE5-A424-17440DE03BA3}">
      <dgm:prSet/>
      <dgm:spPr/>
      <dgm:t>
        <a:bodyPr/>
        <a:lstStyle/>
        <a:p>
          <a:endParaRPr lang="es-PE"/>
        </a:p>
      </dgm:t>
    </dgm:pt>
    <dgm:pt modelId="{301C960C-A95E-4921-A9EF-2BF525E433AB}">
      <dgm:prSet phldrT="[Texto]"/>
      <dgm:spPr/>
      <dgm:t>
        <a:bodyPr/>
        <a:lstStyle/>
        <a:p>
          <a:r>
            <a:rPr lang="es-PE" dirty="0" smtClean="0"/>
            <a:t>AGRICULTORES</a:t>
          </a:r>
          <a:endParaRPr lang="es-PE" dirty="0"/>
        </a:p>
      </dgm:t>
    </dgm:pt>
    <dgm:pt modelId="{7F8720BF-0070-44A1-B0B1-8082945AED99}" type="parTrans" cxnId="{51349EB1-B21D-409F-BAE1-39EB973E8407}">
      <dgm:prSet/>
      <dgm:spPr/>
      <dgm:t>
        <a:bodyPr/>
        <a:lstStyle/>
        <a:p>
          <a:endParaRPr lang="es-PE"/>
        </a:p>
      </dgm:t>
    </dgm:pt>
    <dgm:pt modelId="{F399039A-74FA-44BD-B02C-3F322F142F33}" type="sibTrans" cxnId="{51349EB1-B21D-409F-BAE1-39EB973E8407}">
      <dgm:prSet/>
      <dgm:spPr/>
      <dgm:t>
        <a:bodyPr/>
        <a:lstStyle/>
        <a:p>
          <a:endParaRPr lang="es-PE"/>
        </a:p>
      </dgm:t>
    </dgm:pt>
    <dgm:pt modelId="{5AC49C86-DF64-4ED6-8407-4B574D30C91D}">
      <dgm:prSet phldrT="[Texto]"/>
      <dgm:spPr/>
      <dgm:t>
        <a:bodyPr/>
        <a:lstStyle/>
        <a:p>
          <a:r>
            <a:rPr lang="es-PE" dirty="0" smtClean="0"/>
            <a:t>PROFESORES</a:t>
          </a:r>
          <a:endParaRPr lang="es-PE" dirty="0"/>
        </a:p>
      </dgm:t>
    </dgm:pt>
    <dgm:pt modelId="{B56BF4C5-068C-4A9A-BC23-6A818224014A}" type="parTrans" cxnId="{4C6ABAA1-2C15-432B-81AA-9A5FD9679053}">
      <dgm:prSet/>
      <dgm:spPr/>
      <dgm:t>
        <a:bodyPr/>
        <a:lstStyle/>
        <a:p>
          <a:endParaRPr lang="es-PE"/>
        </a:p>
      </dgm:t>
    </dgm:pt>
    <dgm:pt modelId="{2251E775-8E32-4835-A602-CF718CF61DC2}" type="sibTrans" cxnId="{4C6ABAA1-2C15-432B-81AA-9A5FD9679053}">
      <dgm:prSet/>
      <dgm:spPr/>
      <dgm:t>
        <a:bodyPr/>
        <a:lstStyle/>
        <a:p>
          <a:endParaRPr lang="es-PE"/>
        </a:p>
      </dgm:t>
    </dgm:pt>
    <dgm:pt modelId="{9A021D5F-F6E2-4A79-8548-DA6F4D5C9805}">
      <dgm:prSet phldrT="[Texto]"/>
      <dgm:spPr/>
      <dgm:t>
        <a:bodyPr/>
        <a:lstStyle/>
        <a:p>
          <a:r>
            <a:rPr lang="es-PE" dirty="0" smtClean="0"/>
            <a:t>JÓVENES Y NIÑOS</a:t>
          </a:r>
          <a:endParaRPr lang="es-PE" dirty="0"/>
        </a:p>
      </dgm:t>
    </dgm:pt>
    <dgm:pt modelId="{9DB5A100-51D6-4455-8710-8B865088D633}" type="parTrans" cxnId="{6988ADBA-9023-4245-A844-E07FF1B254D3}">
      <dgm:prSet/>
      <dgm:spPr/>
      <dgm:t>
        <a:bodyPr/>
        <a:lstStyle/>
        <a:p>
          <a:endParaRPr lang="es-PE"/>
        </a:p>
      </dgm:t>
    </dgm:pt>
    <dgm:pt modelId="{2D310ECA-E38E-4748-A207-DB42977F47A6}" type="sibTrans" cxnId="{6988ADBA-9023-4245-A844-E07FF1B254D3}">
      <dgm:prSet/>
      <dgm:spPr/>
      <dgm:t>
        <a:bodyPr/>
        <a:lstStyle/>
        <a:p>
          <a:endParaRPr lang="es-PE"/>
        </a:p>
      </dgm:t>
    </dgm:pt>
    <dgm:pt modelId="{0A6739E7-1EDE-45F9-AB1A-CF6DD8FA657B}">
      <dgm:prSet/>
      <dgm:spPr/>
      <dgm:t>
        <a:bodyPr/>
        <a:lstStyle/>
        <a:p>
          <a:endParaRPr lang="es-MX" dirty="0"/>
        </a:p>
      </dgm:t>
    </dgm:pt>
    <dgm:pt modelId="{6923B3D6-DA24-4D43-BE52-177929BF651E}" type="parTrans" cxnId="{D06A77F3-F40D-485E-82FD-0418E4CC9D1B}">
      <dgm:prSet/>
      <dgm:spPr/>
      <dgm:t>
        <a:bodyPr/>
        <a:lstStyle/>
        <a:p>
          <a:endParaRPr lang="es-MX"/>
        </a:p>
      </dgm:t>
    </dgm:pt>
    <dgm:pt modelId="{8836A53F-F041-49F5-814B-D4E8DD78ECCA}" type="sibTrans" cxnId="{D06A77F3-F40D-485E-82FD-0418E4CC9D1B}">
      <dgm:prSet/>
      <dgm:spPr/>
      <dgm:t>
        <a:bodyPr/>
        <a:lstStyle/>
        <a:p>
          <a:endParaRPr lang="es-MX"/>
        </a:p>
      </dgm:t>
    </dgm:pt>
    <dgm:pt modelId="{6D652524-013F-48B6-A607-2BDC7382A115}" type="pres">
      <dgm:prSet presAssocID="{BA6B29F5-EBDE-40A3-A24B-918F20AE212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D4732188-4F46-4DAD-90A4-0F74346A25E1}" type="pres">
      <dgm:prSet presAssocID="{EA7B156E-4A4B-41DF-AA6C-521301E646AD}" presName="centerShape" presStyleLbl="node0" presStyleIdx="0" presStyleCnt="1" custScaleX="120970" custScaleY="112903"/>
      <dgm:spPr/>
      <dgm:t>
        <a:bodyPr/>
        <a:lstStyle/>
        <a:p>
          <a:endParaRPr lang="es-PE"/>
        </a:p>
      </dgm:t>
    </dgm:pt>
    <dgm:pt modelId="{58DA84A2-24AE-4977-B7CC-D5644BFDA287}" type="pres">
      <dgm:prSet presAssocID="{7F8720BF-0070-44A1-B0B1-8082945AED99}" presName="parTrans" presStyleLbl="bgSibTrans2D1" presStyleIdx="0" presStyleCnt="3"/>
      <dgm:spPr/>
      <dgm:t>
        <a:bodyPr/>
        <a:lstStyle/>
        <a:p>
          <a:endParaRPr lang="es-MX"/>
        </a:p>
      </dgm:t>
    </dgm:pt>
    <dgm:pt modelId="{E7BBFFFB-0F26-460C-80F0-3D9B75E224AE}" type="pres">
      <dgm:prSet presAssocID="{301C960C-A95E-4921-A9EF-2BF525E433A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BD8034F-504E-4C92-A4BF-B23946BD7DFF}" type="pres">
      <dgm:prSet presAssocID="{B56BF4C5-068C-4A9A-BC23-6A818224014A}" presName="parTrans" presStyleLbl="bgSibTrans2D1" presStyleIdx="1" presStyleCnt="3"/>
      <dgm:spPr/>
      <dgm:t>
        <a:bodyPr/>
        <a:lstStyle/>
        <a:p>
          <a:endParaRPr lang="es-MX"/>
        </a:p>
      </dgm:t>
    </dgm:pt>
    <dgm:pt modelId="{CA515E17-D636-487F-90F1-51F1F24C68C9}" type="pres">
      <dgm:prSet presAssocID="{5AC49C86-DF64-4ED6-8407-4B574D30C91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75D77E12-3DB6-469D-8CF6-857757BB7449}" type="pres">
      <dgm:prSet presAssocID="{9DB5A100-51D6-4455-8710-8B865088D633}" presName="parTrans" presStyleLbl="bgSibTrans2D1" presStyleIdx="2" presStyleCnt="3"/>
      <dgm:spPr/>
      <dgm:t>
        <a:bodyPr/>
        <a:lstStyle/>
        <a:p>
          <a:endParaRPr lang="es-MX"/>
        </a:p>
      </dgm:t>
    </dgm:pt>
    <dgm:pt modelId="{4143B1FB-5314-481B-BFF2-41240807FCF2}" type="pres">
      <dgm:prSet presAssocID="{9A021D5F-F6E2-4A79-8548-DA6F4D5C980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2F910B9A-992A-4D67-B273-6ADB6073349C}" type="presOf" srcId="{5AC49C86-DF64-4ED6-8407-4B574D30C91D}" destId="{CA515E17-D636-487F-90F1-51F1F24C68C9}" srcOrd="0" destOrd="0" presId="urn:microsoft.com/office/officeart/2005/8/layout/radial4"/>
    <dgm:cxn modelId="{68B09219-7951-4881-B9A5-F8D5544D3E07}" type="presOf" srcId="{7F8720BF-0070-44A1-B0B1-8082945AED99}" destId="{58DA84A2-24AE-4977-B7CC-D5644BFDA287}" srcOrd="0" destOrd="0" presId="urn:microsoft.com/office/officeart/2005/8/layout/radial4"/>
    <dgm:cxn modelId="{6988ADBA-9023-4245-A844-E07FF1B254D3}" srcId="{EA7B156E-4A4B-41DF-AA6C-521301E646AD}" destId="{9A021D5F-F6E2-4A79-8548-DA6F4D5C9805}" srcOrd="2" destOrd="0" parTransId="{9DB5A100-51D6-4455-8710-8B865088D633}" sibTransId="{2D310ECA-E38E-4748-A207-DB42977F47A6}"/>
    <dgm:cxn modelId="{7426C9D9-3007-411D-9199-CC4683CDB996}" type="presOf" srcId="{EA7B156E-4A4B-41DF-AA6C-521301E646AD}" destId="{D4732188-4F46-4DAD-90A4-0F74346A25E1}" srcOrd="0" destOrd="0" presId="urn:microsoft.com/office/officeart/2005/8/layout/radial4"/>
    <dgm:cxn modelId="{51349EB1-B21D-409F-BAE1-39EB973E8407}" srcId="{EA7B156E-4A4B-41DF-AA6C-521301E646AD}" destId="{301C960C-A95E-4921-A9EF-2BF525E433AB}" srcOrd="0" destOrd="0" parTransId="{7F8720BF-0070-44A1-B0B1-8082945AED99}" sibTransId="{F399039A-74FA-44BD-B02C-3F322F142F33}"/>
    <dgm:cxn modelId="{D06A77F3-F40D-485E-82FD-0418E4CC9D1B}" srcId="{BA6B29F5-EBDE-40A3-A24B-918F20AE212D}" destId="{0A6739E7-1EDE-45F9-AB1A-CF6DD8FA657B}" srcOrd="1" destOrd="0" parTransId="{6923B3D6-DA24-4D43-BE52-177929BF651E}" sibTransId="{8836A53F-F041-49F5-814B-D4E8DD78ECCA}"/>
    <dgm:cxn modelId="{4956C0AB-A54A-428C-89C7-5A9678258ADA}" type="presOf" srcId="{9DB5A100-51D6-4455-8710-8B865088D633}" destId="{75D77E12-3DB6-469D-8CF6-857757BB7449}" srcOrd="0" destOrd="0" presId="urn:microsoft.com/office/officeart/2005/8/layout/radial4"/>
    <dgm:cxn modelId="{184D4ED7-ACD5-4D39-A486-7CE03A247DF1}" type="presOf" srcId="{9A021D5F-F6E2-4A79-8548-DA6F4D5C9805}" destId="{4143B1FB-5314-481B-BFF2-41240807FCF2}" srcOrd="0" destOrd="0" presId="urn:microsoft.com/office/officeart/2005/8/layout/radial4"/>
    <dgm:cxn modelId="{91685F68-0C98-4EE5-A424-17440DE03BA3}" srcId="{BA6B29F5-EBDE-40A3-A24B-918F20AE212D}" destId="{EA7B156E-4A4B-41DF-AA6C-521301E646AD}" srcOrd="0" destOrd="0" parTransId="{A83C660B-29EC-4474-9024-9B59E9586691}" sibTransId="{367ABAF2-0B0D-4B7D-8FB0-EE4DC583FF36}"/>
    <dgm:cxn modelId="{D2AC977B-28B6-4997-84E3-B462316458C5}" type="presOf" srcId="{BA6B29F5-EBDE-40A3-A24B-918F20AE212D}" destId="{6D652524-013F-48B6-A607-2BDC7382A115}" srcOrd="0" destOrd="0" presId="urn:microsoft.com/office/officeart/2005/8/layout/radial4"/>
    <dgm:cxn modelId="{CCD0AC97-A72A-47DD-BD51-1AB033164345}" type="presOf" srcId="{B56BF4C5-068C-4A9A-BC23-6A818224014A}" destId="{BBD8034F-504E-4C92-A4BF-B23946BD7DFF}" srcOrd="0" destOrd="0" presId="urn:microsoft.com/office/officeart/2005/8/layout/radial4"/>
    <dgm:cxn modelId="{CCFB0974-04AE-4C06-8325-F1D58101298C}" type="presOf" srcId="{301C960C-A95E-4921-A9EF-2BF525E433AB}" destId="{E7BBFFFB-0F26-460C-80F0-3D9B75E224AE}" srcOrd="0" destOrd="0" presId="urn:microsoft.com/office/officeart/2005/8/layout/radial4"/>
    <dgm:cxn modelId="{4C6ABAA1-2C15-432B-81AA-9A5FD9679053}" srcId="{EA7B156E-4A4B-41DF-AA6C-521301E646AD}" destId="{5AC49C86-DF64-4ED6-8407-4B574D30C91D}" srcOrd="1" destOrd="0" parTransId="{B56BF4C5-068C-4A9A-BC23-6A818224014A}" sibTransId="{2251E775-8E32-4835-A602-CF718CF61DC2}"/>
    <dgm:cxn modelId="{C009761B-B2D8-4EE9-A07E-9D8DF940C0F4}" type="presParOf" srcId="{6D652524-013F-48B6-A607-2BDC7382A115}" destId="{D4732188-4F46-4DAD-90A4-0F74346A25E1}" srcOrd="0" destOrd="0" presId="urn:microsoft.com/office/officeart/2005/8/layout/radial4"/>
    <dgm:cxn modelId="{1AAC5C48-D9D5-4834-B38A-F903D34FE255}" type="presParOf" srcId="{6D652524-013F-48B6-A607-2BDC7382A115}" destId="{58DA84A2-24AE-4977-B7CC-D5644BFDA287}" srcOrd="1" destOrd="0" presId="urn:microsoft.com/office/officeart/2005/8/layout/radial4"/>
    <dgm:cxn modelId="{9B555523-E2CD-405D-B39D-E637487A0CBA}" type="presParOf" srcId="{6D652524-013F-48B6-A607-2BDC7382A115}" destId="{E7BBFFFB-0F26-460C-80F0-3D9B75E224AE}" srcOrd="2" destOrd="0" presId="urn:microsoft.com/office/officeart/2005/8/layout/radial4"/>
    <dgm:cxn modelId="{04AC0E93-1722-4A6B-A231-E736D2046EB7}" type="presParOf" srcId="{6D652524-013F-48B6-A607-2BDC7382A115}" destId="{BBD8034F-504E-4C92-A4BF-B23946BD7DFF}" srcOrd="3" destOrd="0" presId="urn:microsoft.com/office/officeart/2005/8/layout/radial4"/>
    <dgm:cxn modelId="{91A5F4BE-FCAD-4BD5-A33F-C61021AF2376}" type="presParOf" srcId="{6D652524-013F-48B6-A607-2BDC7382A115}" destId="{CA515E17-D636-487F-90F1-51F1F24C68C9}" srcOrd="4" destOrd="0" presId="urn:microsoft.com/office/officeart/2005/8/layout/radial4"/>
    <dgm:cxn modelId="{352330A5-5F4E-4E0F-8107-E1FEFB1C3983}" type="presParOf" srcId="{6D652524-013F-48B6-A607-2BDC7382A115}" destId="{75D77E12-3DB6-469D-8CF6-857757BB7449}" srcOrd="5" destOrd="0" presId="urn:microsoft.com/office/officeart/2005/8/layout/radial4"/>
    <dgm:cxn modelId="{F78879AB-A1D7-428A-AC3B-66385B1BC3F1}" type="presParOf" srcId="{6D652524-013F-48B6-A607-2BDC7382A115}" destId="{4143B1FB-5314-481B-BFF2-41240807FCF2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87AB18-BA3A-4322-9C06-64B1C0557DFD}">
      <dsp:nvSpPr>
        <dsp:cNvPr id="0" name=""/>
        <dsp:cNvSpPr/>
      </dsp:nvSpPr>
      <dsp:spPr>
        <a:xfrm>
          <a:off x="2063229" y="123575"/>
          <a:ext cx="2619671" cy="2509640"/>
        </a:xfrm>
        <a:prstGeom prst="triangl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E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E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450" kern="1200" dirty="0" smtClean="0"/>
            <a:t>COMUNIDAD</a:t>
          </a:r>
          <a:endParaRPr lang="es-PE" sz="1450" kern="1200" dirty="0"/>
        </a:p>
      </dsp:txBody>
      <dsp:txXfrm>
        <a:off x="2718147" y="1378395"/>
        <a:ext cx="1309835" cy="1254820"/>
      </dsp:txXfrm>
    </dsp:sp>
    <dsp:sp modelId="{FD20D43A-7312-44BC-9C79-615D723C1512}">
      <dsp:nvSpPr>
        <dsp:cNvPr id="0" name=""/>
        <dsp:cNvSpPr/>
      </dsp:nvSpPr>
      <dsp:spPr>
        <a:xfrm>
          <a:off x="541924" y="2619272"/>
          <a:ext cx="3069513" cy="2655817"/>
        </a:xfrm>
        <a:prstGeom prst="triangle">
          <a:avLst/>
        </a:prstGeom>
        <a:solidFill>
          <a:schemeClr val="accent5">
            <a:hueOff val="101881"/>
            <a:satOff val="20379"/>
            <a:lumOff val="470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2000" kern="1200" dirty="0" smtClean="0"/>
            <a:t>ESCUELA</a:t>
          </a:r>
          <a:endParaRPr lang="es-PE" sz="2000" kern="1200" dirty="0"/>
        </a:p>
      </dsp:txBody>
      <dsp:txXfrm>
        <a:off x="1309302" y="3947181"/>
        <a:ext cx="1534757" cy="1327908"/>
      </dsp:txXfrm>
    </dsp:sp>
    <dsp:sp modelId="{95EBDCE2-D1C2-45DF-AE74-2F3EBF9FF566}">
      <dsp:nvSpPr>
        <dsp:cNvPr id="0" name=""/>
        <dsp:cNvSpPr/>
      </dsp:nvSpPr>
      <dsp:spPr>
        <a:xfrm rot="10800000">
          <a:off x="2076681" y="2619272"/>
          <a:ext cx="2655817" cy="2655817"/>
        </a:xfrm>
        <a:prstGeom prst="triangle">
          <a:avLst/>
        </a:prstGeom>
        <a:solidFill>
          <a:schemeClr val="accent5">
            <a:hueOff val="203761"/>
            <a:satOff val="40758"/>
            <a:lumOff val="941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900" b="1" kern="1200" dirty="0" smtClean="0">
              <a:solidFill>
                <a:schemeClr val="tx1"/>
              </a:solidFill>
            </a:rPr>
            <a:t>AGROBIODIVERSIDAD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900" b="1" kern="1200" dirty="0" smtClean="0">
              <a:solidFill>
                <a:schemeClr val="tx1"/>
              </a:solidFill>
            </a:rPr>
            <a:t> Y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900" b="1" kern="1200" dirty="0" smtClean="0">
              <a:solidFill>
                <a:schemeClr val="tx1"/>
              </a:solidFill>
            </a:rPr>
            <a:t>SEGURIDAD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900" b="1" kern="1200" dirty="0" smtClean="0">
              <a:solidFill>
                <a:schemeClr val="tx1"/>
              </a:solidFill>
            </a:rPr>
            <a:t>ALIMENTARIA</a:t>
          </a:r>
          <a:endParaRPr lang="es-PE" sz="900" b="1" kern="1200" dirty="0">
            <a:solidFill>
              <a:schemeClr val="tx1"/>
            </a:solidFill>
          </a:endParaRPr>
        </a:p>
      </dsp:txBody>
      <dsp:txXfrm rot="10800000">
        <a:off x="2740635" y="2619272"/>
        <a:ext cx="1327909" cy="1327908"/>
      </dsp:txXfrm>
    </dsp:sp>
    <dsp:sp modelId="{EF674CC7-34D6-4910-9211-14BD53F5F391}">
      <dsp:nvSpPr>
        <dsp:cNvPr id="0" name=""/>
        <dsp:cNvSpPr/>
      </dsp:nvSpPr>
      <dsp:spPr>
        <a:xfrm>
          <a:off x="3095081" y="2619272"/>
          <a:ext cx="3274834" cy="2655817"/>
        </a:xfrm>
        <a:prstGeom prst="triangle">
          <a:avLst/>
        </a:prstGeom>
        <a:solidFill>
          <a:schemeClr val="accent5">
            <a:hueOff val="305642"/>
            <a:satOff val="61137"/>
            <a:lumOff val="1411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E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2000" kern="1200" dirty="0" smtClean="0"/>
            <a:t>MUNICIPIO</a:t>
          </a:r>
          <a:endParaRPr lang="es-PE" sz="2000" kern="1200" dirty="0"/>
        </a:p>
      </dsp:txBody>
      <dsp:txXfrm>
        <a:off x="3913790" y="3947181"/>
        <a:ext cx="1637417" cy="13279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732188-4F46-4DAD-90A4-0F74346A25E1}">
      <dsp:nvSpPr>
        <dsp:cNvPr id="0" name=""/>
        <dsp:cNvSpPr/>
      </dsp:nvSpPr>
      <dsp:spPr>
        <a:xfrm>
          <a:off x="1260658" y="2265255"/>
          <a:ext cx="1557239" cy="145339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000" kern="1200" dirty="0" smtClean="0"/>
            <a:t>TRANSMISIÓN Y PRESTIGIO  DE LOS CONOCIMIENTOS TRADICIONALES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000" kern="1200" dirty="0" smtClean="0"/>
            <a:t>SOBRE ABD</a:t>
          </a:r>
          <a:endParaRPr lang="es-PE" sz="1000" kern="1200" dirty="0"/>
        </a:p>
      </dsp:txBody>
      <dsp:txXfrm>
        <a:off x="1488710" y="2478099"/>
        <a:ext cx="1101135" cy="1027705"/>
      </dsp:txXfrm>
    </dsp:sp>
    <dsp:sp modelId="{58DA84A2-24AE-4977-B7CC-D5644BFDA287}">
      <dsp:nvSpPr>
        <dsp:cNvPr id="0" name=""/>
        <dsp:cNvSpPr/>
      </dsp:nvSpPr>
      <dsp:spPr>
        <a:xfrm rot="12900000">
          <a:off x="531181" y="2076310"/>
          <a:ext cx="924805" cy="366878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BBFFFB-0F26-460C-80F0-3D9B75E224AE}">
      <dsp:nvSpPr>
        <dsp:cNvPr id="0" name=""/>
        <dsp:cNvSpPr/>
      </dsp:nvSpPr>
      <dsp:spPr>
        <a:xfrm>
          <a:off x="3341" y="1505355"/>
          <a:ext cx="1222929" cy="97834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200" kern="1200" dirty="0" smtClean="0"/>
            <a:t>AGRICULTORES</a:t>
          </a:r>
          <a:endParaRPr lang="es-PE" sz="1200" kern="1200" dirty="0"/>
        </a:p>
      </dsp:txBody>
      <dsp:txXfrm>
        <a:off x="31996" y="1534010"/>
        <a:ext cx="1165619" cy="921033"/>
      </dsp:txXfrm>
    </dsp:sp>
    <dsp:sp modelId="{BBD8034F-504E-4C92-A4BF-B23946BD7DFF}">
      <dsp:nvSpPr>
        <dsp:cNvPr id="0" name=""/>
        <dsp:cNvSpPr/>
      </dsp:nvSpPr>
      <dsp:spPr>
        <a:xfrm rot="16200000">
          <a:off x="1560984" y="1547848"/>
          <a:ext cx="956587" cy="366878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152821"/>
            <a:satOff val="30568"/>
            <a:lumOff val="705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515E17-D636-487F-90F1-51F1F24C68C9}">
      <dsp:nvSpPr>
        <dsp:cNvPr id="0" name=""/>
        <dsp:cNvSpPr/>
      </dsp:nvSpPr>
      <dsp:spPr>
        <a:xfrm>
          <a:off x="1427813" y="763822"/>
          <a:ext cx="1222929" cy="978343"/>
        </a:xfrm>
        <a:prstGeom prst="roundRect">
          <a:avLst>
            <a:gd name="adj" fmla="val 10000"/>
          </a:avLst>
        </a:prstGeom>
        <a:solidFill>
          <a:schemeClr val="accent5">
            <a:hueOff val="152821"/>
            <a:satOff val="30568"/>
            <a:lumOff val="705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200" kern="1200" dirty="0" smtClean="0"/>
            <a:t>PROFESORES</a:t>
          </a:r>
          <a:endParaRPr lang="es-PE" sz="1200" kern="1200" dirty="0"/>
        </a:p>
      </dsp:txBody>
      <dsp:txXfrm>
        <a:off x="1456468" y="792477"/>
        <a:ext cx="1165619" cy="921033"/>
      </dsp:txXfrm>
    </dsp:sp>
    <dsp:sp modelId="{75D77E12-3DB6-469D-8CF6-857757BB7449}">
      <dsp:nvSpPr>
        <dsp:cNvPr id="0" name=""/>
        <dsp:cNvSpPr/>
      </dsp:nvSpPr>
      <dsp:spPr>
        <a:xfrm rot="19500000">
          <a:off x="2622568" y="2076310"/>
          <a:ext cx="924805" cy="366878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305642"/>
            <a:satOff val="61137"/>
            <a:lumOff val="1411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43B1FB-5314-481B-BFF2-41240807FCF2}">
      <dsp:nvSpPr>
        <dsp:cNvPr id="0" name=""/>
        <dsp:cNvSpPr/>
      </dsp:nvSpPr>
      <dsp:spPr>
        <a:xfrm>
          <a:off x="2852284" y="1505355"/>
          <a:ext cx="1222929" cy="978343"/>
        </a:xfrm>
        <a:prstGeom prst="roundRect">
          <a:avLst>
            <a:gd name="adj" fmla="val 10000"/>
          </a:avLst>
        </a:prstGeom>
        <a:solidFill>
          <a:schemeClr val="accent5">
            <a:hueOff val="305642"/>
            <a:satOff val="61137"/>
            <a:lumOff val="1411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200" kern="1200" dirty="0" smtClean="0"/>
            <a:t>JÓVENES Y NIÑOS</a:t>
          </a:r>
          <a:endParaRPr lang="es-PE" sz="1200" kern="1200" dirty="0"/>
        </a:p>
      </dsp:txBody>
      <dsp:txXfrm>
        <a:off x="2880939" y="1534010"/>
        <a:ext cx="1165619" cy="9210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6823B0-70B8-C145-9A44-F1057E7C10CE}" type="datetimeFigureOut">
              <a:rPr lang="es-ES" smtClean="0"/>
              <a:pPr/>
              <a:t>11/07/2017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3E8471-E51D-524E-99DE-E8EA0471738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351517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1A0D90-E06A-4145-9788-7EDEB6447916}" type="slidenum">
              <a:rPr lang="es-PE" smtClean="0"/>
              <a:pPr/>
              <a:t>5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xmlns="" val="1384954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A98AF03-7270-45C2-A683-C5E353EF01A5}" type="datetime4">
              <a:rPr lang="en-US" smtClean="0"/>
              <a:pPr/>
              <a:t>July 11, 2017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July 11,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July 11,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July 11,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July 11,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July 11,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July 11,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July 11, 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July 11,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July 11,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July 11,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July 11,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91366" y="3226583"/>
            <a:ext cx="6567544" cy="2214283"/>
          </a:xfrm>
        </p:spPr>
        <p:txBody>
          <a:bodyPr>
            <a:noAutofit/>
          </a:bodyPr>
          <a:lstStyle/>
          <a:p>
            <a:pPr algn="ctr"/>
            <a:r>
              <a:rPr lang="es-ES_tradnl" sz="2000" b="1" dirty="0">
                <a:solidFill>
                  <a:schemeClr val="tx1"/>
                </a:solidFill>
              </a:rPr>
              <a:t>Proyecto CIZA </a:t>
            </a:r>
            <a:r>
              <a:rPr lang="es-ES_tradnl" sz="2000" b="1" dirty="0" smtClean="0">
                <a:solidFill>
                  <a:schemeClr val="tx1"/>
                </a:solidFill>
              </a:rPr>
              <a:t>UNALM - </a:t>
            </a:r>
            <a:r>
              <a:rPr lang="es-ES_tradnl" sz="2000" b="1" dirty="0">
                <a:solidFill>
                  <a:schemeClr val="tx1"/>
                </a:solidFill>
              </a:rPr>
              <a:t>Fundación </a:t>
            </a:r>
            <a:r>
              <a:rPr lang="es-ES_tradnl" sz="2000" b="1" dirty="0" err="1">
                <a:solidFill>
                  <a:schemeClr val="tx1"/>
                </a:solidFill>
              </a:rPr>
              <a:t>McKnight</a:t>
            </a:r>
            <a:r>
              <a:rPr lang="es-ES_tradnl" sz="2000" b="1" dirty="0">
                <a:solidFill>
                  <a:schemeClr val="tx1"/>
                </a:solidFill>
              </a:rPr>
              <a:t/>
            </a:r>
            <a:br>
              <a:rPr lang="es-ES_tradnl" sz="2000" b="1" dirty="0">
                <a:solidFill>
                  <a:schemeClr val="tx1"/>
                </a:solidFill>
              </a:rPr>
            </a:br>
            <a:r>
              <a:rPr lang="es-MX" sz="2000" b="1" dirty="0" smtClean="0">
                <a:solidFill>
                  <a:schemeClr val="tx1"/>
                </a:solidFill>
              </a:rPr>
              <a:t/>
            </a:r>
            <a:br>
              <a:rPr lang="es-MX" sz="2000" b="1" dirty="0" smtClean="0">
                <a:solidFill>
                  <a:schemeClr val="tx1"/>
                </a:solidFill>
              </a:rPr>
            </a:br>
            <a:r>
              <a:rPr lang="es-MX" sz="2800" b="1" dirty="0" smtClean="0">
                <a:solidFill>
                  <a:schemeClr val="accent5">
                    <a:lumMod val="75000"/>
                  </a:schemeClr>
                </a:solidFill>
              </a:rPr>
              <a:t>Agrobiodiversidad </a:t>
            </a:r>
            <a:r>
              <a:rPr lang="es-MX" sz="2800" b="1" dirty="0">
                <a:solidFill>
                  <a:schemeClr val="accent5">
                    <a:lumMod val="75000"/>
                  </a:schemeClr>
                </a:solidFill>
              </a:rPr>
              <a:t>y conocimientos tradicionales: vinculando las semillas con las escuelas para la adaptación al cambio climático en comunidades andinas del Perú</a:t>
            </a:r>
            <a:r>
              <a:rPr lang="es-ES_tradnl" sz="2000" dirty="0"/>
              <a:t/>
            </a:r>
            <a:br>
              <a:rPr lang="es-ES_tradnl" sz="2000" dirty="0"/>
            </a:br>
            <a:r>
              <a:rPr lang="es-ES_tradnl" sz="2000" dirty="0" smtClean="0"/>
              <a:t/>
            </a:r>
            <a:br>
              <a:rPr lang="es-ES_tradnl" sz="2000" dirty="0" smtClean="0"/>
            </a:br>
            <a:r>
              <a:rPr lang="es-ES_tradnl" sz="2000" b="1" dirty="0" smtClean="0">
                <a:solidFill>
                  <a:schemeClr val="tx1"/>
                </a:solidFill>
              </a:rPr>
              <a:t>ESCUELA Y SEMILLAS</a:t>
            </a:r>
            <a:endParaRPr lang="es-ES" sz="2000" b="1" dirty="0">
              <a:solidFill>
                <a:schemeClr val="tx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745254" y="5644055"/>
            <a:ext cx="3309803" cy="795944"/>
          </a:xfrm>
        </p:spPr>
        <p:txBody>
          <a:bodyPr/>
          <a:lstStyle/>
          <a:p>
            <a:pPr algn="r"/>
            <a:r>
              <a:rPr lang="es-ES" b="1" dirty="0" smtClean="0">
                <a:solidFill>
                  <a:srgbClr val="000000"/>
                </a:solidFill>
              </a:rPr>
              <a:t>Sucre, 11 de Julio de 2017</a:t>
            </a:r>
            <a:endParaRPr lang="es-ES" b="1" dirty="0">
              <a:solidFill>
                <a:srgbClr val="000000"/>
              </a:solidFill>
            </a:endParaRPr>
          </a:p>
        </p:txBody>
      </p:sp>
      <p:pic>
        <p:nvPicPr>
          <p:cNvPr id="6" name="Picture 2" descr="http://www.lamolina.edu.pe/Investigacion/programa/maiz/ESCUDO.GIF"/>
          <p:cNvPicPr>
            <a:picLocks noChangeAspect="1" noChangeArrowheads="1"/>
          </p:cNvPicPr>
          <p:nvPr/>
        </p:nvPicPr>
        <p:blipFill>
          <a:blip r:embed="rId2">
            <a:lum bright="10000" contrast="10000"/>
          </a:blip>
          <a:srcRect/>
          <a:stretch>
            <a:fillRect/>
          </a:stretch>
        </p:blipFill>
        <p:spPr bwMode="auto">
          <a:xfrm>
            <a:off x="350586" y="419685"/>
            <a:ext cx="97155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n 10"/>
          <p:cNvPicPr>
            <a:picLocks noChangeAspect="1" noChangeArrowheads="1"/>
          </p:cNvPicPr>
          <p:nvPr/>
        </p:nvPicPr>
        <p:blipFill>
          <a:blip r:embed="rId3"/>
          <a:srcRect l="18842" t="52756" r="59016" b="30905"/>
          <a:stretch>
            <a:fillRect/>
          </a:stretch>
        </p:blipFill>
        <p:spPr bwMode="auto">
          <a:xfrm>
            <a:off x="1520825" y="627063"/>
            <a:ext cx="1179513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n 7"/>
          <p:cNvPicPr>
            <a:picLocks noChangeAspect="1" noChangeArrowheads="1"/>
          </p:cNvPicPr>
          <p:nvPr/>
        </p:nvPicPr>
        <p:blipFill>
          <a:blip r:embed="rId4"/>
          <a:srcRect l="21970" t="55363" r="61978" b="32924"/>
          <a:stretch>
            <a:fillRect/>
          </a:stretch>
        </p:blipFill>
        <p:spPr bwMode="auto">
          <a:xfrm>
            <a:off x="2921000" y="671513"/>
            <a:ext cx="11541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agen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75138" y="500063"/>
            <a:ext cx="1079500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agen 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05475" y="552450"/>
            <a:ext cx="1416050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Imagen 9"/>
          <p:cNvPicPr>
            <a:picLocks noChangeAspect="1" noChangeArrowheads="1"/>
          </p:cNvPicPr>
          <p:nvPr/>
        </p:nvPicPr>
        <p:blipFill>
          <a:blip r:embed="rId7"/>
          <a:srcRect l="13890" t="11958" r="72049" b="71703"/>
          <a:stretch>
            <a:fillRect/>
          </a:stretch>
        </p:blipFill>
        <p:spPr bwMode="auto">
          <a:xfrm>
            <a:off x="7429500" y="471488"/>
            <a:ext cx="1209675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0655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4668" y="473082"/>
            <a:ext cx="7024744" cy="822453"/>
          </a:xfrm>
        </p:spPr>
        <p:txBody>
          <a:bodyPr>
            <a:normAutofit fontScale="90000"/>
          </a:bodyPr>
          <a:lstStyle/>
          <a:p>
            <a:r>
              <a:rPr lang="es-ES" sz="2900" b="1" dirty="0" smtClean="0"/>
              <a:t>Introducción</a:t>
            </a:r>
            <a:r>
              <a:rPr lang="es-ES" sz="2600" b="1" dirty="0" smtClean="0"/>
              <a:t/>
            </a:r>
            <a:br>
              <a:rPr lang="es-ES" sz="2600" b="1" dirty="0" smtClean="0"/>
            </a:br>
            <a:endParaRPr lang="es-ES" sz="26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4451" y="1295535"/>
            <a:ext cx="8041392" cy="4722206"/>
          </a:xfrm>
        </p:spPr>
        <p:txBody>
          <a:bodyPr>
            <a:noAutofit/>
          </a:bodyPr>
          <a:lstStyle/>
          <a:p>
            <a:pPr algn="just">
              <a:buFont typeface="Wingdings" charset="2"/>
              <a:buChar char="ü"/>
            </a:pPr>
            <a:r>
              <a:rPr lang="es-ES" sz="1700" b="1" dirty="0" smtClean="0">
                <a:solidFill>
                  <a:schemeClr val="tx1"/>
                </a:solidFill>
              </a:rPr>
              <a:t>Sistemas de conocimiento</a:t>
            </a:r>
            <a:r>
              <a:rPr lang="es-ES" sz="1700" dirty="0" smtClean="0">
                <a:solidFill>
                  <a:schemeClr val="tx1"/>
                </a:solidFill>
              </a:rPr>
              <a:t>: tradicional vs. científico</a:t>
            </a:r>
          </a:p>
          <a:p>
            <a:pPr marL="68580" indent="0" algn="just">
              <a:buNone/>
            </a:pPr>
            <a:r>
              <a:rPr lang="es-ES" sz="1700" dirty="0" smtClean="0">
                <a:solidFill>
                  <a:schemeClr val="tx1"/>
                </a:solidFill>
              </a:rPr>
              <a:t>		</a:t>
            </a:r>
          </a:p>
          <a:p>
            <a:pPr marL="68580" indent="0" algn="just">
              <a:buNone/>
            </a:pPr>
            <a:r>
              <a:rPr lang="es-ES" sz="1700" dirty="0">
                <a:solidFill>
                  <a:schemeClr val="tx1"/>
                </a:solidFill>
              </a:rPr>
              <a:t>	</a:t>
            </a:r>
            <a:r>
              <a:rPr lang="es-ES" sz="1700" dirty="0" smtClean="0">
                <a:solidFill>
                  <a:schemeClr val="tx1"/>
                </a:solidFill>
              </a:rPr>
              <a:t>	Puentes entre sistemas de conocimiento</a:t>
            </a:r>
          </a:p>
          <a:p>
            <a:pPr algn="just">
              <a:buFont typeface="Wingdings" charset="2"/>
              <a:buChar char="ü"/>
            </a:pPr>
            <a:endParaRPr lang="es-ES" sz="1700" dirty="0" smtClean="0">
              <a:solidFill>
                <a:schemeClr val="tx1"/>
              </a:solidFill>
            </a:endParaRPr>
          </a:p>
          <a:p>
            <a:pPr algn="just">
              <a:buFont typeface="Wingdings" charset="2"/>
              <a:buChar char="ü"/>
            </a:pPr>
            <a:r>
              <a:rPr lang="es-ES" sz="1700" b="1" dirty="0" smtClean="0">
                <a:solidFill>
                  <a:schemeClr val="tx1"/>
                </a:solidFill>
              </a:rPr>
              <a:t>Mecanismos de transmisión </a:t>
            </a:r>
            <a:r>
              <a:rPr lang="es-ES" sz="1700" dirty="0" smtClean="0">
                <a:solidFill>
                  <a:schemeClr val="tx1"/>
                </a:solidFill>
              </a:rPr>
              <a:t>de conocimiento</a:t>
            </a:r>
          </a:p>
          <a:p>
            <a:pPr algn="just">
              <a:buFont typeface="Wingdings" charset="2"/>
              <a:buChar char="ü"/>
            </a:pPr>
            <a:r>
              <a:rPr lang="es-ES" sz="1700" dirty="0">
                <a:solidFill>
                  <a:schemeClr val="tx1"/>
                </a:solidFill>
              </a:rPr>
              <a:t> </a:t>
            </a:r>
            <a:r>
              <a:rPr lang="es-ES" sz="1700" b="1" dirty="0">
                <a:solidFill>
                  <a:schemeClr val="tx1"/>
                </a:solidFill>
              </a:rPr>
              <a:t>Rol</a:t>
            </a:r>
            <a:r>
              <a:rPr lang="es-ES" sz="1700" dirty="0">
                <a:solidFill>
                  <a:schemeClr val="tx1"/>
                </a:solidFill>
              </a:rPr>
              <a:t> fundamental de la</a:t>
            </a:r>
            <a:r>
              <a:rPr lang="es-ES" sz="1700" b="1" dirty="0">
                <a:solidFill>
                  <a:schemeClr val="tx1"/>
                </a:solidFill>
              </a:rPr>
              <a:t> escuela</a:t>
            </a:r>
            <a:r>
              <a:rPr lang="es-ES" sz="1700" dirty="0">
                <a:solidFill>
                  <a:schemeClr val="tx1"/>
                </a:solidFill>
              </a:rPr>
              <a:t>:</a:t>
            </a:r>
          </a:p>
          <a:p>
            <a:pPr lvl="2" algn="just">
              <a:buFont typeface="Wingdings" charset="2"/>
              <a:buChar char="§"/>
            </a:pPr>
            <a:r>
              <a:rPr lang="es-ES" sz="1700" dirty="0">
                <a:solidFill>
                  <a:schemeClr val="tx1"/>
                </a:solidFill>
              </a:rPr>
              <a:t>Difusión de conocimiento</a:t>
            </a:r>
          </a:p>
          <a:p>
            <a:pPr lvl="2" algn="just">
              <a:buFont typeface="Wingdings" charset="2"/>
              <a:buChar char="§"/>
            </a:pPr>
            <a:r>
              <a:rPr lang="es-ES" sz="1700" dirty="0">
                <a:solidFill>
                  <a:schemeClr val="tx1"/>
                </a:solidFill>
              </a:rPr>
              <a:t>Prestigio</a:t>
            </a:r>
          </a:p>
          <a:p>
            <a:pPr algn="just">
              <a:buFont typeface="Wingdings" charset="2"/>
              <a:buChar char="ü"/>
            </a:pPr>
            <a:r>
              <a:rPr lang="es-ES" sz="1700" b="1" dirty="0" smtClean="0">
                <a:solidFill>
                  <a:schemeClr val="tx1"/>
                </a:solidFill>
              </a:rPr>
              <a:t>Brecha educativa </a:t>
            </a:r>
            <a:r>
              <a:rPr lang="es-ES" sz="1700" dirty="0" smtClean="0">
                <a:solidFill>
                  <a:schemeClr val="tx1"/>
                </a:solidFill>
              </a:rPr>
              <a:t>urbano-rural</a:t>
            </a:r>
          </a:p>
          <a:p>
            <a:pPr algn="just">
              <a:buFont typeface="Wingdings" charset="2"/>
              <a:buChar char="ü"/>
            </a:pPr>
            <a:r>
              <a:rPr lang="es-ES" sz="1700" b="1" dirty="0" smtClean="0">
                <a:solidFill>
                  <a:schemeClr val="tx1"/>
                </a:solidFill>
              </a:rPr>
              <a:t>Migración</a:t>
            </a:r>
            <a:r>
              <a:rPr lang="es-ES" sz="1700" dirty="0" smtClean="0">
                <a:solidFill>
                  <a:schemeClr val="tx1"/>
                </a:solidFill>
              </a:rPr>
              <a:t> de jóvenes (agricultura no es una alternativa económica/laboral)</a:t>
            </a:r>
          </a:p>
          <a:p>
            <a:pPr algn="just">
              <a:buFont typeface="Wingdings" charset="2"/>
              <a:buChar char="ü"/>
            </a:pPr>
            <a:r>
              <a:rPr lang="es-ES" sz="1700" dirty="0" smtClean="0">
                <a:solidFill>
                  <a:schemeClr val="tx1"/>
                </a:solidFill>
              </a:rPr>
              <a:t>Escasos programas educativos de educación </a:t>
            </a:r>
            <a:r>
              <a:rPr lang="es-ES" sz="1700" dirty="0" smtClean="0">
                <a:solidFill>
                  <a:schemeClr val="tx1"/>
                </a:solidFill>
              </a:rPr>
              <a:t>ambiental y ABD</a:t>
            </a:r>
            <a:endParaRPr lang="es-ES" sz="1700" dirty="0" smtClean="0">
              <a:solidFill>
                <a:srgbClr val="FF0000"/>
              </a:solidFill>
            </a:endParaRPr>
          </a:p>
          <a:p>
            <a:pPr algn="just">
              <a:buFont typeface="Wingdings" charset="2"/>
              <a:buChar char="ü"/>
            </a:pPr>
            <a:r>
              <a:rPr lang="es-ES" sz="1700" dirty="0" smtClean="0">
                <a:solidFill>
                  <a:schemeClr val="tx1"/>
                </a:solidFill>
              </a:rPr>
              <a:t>Necesidad de conservar y usar de forma sostenible la </a:t>
            </a:r>
            <a:r>
              <a:rPr lang="es-ES" sz="1700" b="1" dirty="0" smtClean="0">
                <a:solidFill>
                  <a:schemeClr val="tx1"/>
                </a:solidFill>
              </a:rPr>
              <a:t>AGB: CONTINUIDAD DE TRANSMISIÓN DE CONOCIMIENTO</a:t>
            </a:r>
          </a:p>
          <a:p>
            <a:pPr algn="just">
              <a:buFont typeface="Wingdings" charset="2"/>
              <a:buChar char="ü"/>
            </a:pPr>
            <a:r>
              <a:rPr lang="es-ES" sz="1700" dirty="0" smtClean="0">
                <a:solidFill>
                  <a:schemeClr val="tx1"/>
                </a:solidFill>
              </a:rPr>
              <a:t>Contexto de </a:t>
            </a:r>
            <a:r>
              <a:rPr lang="es-ES" sz="1700" b="1" dirty="0" smtClean="0">
                <a:solidFill>
                  <a:schemeClr val="tx1"/>
                </a:solidFill>
              </a:rPr>
              <a:t>cambio climático</a:t>
            </a:r>
            <a:r>
              <a:rPr lang="es-ES" sz="1700" dirty="0" smtClean="0">
                <a:solidFill>
                  <a:schemeClr val="tx1"/>
                </a:solidFill>
              </a:rPr>
              <a:t>          </a:t>
            </a:r>
            <a:r>
              <a:rPr lang="es-ES" sz="1700" b="1" dirty="0" smtClean="0">
                <a:solidFill>
                  <a:schemeClr val="tx1"/>
                </a:solidFill>
              </a:rPr>
              <a:t>inseguridad alimentaria</a:t>
            </a:r>
          </a:p>
          <a:p>
            <a:pPr marL="685800" lvl="2" indent="0" algn="just">
              <a:buNone/>
            </a:pPr>
            <a:endParaRPr lang="es-ES" sz="1700" dirty="0">
              <a:solidFill>
                <a:schemeClr val="tx1"/>
              </a:solidFill>
            </a:endParaRPr>
          </a:p>
        </p:txBody>
      </p:sp>
      <p:sp>
        <p:nvSpPr>
          <p:cNvPr id="4" name="Flecha izquierda-derecha-arriba 3"/>
          <p:cNvSpPr/>
          <p:nvPr/>
        </p:nvSpPr>
        <p:spPr>
          <a:xfrm rot="5400000">
            <a:off x="1383832" y="1650190"/>
            <a:ext cx="756555" cy="783581"/>
          </a:xfrm>
          <a:prstGeom prst="leftRight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Flecha izquierda y derecha 4"/>
          <p:cNvSpPr/>
          <p:nvPr/>
        </p:nvSpPr>
        <p:spPr>
          <a:xfrm>
            <a:off x="4200753" y="5564163"/>
            <a:ext cx="486419" cy="324239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41295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7883" y="44710"/>
            <a:ext cx="7886700" cy="1325563"/>
          </a:xfrm>
        </p:spPr>
        <p:txBody>
          <a:bodyPr>
            <a:normAutofit/>
          </a:bodyPr>
          <a:lstStyle/>
          <a:p>
            <a:r>
              <a:rPr lang="es-PE" sz="1800" b="1" dirty="0" smtClean="0">
                <a:latin typeface="+mn-lt"/>
              </a:rPr>
              <a:t>La Escuela y los conocimientos tradicionales</a:t>
            </a:r>
            <a:endParaRPr lang="es-PE" sz="1800" b="1" dirty="0">
              <a:latin typeface="+mn-lt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646714" y="1518502"/>
            <a:ext cx="46472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1600" b="1" dirty="0" smtClean="0"/>
              <a:t>La </a:t>
            </a:r>
            <a:r>
              <a:rPr lang="es-PE" sz="1600" b="1" dirty="0"/>
              <a:t>trasmisión generacional  de los conocimientos</a:t>
            </a:r>
            <a:r>
              <a:rPr lang="es-PE" sz="1600" dirty="0"/>
              <a:t>, </a:t>
            </a:r>
            <a:r>
              <a:rPr lang="es-PE" sz="1600" dirty="0" smtClean="0"/>
              <a:t>en la cultura andina </a:t>
            </a:r>
            <a:r>
              <a:rPr lang="es-PE" sz="1600" dirty="0"/>
              <a:t>es fundamentalmente </a:t>
            </a:r>
            <a:r>
              <a:rPr lang="es-PE" sz="1600" dirty="0" smtClean="0"/>
              <a:t>oral (siendo los modelos principales de transmisión verticales y horizontales).</a:t>
            </a:r>
          </a:p>
          <a:p>
            <a:pPr algn="just"/>
            <a:endParaRPr lang="es-PE" sz="1600" dirty="0"/>
          </a:p>
          <a:p>
            <a:pPr algn="just"/>
            <a:r>
              <a:rPr lang="es-PE" sz="1600" b="1" dirty="0"/>
              <a:t>La escuela </a:t>
            </a:r>
            <a:r>
              <a:rPr lang="es-PE" sz="1600" dirty="0"/>
              <a:t>es un </a:t>
            </a:r>
            <a:r>
              <a:rPr lang="es-PE" sz="1600" dirty="0" smtClean="0"/>
              <a:t>escenario asociado </a:t>
            </a:r>
            <a:r>
              <a:rPr lang="es-PE" sz="1600" dirty="0"/>
              <a:t>tanto a la trasmisión de los conocimientos </a:t>
            </a:r>
            <a:r>
              <a:rPr lang="es-PE" sz="1600" dirty="0" smtClean="0"/>
              <a:t>a niños como</a:t>
            </a:r>
            <a:r>
              <a:rPr lang="es-PE" sz="1600" dirty="0"/>
              <a:t> a </a:t>
            </a:r>
            <a:r>
              <a:rPr lang="es-PE" sz="1600" dirty="0" smtClean="0"/>
              <a:t>los/as</a:t>
            </a:r>
            <a:r>
              <a:rPr lang="es-PE" sz="1600" b="1" dirty="0" smtClean="0"/>
              <a:t> jóvenes</a:t>
            </a:r>
            <a:r>
              <a:rPr lang="es-PE" sz="1600" dirty="0" smtClean="0"/>
              <a:t>.</a:t>
            </a:r>
          </a:p>
          <a:p>
            <a:pPr algn="just"/>
            <a:endParaRPr lang="es-PE" sz="1600" dirty="0" smtClean="0"/>
          </a:p>
          <a:p>
            <a:pPr algn="just"/>
            <a:r>
              <a:rPr lang="es-PE" sz="1600" b="1" dirty="0" smtClean="0"/>
              <a:t>La Escuela, </a:t>
            </a:r>
            <a:r>
              <a:rPr lang="es-PE" sz="1600" dirty="0" smtClean="0"/>
              <a:t>en </a:t>
            </a:r>
            <a:r>
              <a:rPr lang="es-PE" sz="1600" dirty="0"/>
              <a:t>algunos </a:t>
            </a:r>
            <a:r>
              <a:rPr lang="es-PE" sz="1600" dirty="0" smtClean="0"/>
              <a:t>casos, </a:t>
            </a:r>
            <a:r>
              <a:rPr lang="es-PE" sz="1600" dirty="0"/>
              <a:t>llega a actuar  como un agente que relega el conocimiento de los saberes locales sobre el entorno natural donde se ubican</a:t>
            </a:r>
            <a:r>
              <a:rPr lang="es-PE" sz="1600" dirty="0" smtClean="0"/>
              <a:t>.</a:t>
            </a:r>
          </a:p>
          <a:p>
            <a:pPr algn="just"/>
            <a:endParaRPr lang="es-PE" sz="1600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 cstate="print"/>
          <a:srcRect l="17984" t="11459" r="16088" b="13740"/>
          <a:stretch/>
        </p:blipFill>
        <p:spPr>
          <a:xfrm>
            <a:off x="956441" y="3961032"/>
            <a:ext cx="2396733" cy="2065129"/>
          </a:xfrm>
          <a:prstGeom prst="rect">
            <a:avLst/>
          </a:prstGeom>
        </p:spPr>
      </p:pic>
      <p:pic>
        <p:nvPicPr>
          <p:cNvPr id="7" name="Imagen 4"/>
          <p:cNvPicPr>
            <a:picLocks noChangeAspect="1"/>
          </p:cNvPicPr>
          <p:nvPr/>
        </p:nvPicPr>
        <p:blipFill rotWithShape="1">
          <a:blip r:embed="rId3"/>
          <a:srcRect l="37147" t="19416" r="37882" b="22714"/>
          <a:stretch/>
        </p:blipFill>
        <p:spPr>
          <a:xfrm>
            <a:off x="1302311" y="1555532"/>
            <a:ext cx="1591658" cy="2070538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795468" y="219082"/>
            <a:ext cx="7024744" cy="6905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600" b="1" dirty="0" smtClean="0"/>
              <a:t>Introducción </a:t>
            </a:r>
            <a:endParaRPr lang="es-ES" sz="2600" b="1" dirty="0"/>
          </a:p>
        </p:txBody>
      </p:sp>
    </p:spTree>
    <p:extLst>
      <p:ext uri="{BB962C8B-B14F-4D97-AF65-F5344CB8AC3E}">
        <p14:creationId xmlns:p14="http://schemas.microsoft.com/office/powerpoint/2010/main" xmlns="" val="414956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2328" t="12760" r="23646" b="5208"/>
          <a:stretch/>
        </p:blipFill>
        <p:spPr>
          <a:xfrm>
            <a:off x="3741683" y="809161"/>
            <a:ext cx="4774144" cy="543398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95468" y="1279061"/>
            <a:ext cx="286604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>
                <a:solidFill>
                  <a:schemeClr val="bg2">
                    <a:lumMod val="50000"/>
                  </a:schemeClr>
                </a:solidFill>
              </a:rPr>
              <a:t>Atlas de Seguridad Alimentaria, Desastres y </a:t>
            </a:r>
          </a:p>
          <a:p>
            <a:r>
              <a:rPr lang="es-PE" b="1" dirty="0">
                <a:solidFill>
                  <a:schemeClr val="bg2">
                    <a:lumMod val="50000"/>
                  </a:schemeClr>
                </a:solidFill>
              </a:rPr>
              <a:t>Cambio Climático en </a:t>
            </a:r>
            <a:r>
              <a:rPr lang="es-PE" b="1" dirty="0" smtClean="0">
                <a:solidFill>
                  <a:schemeClr val="bg2">
                    <a:lumMod val="50000"/>
                  </a:schemeClr>
                </a:solidFill>
              </a:rPr>
              <a:t>Perú (Programa Mundial de Alimentos PMA)   </a:t>
            </a:r>
            <a:endParaRPr lang="es-PE" b="1" dirty="0">
              <a:solidFill>
                <a:schemeClr val="bg2">
                  <a:lumMod val="50000"/>
                </a:schemeClr>
              </a:solidFill>
            </a:endParaRPr>
          </a:p>
          <a:p>
            <a:endParaRPr lang="es-PE" sz="2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795468" y="460382"/>
            <a:ext cx="7024744" cy="690571"/>
          </a:xfrm>
        </p:spPr>
        <p:txBody>
          <a:bodyPr>
            <a:normAutofit fontScale="90000"/>
          </a:bodyPr>
          <a:lstStyle/>
          <a:p>
            <a:r>
              <a:rPr lang="es-ES" sz="2600" b="1" dirty="0" smtClean="0"/>
              <a:t>Introducción</a:t>
            </a:r>
            <a:br>
              <a:rPr lang="es-ES" sz="2600" b="1" dirty="0" smtClean="0"/>
            </a:br>
            <a:endParaRPr lang="es-ES" sz="2600" b="1" dirty="0"/>
          </a:p>
        </p:txBody>
      </p:sp>
      <p:sp>
        <p:nvSpPr>
          <p:cNvPr id="7" name="Elipse 6"/>
          <p:cNvSpPr/>
          <p:nvPr/>
        </p:nvSpPr>
        <p:spPr>
          <a:xfrm>
            <a:off x="4926043" y="3176467"/>
            <a:ext cx="660400" cy="672210"/>
          </a:xfrm>
          <a:prstGeom prst="ellipse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Elipse 7"/>
          <p:cNvSpPr/>
          <p:nvPr/>
        </p:nvSpPr>
        <p:spPr>
          <a:xfrm>
            <a:off x="3935443" y="1869257"/>
            <a:ext cx="660400" cy="672210"/>
          </a:xfrm>
          <a:prstGeom prst="ellipse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Elipse 8"/>
          <p:cNvSpPr/>
          <p:nvPr/>
        </p:nvSpPr>
        <p:spPr>
          <a:xfrm>
            <a:off x="5421343" y="4306767"/>
            <a:ext cx="660400" cy="672210"/>
          </a:xfrm>
          <a:prstGeom prst="ellipse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1118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/>
          <p:cNvSpPr txBox="1"/>
          <p:nvPr/>
        </p:nvSpPr>
        <p:spPr>
          <a:xfrm>
            <a:off x="3151426" y="944563"/>
            <a:ext cx="7661283" cy="2769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12700">
              <a:lnSpc>
                <a:spcPct val="100000"/>
              </a:lnSpc>
              <a:spcBef>
                <a:spcPct val="0"/>
              </a:spcBef>
              <a:buNone/>
              <a:defRPr sz="2800" b="1" i="0" spc="-5">
                <a:solidFill>
                  <a:srgbClr val="C0000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s-PE" sz="1800" dirty="0">
                <a:latin typeface="+mj-lt"/>
              </a:rPr>
              <a:t>Mapa regional de las </a:t>
            </a:r>
            <a:r>
              <a:rPr lang="es-PE" sz="1800" dirty="0" smtClean="0">
                <a:latin typeface="+mj-lt"/>
              </a:rPr>
              <a:t>intervenciones EIB </a:t>
            </a:r>
            <a:r>
              <a:rPr lang="es-PE" sz="1800" dirty="0">
                <a:latin typeface="+mj-lt"/>
              </a:rPr>
              <a:t>2017</a:t>
            </a:r>
            <a:endParaRPr lang="es-ES" sz="1800" dirty="0">
              <a:latin typeface="+mj-lt"/>
            </a:endParaRPr>
          </a:p>
        </p:txBody>
      </p:sp>
      <p:pic>
        <p:nvPicPr>
          <p:cNvPr id="27" name="Imagen 26"/>
          <p:cNvPicPr>
            <a:picLocks noChangeAspect="1"/>
          </p:cNvPicPr>
          <p:nvPr/>
        </p:nvPicPr>
        <p:blipFill rotWithShape="1">
          <a:blip r:embed="rId3"/>
          <a:srcRect l="24322" t="32617" r="42098" b="38938"/>
          <a:stretch/>
        </p:blipFill>
        <p:spPr>
          <a:xfrm>
            <a:off x="812515" y="3421367"/>
            <a:ext cx="573284" cy="647474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35800" y="4369249"/>
            <a:ext cx="397343" cy="529790"/>
          </a:xfrm>
          <a:prstGeom prst="rect">
            <a:avLst/>
          </a:prstGeom>
        </p:spPr>
      </p:pic>
      <p:sp>
        <p:nvSpPr>
          <p:cNvPr id="25" name="CuadroTexto 24"/>
          <p:cNvSpPr txBox="1"/>
          <p:nvPr/>
        </p:nvSpPr>
        <p:spPr>
          <a:xfrm>
            <a:off x="0" y="2379221"/>
            <a:ext cx="32750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300" b="1" dirty="0"/>
              <a:t>Escuelas EIB reciben </a:t>
            </a:r>
          </a:p>
          <a:p>
            <a:pPr algn="ctr"/>
            <a:r>
              <a:rPr lang="es-PE" sz="1300" b="1" dirty="0"/>
              <a:t>ACOMPAÑAMIENTO </a:t>
            </a:r>
            <a:r>
              <a:rPr lang="es-PE" sz="1300" b="1" dirty="0" smtClean="0"/>
              <a:t>SOPORTE PEDAGOGICO INTERCULTURAL (SPI</a:t>
            </a:r>
            <a:r>
              <a:rPr lang="es-PE" sz="1600" b="1" dirty="0" smtClean="0"/>
              <a:t>)</a:t>
            </a:r>
            <a:endParaRPr lang="es-PE" sz="1600" b="1" dirty="0"/>
          </a:p>
        </p:txBody>
      </p:sp>
      <p:sp>
        <p:nvSpPr>
          <p:cNvPr id="19" name="Rectángulo 18"/>
          <p:cNvSpPr/>
          <p:nvPr/>
        </p:nvSpPr>
        <p:spPr>
          <a:xfrm>
            <a:off x="950839" y="1912451"/>
            <a:ext cx="13480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sz="3600" b="1" dirty="0">
                <a:solidFill>
                  <a:srgbClr val="C00000"/>
                </a:solidFill>
              </a:rPr>
              <a:t>3,743</a:t>
            </a: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07587" y="5013930"/>
            <a:ext cx="387329" cy="51643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5043" y="1350746"/>
            <a:ext cx="3046562" cy="5153934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535488" y="4397252"/>
            <a:ext cx="1774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b="1" dirty="0">
                <a:solidFill>
                  <a:srgbClr val="C00000"/>
                </a:solidFill>
              </a:rPr>
              <a:t>8,010 </a:t>
            </a:r>
            <a:r>
              <a:rPr lang="es-PE" sz="1600" b="1" dirty="0"/>
              <a:t>Docentes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1182256" y="5087483"/>
            <a:ext cx="22281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sz="1600" b="1" dirty="0">
                <a:solidFill>
                  <a:srgbClr val="C00000"/>
                </a:solidFill>
              </a:rPr>
              <a:t>131,702  </a:t>
            </a:r>
            <a:r>
              <a:rPr lang="es-PE" sz="1600" b="1" dirty="0" smtClean="0"/>
              <a:t>Alumnos/as</a:t>
            </a:r>
            <a:endParaRPr lang="es-PE" sz="1600" b="1" dirty="0"/>
          </a:p>
        </p:txBody>
      </p:sp>
      <p:sp>
        <p:nvSpPr>
          <p:cNvPr id="21" name="Rectángulo 20"/>
          <p:cNvSpPr/>
          <p:nvPr/>
        </p:nvSpPr>
        <p:spPr>
          <a:xfrm>
            <a:off x="1535488" y="3812003"/>
            <a:ext cx="1243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b="1" dirty="0">
                <a:solidFill>
                  <a:srgbClr val="C00000"/>
                </a:solidFill>
              </a:rPr>
              <a:t>206</a:t>
            </a:r>
            <a:r>
              <a:rPr lang="es-PE" dirty="0"/>
              <a:t> </a:t>
            </a:r>
            <a:r>
              <a:rPr lang="es-PE" sz="1600" b="1" dirty="0"/>
              <a:t>Redes</a:t>
            </a: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283" t="1" r="15706" b="75533"/>
          <a:stretch/>
        </p:blipFill>
        <p:spPr>
          <a:xfrm>
            <a:off x="1157058" y="1025726"/>
            <a:ext cx="1000355" cy="1010368"/>
          </a:xfrm>
          <a:prstGeom prst="rect">
            <a:avLst/>
          </a:prstGeom>
        </p:spPr>
      </p:pic>
      <p:sp>
        <p:nvSpPr>
          <p:cNvPr id="30" name="Rectángulo 29"/>
          <p:cNvSpPr/>
          <p:nvPr/>
        </p:nvSpPr>
        <p:spPr>
          <a:xfrm>
            <a:off x="1000082" y="3109103"/>
            <a:ext cx="26386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sz="1600" b="1" dirty="0">
                <a:solidFill>
                  <a:srgbClr val="C00000"/>
                </a:solidFill>
              </a:rPr>
              <a:t>1,184 </a:t>
            </a:r>
            <a:r>
              <a:rPr lang="es-PE" sz="1600" b="1" dirty="0"/>
              <a:t>Acompañantes SPI</a:t>
            </a:r>
          </a:p>
        </p:txBody>
      </p:sp>
      <p:sp>
        <p:nvSpPr>
          <p:cNvPr id="35" name="CuadroTexto 34"/>
          <p:cNvSpPr txBox="1"/>
          <p:nvPr/>
        </p:nvSpPr>
        <p:spPr>
          <a:xfrm>
            <a:off x="6776064" y="1966678"/>
            <a:ext cx="203233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s-PE" sz="1400" b="1" dirty="0"/>
              <a:t>Amazonas</a:t>
            </a:r>
          </a:p>
          <a:p>
            <a:pPr marL="228600" indent="-228600">
              <a:buFont typeface="+mj-lt"/>
              <a:buAutoNum type="arabicPeriod"/>
            </a:pPr>
            <a:r>
              <a:rPr lang="es-PE" sz="1400" b="1" dirty="0"/>
              <a:t>Ancash</a:t>
            </a:r>
          </a:p>
          <a:p>
            <a:pPr marL="228600" indent="-228600">
              <a:buFont typeface="+mj-lt"/>
              <a:buAutoNum type="arabicPeriod"/>
            </a:pPr>
            <a:r>
              <a:rPr lang="es-PE" sz="1400" b="1" dirty="0"/>
              <a:t>Apurímac</a:t>
            </a:r>
          </a:p>
          <a:p>
            <a:pPr marL="228600" indent="-228600">
              <a:buFont typeface="+mj-lt"/>
              <a:buAutoNum type="arabicPeriod"/>
            </a:pPr>
            <a:r>
              <a:rPr lang="es-PE" sz="1400" b="1" dirty="0"/>
              <a:t>Arequipa</a:t>
            </a:r>
          </a:p>
          <a:p>
            <a:pPr marL="228600" indent="-228600">
              <a:buFont typeface="+mj-lt"/>
              <a:buAutoNum type="arabicPeriod"/>
            </a:pPr>
            <a:r>
              <a:rPr lang="es-PE" sz="1400" b="1" dirty="0"/>
              <a:t>Ayacucho</a:t>
            </a:r>
          </a:p>
          <a:p>
            <a:pPr marL="228600" indent="-228600">
              <a:buFont typeface="+mj-lt"/>
              <a:buAutoNum type="arabicPeriod"/>
            </a:pPr>
            <a:r>
              <a:rPr lang="es-PE" sz="1400" b="1" dirty="0"/>
              <a:t>Cajamarca</a:t>
            </a:r>
          </a:p>
          <a:p>
            <a:pPr marL="228600" indent="-228600">
              <a:buFont typeface="+mj-lt"/>
              <a:buAutoNum type="arabicPeriod"/>
            </a:pPr>
            <a:r>
              <a:rPr lang="es-PE" sz="1400" b="1" dirty="0"/>
              <a:t>Cusco</a:t>
            </a:r>
          </a:p>
          <a:p>
            <a:pPr marL="228600" indent="-228600">
              <a:buFont typeface="+mj-lt"/>
              <a:buAutoNum type="arabicPeriod"/>
            </a:pPr>
            <a:r>
              <a:rPr lang="es-PE" sz="1400" b="1" dirty="0"/>
              <a:t>Huancavelica</a:t>
            </a:r>
          </a:p>
          <a:p>
            <a:pPr marL="228600" indent="-228600">
              <a:buFont typeface="+mj-lt"/>
              <a:buAutoNum type="arabicPeriod"/>
            </a:pPr>
            <a:r>
              <a:rPr lang="es-PE" sz="1400" b="1" dirty="0"/>
              <a:t>Huánuco</a:t>
            </a:r>
          </a:p>
          <a:p>
            <a:pPr marL="228600" indent="-228600">
              <a:buFont typeface="+mj-lt"/>
              <a:buAutoNum type="arabicPeriod"/>
            </a:pPr>
            <a:r>
              <a:rPr lang="es-PE" sz="1400" b="1" dirty="0"/>
              <a:t>Junín</a:t>
            </a:r>
          </a:p>
          <a:p>
            <a:pPr marL="228600" indent="-228600">
              <a:buFont typeface="+mj-lt"/>
              <a:buAutoNum type="arabicPeriod"/>
            </a:pPr>
            <a:r>
              <a:rPr lang="es-PE" sz="1400" b="1" dirty="0"/>
              <a:t>Lambayeque</a:t>
            </a:r>
          </a:p>
          <a:p>
            <a:pPr marL="228600" indent="-228600">
              <a:buFont typeface="+mj-lt"/>
              <a:buAutoNum type="arabicPeriod"/>
            </a:pPr>
            <a:r>
              <a:rPr lang="es-PE" sz="1400" b="1" dirty="0"/>
              <a:t>Lima Provincias</a:t>
            </a:r>
          </a:p>
          <a:p>
            <a:pPr marL="228600" indent="-228600">
              <a:buFont typeface="+mj-lt"/>
              <a:buAutoNum type="arabicPeriod"/>
            </a:pPr>
            <a:r>
              <a:rPr lang="es-PE" sz="1400" b="1" dirty="0"/>
              <a:t>Loreto</a:t>
            </a:r>
          </a:p>
          <a:p>
            <a:pPr marL="228600" indent="-228600">
              <a:buFont typeface="+mj-lt"/>
              <a:buAutoNum type="arabicPeriod"/>
            </a:pPr>
            <a:r>
              <a:rPr lang="es-PE" sz="1400" b="1" dirty="0"/>
              <a:t>Madre de Dios</a:t>
            </a:r>
          </a:p>
          <a:p>
            <a:pPr marL="228600" indent="-228600">
              <a:buFont typeface="+mj-lt"/>
              <a:buAutoNum type="arabicPeriod"/>
            </a:pPr>
            <a:r>
              <a:rPr lang="es-PE" sz="1400" b="1" dirty="0"/>
              <a:t>Pasco</a:t>
            </a:r>
          </a:p>
          <a:p>
            <a:pPr marL="228600" indent="-228600">
              <a:buFont typeface="+mj-lt"/>
              <a:buAutoNum type="arabicPeriod"/>
            </a:pPr>
            <a:r>
              <a:rPr lang="es-PE" sz="1400" b="1" dirty="0"/>
              <a:t>Puno</a:t>
            </a:r>
          </a:p>
          <a:p>
            <a:pPr marL="228600" indent="-228600">
              <a:buFont typeface="+mj-lt"/>
              <a:buAutoNum type="arabicPeriod"/>
            </a:pPr>
            <a:r>
              <a:rPr lang="es-PE" sz="1400" b="1" dirty="0"/>
              <a:t>San Martín</a:t>
            </a:r>
          </a:p>
          <a:p>
            <a:pPr marL="228600" indent="-228600">
              <a:buFont typeface="+mj-lt"/>
              <a:buAutoNum type="arabicPeriod"/>
            </a:pPr>
            <a:r>
              <a:rPr lang="es-PE" sz="1400" b="1" dirty="0"/>
              <a:t>Ucayali</a:t>
            </a:r>
          </a:p>
        </p:txBody>
      </p:sp>
      <p:sp>
        <p:nvSpPr>
          <p:cNvPr id="37" name="CuadroTexto 36"/>
          <p:cNvSpPr txBox="1"/>
          <p:nvPr/>
        </p:nvSpPr>
        <p:spPr>
          <a:xfrm>
            <a:off x="95773" y="6603791"/>
            <a:ext cx="44147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Fuente: Registro Nacional de Instituciones EIB, 2016</a:t>
            </a: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94949" y="1350746"/>
            <a:ext cx="703076" cy="781195"/>
          </a:xfrm>
          <a:prstGeom prst="rect">
            <a:avLst/>
          </a:prstGeom>
        </p:spPr>
      </p:pic>
      <p:sp>
        <p:nvSpPr>
          <p:cNvPr id="20" name="Título 1"/>
          <p:cNvSpPr txBox="1">
            <a:spLocks/>
          </p:cNvSpPr>
          <p:nvPr/>
        </p:nvSpPr>
        <p:spPr>
          <a:xfrm>
            <a:off x="795468" y="460382"/>
            <a:ext cx="7024744" cy="690571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600" b="1" dirty="0" smtClean="0"/>
              <a:t>Introducción</a:t>
            </a:r>
            <a:br>
              <a:rPr lang="es-ES" sz="2600" b="1" dirty="0" smtClean="0"/>
            </a:br>
            <a:r>
              <a:rPr lang="es-ES" sz="2000" b="1" dirty="0" smtClean="0"/>
              <a:t>Contexto</a:t>
            </a:r>
            <a:r>
              <a:rPr lang="es-ES" sz="2600" b="1" dirty="0" smtClean="0"/>
              <a:t> </a:t>
            </a:r>
            <a:endParaRPr lang="es-ES" sz="2600" b="1" dirty="0"/>
          </a:p>
        </p:txBody>
      </p:sp>
      <p:sp>
        <p:nvSpPr>
          <p:cNvPr id="2" name="Elipse 1"/>
          <p:cNvSpPr/>
          <p:nvPr/>
        </p:nvSpPr>
        <p:spPr>
          <a:xfrm>
            <a:off x="4254500" y="3697039"/>
            <a:ext cx="660400" cy="672210"/>
          </a:xfrm>
          <a:prstGeom prst="ellipse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Elipse 21"/>
          <p:cNvSpPr/>
          <p:nvPr/>
        </p:nvSpPr>
        <p:spPr>
          <a:xfrm>
            <a:off x="3275043" y="2389067"/>
            <a:ext cx="660400" cy="672210"/>
          </a:xfrm>
          <a:prstGeom prst="ellipse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Elipse 23"/>
          <p:cNvSpPr/>
          <p:nvPr/>
        </p:nvSpPr>
        <p:spPr>
          <a:xfrm>
            <a:off x="4914900" y="4899039"/>
            <a:ext cx="660400" cy="672210"/>
          </a:xfrm>
          <a:prstGeom prst="ellipse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06801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/>
          <p:cNvSpPr txBox="1">
            <a:spLocks/>
          </p:cNvSpPr>
          <p:nvPr/>
        </p:nvSpPr>
        <p:spPr>
          <a:xfrm>
            <a:off x="101600" y="1014796"/>
            <a:ext cx="8808935" cy="11906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 algn="just">
              <a:buNone/>
            </a:pPr>
            <a:r>
              <a:rPr lang="es-PE" sz="1600" b="1" dirty="0" smtClean="0"/>
              <a:t>Aprox. 100 trabajos </a:t>
            </a:r>
            <a:r>
              <a:rPr lang="es-MX" sz="1600" dirty="0" smtClean="0"/>
              <a:t>Región </a:t>
            </a:r>
            <a:r>
              <a:rPr lang="es-MX" sz="1600" dirty="0"/>
              <a:t>andina </a:t>
            </a:r>
            <a:r>
              <a:rPr lang="es-MX" sz="1600" dirty="0" smtClean="0"/>
              <a:t>(6 países) </a:t>
            </a:r>
            <a:r>
              <a:rPr lang="es-MX" sz="1600" dirty="0"/>
              <a:t>referentes a agrobiodiversidad, conocimiento tradicional, educación rural y cambio </a:t>
            </a:r>
            <a:r>
              <a:rPr lang="es-MX" sz="1600" dirty="0" smtClean="0"/>
              <a:t>climático. </a:t>
            </a:r>
          </a:p>
          <a:p>
            <a:pPr marL="68580" indent="0" algn="just">
              <a:buNone/>
            </a:pPr>
            <a:r>
              <a:rPr lang="es-MX" sz="1600" dirty="0" smtClean="0"/>
              <a:t>17 trabajos / publicaciones sobre CT y escuela en el Perú (sólo 3 sobre clima y escuela)</a:t>
            </a:r>
            <a:r>
              <a:rPr lang="es-ES_tradnl" sz="1600" dirty="0" smtClean="0"/>
              <a:t> </a:t>
            </a:r>
            <a:endParaRPr lang="es-ES" sz="1600" b="1" dirty="0" smtClean="0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795468" y="219081"/>
            <a:ext cx="7024744" cy="690571"/>
          </a:xfrm>
        </p:spPr>
        <p:txBody>
          <a:bodyPr>
            <a:normAutofit/>
          </a:bodyPr>
          <a:lstStyle/>
          <a:p>
            <a:r>
              <a:rPr lang="es-ES" sz="2600" b="1" dirty="0" smtClean="0"/>
              <a:t>Introducción </a:t>
            </a:r>
            <a:endParaRPr lang="es-ES" sz="2600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2129215"/>
            <a:ext cx="8953500" cy="456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888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5468" y="219081"/>
            <a:ext cx="7024744" cy="690571"/>
          </a:xfrm>
        </p:spPr>
        <p:txBody>
          <a:bodyPr>
            <a:normAutofit/>
          </a:bodyPr>
          <a:lstStyle/>
          <a:p>
            <a:r>
              <a:rPr lang="es-ES" sz="2600" b="1" dirty="0" smtClean="0"/>
              <a:t>Introducción </a:t>
            </a:r>
            <a:endParaRPr lang="es-ES" sz="26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1570" y="935841"/>
            <a:ext cx="7820212" cy="454563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1569" y="5478158"/>
            <a:ext cx="7820213" cy="59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949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Conector recto 38"/>
          <p:cNvCxnSpPr/>
          <p:nvPr/>
        </p:nvCxnSpPr>
        <p:spPr>
          <a:xfrm flipH="1" flipV="1">
            <a:off x="4145838" y="4813291"/>
            <a:ext cx="4577" cy="4115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upo 35"/>
          <p:cNvGrpSpPr/>
          <p:nvPr/>
        </p:nvGrpSpPr>
        <p:grpSpPr>
          <a:xfrm>
            <a:off x="2202931" y="3180945"/>
            <a:ext cx="3916854" cy="3113640"/>
            <a:chOff x="1879933" y="2861439"/>
            <a:chExt cx="5222471" cy="3113640"/>
          </a:xfrm>
        </p:grpSpPr>
        <p:cxnSp>
          <p:nvCxnSpPr>
            <p:cNvPr id="32" name="28 Conector recto"/>
            <p:cNvCxnSpPr/>
            <p:nvPr/>
          </p:nvCxnSpPr>
          <p:spPr>
            <a:xfrm>
              <a:off x="4512381" y="3271222"/>
              <a:ext cx="0" cy="28575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Cuadro de texto 2"/>
            <p:cNvSpPr txBox="1">
              <a:spLocks noChangeArrowheads="1"/>
            </p:cNvSpPr>
            <p:nvPr/>
          </p:nvSpPr>
          <p:spPr bwMode="auto">
            <a:xfrm>
              <a:off x="1879933" y="5165195"/>
              <a:ext cx="1580152" cy="809883"/>
            </a:xfrm>
            <a:prstGeom prst="rect">
              <a:avLst/>
            </a:prstGeom>
            <a:solidFill>
              <a:srgbClr val="94A62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>
              <a:defPPr>
                <a:defRPr lang="es-PE"/>
              </a:defPPr>
              <a:lvl1pPr algn="ctr">
                <a:spcAft>
                  <a:spcPts val="0"/>
                </a:spcAft>
                <a:defRPr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defRPr>
              </a:lvl1pPr>
            </a:lstStyle>
            <a:p>
              <a:r>
                <a:rPr lang="es-PE" dirty="0" err="1" smtClean="0"/>
                <a:t>Baudilio</a:t>
              </a:r>
              <a:r>
                <a:rPr lang="es-PE" dirty="0" smtClean="0"/>
                <a:t> Valladolid</a:t>
              </a:r>
            </a:p>
            <a:p>
              <a:r>
                <a:rPr lang="es-PE" dirty="0" smtClean="0"/>
                <a:t>(CEPESER Piura)</a:t>
              </a:r>
              <a:endParaRPr lang="es-PE" dirty="0"/>
            </a:p>
          </p:txBody>
        </p:sp>
        <p:sp>
          <p:nvSpPr>
            <p:cNvPr id="5" name="Cuadro de texto 2"/>
            <p:cNvSpPr txBox="1">
              <a:spLocks noChangeArrowheads="1"/>
            </p:cNvSpPr>
            <p:nvPr/>
          </p:nvSpPr>
          <p:spPr bwMode="auto">
            <a:xfrm>
              <a:off x="3807801" y="5149701"/>
              <a:ext cx="1304925" cy="825377"/>
            </a:xfrm>
            <a:prstGeom prst="rect">
              <a:avLst/>
            </a:prstGeom>
            <a:solidFill>
              <a:srgbClr val="94A62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>
              <a:defPPr>
                <a:defRPr lang="es-PE"/>
              </a:defPPr>
              <a:lvl1pPr algn="ctr">
                <a:spcAft>
                  <a:spcPts val="0"/>
                </a:spcAft>
                <a:defRPr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defRPr>
              </a:lvl1pPr>
            </a:lstStyle>
            <a:p>
              <a:r>
                <a:rPr lang="es-PE" dirty="0"/>
                <a:t> </a:t>
              </a:r>
              <a:r>
                <a:rPr lang="es-PE" dirty="0" smtClean="0"/>
                <a:t>Wilmar </a:t>
              </a:r>
              <a:r>
                <a:rPr lang="es-PE" dirty="0"/>
                <a:t>León</a:t>
              </a:r>
            </a:p>
            <a:p>
              <a:r>
                <a:rPr lang="es-PE" dirty="0"/>
                <a:t>(IDMA Huánuco)</a:t>
              </a:r>
            </a:p>
            <a:p>
              <a:r>
                <a:rPr lang="es-PE" dirty="0"/>
                <a:t> </a:t>
              </a:r>
            </a:p>
          </p:txBody>
        </p:sp>
        <p:sp>
          <p:nvSpPr>
            <p:cNvPr id="6" name="Cuadro de texto 2"/>
            <p:cNvSpPr txBox="1">
              <a:spLocks noChangeArrowheads="1"/>
            </p:cNvSpPr>
            <p:nvPr/>
          </p:nvSpPr>
          <p:spPr bwMode="auto">
            <a:xfrm>
              <a:off x="5396810" y="5128303"/>
              <a:ext cx="1381125" cy="846776"/>
            </a:xfrm>
            <a:prstGeom prst="rect">
              <a:avLst/>
            </a:prstGeom>
            <a:solidFill>
              <a:srgbClr val="94A62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/>
              <a:r>
                <a:rPr lang="es-PE" sz="1200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Cesar </a:t>
              </a:r>
              <a:r>
                <a:rPr lang="es-PE" sz="1200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Ccalluche</a:t>
              </a:r>
              <a:endParaRPr lang="es-PE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lvl="0" algn="ctr">
                <a:lnSpc>
                  <a:spcPct val="115000"/>
                </a:lnSpc>
              </a:pPr>
              <a:r>
                <a:rPr lang="es-PE" sz="12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(CADEP Cusco)</a:t>
              </a:r>
            </a:p>
            <a:p>
              <a:pPr algn="ctr">
                <a:lnSpc>
                  <a:spcPct val="115000"/>
                </a:lnSpc>
              </a:pPr>
              <a:r>
                <a:rPr lang="es-PE" sz="12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cxnSp>
          <p:nvCxnSpPr>
            <p:cNvPr id="8" name="24 Conector recto"/>
            <p:cNvCxnSpPr/>
            <p:nvPr/>
          </p:nvCxnSpPr>
          <p:spPr>
            <a:xfrm>
              <a:off x="2695005" y="4814046"/>
              <a:ext cx="3381079" cy="1144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25 Conector recto"/>
            <p:cNvCxnSpPr/>
            <p:nvPr/>
          </p:nvCxnSpPr>
          <p:spPr>
            <a:xfrm>
              <a:off x="2695005" y="4815190"/>
              <a:ext cx="0" cy="28575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Cuadro de texto 2"/>
            <p:cNvSpPr txBox="1">
              <a:spLocks noChangeArrowheads="1"/>
            </p:cNvSpPr>
            <p:nvPr/>
          </p:nvSpPr>
          <p:spPr bwMode="auto">
            <a:xfrm>
              <a:off x="3337383" y="2861439"/>
              <a:ext cx="2362200" cy="478213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s-PE" sz="13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Equipo de Investigación Base</a:t>
              </a:r>
              <a:endParaRPr lang="es-PE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7" name="17 Conector recto"/>
            <p:cNvCxnSpPr/>
            <p:nvPr/>
          </p:nvCxnSpPr>
          <p:spPr>
            <a:xfrm>
              <a:off x="4496919" y="4905339"/>
              <a:ext cx="0" cy="19050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Cuadro de texto 2"/>
            <p:cNvSpPr txBox="1">
              <a:spLocks noChangeArrowheads="1"/>
            </p:cNvSpPr>
            <p:nvPr/>
          </p:nvSpPr>
          <p:spPr bwMode="auto">
            <a:xfrm>
              <a:off x="3100584" y="4669017"/>
              <a:ext cx="2505076" cy="285750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s-PE" sz="1400" b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Coordinadores locales</a:t>
              </a:r>
              <a:endParaRPr lang="es-PE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Cuadro de texto 2"/>
            <p:cNvSpPr txBox="1">
              <a:spLocks noChangeArrowheads="1"/>
            </p:cNvSpPr>
            <p:nvPr/>
          </p:nvSpPr>
          <p:spPr bwMode="auto">
            <a:xfrm>
              <a:off x="1879933" y="3441616"/>
              <a:ext cx="5222471" cy="108835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>
              <a:defPPr>
                <a:defRPr lang="es-PE"/>
              </a:defPPr>
              <a:lvl1pPr algn="ctr">
                <a:lnSpc>
                  <a:spcPct val="115000"/>
                </a:lnSpc>
                <a:defRPr sz="120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defRPr>
              </a:lvl1pPr>
            </a:lstStyle>
            <a:p>
              <a:r>
                <a:rPr lang="es-PE" dirty="0"/>
                <a:t>Fabiola Parra- </a:t>
              </a:r>
              <a:r>
                <a:rPr lang="es-PE" dirty="0" smtClean="0"/>
                <a:t>Coordinadora </a:t>
              </a:r>
              <a:r>
                <a:rPr lang="es-PE" dirty="0"/>
                <a:t>general</a:t>
              </a:r>
            </a:p>
            <a:p>
              <a:r>
                <a:rPr lang="es-PE" dirty="0"/>
                <a:t>Juan Torres – Investigador principal</a:t>
              </a:r>
            </a:p>
            <a:p>
              <a:r>
                <a:rPr lang="es-PE" dirty="0"/>
                <a:t>Aldo Cruz– </a:t>
              </a:r>
              <a:r>
                <a:rPr lang="es-PE" dirty="0" smtClean="0"/>
                <a:t>Co-Investigador </a:t>
              </a:r>
              <a:r>
                <a:rPr lang="es-PE" dirty="0" smtClean="0"/>
                <a:t>Principal</a:t>
              </a:r>
            </a:p>
            <a:p>
              <a:r>
                <a:rPr lang="es-PE" dirty="0" smtClean="0"/>
                <a:t>Ana </a:t>
              </a:r>
              <a:r>
                <a:rPr lang="es-PE" dirty="0" smtClean="0"/>
                <a:t>Dorrego-Co-Investigadora</a:t>
              </a:r>
            </a:p>
            <a:p>
              <a:r>
                <a:rPr lang="es-PE" dirty="0" smtClean="0"/>
                <a:t>Nicolás </a:t>
              </a:r>
              <a:r>
                <a:rPr lang="es-PE" dirty="0" smtClean="0"/>
                <a:t>Ibáñez-Co-Investigador</a:t>
              </a:r>
              <a:endParaRPr lang="es-PE" dirty="0" smtClean="0"/>
            </a:p>
            <a:p>
              <a:endParaRPr lang="es-PE" dirty="0" smtClean="0"/>
            </a:p>
            <a:p>
              <a:endParaRPr lang="es-PE" dirty="0"/>
            </a:p>
            <a:p>
              <a:endParaRPr lang="es-PE" dirty="0"/>
            </a:p>
            <a:p>
              <a:endParaRPr lang="es-PE" dirty="0"/>
            </a:p>
            <a:p>
              <a:r>
                <a:rPr lang="es-PE" dirty="0"/>
                <a:t> </a:t>
              </a:r>
            </a:p>
            <a:p>
              <a:r>
                <a:rPr lang="es-PE" dirty="0"/>
                <a:t> </a:t>
              </a:r>
            </a:p>
            <a:p>
              <a:endParaRPr lang="es-PE" dirty="0"/>
            </a:p>
          </p:txBody>
        </p:sp>
      </p:grpSp>
      <p:grpSp>
        <p:nvGrpSpPr>
          <p:cNvPr id="7" name="Grupo 30"/>
          <p:cNvGrpSpPr/>
          <p:nvPr/>
        </p:nvGrpSpPr>
        <p:grpSpPr>
          <a:xfrm>
            <a:off x="334021" y="783394"/>
            <a:ext cx="7729461" cy="2140359"/>
            <a:chOff x="847593" y="1901418"/>
            <a:chExt cx="8660318" cy="1737388"/>
          </a:xfrm>
        </p:grpSpPr>
        <p:sp>
          <p:nvSpPr>
            <p:cNvPr id="12" name="Cuadro de texto 2"/>
            <p:cNvSpPr txBox="1">
              <a:spLocks noChangeArrowheads="1"/>
            </p:cNvSpPr>
            <p:nvPr/>
          </p:nvSpPr>
          <p:spPr bwMode="auto">
            <a:xfrm>
              <a:off x="2791169" y="1901418"/>
              <a:ext cx="5390417" cy="333375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s-PE" sz="2400" b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EL Proyecto Escuelas y Semillas</a:t>
              </a:r>
              <a:endParaRPr lang="es-P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Cuadro de texto 2"/>
            <p:cNvSpPr txBox="1">
              <a:spLocks noChangeArrowheads="1"/>
            </p:cNvSpPr>
            <p:nvPr/>
          </p:nvSpPr>
          <p:spPr bwMode="auto">
            <a:xfrm>
              <a:off x="847593" y="2560494"/>
              <a:ext cx="1742716" cy="1078312"/>
            </a:xfrm>
            <a:prstGeom prst="rect">
              <a:avLst/>
            </a:prstGeom>
            <a:solidFill>
              <a:srgbClr val="94A62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s-PE" sz="1200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CENTRO DE INVESTIGACIONES DE ZONAS ÁRIDAS DE LA UNIVERSIDAD NACIONAL AGRARIA LA MOLINA/FDA</a:t>
              </a:r>
              <a:endParaRPr lang="es-PE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8" name="7 Conector recto"/>
            <p:cNvCxnSpPr/>
            <p:nvPr/>
          </p:nvCxnSpPr>
          <p:spPr>
            <a:xfrm>
              <a:off x="5302955" y="2234793"/>
              <a:ext cx="0" cy="19050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8 Conector recto"/>
            <p:cNvCxnSpPr/>
            <p:nvPr/>
          </p:nvCxnSpPr>
          <p:spPr>
            <a:xfrm>
              <a:off x="2140718" y="2425613"/>
              <a:ext cx="7367193" cy="6676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9 Conector recto"/>
            <p:cNvCxnSpPr/>
            <p:nvPr/>
          </p:nvCxnSpPr>
          <p:spPr>
            <a:xfrm rot="5400000">
              <a:off x="2073278" y="2492808"/>
              <a:ext cx="134881" cy="1779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10 Conector recto"/>
            <p:cNvCxnSpPr/>
            <p:nvPr/>
          </p:nvCxnSpPr>
          <p:spPr>
            <a:xfrm>
              <a:off x="3529125" y="2457978"/>
              <a:ext cx="0" cy="295275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12 Conector recto"/>
            <p:cNvCxnSpPr/>
            <p:nvPr/>
          </p:nvCxnSpPr>
          <p:spPr>
            <a:xfrm>
              <a:off x="5302955" y="2447063"/>
              <a:ext cx="0" cy="28575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Cuadro de texto 2"/>
            <p:cNvSpPr txBox="1">
              <a:spLocks noChangeArrowheads="1"/>
            </p:cNvSpPr>
            <p:nvPr/>
          </p:nvSpPr>
          <p:spPr bwMode="auto">
            <a:xfrm>
              <a:off x="2667019" y="2688163"/>
              <a:ext cx="1630124" cy="814889"/>
            </a:xfrm>
            <a:prstGeom prst="rect">
              <a:avLst/>
            </a:prstGeom>
            <a:solidFill>
              <a:srgbClr val="94A62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s-PE" sz="1200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INSTITUTO DE DESARROLLO Y</a:t>
              </a:r>
              <a:r>
                <a:rPr lang="es-PE" sz="12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s-PE" sz="1200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MEDIO AMBIENTE IDMA-HUÁNUCO</a:t>
              </a:r>
              <a:endParaRPr lang="es-PE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Cuadro de texto 2"/>
            <p:cNvSpPr txBox="1">
              <a:spLocks noChangeArrowheads="1"/>
            </p:cNvSpPr>
            <p:nvPr/>
          </p:nvSpPr>
          <p:spPr bwMode="auto">
            <a:xfrm>
              <a:off x="4483622" y="2690487"/>
              <a:ext cx="1638668" cy="948319"/>
            </a:xfrm>
            <a:prstGeom prst="rect">
              <a:avLst/>
            </a:prstGeom>
            <a:solidFill>
              <a:srgbClr val="94A62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s-PE" sz="1200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CENTRO DE EDUCACION Y PROMOCIÓN JOSÉ MARÍA ARGUEDAS CADEP CUSCO</a:t>
              </a:r>
              <a:endParaRPr lang="es-PE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9" name="Rectangle 26"/>
          <p:cNvSpPr>
            <a:spLocks noChangeArrowheads="1"/>
          </p:cNvSpPr>
          <p:nvPr/>
        </p:nvSpPr>
        <p:spPr bwMode="auto">
          <a:xfrm>
            <a:off x="1562676" y="-1677707"/>
            <a:ext cx="280532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PE" b="1" i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Organigrama  de la Alianza</a:t>
            </a:r>
            <a:endParaRPr lang="es-PE" sz="80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PE">
              <a:latin typeface="Arial" panose="020B0604020202020204" pitchFamily="34" charset="0"/>
            </a:endParaRPr>
          </a:p>
        </p:txBody>
      </p:sp>
      <p:sp>
        <p:nvSpPr>
          <p:cNvPr id="30" name="Rectangle 40"/>
          <p:cNvSpPr>
            <a:spLocks noChangeArrowheads="1"/>
          </p:cNvSpPr>
          <p:nvPr/>
        </p:nvSpPr>
        <p:spPr bwMode="auto">
          <a:xfrm>
            <a:off x="1562677" y="-108200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cxnSp>
        <p:nvCxnSpPr>
          <p:cNvPr id="41" name="28 Conector recto"/>
          <p:cNvCxnSpPr>
            <a:endCxn id="6" idx="0"/>
          </p:cNvCxnSpPr>
          <p:nvPr/>
        </p:nvCxnSpPr>
        <p:spPr>
          <a:xfrm rot="16200000" flipH="1">
            <a:off x="5221864" y="5311162"/>
            <a:ext cx="264828" cy="8466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12 Conector recto"/>
          <p:cNvCxnSpPr/>
          <p:nvPr/>
        </p:nvCxnSpPr>
        <p:spPr>
          <a:xfrm>
            <a:off x="5814481" y="1470762"/>
            <a:ext cx="0" cy="33660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 de texto 2"/>
          <p:cNvSpPr txBox="1">
            <a:spLocks noChangeArrowheads="1"/>
          </p:cNvSpPr>
          <p:nvPr/>
        </p:nvSpPr>
        <p:spPr bwMode="auto">
          <a:xfrm>
            <a:off x="5093934" y="1740632"/>
            <a:ext cx="1363147" cy="895564"/>
          </a:xfrm>
          <a:prstGeom prst="rect">
            <a:avLst/>
          </a:prstGeom>
          <a:solidFill>
            <a:srgbClr val="94A62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PE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CENTRAL PERUANA DE SERVICIOS                         CEPESER PIURA</a:t>
            </a:r>
          </a:p>
        </p:txBody>
      </p:sp>
      <p:cxnSp>
        <p:nvCxnSpPr>
          <p:cNvPr id="13" name="Conector recto 12"/>
          <p:cNvCxnSpPr>
            <a:stCxn id="25" idx="0"/>
          </p:cNvCxnSpPr>
          <p:nvPr/>
        </p:nvCxnSpPr>
        <p:spPr>
          <a:xfrm rot="16200000" flipV="1">
            <a:off x="4050963" y="3050063"/>
            <a:ext cx="257190" cy="45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12 Conector recto"/>
          <p:cNvCxnSpPr/>
          <p:nvPr/>
        </p:nvCxnSpPr>
        <p:spPr>
          <a:xfrm>
            <a:off x="7044814" y="1438564"/>
            <a:ext cx="0" cy="33660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12 Conector recto"/>
          <p:cNvCxnSpPr/>
          <p:nvPr/>
        </p:nvCxnSpPr>
        <p:spPr>
          <a:xfrm>
            <a:off x="8052623" y="1443236"/>
            <a:ext cx="0" cy="33660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uadro de texto 2"/>
          <p:cNvSpPr txBox="1">
            <a:spLocks noChangeArrowheads="1"/>
          </p:cNvSpPr>
          <p:nvPr/>
        </p:nvSpPr>
        <p:spPr bwMode="auto">
          <a:xfrm>
            <a:off x="7500405" y="1739504"/>
            <a:ext cx="1357342" cy="896692"/>
          </a:xfrm>
          <a:prstGeom prst="rect">
            <a:avLst/>
          </a:prstGeom>
          <a:solidFill>
            <a:srgbClr val="94A62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PE" sz="1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AGRICULTORES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PE" sz="1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CONSERVACIONISTAS</a:t>
            </a:r>
          </a:p>
        </p:txBody>
      </p:sp>
      <p:sp>
        <p:nvSpPr>
          <p:cNvPr id="43" name="Cuadro de texto 2"/>
          <p:cNvSpPr txBox="1">
            <a:spLocks noChangeArrowheads="1"/>
          </p:cNvSpPr>
          <p:nvPr/>
        </p:nvSpPr>
        <p:spPr bwMode="auto">
          <a:xfrm>
            <a:off x="6558434" y="1748279"/>
            <a:ext cx="891790" cy="755185"/>
          </a:xfrm>
          <a:prstGeom prst="rect">
            <a:avLst/>
          </a:prstGeom>
          <a:solidFill>
            <a:srgbClr val="94A62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PE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ESCUELAS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PE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RURALES</a:t>
            </a:r>
          </a:p>
        </p:txBody>
      </p:sp>
    </p:spTree>
    <p:extLst>
      <p:ext uri="{BB962C8B-B14F-4D97-AF65-F5344CB8AC3E}">
        <p14:creationId xmlns="" xmlns:p14="http://schemas.microsoft.com/office/powerpoint/2010/main" val="256795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0201" y="378652"/>
            <a:ext cx="7024744" cy="690571"/>
          </a:xfrm>
        </p:spPr>
        <p:txBody>
          <a:bodyPr>
            <a:normAutofit/>
          </a:bodyPr>
          <a:lstStyle/>
          <a:p>
            <a:r>
              <a:rPr lang="es-ES" sz="2600" b="1" dirty="0" smtClean="0"/>
              <a:t>Objetivos de investigación</a:t>
            </a:r>
            <a:endParaRPr lang="es-ES" sz="2600" b="1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/>
          <a:srcRect l="4009" t="11453" r="5781" b="69212"/>
          <a:stretch/>
        </p:blipFill>
        <p:spPr>
          <a:xfrm>
            <a:off x="229479" y="1940074"/>
            <a:ext cx="8659843" cy="1936553"/>
          </a:xfrm>
          <a:prstGeom prst="rect">
            <a:avLst/>
          </a:prstGeom>
        </p:spPr>
      </p:pic>
      <p:sp>
        <p:nvSpPr>
          <p:cNvPr id="12" name="Conector 11"/>
          <p:cNvSpPr/>
          <p:nvPr/>
        </p:nvSpPr>
        <p:spPr>
          <a:xfrm rot="5400000">
            <a:off x="490902" y="1001818"/>
            <a:ext cx="3155665" cy="4137469"/>
          </a:xfrm>
          <a:prstGeom prst="flowChartConnector">
            <a:avLst/>
          </a:prstGeom>
          <a:noFill/>
          <a:ln w="38100" cmpd="sng">
            <a:solidFill>
              <a:schemeClr val="accent1">
                <a:alpha val="76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Flecha curvada hacia la derecha 12"/>
          <p:cNvSpPr/>
          <p:nvPr/>
        </p:nvSpPr>
        <p:spPr>
          <a:xfrm rot="19631527">
            <a:off x="3409309" y="3961017"/>
            <a:ext cx="1165487" cy="1177995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5899741" y="4622043"/>
            <a:ext cx="1623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705032"/>
                </a:solidFill>
              </a:rPr>
              <a:t>¿Qué?</a:t>
            </a:r>
            <a:endParaRPr lang="es-ES" sz="2800" b="1" dirty="0">
              <a:solidFill>
                <a:srgbClr val="705032"/>
              </a:solidFill>
            </a:endParaRP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3584884" y="938282"/>
            <a:ext cx="7024744" cy="6905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b="1" dirty="0" smtClean="0">
                <a:solidFill>
                  <a:schemeClr val="accent5">
                    <a:lumMod val="75000"/>
                  </a:schemeClr>
                </a:solidFill>
              </a:rPr>
              <a:t>Objetivos específicos</a:t>
            </a:r>
            <a:endParaRPr lang="es-ES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Conector 15"/>
          <p:cNvSpPr/>
          <p:nvPr/>
        </p:nvSpPr>
        <p:spPr>
          <a:xfrm rot="5400000">
            <a:off x="5638649" y="3731992"/>
            <a:ext cx="1872447" cy="2356786"/>
          </a:xfrm>
          <a:prstGeom prst="flowChartConnector">
            <a:avLst/>
          </a:prstGeom>
          <a:noFill/>
          <a:ln w="38100" cmpd="sng">
            <a:solidFill>
              <a:schemeClr val="accent1">
                <a:alpha val="76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83407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602324" y="462455"/>
            <a:ext cx="7839222" cy="589630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CuadroTexto 9"/>
          <p:cNvSpPr txBox="1"/>
          <p:nvPr/>
        </p:nvSpPr>
        <p:spPr>
          <a:xfrm>
            <a:off x="3620417" y="5936567"/>
            <a:ext cx="5197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>
                <a:solidFill>
                  <a:schemeClr val="bg1"/>
                </a:solidFill>
              </a:rPr>
              <a:t>CAMBIO CLIMÁTICO- CAMBIO GLOBAL</a:t>
            </a:r>
            <a:endParaRPr lang="es-PE" b="1" dirty="0">
              <a:solidFill>
                <a:schemeClr val="bg1"/>
              </a:solidFill>
            </a:endParaRPr>
          </a:p>
        </p:txBody>
      </p:sp>
      <p:graphicFrame>
        <p:nvGraphicFramePr>
          <p:cNvPr id="12" name="Diagrama 11"/>
          <p:cNvGraphicFramePr/>
          <p:nvPr>
            <p:extLst>
              <p:ext uri="{D42A27DB-BD31-4B8C-83A1-F6EECF244321}">
                <p14:modId xmlns:p14="http://schemas.microsoft.com/office/powerpoint/2010/main" xmlns="" val="3618648101"/>
              </p:ext>
            </p:extLst>
          </p:nvPr>
        </p:nvGraphicFramePr>
        <p:xfrm>
          <a:off x="984945" y="624933"/>
          <a:ext cx="6911841" cy="5311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830317" y="827315"/>
            <a:ext cx="2043513" cy="138499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PE" sz="1200" dirty="0"/>
              <a:t>Las comunidades campesinas  fortalecen su capacidad de adaptación al cambio climático en base al uso sostenible de la agrobiodiversidad.</a:t>
            </a:r>
          </a:p>
        </p:txBody>
      </p:sp>
    </p:spTree>
    <p:extLst>
      <p:ext uri="{BB962C8B-B14F-4D97-AF65-F5344CB8AC3E}">
        <p14:creationId xmlns:p14="http://schemas.microsoft.com/office/powerpoint/2010/main" xmlns="" val="9918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2"/>
          <a:srcRect l="37505" t="9926" r="37381" b="12868"/>
          <a:stretch/>
        </p:blipFill>
        <p:spPr>
          <a:xfrm>
            <a:off x="991466" y="1620398"/>
            <a:ext cx="1878891" cy="4329954"/>
          </a:xfrm>
          <a:prstGeom prst="rect">
            <a:avLst/>
          </a:prstGeom>
        </p:spPr>
      </p:pic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xmlns="" val="1288519454"/>
              </p:ext>
            </p:extLst>
          </p:nvPr>
        </p:nvGraphicFramePr>
        <p:xfrm>
          <a:off x="3445074" y="1219081"/>
          <a:ext cx="4078556" cy="4482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767255" y="660473"/>
            <a:ext cx="814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 smtClean="0">
                <a:solidFill>
                  <a:schemeClr val="bg2">
                    <a:lumMod val="50000"/>
                  </a:schemeClr>
                </a:solidFill>
                <a:latin typeface="+mj-lt"/>
                <a:ea typeface="Batang" panose="02030600000101010101" pitchFamily="18" charset="-127"/>
              </a:rPr>
              <a:t>Objetivo 1: Interacciones entre actores clave</a:t>
            </a:r>
            <a:endParaRPr lang="es-PE" sz="2400" b="1" dirty="0">
              <a:solidFill>
                <a:schemeClr val="bg2">
                  <a:lumMod val="50000"/>
                </a:schemeClr>
              </a:solidFill>
              <a:latin typeface="+mj-lt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315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623433" y="419010"/>
            <a:ext cx="7024744" cy="864228"/>
          </a:xfrm>
        </p:spPr>
        <p:txBody>
          <a:bodyPr>
            <a:normAutofit/>
          </a:bodyPr>
          <a:lstStyle/>
          <a:p>
            <a:r>
              <a:rPr lang="es-ES" sz="2200" b="1" dirty="0" smtClean="0">
                <a:solidFill>
                  <a:schemeClr val="accent1">
                    <a:lumMod val="75000"/>
                  </a:schemeClr>
                </a:solidFill>
              </a:rPr>
              <a:t>Enfoques del Proyecto</a:t>
            </a:r>
            <a:endParaRPr lang="es-ES" sz="2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ctángulo redondeado 2"/>
          <p:cNvSpPr/>
          <p:nvPr/>
        </p:nvSpPr>
        <p:spPr>
          <a:xfrm>
            <a:off x="3754565" y="3374209"/>
            <a:ext cx="1971727" cy="96056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 err="1" smtClean="0"/>
              <a:t>Cocreación</a:t>
            </a:r>
            <a:r>
              <a:rPr lang="es-ES" sz="1600" b="1" dirty="0" smtClean="0"/>
              <a:t> de conocimientos</a:t>
            </a:r>
          </a:p>
          <a:p>
            <a:pPr algn="ctr"/>
            <a:r>
              <a:rPr lang="es-ES" sz="1600" b="1" dirty="0" smtClean="0"/>
              <a:t>DIALOGO DE SABERES</a:t>
            </a:r>
            <a:endParaRPr lang="es-ES" sz="1600" b="1" dirty="0"/>
          </a:p>
        </p:txBody>
      </p:sp>
      <p:sp>
        <p:nvSpPr>
          <p:cNvPr id="5" name="Elipse 4"/>
          <p:cNvSpPr/>
          <p:nvPr/>
        </p:nvSpPr>
        <p:spPr>
          <a:xfrm>
            <a:off x="3508990" y="1335636"/>
            <a:ext cx="2382970" cy="1322497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bg1"/>
                </a:solidFill>
              </a:rPr>
              <a:t>Intercultural</a:t>
            </a:r>
            <a:endParaRPr lang="es-ES" sz="1600" b="1" dirty="0">
              <a:solidFill>
                <a:schemeClr val="bg1"/>
              </a:solidFill>
            </a:endParaRPr>
          </a:p>
        </p:txBody>
      </p:sp>
      <p:sp>
        <p:nvSpPr>
          <p:cNvPr id="8" name="Elipse 7"/>
          <p:cNvSpPr/>
          <p:nvPr/>
        </p:nvSpPr>
        <p:spPr>
          <a:xfrm>
            <a:off x="3469708" y="5036497"/>
            <a:ext cx="2382970" cy="1322497"/>
          </a:xfrm>
          <a:prstGeom prst="ellipse">
            <a:avLst/>
          </a:prstGeom>
          <a:solidFill>
            <a:srgbClr val="660066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bg1"/>
                </a:solidFill>
              </a:rPr>
              <a:t>Género</a:t>
            </a:r>
            <a:endParaRPr lang="es-ES" sz="1600" b="1" dirty="0">
              <a:solidFill>
                <a:schemeClr val="bg1"/>
              </a:solidFill>
            </a:endParaRPr>
          </a:p>
        </p:txBody>
      </p:sp>
      <p:sp>
        <p:nvSpPr>
          <p:cNvPr id="9" name="Elipse 8"/>
          <p:cNvSpPr/>
          <p:nvPr/>
        </p:nvSpPr>
        <p:spPr>
          <a:xfrm>
            <a:off x="518687" y="3234228"/>
            <a:ext cx="2859370" cy="1859353"/>
          </a:xfrm>
          <a:prstGeom prst="ellipse">
            <a:avLst/>
          </a:prstGeom>
          <a:solidFill>
            <a:srgbClr val="3366F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bg1"/>
                </a:solidFill>
              </a:rPr>
              <a:t>Intergeneracional</a:t>
            </a:r>
            <a:endParaRPr lang="es-ES" sz="1600" b="1" dirty="0">
              <a:solidFill>
                <a:schemeClr val="bg1"/>
              </a:solidFill>
            </a:endParaRPr>
          </a:p>
        </p:txBody>
      </p:sp>
      <p:sp>
        <p:nvSpPr>
          <p:cNvPr id="10" name="Elipse 9"/>
          <p:cNvSpPr/>
          <p:nvPr/>
        </p:nvSpPr>
        <p:spPr>
          <a:xfrm>
            <a:off x="6214573" y="3308086"/>
            <a:ext cx="2382970" cy="13224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bg1"/>
                </a:solidFill>
              </a:rPr>
              <a:t>Participativo</a:t>
            </a:r>
            <a:endParaRPr lang="es-ES" sz="1600" b="1" dirty="0">
              <a:solidFill>
                <a:schemeClr val="bg1"/>
              </a:solidFill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806739" y="1535728"/>
            <a:ext cx="2382970" cy="1322497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accent5">
                    <a:lumMod val="75000"/>
                  </a:schemeClr>
                </a:solidFill>
              </a:rPr>
              <a:t>Educación comunitaria</a:t>
            </a:r>
          </a:p>
          <a:p>
            <a:pPr algn="ctr"/>
            <a:r>
              <a:rPr lang="es-ES" sz="1600" b="1" dirty="0" smtClean="0">
                <a:solidFill>
                  <a:schemeClr val="accent5">
                    <a:lumMod val="75000"/>
                  </a:schemeClr>
                </a:solidFill>
              </a:rPr>
              <a:t>MINEDU</a:t>
            </a:r>
            <a:endParaRPr lang="es-E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Elipse 12"/>
          <p:cNvSpPr/>
          <p:nvPr/>
        </p:nvSpPr>
        <p:spPr>
          <a:xfrm>
            <a:off x="6149107" y="1535728"/>
            <a:ext cx="2448435" cy="1322497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accent5">
                    <a:lumMod val="75000"/>
                  </a:schemeClr>
                </a:solidFill>
              </a:rPr>
              <a:t>Gestión de la diversidad (desarrollo local) </a:t>
            </a:r>
          </a:p>
          <a:p>
            <a:pPr algn="ctr"/>
            <a:r>
              <a:rPr lang="es-ES" sz="1600" b="1" dirty="0" smtClean="0">
                <a:solidFill>
                  <a:schemeClr val="accent5">
                    <a:lumMod val="75000"/>
                  </a:schemeClr>
                </a:solidFill>
              </a:rPr>
              <a:t>MINEDU</a:t>
            </a:r>
            <a:endParaRPr lang="es-E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Flecha curvada hacia abajo 5"/>
          <p:cNvSpPr/>
          <p:nvPr/>
        </p:nvSpPr>
        <p:spPr>
          <a:xfrm>
            <a:off x="2880515" y="1335636"/>
            <a:ext cx="733219" cy="480753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4" name="Flecha curvada hacia abajo 13"/>
          <p:cNvSpPr/>
          <p:nvPr/>
        </p:nvSpPr>
        <p:spPr>
          <a:xfrm flipH="1">
            <a:off x="5693204" y="1283238"/>
            <a:ext cx="911808" cy="480753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5" name="Flecha abajo 14"/>
          <p:cNvSpPr/>
          <p:nvPr/>
        </p:nvSpPr>
        <p:spPr>
          <a:xfrm>
            <a:off x="4551407" y="2701098"/>
            <a:ext cx="319281" cy="36290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Flecha abajo 15"/>
          <p:cNvSpPr/>
          <p:nvPr/>
        </p:nvSpPr>
        <p:spPr>
          <a:xfrm flipV="1">
            <a:off x="4564500" y="4596007"/>
            <a:ext cx="288051" cy="36192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 derecha 17"/>
          <p:cNvSpPr/>
          <p:nvPr/>
        </p:nvSpPr>
        <p:spPr>
          <a:xfrm>
            <a:off x="3351871" y="3666332"/>
            <a:ext cx="217541" cy="24408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 derecha 18"/>
          <p:cNvSpPr/>
          <p:nvPr/>
        </p:nvSpPr>
        <p:spPr>
          <a:xfrm flipH="1">
            <a:off x="5852678" y="3727352"/>
            <a:ext cx="236005" cy="36612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Flecha curvada hacia la derecha 22"/>
          <p:cNvSpPr/>
          <p:nvPr/>
        </p:nvSpPr>
        <p:spPr>
          <a:xfrm rot="18536184">
            <a:off x="2479588" y="5026380"/>
            <a:ext cx="720129" cy="1139184"/>
          </a:xfrm>
          <a:prstGeom prst="curvedRightArrow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4" name="Flecha curvada hacia la derecha 23"/>
          <p:cNvSpPr/>
          <p:nvPr/>
        </p:nvSpPr>
        <p:spPr>
          <a:xfrm rot="13436851">
            <a:off x="6383153" y="4819344"/>
            <a:ext cx="720129" cy="1139184"/>
          </a:xfrm>
          <a:prstGeom prst="curvedRightArrow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6" name="Flecha abajo 25"/>
          <p:cNvSpPr/>
          <p:nvPr/>
        </p:nvSpPr>
        <p:spPr>
          <a:xfrm rot="3315243">
            <a:off x="3033078" y="2432899"/>
            <a:ext cx="444191" cy="1066769"/>
          </a:xfrm>
          <a:prstGeom prst="downArrow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lecha abajo 26"/>
          <p:cNvSpPr/>
          <p:nvPr/>
        </p:nvSpPr>
        <p:spPr>
          <a:xfrm rot="8048221">
            <a:off x="5927013" y="2477239"/>
            <a:ext cx="444191" cy="1066769"/>
          </a:xfrm>
          <a:prstGeom prst="downArrow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/>
          <p:cNvSpPr txBox="1"/>
          <p:nvPr/>
        </p:nvSpPr>
        <p:spPr>
          <a:xfrm>
            <a:off x="4937448" y="4334397"/>
            <a:ext cx="1623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705032"/>
                </a:solidFill>
              </a:rPr>
              <a:t>¿Y qué?</a:t>
            </a:r>
            <a:endParaRPr lang="es-ES" sz="2800" b="1" dirty="0">
              <a:solidFill>
                <a:srgbClr val="705032"/>
              </a:solidFill>
            </a:endParaRPr>
          </a:p>
        </p:txBody>
      </p:sp>
      <p:sp>
        <p:nvSpPr>
          <p:cNvPr id="29" name="Conector 28"/>
          <p:cNvSpPr/>
          <p:nvPr/>
        </p:nvSpPr>
        <p:spPr>
          <a:xfrm rot="5400000">
            <a:off x="5314433" y="3756192"/>
            <a:ext cx="1034429" cy="1709842"/>
          </a:xfrm>
          <a:prstGeom prst="flowChartConnector">
            <a:avLst/>
          </a:prstGeom>
          <a:noFill/>
          <a:ln w="38100" cmpd="sng">
            <a:solidFill>
              <a:schemeClr val="accent1">
                <a:alpha val="76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89229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9663" t="6461" r="10266" b="13504"/>
          <a:stretch>
            <a:fillRect/>
          </a:stretch>
        </p:blipFill>
        <p:spPr bwMode="auto">
          <a:xfrm>
            <a:off x="6572813" y="2681741"/>
            <a:ext cx="2511425" cy="1411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623433" y="419010"/>
            <a:ext cx="7024744" cy="864228"/>
          </a:xfrm>
        </p:spPr>
        <p:txBody>
          <a:bodyPr>
            <a:normAutofit fontScale="90000"/>
          </a:bodyPr>
          <a:lstStyle/>
          <a:p>
            <a:r>
              <a:rPr lang="es-ES" sz="2900" b="1" dirty="0" smtClean="0">
                <a:solidFill>
                  <a:schemeClr val="accent1">
                    <a:lumMod val="75000"/>
                  </a:schemeClr>
                </a:solidFill>
              </a:rPr>
              <a:t>Método</a:t>
            </a:r>
            <a:br>
              <a:rPr lang="es-ES" sz="29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sz="2900" b="1" dirty="0" smtClean="0">
                <a:solidFill>
                  <a:schemeClr val="accent1">
                    <a:lumMod val="75000"/>
                  </a:schemeClr>
                </a:solidFill>
              </a:rPr>
              <a:t>Á</a:t>
            </a:r>
            <a:r>
              <a:rPr lang="es-ES" sz="2200" b="1" dirty="0" smtClean="0">
                <a:solidFill>
                  <a:schemeClr val="accent1">
                    <a:lumMod val="75000"/>
                  </a:schemeClr>
                </a:solidFill>
              </a:rPr>
              <a:t>rea </a:t>
            </a:r>
            <a:r>
              <a:rPr lang="es-ES" sz="2200" b="1" dirty="0">
                <a:solidFill>
                  <a:schemeClr val="accent1">
                    <a:lumMod val="75000"/>
                  </a:schemeClr>
                </a:solidFill>
              </a:rPr>
              <a:t>de estudio</a:t>
            </a:r>
          </a:p>
        </p:txBody>
      </p:sp>
      <p:pic>
        <p:nvPicPr>
          <p:cNvPr id="5" name="Imagen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10304" y="1401083"/>
            <a:ext cx="3862509" cy="474001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</p:pic>
      <p:sp>
        <p:nvSpPr>
          <p:cNvPr id="6" name="Rectángulo 5"/>
          <p:cNvSpPr/>
          <p:nvPr/>
        </p:nvSpPr>
        <p:spPr>
          <a:xfrm>
            <a:off x="610201" y="1658879"/>
            <a:ext cx="17205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1600" dirty="0" smtClean="0"/>
              <a:t>Cuenca </a:t>
            </a:r>
            <a:r>
              <a:rPr lang="es-PE" sz="1600" dirty="0"/>
              <a:t>de San Pedro, </a:t>
            </a:r>
            <a:r>
              <a:rPr lang="es-PE" sz="1600" dirty="0" smtClean="0"/>
              <a:t>distrito </a:t>
            </a:r>
            <a:r>
              <a:rPr lang="es-PE" sz="1600" dirty="0"/>
              <a:t>de Frías</a:t>
            </a:r>
            <a:r>
              <a:rPr lang="es-PE" sz="1600" dirty="0" smtClean="0"/>
              <a:t>, provincia </a:t>
            </a:r>
            <a:r>
              <a:rPr lang="es-PE" sz="1600" dirty="0"/>
              <a:t>de Ayabaca, </a:t>
            </a:r>
            <a:r>
              <a:rPr lang="es-PE" sz="1600" b="1" dirty="0"/>
              <a:t>Piura</a:t>
            </a:r>
            <a:r>
              <a:rPr lang="es-PE" sz="1600" dirty="0"/>
              <a:t> </a:t>
            </a:r>
            <a:endParaRPr lang="es-ES" sz="1600" dirty="0"/>
          </a:p>
        </p:txBody>
      </p:sp>
      <p:sp>
        <p:nvSpPr>
          <p:cNvPr id="8" name="Flecha curvada hacia la derecha 7"/>
          <p:cNvSpPr/>
          <p:nvPr/>
        </p:nvSpPr>
        <p:spPr>
          <a:xfrm rot="6310306">
            <a:off x="2319744" y="1931806"/>
            <a:ext cx="534544" cy="617529"/>
          </a:xfrm>
          <a:prstGeom prst="curvedRightArrow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Flecha curvada hacia la izquierda 8"/>
          <p:cNvSpPr/>
          <p:nvPr/>
        </p:nvSpPr>
        <p:spPr>
          <a:xfrm rot="16858510">
            <a:off x="5450170" y="2033057"/>
            <a:ext cx="1171642" cy="2435348"/>
          </a:xfrm>
          <a:prstGeom prst="curvedLef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6572813" y="4067754"/>
            <a:ext cx="206873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1600" dirty="0" smtClean="0">
                <a:latin typeface="+mj-lt"/>
                <a:ea typeface="Calibri"/>
                <a:cs typeface="Times New Roman"/>
              </a:rPr>
              <a:t>Cuenca de Mito, Distrito </a:t>
            </a:r>
            <a:r>
              <a:rPr lang="es-PE" sz="1600" dirty="0" err="1" smtClean="0">
                <a:latin typeface="+mj-lt"/>
                <a:ea typeface="Calibri"/>
                <a:cs typeface="Times New Roman"/>
              </a:rPr>
              <a:t>Kichki</a:t>
            </a:r>
            <a:r>
              <a:rPr lang="es-PE" sz="1600" dirty="0" smtClean="0">
                <a:latin typeface="+mj-lt"/>
                <a:ea typeface="Calibri"/>
                <a:cs typeface="Times New Roman"/>
              </a:rPr>
              <a:t>, Provincia Huánuco</a:t>
            </a:r>
            <a:r>
              <a:rPr lang="es-PE" sz="1600" dirty="0" smtClean="0">
                <a:latin typeface="+mj-lt"/>
              </a:rPr>
              <a:t>, </a:t>
            </a:r>
            <a:r>
              <a:rPr lang="es-PE" sz="1600" b="1" dirty="0">
                <a:latin typeface="+mj-lt"/>
              </a:rPr>
              <a:t>Huánuco</a:t>
            </a:r>
            <a:r>
              <a:rPr lang="es-PE" sz="1600" dirty="0">
                <a:latin typeface="+mj-lt"/>
              </a:rPr>
              <a:t> </a:t>
            </a:r>
            <a:endParaRPr lang="es-ES" sz="1600" dirty="0">
              <a:latin typeface="+mj-lt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623433" y="4608948"/>
            <a:ext cx="191679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1600" dirty="0" smtClean="0"/>
              <a:t>Cuenca de </a:t>
            </a:r>
            <a:r>
              <a:rPr lang="es-PE" sz="1600" dirty="0"/>
              <a:t>Calicanto, </a:t>
            </a:r>
            <a:r>
              <a:rPr lang="es-PE" sz="1600" dirty="0" smtClean="0"/>
              <a:t>distrito </a:t>
            </a:r>
            <a:r>
              <a:rPr lang="es-PE" sz="1600" dirty="0"/>
              <a:t>de Haquira, </a:t>
            </a:r>
            <a:r>
              <a:rPr lang="es-PE" sz="1600" dirty="0" smtClean="0"/>
              <a:t>provincia </a:t>
            </a:r>
            <a:r>
              <a:rPr lang="es-PE" sz="1600" dirty="0"/>
              <a:t>de Cotabambas, </a:t>
            </a:r>
            <a:r>
              <a:rPr lang="es-PE" sz="1600" b="1" dirty="0"/>
              <a:t>Apurímac </a:t>
            </a:r>
            <a:endParaRPr lang="es-ES" sz="1600" b="1" dirty="0"/>
          </a:p>
        </p:txBody>
      </p:sp>
      <p:pic>
        <p:nvPicPr>
          <p:cNvPr id="13" name="Picture 2" descr="D:\BAUDILIO\A.Proyecto AGROBIODIVERSIDAD Frias 2016\Fotos Altos de Frías\Meseta Andina 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7729" y="1283238"/>
            <a:ext cx="2254743" cy="1503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Flecha curvada hacia arriba 14"/>
          <p:cNvSpPr/>
          <p:nvPr/>
        </p:nvSpPr>
        <p:spPr>
          <a:xfrm rot="20956058" flipH="1">
            <a:off x="2308827" y="5430289"/>
            <a:ext cx="2885467" cy="919381"/>
          </a:xfrm>
          <a:prstGeom prst="curvedUp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4717" y="3259292"/>
            <a:ext cx="2339437" cy="1251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0741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6353" t="6632" r="16063" b="12425"/>
          <a:stretch>
            <a:fillRect/>
          </a:stretch>
        </p:blipFill>
        <p:spPr bwMode="auto">
          <a:xfrm>
            <a:off x="813994" y="947904"/>
            <a:ext cx="7254240" cy="5163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33890" y="387380"/>
            <a:ext cx="7689030" cy="1143000"/>
          </a:xfrm>
        </p:spPr>
        <p:txBody>
          <a:bodyPr>
            <a:normAutofit/>
          </a:bodyPr>
          <a:lstStyle/>
          <a:p>
            <a:r>
              <a:rPr lang="es-PE" sz="2800" dirty="0" smtClean="0"/>
              <a:t>Cuenca de San Pedro, Distrito de San Pedro. Piura</a:t>
            </a:r>
            <a:endParaRPr lang="es-PE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/>
          <a:srcRect l="8067" t="8215" r="7950" b="12917"/>
          <a:stretch>
            <a:fillRect/>
          </a:stretch>
        </p:blipFill>
        <p:spPr bwMode="auto">
          <a:xfrm>
            <a:off x="223076" y="1685082"/>
            <a:ext cx="8846782" cy="481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 l="8020" t="48109" r="74023" b="26121"/>
          <a:stretch>
            <a:fillRect/>
          </a:stretch>
        </p:blipFill>
        <p:spPr bwMode="auto">
          <a:xfrm>
            <a:off x="7350553" y="4981040"/>
            <a:ext cx="1744019" cy="1519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8020" t="7292" r="8873" b="13333"/>
          <a:stretch>
            <a:fillRect/>
          </a:stretch>
        </p:blipFill>
        <p:spPr bwMode="auto">
          <a:xfrm>
            <a:off x="537862" y="1431524"/>
            <a:ext cx="8071501" cy="4681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433890" y="288524"/>
            <a:ext cx="768903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Cuenca de Mito , Distrito de </a:t>
            </a:r>
            <a:r>
              <a:rPr kumimoji="0" lang="es-PE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Kichichi</a:t>
            </a:r>
            <a:r>
              <a:rPr kumimoji="0" lang="es-PE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Huánuco</a:t>
            </a:r>
            <a:endParaRPr kumimoji="0" lang="es-PE" sz="2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/>
          <a:srcRect l="8067" t="47129" r="74342" b="12917"/>
          <a:stretch>
            <a:fillRect/>
          </a:stretch>
        </p:blipFill>
        <p:spPr bwMode="auto">
          <a:xfrm>
            <a:off x="6822077" y="3830594"/>
            <a:ext cx="1787286" cy="2282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ángulo 4"/>
          <p:cNvSpPr/>
          <p:nvPr/>
        </p:nvSpPr>
        <p:spPr>
          <a:xfrm>
            <a:off x="696421" y="5423176"/>
            <a:ext cx="5273039" cy="8189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s-PE" sz="1200" b="1" dirty="0" smtClean="0"/>
              <a:t>Altitud</a:t>
            </a:r>
            <a:r>
              <a:rPr lang="es-PE" sz="1200" b="1" dirty="0" smtClean="0"/>
              <a:t>: 2,000 </a:t>
            </a:r>
            <a:r>
              <a:rPr lang="es-PE" sz="1200" b="1" dirty="0"/>
              <a:t>a 4,500 </a:t>
            </a:r>
            <a:r>
              <a:rPr lang="es-PE" sz="1200" b="1" dirty="0" smtClean="0"/>
              <a:t>msnm</a:t>
            </a:r>
            <a:endParaRPr lang="es-PE" sz="1200" b="1" dirty="0"/>
          </a:p>
          <a:p>
            <a:pPr marL="285750" indent="-285750" algn="just">
              <a:buFont typeface="Arial"/>
              <a:buChar char="•"/>
            </a:pPr>
            <a:r>
              <a:rPr lang="es-PE" sz="1200" b="1" dirty="0" smtClean="0"/>
              <a:t>Regiones naturales: Suni y Puna (Tapia, 1999)</a:t>
            </a:r>
          </a:p>
          <a:p>
            <a:pPr marL="285750" indent="-285750" algn="just">
              <a:buFont typeface="Arial"/>
              <a:buChar char="•"/>
            </a:pPr>
            <a:r>
              <a:rPr lang="es-PE" sz="1200" b="1" dirty="0" smtClean="0"/>
              <a:t>Cultivos principales: papa, olluco, mashua, maíz, oca, </a:t>
            </a:r>
            <a:r>
              <a:rPr lang="es-PE" sz="1200" b="1" dirty="0" smtClean="0"/>
              <a:t>quinua</a:t>
            </a:r>
            <a:endParaRPr lang="es-PE" sz="1200" b="1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7381" t="6818" r="8286" b="13131"/>
          <a:stretch>
            <a:fillRect/>
          </a:stretch>
        </p:blipFill>
        <p:spPr bwMode="auto">
          <a:xfrm>
            <a:off x="312271" y="1618735"/>
            <a:ext cx="8474923" cy="452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433890" y="288524"/>
            <a:ext cx="768903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Cuenca de Calicanto, Distrito de </a:t>
            </a:r>
            <a:r>
              <a:rPr kumimoji="0" lang="es-PE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Haquira</a:t>
            </a:r>
            <a:r>
              <a:rPr kumimoji="0" lang="es-PE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kumimoji="0" lang="es-PE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Apurimac</a:t>
            </a:r>
            <a:endParaRPr kumimoji="0" lang="es-PE" sz="2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/>
          <a:srcRect l="8067" t="47129" r="74342" b="12917"/>
          <a:stretch>
            <a:fillRect/>
          </a:stretch>
        </p:blipFill>
        <p:spPr bwMode="auto">
          <a:xfrm>
            <a:off x="6958004" y="3830594"/>
            <a:ext cx="1787286" cy="2282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610200" y="441124"/>
            <a:ext cx="7024744" cy="8642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900" b="1" dirty="0" smtClean="0">
                <a:solidFill>
                  <a:schemeClr val="accent1">
                    <a:lumMod val="75000"/>
                  </a:schemeClr>
                </a:solidFill>
              </a:rPr>
              <a:t>Métodos</a:t>
            </a:r>
            <a:endParaRPr lang="es-ES" sz="22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Pentágono 3"/>
          <p:cNvSpPr/>
          <p:nvPr/>
        </p:nvSpPr>
        <p:spPr>
          <a:xfrm>
            <a:off x="510642" y="1558213"/>
            <a:ext cx="1950894" cy="1806954"/>
          </a:xfrm>
          <a:prstGeom prst="homePlat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/>
              <a:t>Etapa 1: Estructura y diseño</a:t>
            </a:r>
            <a:endParaRPr lang="es-ES" sz="1600" b="1" dirty="0"/>
          </a:p>
        </p:txBody>
      </p:sp>
      <p:sp>
        <p:nvSpPr>
          <p:cNvPr id="5" name="Llamada de flecha hacia arriba 4"/>
          <p:cNvSpPr/>
          <p:nvPr/>
        </p:nvSpPr>
        <p:spPr>
          <a:xfrm>
            <a:off x="271849" y="3478286"/>
            <a:ext cx="1867625" cy="3083675"/>
          </a:xfrm>
          <a:prstGeom prst="upArrowCallou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chemeClr val="bg1"/>
              </a:buClr>
              <a:buFont typeface="Wingdings" charset="2"/>
              <a:buChar char="§"/>
            </a:pPr>
            <a:endParaRPr lang="es-ES" sz="1200" dirty="0" smtClean="0">
              <a:solidFill>
                <a:schemeClr val="bg1"/>
              </a:solidFill>
            </a:endParaRPr>
          </a:p>
          <a:p>
            <a:pPr marL="285750" indent="-285750">
              <a:buClr>
                <a:schemeClr val="bg1"/>
              </a:buClr>
              <a:buFont typeface="Wingdings" charset="2"/>
              <a:buChar char="§"/>
            </a:pPr>
            <a:r>
              <a:rPr lang="es-ES" sz="1100" dirty="0" smtClean="0">
                <a:solidFill>
                  <a:schemeClr val="bg1"/>
                </a:solidFill>
              </a:rPr>
              <a:t>Visita a sitios de estudio</a:t>
            </a:r>
          </a:p>
          <a:p>
            <a:pPr marL="285750" indent="-285750">
              <a:buClr>
                <a:schemeClr val="bg1"/>
              </a:buClr>
              <a:buFont typeface="Wingdings" charset="2"/>
              <a:buChar char="§"/>
            </a:pPr>
            <a:r>
              <a:rPr lang="es-ES" sz="1100" dirty="0" smtClean="0">
                <a:solidFill>
                  <a:schemeClr val="bg1"/>
                </a:solidFill>
              </a:rPr>
              <a:t>Taller de inicio con Equipo </a:t>
            </a:r>
            <a:r>
              <a:rPr lang="es-ES" sz="1100" dirty="0" err="1" smtClean="0">
                <a:solidFill>
                  <a:schemeClr val="bg1"/>
                </a:solidFill>
              </a:rPr>
              <a:t>McKnight</a:t>
            </a:r>
            <a:endParaRPr lang="es-ES" sz="1100" dirty="0" smtClean="0">
              <a:solidFill>
                <a:schemeClr val="bg1"/>
              </a:solidFill>
            </a:endParaRPr>
          </a:p>
          <a:p>
            <a:pPr marL="285750" indent="-285750">
              <a:buClr>
                <a:schemeClr val="bg1"/>
              </a:buClr>
              <a:buFont typeface="Wingdings" charset="2"/>
              <a:buChar char="§"/>
            </a:pPr>
            <a:r>
              <a:rPr lang="es-ES" sz="1100" dirty="0" smtClean="0">
                <a:solidFill>
                  <a:schemeClr val="bg1"/>
                </a:solidFill>
              </a:rPr>
              <a:t>Taller de Inicio Equipo Proyecto</a:t>
            </a:r>
          </a:p>
          <a:p>
            <a:pPr marL="285750" indent="-285750">
              <a:buClr>
                <a:schemeClr val="bg1"/>
              </a:buClr>
              <a:buFont typeface="Wingdings" charset="2"/>
              <a:buChar char="§"/>
            </a:pPr>
            <a:r>
              <a:rPr lang="es-ES" sz="1100" dirty="0" smtClean="0">
                <a:solidFill>
                  <a:schemeClr val="bg1"/>
                </a:solidFill>
              </a:rPr>
              <a:t>Taller de Aprendizaje Social</a:t>
            </a:r>
          </a:p>
          <a:p>
            <a:pPr marL="285750" indent="-285750">
              <a:buClr>
                <a:schemeClr val="bg1"/>
              </a:buClr>
              <a:buFont typeface="Wingdings" charset="2"/>
              <a:buChar char="§"/>
            </a:pPr>
            <a:r>
              <a:rPr lang="es-ES" sz="1100" dirty="0" smtClean="0">
                <a:solidFill>
                  <a:schemeClr val="bg1"/>
                </a:solidFill>
              </a:rPr>
              <a:t>Diagnóstico</a:t>
            </a:r>
          </a:p>
          <a:p>
            <a:pPr marL="285750" indent="-285750">
              <a:buClr>
                <a:schemeClr val="bg1"/>
              </a:buClr>
              <a:buFont typeface="Wingdings" charset="2"/>
              <a:buChar char="§"/>
            </a:pPr>
            <a:r>
              <a:rPr lang="es-ES" sz="1100" dirty="0" smtClean="0">
                <a:solidFill>
                  <a:schemeClr val="bg1"/>
                </a:solidFill>
              </a:rPr>
              <a:t>Línea de </a:t>
            </a:r>
            <a:r>
              <a:rPr lang="es-ES" sz="1100" dirty="0" smtClean="0">
                <a:solidFill>
                  <a:schemeClr val="bg1"/>
                </a:solidFill>
              </a:rPr>
              <a:t>base (inicio)</a:t>
            </a:r>
            <a:endParaRPr lang="es-ES" sz="1100" dirty="0" smtClean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</a:pPr>
            <a:endParaRPr lang="es-ES" sz="1200" dirty="0" smtClean="0">
              <a:solidFill>
                <a:schemeClr val="bg1"/>
              </a:solidFill>
            </a:endParaRPr>
          </a:p>
          <a:p>
            <a:pPr marL="285750" indent="-285750" algn="ctr">
              <a:buFontTx/>
              <a:buChar char="-"/>
            </a:pPr>
            <a:endParaRPr lang="es-ES" sz="1400" dirty="0"/>
          </a:p>
        </p:txBody>
      </p:sp>
      <p:sp>
        <p:nvSpPr>
          <p:cNvPr id="8" name="Pentágono 7"/>
          <p:cNvSpPr/>
          <p:nvPr/>
        </p:nvSpPr>
        <p:spPr>
          <a:xfrm>
            <a:off x="2600843" y="1545119"/>
            <a:ext cx="1950894" cy="1806954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tx1"/>
                </a:solidFill>
              </a:rPr>
              <a:t>Etapa 2: Estudio mecanismos de TC </a:t>
            </a:r>
            <a:endParaRPr lang="es-ES" sz="1600" b="1" dirty="0">
              <a:solidFill>
                <a:schemeClr val="tx1"/>
              </a:solidFill>
            </a:endParaRPr>
          </a:p>
        </p:txBody>
      </p:sp>
      <p:sp>
        <p:nvSpPr>
          <p:cNvPr id="12" name="Llamada de flecha hacia arriba 11"/>
          <p:cNvSpPr/>
          <p:nvPr/>
        </p:nvSpPr>
        <p:spPr>
          <a:xfrm>
            <a:off x="2401509" y="3456826"/>
            <a:ext cx="2086543" cy="3083674"/>
          </a:xfrm>
          <a:prstGeom prst="up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chemeClr val="bg1"/>
              </a:buClr>
              <a:buFont typeface="Wingdings" charset="2"/>
              <a:buChar char="§"/>
            </a:pPr>
            <a:r>
              <a:rPr lang="es-ES" sz="1200" dirty="0" smtClean="0">
                <a:solidFill>
                  <a:schemeClr val="bg1"/>
                </a:solidFill>
              </a:rPr>
              <a:t>Revisión experiencias </a:t>
            </a:r>
          </a:p>
          <a:p>
            <a:pPr marL="285750" indent="-285750">
              <a:buClr>
                <a:schemeClr val="bg1"/>
              </a:buClr>
              <a:buFont typeface="Wingdings" charset="2"/>
              <a:buChar char="§"/>
            </a:pPr>
            <a:r>
              <a:rPr lang="es-ES" sz="1200" dirty="0" smtClean="0">
                <a:solidFill>
                  <a:schemeClr val="bg1"/>
                </a:solidFill>
              </a:rPr>
              <a:t>Mapa de actores </a:t>
            </a:r>
          </a:p>
          <a:p>
            <a:pPr marL="285750" indent="-285750">
              <a:buClr>
                <a:schemeClr val="bg1"/>
              </a:buClr>
              <a:buFont typeface="Wingdings" charset="2"/>
              <a:buChar char="§"/>
            </a:pPr>
            <a:r>
              <a:rPr lang="es-ES" sz="1200" dirty="0" smtClean="0">
                <a:solidFill>
                  <a:schemeClr val="bg1"/>
                </a:solidFill>
              </a:rPr>
              <a:t>Mapa de interrelaciones (actores – espacios)</a:t>
            </a:r>
          </a:p>
          <a:p>
            <a:pPr marL="285750" indent="-285750">
              <a:buClr>
                <a:schemeClr val="bg1"/>
              </a:buClr>
              <a:buFont typeface="Wingdings" charset="2"/>
              <a:buChar char="§"/>
            </a:pPr>
            <a:r>
              <a:rPr lang="es-ES" sz="1200" dirty="0" smtClean="0">
                <a:solidFill>
                  <a:schemeClr val="bg1"/>
                </a:solidFill>
              </a:rPr>
              <a:t>Diseño herramientas</a:t>
            </a:r>
          </a:p>
          <a:p>
            <a:pPr marL="285750" indent="-285750">
              <a:buClr>
                <a:schemeClr val="bg1"/>
              </a:buClr>
              <a:buFont typeface="Wingdings" charset="2"/>
              <a:buChar char="§"/>
            </a:pPr>
            <a:r>
              <a:rPr lang="es-ES" sz="1200" dirty="0">
                <a:solidFill>
                  <a:schemeClr val="bg1"/>
                </a:solidFill>
              </a:rPr>
              <a:t>Trabajo de campo: 3 tesis de pregrado y estudio estado del conocimiento en AGB</a:t>
            </a:r>
            <a:endParaRPr lang="es-ES" sz="1200" dirty="0"/>
          </a:p>
        </p:txBody>
      </p:sp>
      <p:sp>
        <p:nvSpPr>
          <p:cNvPr id="13" name="Pentágono 12"/>
          <p:cNvSpPr/>
          <p:nvPr/>
        </p:nvSpPr>
        <p:spPr>
          <a:xfrm>
            <a:off x="4717233" y="1566602"/>
            <a:ext cx="1950894" cy="1806954"/>
          </a:xfrm>
          <a:prstGeom prst="homePlate">
            <a:avLst/>
          </a:prstGeom>
          <a:solidFill>
            <a:srgbClr val="3366FF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 smtClean="0"/>
              <a:t>Etapa 3: Construcción participativa para la TC </a:t>
            </a:r>
            <a:endParaRPr lang="es-ES" sz="1600" b="1" dirty="0"/>
          </a:p>
        </p:txBody>
      </p:sp>
      <p:sp>
        <p:nvSpPr>
          <p:cNvPr id="14" name="Llamada de flecha hacia arriba 13"/>
          <p:cNvSpPr/>
          <p:nvPr/>
        </p:nvSpPr>
        <p:spPr>
          <a:xfrm>
            <a:off x="4669574" y="3456826"/>
            <a:ext cx="2124760" cy="2527148"/>
          </a:xfrm>
          <a:prstGeom prst="upArrowCallou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chemeClr val="bg1"/>
              </a:buClr>
              <a:buFont typeface="Wingdings" charset="2"/>
              <a:buChar char="§"/>
            </a:pPr>
            <a:endParaRPr lang="es-ES" sz="1200" dirty="0" smtClean="0">
              <a:solidFill>
                <a:schemeClr val="bg1"/>
              </a:solidFill>
            </a:endParaRPr>
          </a:p>
          <a:p>
            <a:pPr marL="285750" indent="-285750">
              <a:buClr>
                <a:schemeClr val="bg1"/>
              </a:buClr>
              <a:buFont typeface="Wingdings" charset="2"/>
              <a:buChar char="§"/>
            </a:pPr>
            <a:endParaRPr lang="es-ES" sz="1200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bg1"/>
              </a:buClr>
              <a:buFont typeface="Wingdings" charset="2"/>
              <a:buChar char="§"/>
            </a:pPr>
            <a:r>
              <a:rPr lang="es-ES" sz="1200" dirty="0" smtClean="0">
                <a:solidFill>
                  <a:schemeClr val="bg1"/>
                </a:solidFill>
              </a:rPr>
              <a:t>Propuesta educativa sobre AGB y señas</a:t>
            </a:r>
          </a:p>
          <a:p>
            <a:pPr marL="285750" indent="-285750">
              <a:buClr>
                <a:schemeClr val="bg1"/>
              </a:buClr>
              <a:buFont typeface="Wingdings" charset="2"/>
              <a:buChar char="§"/>
            </a:pPr>
            <a:r>
              <a:rPr lang="es-ES" sz="1200" dirty="0" smtClean="0">
                <a:solidFill>
                  <a:schemeClr val="bg1"/>
                </a:solidFill>
              </a:rPr>
              <a:t>Formación profesores (grupo “núcleo)</a:t>
            </a:r>
          </a:p>
          <a:p>
            <a:pPr marL="285750" indent="-285750">
              <a:buClr>
                <a:schemeClr val="bg1"/>
              </a:buClr>
              <a:buFont typeface="Wingdings" charset="2"/>
              <a:buChar char="§"/>
            </a:pPr>
            <a:r>
              <a:rPr lang="es-ES" sz="1200" dirty="0" smtClean="0">
                <a:solidFill>
                  <a:schemeClr val="bg1"/>
                </a:solidFill>
              </a:rPr>
              <a:t>Posicionamiento/Capacitación agricultores </a:t>
            </a:r>
            <a:r>
              <a:rPr lang="es-ES" sz="1200" dirty="0" smtClean="0">
                <a:solidFill>
                  <a:schemeClr val="bg1"/>
                </a:solidFill>
              </a:rPr>
              <a:t>(</a:t>
            </a:r>
            <a:r>
              <a:rPr lang="es-ES" sz="1200" dirty="0">
                <a:solidFill>
                  <a:schemeClr val="bg1"/>
                </a:solidFill>
              </a:rPr>
              <a:t>g</a:t>
            </a:r>
            <a:r>
              <a:rPr lang="es-ES" sz="1200" dirty="0" smtClean="0">
                <a:solidFill>
                  <a:schemeClr val="bg1"/>
                </a:solidFill>
              </a:rPr>
              <a:t>rupo “núcleo”)</a:t>
            </a:r>
          </a:p>
          <a:p>
            <a:pPr marL="285750" indent="-285750">
              <a:buClr>
                <a:schemeClr val="bg1"/>
              </a:buClr>
              <a:buFont typeface="Wingdings" charset="2"/>
              <a:buChar char="§"/>
            </a:pPr>
            <a:endParaRPr lang="es-ES" sz="1200" dirty="0" smtClean="0">
              <a:solidFill>
                <a:schemeClr val="bg1"/>
              </a:solidFill>
            </a:endParaRPr>
          </a:p>
          <a:p>
            <a:pPr marL="285750" indent="-285750">
              <a:buClr>
                <a:schemeClr val="bg1"/>
              </a:buClr>
              <a:buFont typeface="Wingdings" charset="2"/>
              <a:buChar char="§"/>
            </a:pPr>
            <a:endParaRPr lang="es-ES" sz="1200" dirty="0"/>
          </a:p>
        </p:txBody>
      </p:sp>
      <p:sp>
        <p:nvSpPr>
          <p:cNvPr id="15" name="Pentágono 14"/>
          <p:cNvSpPr/>
          <p:nvPr/>
        </p:nvSpPr>
        <p:spPr>
          <a:xfrm>
            <a:off x="6794334" y="1566602"/>
            <a:ext cx="1950894" cy="1806954"/>
          </a:xfrm>
          <a:prstGeom prst="homePlat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 smtClean="0"/>
              <a:t>Etapa 4: Plan actividades curriculares sobre AGB y señas</a:t>
            </a:r>
            <a:endParaRPr lang="es-ES" sz="1600" b="1" dirty="0"/>
          </a:p>
        </p:txBody>
      </p:sp>
      <p:sp>
        <p:nvSpPr>
          <p:cNvPr id="16" name="Llamada de flecha hacia arriba 15"/>
          <p:cNvSpPr/>
          <p:nvPr/>
        </p:nvSpPr>
        <p:spPr>
          <a:xfrm>
            <a:off x="6994251" y="3478286"/>
            <a:ext cx="1911615" cy="2252173"/>
          </a:xfrm>
          <a:prstGeom prst="upArrow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Clr>
                <a:schemeClr val="bg1"/>
              </a:buClr>
              <a:buFont typeface="Wingdings" charset="2"/>
              <a:buChar char="§"/>
            </a:pPr>
            <a:r>
              <a:rPr lang="es-ES" sz="1200" dirty="0" smtClean="0">
                <a:solidFill>
                  <a:schemeClr val="bg1"/>
                </a:solidFill>
              </a:rPr>
              <a:t>Fase 1: Capacitación profesores/as</a:t>
            </a:r>
          </a:p>
          <a:p>
            <a:pPr marL="285750" indent="-285750">
              <a:buClr>
                <a:schemeClr val="bg1"/>
              </a:buClr>
              <a:buFont typeface="Wingdings" charset="2"/>
              <a:buChar char="§"/>
            </a:pPr>
            <a:r>
              <a:rPr lang="es-ES" sz="1200" dirty="0" smtClean="0">
                <a:solidFill>
                  <a:schemeClr val="bg1"/>
                </a:solidFill>
              </a:rPr>
              <a:t>Fase 2: Implementación plan</a:t>
            </a:r>
          </a:p>
          <a:p>
            <a:pPr marL="285750" indent="-285750">
              <a:buClr>
                <a:schemeClr val="bg1"/>
              </a:buClr>
              <a:buFont typeface="Wingdings" charset="2"/>
              <a:buChar char="§"/>
            </a:pPr>
            <a:r>
              <a:rPr lang="es-ES" sz="1200" dirty="0" smtClean="0">
                <a:solidFill>
                  <a:schemeClr val="bg1"/>
                </a:solidFill>
              </a:rPr>
              <a:t>Acompañamiento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xmlns="" val="269098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34673" y="1700611"/>
            <a:ext cx="6777317" cy="3508977"/>
          </a:xfrm>
        </p:spPr>
        <p:txBody>
          <a:bodyPr/>
          <a:lstStyle/>
          <a:p>
            <a:endParaRPr lang="es-PE" dirty="0"/>
          </a:p>
        </p:txBody>
      </p:sp>
      <p:pic>
        <p:nvPicPr>
          <p:cNvPr id="6" name="Imagen 1"/>
          <p:cNvPicPr>
            <a:picLocks noChangeAspect="1"/>
          </p:cNvPicPr>
          <p:nvPr/>
        </p:nvPicPr>
        <p:blipFill rotWithShape="1">
          <a:blip r:embed="rId2" cstate="print"/>
          <a:srcRect l="12828" t="10376" r="13049" b="17453"/>
          <a:stretch/>
        </p:blipFill>
        <p:spPr>
          <a:xfrm>
            <a:off x="843023" y="1746375"/>
            <a:ext cx="2492851" cy="1364602"/>
          </a:xfrm>
          <a:prstGeom prst="rect">
            <a:avLst/>
          </a:prstGeom>
        </p:spPr>
      </p:pic>
      <p:pic>
        <p:nvPicPr>
          <p:cNvPr id="7" name="Imagen 1"/>
          <p:cNvPicPr>
            <a:picLocks noChangeAspect="1"/>
          </p:cNvPicPr>
          <p:nvPr/>
        </p:nvPicPr>
        <p:blipFill rotWithShape="1">
          <a:blip r:embed="rId3" cstate="print"/>
          <a:srcRect l="10574" t="9258" r="11192" b="14091"/>
          <a:stretch/>
        </p:blipFill>
        <p:spPr>
          <a:xfrm>
            <a:off x="3335874" y="1746375"/>
            <a:ext cx="2492249" cy="136600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10196" t="6442" r="10368" b="12600"/>
          <a:stretch>
            <a:fillRect/>
          </a:stretch>
        </p:blipFill>
        <p:spPr bwMode="auto">
          <a:xfrm>
            <a:off x="843022" y="3112379"/>
            <a:ext cx="2492851" cy="1428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 l="37435" t="7670" r="37847" b="12784"/>
          <a:stretch>
            <a:fillRect/>
          </a:stretch>
        </p:blipFill>
        <p:spPr bwMode="auto">
          <a:xfrm>
            <a:off x="6105222" y="3110976"/>
            <a:ext cx="2099991" cy="3171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 l="12518" t="9943" r="14861" b="16761"/>
          <a:stretch>
            <a:fillRect/>
          </a:stretch>
        </p:blipFill>
        <p:spPr bwMode="auto">
          <a:xfrm>
            <a:off x="5828123" y="1746375"/>
            <a:ext cx="2404801" cy="1364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/>
          <a:srcRect l="10176" t="7481" r="12092" b="15526"/>
          <a:stretch>
            <a:fillRect/>
          </a:stretch>
        </p:blipFill>
        <p:spPr bwMode="auto">
          <a:xfrm>
            <a:off x="2786373" y="4541843"/>
            <a:ext cx="3318850" cy="1740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print"/>
          <a:srcRect l="20507" t="13163" r="21631" b="19413"/>
          <a:stretch>
            <a:fillRect/>
          </a:stretch>
        </p:blipFill>
        <p:spPr bwMode="auto">
          <a:xfrm>
            <a:off x="734673" y="4540789"/>
            <a:ext cx="2601200" cy="1704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 cstate="print"/>
          <a:srcRect l="9583" t="7623" r="27486" b="10038"/>
          <a:stretch>
            <a:fillRect/>
          </a:stretch>
        </p:blipFill>
        <p:spPr bwMode="auto">
          <a:xfrm>
            <a:off x="3331894" y="3112381"/>
            <a:ext cx="2773328" cy="1428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ítulo 1"/>
          <p:cNvSpPr txBox="1">
            <a:spLocks/>
          </p:cNvSpPr>
          <p:nvPr/>
        </p:nvSpPr>
        <p:spPr>
          <a:xfrm>
            <a:off x="610200" y="334444"/>
            <a:ext cx="7024744" cy="8642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900" b="1" dirty="0" smtClean="0">
                <a:solidFill>
                  <a:schemeClr val="accent1">
                    <a:lumMod val="75000"/>
                  </a:schemeClr>
                </a:solidFill>
              </a:rPr>
              <a:t>Método: Etapa 1</a:t>
            </a:r>
            <a:br>
              <a:rPr lang="es-ES" sz="2900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es-ES" sz="22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0200" y="924820"/>
            <a:ext cx="7024744" cy="547703"/>
          </a:xfrm>
          <a:noFill/>
        </p:spPr>
        <p:txBody>
          <a:bodyPr>
            <a:noAutofit/>
          </a:bodyPr>
          <a:lstStyle/>
          <a:p>
            <a:r>
              <a:rPr lang="es-PE" sz="1600" b="1" dirty="0" smtClean="0">
                <a:solidFill>
                  <a:schemeClr val="accent5">
                    <a:lumMod val="75000"/>
                  </a:schemeClr>
                </a:solidFill>
              </a:rPr>
              <a:t>1. Socialización de la propuesta</a:t>
            </a:r>
            <a:br>
              <a:rPr lang="es-PE" sz="16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PE" sz="1600" b="1" dirty="0" smtClean="0">
                <a:solidFill>
                  <a:schemeClr val="accent5">
                    <a:lumMod val="75000"/>
                  </a:schemeClr>
                </a:solidFill>
              </a:rPr>
              <a:t>2. Reunión de inicio con especialistas del CCRP</a:t>
            </a:r>
            <a:endParaRPr lang="es-PE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636387" y="2043174"/>
            <a:ext cx="524940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400" b="1" dirty="0" smtClean="0"/>
              <a:t>PRINCIPALES APORTES</a:t>
            </a:r>
          </a:p>
          <a:p>
            <a:pPr marL="285750" indent="-285750">
              <a:lnSpc>
                <a:spcPct val="150000"/>
              </a:lnSpc>
              <a:buClr>
                <a:srgbClr val="660066"/>
              </a:buClr>
              <a:buFont typeface="Wingdings" charset="2"/>
              <a:buChar char="q"/>
            </a:pPr>
            <a:r>
              <a:rPr lang="es-ES" sz="1400" dirty="0" smtClean="0"/>
              <a:t>Conceptos clave: </a:t>
            </a:r>
          </a:p>
          <a:p>
            <a:pPr marL="742950" lvl="1" indent="-285750">
              <a:lnSpc>
                <a:spcPct val="150000"/>
              </a:lnSpc>
              <a:buClr>
                <a:srgbClr val="660066"/>
              </a:buClr>
              <a:buFont typeface="Wingdings" charset="2"/>
              <a:buChar char="§"/>
            </a:pPr>
            <a:r>
              <a:rPr lang="es-ES" sz="1400" dirty="0" smtClean="0"/>
              <a:t>Cambio climático</a:t>
            </a:r>
          </a:p>
          <a:p>
            <a:pPr marL="742950" lvl="1" indent="-285750">
              <a:lnSpc>
                <a:spcPct val="150000"/>
              </a:lnSpc>
              <a:buClr>
                <a:srgbClr val="660066"/>
              </a:buClr>
              <a:buFont typeface="Wingdings" charset="2"/>
              <a:buChar char="§"/>
            </a:pPr>
            <a:r>
              <a:rPr lang="es-ES" sz="1400" dirty="0" smtClean="0"/>
              <a:t>Agricultura familiar</a:t>
            </a:r>
          </a:p>
          <a:p>
            <a:pPr marL="742950" lvl="1" indent="-285750">
              <a:lnSpc>
                <a:spcPct val="150000"/>
              </a:lnSpc>
              <a:buClr>
                <a:srgbClr val="660066"/>
              </a:buClr>
              <a:buFont typeface="Wingdings" charset="2"/>
              <a:buChar char="§"/>
            </a:pPr>
            <a:r>
              <a:rPr lang="es-ES" sz="1400" dirty="0" smtClean="0"/>
              <a:t>Soberanía y seguridad alimentarias</a:t>
            </a:r>
          </a:p>
          <a:p>
            <a:pPr marL="285750" indent="-285750">
              <a:lnSpc>
                <a:spcPct val="150000"/>
              </a:lnSpc>
              <a:buClr>
                <a:srgbClr val="660066"/>
              </a:buClr>
              <a:buFont typeface="Wingdings" charset="2"/>
              <a:buChar char="q"/>
            </a:pPr>
            <a:r>
              <a:rPr lang="es-ES" sz="1400" dirty="0" smtClean="0"/>
              <a:t>Nuevos enfoques: educación comunitaria; (MINEDU) gestión para la diversidad (MINEDU); enfoque </a:t>
            </a:r>
            <a:r>
              <a:rPr lang="es-ES" sz="1400" dirty="0" err="1" smtClean="0"/>
              <a:t>intergeneracional</a:t>
            </a:r>
            <a:r>
              <a:rPr lang="es-ES" sz="1400" dirty="0" smtClean="0"/>
              <a:t> (padres, adultos mayores/abuelos/as). </a:t>
            </a:r>
          </a:p>
          <a:p>
            <a:pPr marL="285750" indent="-285750">
              <a:lnSpc>
                <a:spcPct val="150000"/>
              </a:lnSpc>
              <a:buClr>
                <a:srgbClr val="660066"/>
              </a:buClr>
              <a:buFont typeface="Wingdings" charset="2"/>
              <a:buChar char="q"/>
            </a:pPr>
            <a:r>
              <a:rPr lang="es-ES" sz="1400" dirty="0" smtClean="0"/>
              <a:t>Identificación grupo “núcleo” de estudiantes</a:t>
            </a:r>
          </a:p>
          <a:p>
            <a:pPr marL="285750" indent="-285750">
              <a:lnSpc>
                <a:spcPct val="150000"/>
              </a:lnSpc>
              <a:buClr>
                <a:srgbClr val="660066"/>
              </a:buClr>
              <a:buFont typeface="Wingdings" charset="2"/>
              <a:buChar char="q"/>
            </a:pPr>
            <a:r>
              <a:rPr lang="es-ES" sz="1400" dirty="0" smtClean="0"/>
              <a:t>Formación docente</a:t>
            </a:r>
          </a:p>
          <a:p>
            <a:pPr marL="285750" indent="-285750">
              <a:lnSpc>
                <a:spcPct val="150000"/>
              </a:lnSpc>
              <a:buClr>
                <a:srgbClr val="660066"/>
              </a:buClr>
              <a:buFont typeface="Wingdings" charset="2"/>
              <a:buChar char="q"/>
            </a:pPr>
            <a:r>
              <a:rPr lang="es-ES" sz="1400" b="1" dirty="0" smtClean="0"/>
              <a:t>Manejo de conflictos</a:t>
            </a:r>
          </a:p>
          <a:p>
            <a:pPr marL="285750" indent="-285750">
              <a:lnSpc>
                <a:spcPct val="150000"/>
              </a:lnSpc>
              <a:buClr>
                <a:srgbClr val="660066"/>
              </a:buClr>
              <a:buFont typeface="Wingdings" charset="2"/>
              <a:buChar char="q"/>
            </a:pPr>
            <a:r>
              <a:rPr lang="es-ES" sz="1400" dirty="0" smtClean="0"/>
              <a:t>Importancia de las redes: Tambos, red de EIB, </a:t>
            </a:r>
            <a:r>
              <a:rPr lang="es-ES" sz="1400" dirty="0" err="1" smtClean="0"/>
              <a:t>etc</a:t>
            </a:r>
            <a:endParaRPr lang="es-ES" sz="1400" dirty="0" smtClean="0"/>
          </a:p>
          <a:p>
            <a:pPr marL="285750" indent="-285750">
              <a:lnSpc>
                <a:spcPct val="150000"/>
              </a:lnSpc>
              <a:buClr>
                <a:srgbClr val="660066"/>
              </a:buClr>
              <a:buFont typeface="Wingdings" charset="2"/>
              <a:buChar char="q"/>
            </a:pPr>
            <a:r>
              <a:rPr lang="es-ES" sz="1400" dirty="0" smtClean="0"/>
              <a:t>Papel de la mujer.</a:t>
            </a:r>
            <a:endParaRPr lang="es-ES" sz="1400" dirty="0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610200" y="563044"/>
            <a:ext cx="7024744" cy="8642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900" b="1" dirty="0" smtClean="0">
                <a:solidFill>
                  <a:schemeClr val="accent1">
                    <a:lumMod val="75000"/>
                  </a:schemeClr>
                </a:solidFill>
              </a:rPr>
              <a:t>Método: Etapa 1</a:t>
            </a:r>
            <a:br>
              <a:rPr lang="es-ES" sz="2900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es-ES" sz="22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610200" y="2175329"/>
            <a:ext cx="6777317" cy="4649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 algn="just">
              <a:buFont typeface="Wingdings 2" pitchFamily="18" charset="2"/>
              <a:buNone/>
            </a:pPr>
            <a:endParaRPr lang="es-ES" sz="1800" dirty="0" smtClean="0">
              <a:solidFill>
                <a:schemeClr val="tx1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610200" y="1645629"/>
            <a:ext cx="7790239" cy="397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400" b="1" dirty="0" smtClean="0">
                <a:solidFill>
                  <a:srgbClr val="705032"/>
                </a:solidFill>
              </a:rPr>
              <a:t>RESULTADO</a:t>
            </a:r>
            <a:r>
              <a:rPr lang="es-ES" sz="1400" dirty="0" smtClean="0">
                <a:solidFill>
                  <a:srgbClr val="705032"/>
                </a:solidFill>
              </a:rPr>
              <a:t>: Reajustes al marco conceptual y al plan de implementación del proyecto</a:t>
            </a:r>
            <a:endParaRPr lang="es-ES" sz="1400" dirty="0">
              <a:solidFill>
                <a:srgbClr val="705032"/>
              </a:solidFill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636386" y="1068973"/>
            <a:ext cx="7024744" cy="5650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000" b="1" dirty="0" smtClean="0">
                <a:solidFill>
                  <a:schemeClr val="accent5">
                    <a:lumMod val="75000"/>
                  </a:schemeClr>
                </a:solidFill>
              </a:rPr>
              <a:t>Taller de Inicio</a:t>
            </a:r>
            <a:endParaRPr lang="es-ES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13" name="Agrupar 12"/>
          <p:cNvGrpSpPr/>
          <p:nvPr/>
        </p:nvGrpSpPr>
        <p:grpSpPr>
          <a:xfrm>
            <a:off x="6023926" y="2332457"/>
            <a:ext cx="1965815" cy="2224098"/>
            <a:chOff x="5327873" y="2175329"/>
            <a:chExt cx="1965815" cy="2224098"/>
          </a:xfrm>
        </p:grpSpPr>
        <p:sp>
          <p:nvSpPr>
            <p:cNvPr id="3" name="Triángulo isósceles 2"/>
            <p:cNvSpPr/>
            <p:nvPr/>
          </p:nvSpPr>
          <p:spPr>
            <a:xfrm>
              <a:off x="5466373" y="2580568"/>
              <a:ext cx="1661266" cy="1477539"/>
            </a:xfrm>
            <a:prstGeom prst="triangl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" name="CuadroTexto 4"/>
            <p:cNvSpPr txBox="1"/>
            <p:nvPr/>
          </p:nvSpPr>
          <p:spPr>
            <a:xfrm>
              <a:off x="5568993" y="2607737"/>
              <a:ext cx="1440258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sz="1200" b="1" dirty="0" smtClean="0"/>
                <a:t>Profesores/as</a:t>
              </a:r>
              <a:endParaRPr lang="es-ES" sz="1200" b="1" dirty="0"/>
            </a:p>
          </p:txBody>
        </p:sp>
        <p:sp>
          <p:nvSpPr>
            <p:cNvPr id="10" name="CuadroTexto 9"/>
            <p:cNvSpPr txBox="1"/>
            <p:nvPr/>
          </p:nvSpPr>
          <p:spPr>
            <a:xfrm rot="3083719">
              <a:off x="4746244" y="3540798"/>
              <a:ext cx="1440258" cy="276999"/>
            </a:xfrm>
            <a:prstGeom prst="rect">
              <a:avLst/>
            </a:prstGeom>
            <a:solidFill>
              <a:srgbClr val="0000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sz="1200" b="1" dirty="0" smtClean="0"/>
                <a:t>Agricultores/as</a:t>
              </a:r>
              <a:endParaRPr lang="es-ES" sz="1200" b="1" dirty="0"/>
            </a:p>
          </p:txBody>
        </p:sp>
        <p:sp>
          <p:nvSpPr>
            <p:cNvPr id="11" name="CuadroTexto 10"/>
            <p:cNvSpPr txBox="1"/>
            <p:nvPr/>
          </p:nvSpPr>
          <p:spPr>
            <a:xfrm rot="17998423">
              <a:off x="6435060" y="3496967"/>
              <a:ext cx="1440258" cy="276999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sz="1200" b="1" dirty="0" smtClean="0"/>
                <a:t>Niños/as</a:t>
              </a:r>
              <a:endParaRPr lang="es-ES" sz="1200" b="1" dirty="0"/>
            </a:p>
          </p:txBody>
        </p:sp>
        <p:sp>
          <p:nvSpPr>
            <p:cNvPr id="12" name="Conector 11"/>
            <p:cNvSpPr/>
            <p:nvPr/>
          </p:nvSpPr>
          <p:spPr>
            <a:xfrm rot="5400000">
              <a:off x="5804079" y="1837623"/>
              <a:ext cx="1034429" cy="1709842"/>
            </a:xfrm>
            <a:prstGeom prst="flowChartConnector">
              <a:avLst/>
            </a:prstGeom>
            <a:noFill/>
            <a:ln w="38100" cmpd="sng">
              <a:solidFill>
                <a:schemeClr val="accent1">
                  <a:alpha val="76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4" name="CuadroTexto 13"/>
          <p:cNvSpPr txBox="1"/>
          <p:nvPr/>
        </p:nvSpPr>
        <p:spPr>
          <a:xfrm>
            <a:off x="6270394" y="3366618"/>
            <a:ext cx="1623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705032"/>
                </a:solidFill>
              </a:rPr>
              <a:t>¿Y qué?</a:t>
            </a:r>
            <a:endParaRPr lang="es-ES" sz="2800" b="1" dirty="0">
              <a:solidFill>
                <a:srgbClr val="7050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261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610200" y="563044"/>
            <a:ext cx="7024744" cy="8642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900" b="1" dirty="0" smtClean="0">
                <a:solidFill>
                  <a:schemeClr val="accent1">
                    <a:lumMod val="75000"/>
                  </a:schemeClr>
                </a:solidFill>
              </a:rPr>
              <a:t>Método</a:t>
            </a:r>
            <a:br>
              <a:rPr lang="es-ES" sz="2900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es-ES" sz="22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649479" y="1241971"/>
            <a:ext cx="7599270" cy="56500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000" b="1" dirty="0" smtClean="0">
                <a:solidFill>
                  <a:schemeClr val="accent5">
                    <a:lumMod val="75000"/>
                  </a:schemeClr>
                </a:solidFill>
              </a:rPr>
              <a:t>Taller de Aprendizaje Social “</a:t>
            </a:r>
            <a:r>
              <a:rPr lang="es-ES" sz="2000" b="1" dirty="0" err="1" smtClean="0">
                <a:solidFill>
                  <a:schemeClr val="accent5">
                    <a:lumMod val="75000"/>
                  </a:schemeClr>
                </a:solidFill>
              </a:rPr>
              <a:t>Agrobiodiversidad</a:t>
            </a:r>
            <a:r>
              <a:rPr lang="es-ES" sz="2000" b="1" dirty="0" smtClean="0">
                <a:solidFill>
                  <a:schemeClr val="accent5">
                    <a:lumMod val="75000"/>
                  </a:schemeClr>
                </a:solidFill>
              </a:rPr>
              <a:t>, Clima y CT”</a:t>
            </a:r>
            <a:endParaRPr lang="es-ES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649479" y="1770090"/>
            <a:ext cx="7790239" cy="397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400" dirty="0" smtClean="0">
                <a:solidFill>
                  <a:srgbClr val="705032"/>
                </a:solidFill>
              </a:rPr>
              <a:t>17-19 de mayo de 2017, </a:t>
            </a:r>
            <a:r>
              <a:rPr lang="es-ES" sz="1400" dirty="0" err="1" smtClean="0">
                <a:solidFill>
                  <a:srgbClr val="705032"/>
                </a:solidFill>
              </a:rPr>
              <a:t>Kichki</a:t>
            </a:r>
            <a:r>
              <a:rPr lang="es-ES" sz="1400" dirty="0" smtClean="0">
                <a:solidFill>
                  <a:srgbClr val="705032"/>
                </a:solidFill>
              </a:rPr>
              <a:t>, Huánuco</a:t>
            </a:r>
            <a:endParaRPr lang="es-ES" sz="1400" dirty="0">
              <a:solidFill>
                <a:srgbClr val="705032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675666" y="2229266"/>
            <a:ext cx="4352143" cy="395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400" b="1" dirty="0" smtClean="0"/>
              <a:t>PRINCIPALES RESULTADOS</a:t>
            </a:r>
          </a:p>
          <a:p>
            <a:pPr marL="285750" indent="-285750">
              <a:lnSpc>
                <a:spcPct val="150000"/>
              </a:lnSpc>
              <a:buClr>
                <a:srgbClr val="660066"/>
              </a:buClr>
              <a:buFont typeface="Wingdings" charset="2"/>
              <a:buChar char="q"/>
            </a:pPr>
            <a:r>
              <a:rPr lang="es-ES" sz="1400" dirty="0" smtClean="0"/>
              <a:t>Incremento de las capacidades de comunicación e interacción entre el equipo y los/as participantes locales</a:t>
            </a:r>
          </a:p>
          <a:p>
            <a:pPr marL="285750" indent="-285750">
              <a:lnSpc>
                <a:spcPct val="150000"/>
              </a:lnSpc>
              <a:buClr>
                <a:srgbClr val="660066"/>
              </a:buClr>
              <a:buFont typeface="Wingdings" charset="2"/>
              <a:buChar char="q"/>
            </a:pPr>
            <a:r>
              <a:rPr lang="es-ES" sz="1400" dirty="0" smtClean="0"/>
              <a:t>Punto inflexión en la implementación del proyecto: reajustes en la planificación y diseño de estrategias </a:t>
            </a:r>
          </a:p>
          <a:p>
            <a:pPr marL="285750" indent="-285750">
              <a:lnSpc>
                <a:spcPct val="150000"/>
              </a:lnSpc>
              <a:buClr>
                <a:srgbClr val="660066"/>
              </a:buClr>
              <a:buFont typeface="Wingdings" charset="2"/>
              <a:buChar char="q"/>
            </a:pPr>
            <a:r>
              <a:rPr lang="es-ES" sz="1400" dirty="0" smtClean="0"/>
              <a:t>Ajustes metodológicos (investigaciones, trabajo de campo</a:t>
            </a:r>
            <a:r>
              <a:rPr lang="is-IS" sz="1400" dirty="0" smtClean="0"/>
              <a:t>…):herramientas de investigación participativa y de innovaciones locales  </a:t>
            </a:r>
          </a:p>
          <a:p>
            <a:pPr algn="just">
              <a:lnSpc>
                <a:spcPct val="150000"/>
              </a:lnSpc>
              <a:buClr>
                <a:srgbClr val="660066"/>
              </a:buClr>
            </a:pPr>
            <a:r>
              <a:rPr lang="es-ES" sz="1400" b="1" dirty="0" smtClean="0"/>
              <a:t>PRODUCTO: </a:t>
            </a:r>
            <a:r>
              <a:rPr lang="es-ES" sz="1400" dirty="0" smtClean="0"/>
              <a:t>Guía de taller de Aprendizaje Social</a:t>
            </a:r>
          </a:p>
        </p:txBody>
      </p:sp>
      <p:sp>
        <p:nvSpPr>
          <p:cNvPr id="2" name="Elipse 1"/>
          <p:cNvSpPr/>
          <p:nvPr/>
        </p:nvSpPr>
        <p:spPr>
          <a:xfrm>
            <a:off x="5452602" y="1964105"/>
            <a:ext cx="2147294" cy="112608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b="1" dirty="0" smtClean="0">
                <a:solidFill>
                  <a:schemeClr val="bg1"/>
                </a:solidFill>
              </a:rPr>
              <a:t>Conservación de la AGB </a:t>
            </a:r>
            <a:endParaRPr lang="es-ES" sz="1400" b="1" dirty="0">
              <a:solidFill>
                <a:schemeClr val="bg1"/>
              </a:solidFill>
            </a:endParaRPr>
          </a:p>
        </p:txBody>
      </p:sp>
      <p:sp>
        <p:nvSpPr>
          <p:cNvPr id="3" name="Flecha abajo 2"/>
          <p:cNvSpPr/>
          <p:nvPr/>
        </p:nvSpPr>
        <p:spPr>
          <a:xfrm rot="10800000">
            <a:off x="6367552" y="3162359"/>
            <a:ext cx="405890" cy="294468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redondeado 8"/>
          <p:cNvSpPr/>
          <p:nvPr/>
        </p:nvSpPr>
        <p:spPr>
          <a:xfrm>
            <a:off x="5553119" y="3562995"/>
            <a:ext cx="2042548" cy="115156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 smtClean="0"/>
              <a:t>Puentes entre sistemas de conocimiento – </a:t>
            </a:r>
            <a:r>
              <a:rPr lang="es-ES" sz="1400" b="1" dirty="0" err="1" smtClean="0"/>
              <a:t>Cocreación</a:t>
            </a:r>
            <a:r>
              <a:rPr lang="es-ES" sz="1400" b="1" dirty="0" smtClean="0"/>
              <a:t> de conocimientos</a:t>
            </a:r>
            <a:endParaRPr lang="es-ES" sz="1400" b="1" dirty="0"/>
          </a:p>
        </p:txBody>
      </p:sp>
      <p:sp>
        <p:nvSpPr>
          <p:cNvPr id="10" name="Flecha abajo 9"/>
          <p:cNvSpPr/>
          <p:nvPr/>
        </p:nvSpPr>
        <p:spPr>
          <a:xfrm rot="12018950">
            <a:off x="5735254" y="4834166"/>
            <a:ext cx="418984" cy="35353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 abajo 10"/>
          <p:cNvSpPr/>
          <p:nvPr/>
        </p:nvSpPr>
        <p:spPr>
          <a:xfrm rot="8927757">
            <a:off x="7112490" y="4805452"/>
            <a:ext cx="418984" cy="35353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/>
          <p:cNvSpPr/>
          <p:nvPr/>
        </p:nvSpPr>
        <p:spPr>
          <a:xfrm>
            <a:off x="5189158" y="5332341"/>
            <a:ext cx="1387884" cy="6909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 smtClean="0">
                <a:solidFill>
                  <a:schemeClr val="tx1"/>
                </a:solidFill>
              </a:rPr>
              <a:t>Estrategia de manejo de roles y espacios</a:t>
            </a:r>
            <a:endParaRPr lang="es-ES" sz="1200" b="1" dirty="0">
              <a:solidFill>
                <a:schemeClr val="tx1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6773442" y="5314846"/>
            <a:ext cx="1851574" cy="98532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 smtClean="0">
                <a:solidFill>
                  <a:schemeClr val="tx1"/>
                </a:solidFill>
              </a:rPr>
              <a:t>Estrategia de trabajo/capacitación con los profesores</a:t>
            </a:r>
            <a:endParaRPr lang="es-E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261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610200" y="288070"/>
            <a:ext cx="7024744" cy="8642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900" b="1" dirty="0" smtClean="0">
                <a:solidFill>
                  <a:schemeClr val="accent1">
                    <a:lumMod val="75000"/>
                  </a:schemeClr>
                </a:solidFill>
              </a:rPr>
              <a:t>Método</a:t>
            </a:r>
            <a:br>
              <a:rPr lang="es-ES" sz="2900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es-ES" sz="22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6" name="Agrupar 5"/>
          <p:cNvGrpSpPr>
            <a:grpSpLocks/>
          </p:cNvGrpSpPr>
          <p:nvPr/>
        </p:nvGrpSpPr>
        <p:grpSpPr bwMode="auto">
          <a:xfrm>
            <a:off x="906006" y="1134228"/>
            <a:ext cx="7769481" cy="5287898"/>
            <a:chOff x="981" y="5377"/>
            <a:chExt cx="10792" cy="7521"/>
          </a:xfrm>
        </p:grpSpPr>
        <p:grpSp>
          <p:nvGrpSpPr>
            <p:cNvPr id="8" name="Group 29"/>
            <p:cNvGrpSpPr>
              <a:grpSpLocks/>
            </p:cNvGrpSpPr>
            <p:nvPr/>
          </p:nvGrpSpPr>
          <p:grpSpPr bwMode="auto">
            <a:xfrm>
              <a:off x="981" y="5377"/>
              <a:ext cx="9712" cy="6652"/>
              <a:chOff x="981" y="5377"/>
              <a:chExt cx="9712" cy="6652"/>
            </a:xfrm>
          </p:grpSpPr>
          <p:sp>
            <p:nvSpPr>
              <p:cNvPr id="19" name="Oval 30"/>
              <p:cNvSpPr>
                <a:spLocks noChangeArrowheads="1"/>
              </p:cNvSpPr>
              <p:nvPr/>
            </p:nvSpPr>
            <p:spPr bwMode="auto">
              <a:xfrm>
                <a:off x="4361" y="8065"/>
                <a:ext cx="3063" cy="2083"/>
              </a:xfrm>
              <a:prstGeom prst="ellipse">
                <a:avLst/>
              </a:prstGeom>
              <a:gradFill rotWithShape="0"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50000">
                    <a:schemeClr val="accent3">
                      <a:lumMod val="20000"/>
                      <a:lumOff val="80000"/>
                    </a:schemeClr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18900000" scaled="1"/>
              </a:gradFill>
              <a:ln w="12700">
                <a:solidFill>
                  <a:schemeClr val="accent3">
                    <a:lumMod val="60000"/>
                    <a:lumOff val="40000"/>
                  </a:schemeClr>
                </a:solidFill>
                <a:round/>
                <a:headEnd/>
                <a:tailEnd/>
              </a:ln>
              <a:effectLst>
                <a:outerShdw blurRad="63500" dist="29783" dir="3885598" algn="ctr" rotWithShape="0">
                  <a:schemeClr val="accent3">
                    <a:lumMod val="50000"/>
                    <a:lumOff val="0"/>
                    <a:alpha val="50000"/>
                  </a:schemeClr>
                </a:outerShdw>
              </a:effec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20" name="Text Box 31"/>
              <p:cNvSpPr txBox="1">
                <a:spLocks noChangeArrowheads="1"/>
              </p:cNvSpPr>
              <p:nvPr/>
            </p:nvSpPr>
            <p:spPr bwMode="auto">
              <a:xfrm>
                <a:off x="5039" y="8591"/>
                <a:ext cx="1831" cy="66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10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600" b="1">
                    <a:effectLst/>
                    <a:latin typeface="Calibri"/>
                    <a:ea typeface="Calibri"/>
                    <a:cs typeface="Times New Roman"/>
                  </a:rPr>
                  <a:t>ESCUELA</a:t>
                </a:r>
                <a:endParaRPr lang="es-ES_tradnl" sz="110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21" name="Oval 32"/>
              <p:cNvSpPr>
                <a:spLocks noChangeArrowheads="1"/>
              </p:cNvSpPr>
              <p:nvPr/>
            </p:nvSpPr>
            <p:spPr bwMode="auto">
              <a:xfrm>
                <a:off x="981" y="7254"/>
                <a:ext cx="2743" cy="2076"/>
              </a:xfrm>
              <a:prstGeom prst="ellipse">
                <a:avLst/>
              </a:prstGeom>
              <a:gradFill rotWithShape="0"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50000">
                    <a:schemeClr val="accent3">
                      <a:lumMod val="100000"/>
                      <a:lumOff val="0"/>
                    </a:schemeClr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5400000" scaled="1"/>
              </a:gradFill>
              <a:ln w="12700">
                <a:solidFill>
                  <a:schemeClr val="accent3">
                    <a:lumMod val="100000"/>
                    <a:lumOff val="0"/>
                  </a:schemeClr>
                </a:solidFill>
                <a:round/>
                <a:headEnd/>
                <a:tailEnd/>
              </a:ln>
              <a:effectLst>
                <a:outerShdw blurRad="63500" dist="29783" dir="3885598" algn="ctr" rotWithShape="0">
                  <a:schemeClr val="accent3">
                    <a:lumMod val="50000"/>
                    <a:lumOff val="0"/>
                    <a:alpha val="74998"/>
                  </a:schemeClr>
                </a:outerShdw>
              </a:effec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22" name="Text Box 33"/>
              <p:cNvSpPr txBox="1">
                <a:spLocks noChangeArrowheads="1"/>
              </p:cNvSpPr>
              <p:nvPr/>
            </p:nvSpPr>
            <p:spPr bwMode="auto">
              <a:xfrm>
                <a:off x="1475" y="7605"/>
                <a:ext cx="1722" cy="460"/>
              </a:xfrm>
              <a:prstGeom prst="rect">
                <a:avLst/>
              </a:prstGeom>
              <a:solidFill>
                <a:schemeClr val="bg1">
                  <a:lumMod val="100000"/>
                  <a:lumOff val="0"/>
                </a:schemeClr>
              </a:solidFill>
              <a:ln w="9525">
                <a:solidFill>
                  <a:schemeClr val="bg1">
                    <a:lumMod val="10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400" b="1">
                    <a:effectLst/>
                    <a:latin typeface="Calibri"/>
                    <a:ea typeface="Calibri"/>
                    <a:cs typeface="Times New Roman"/>
                  </a:rPr>
                  <a:t>CHACRA</a:t>
                </a:r>
                <a:endParaRPr lang="es-ES_tradnl" sz="110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23" name="Oval 34"/>
              <p:cNvSpPr>
                <a:spLocks noChangeArrowheads="1"/>
              </p:cNvSpPr>
              <p:nvPr/>
            </p:nvSpPr>
            <p:spPr bwMode="auto">
              <a:xfrm>
                <a:off x="8377" y="7317"/>
                <a:ext cx="2316" cy="1942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24" name="Text Box 35"/>
              <p:cNvSpPr txBox="1">
                <a:spLocks noChangeArrowheads="1"/>
              </p:cNvSpPr>
              <p:nvPr/>
            </p:nvSpPr>
            <p:spPr bwMode="auto">
              <a:xfrm>
                <a:off x="8538" y="7850"/>
                <a:ext cx="2029" cy="93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10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200" b="1">
                    <a:effectLst/>
                    <a:latin typeface="Calibri"/>
                    <a:ea typeface="Calibri"/>
                    <a:cs typeface="Times New Roman"/>
                  </a:rPr>
                  <a:t>Comunidad y organizaciones</a:t>
                </a:r>
                <a:endParaRPr lang="es-ES_tradnl" sz="110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25" name="Oval 36"/>
              <p:cNvSpPr>
                <a:spLocks noChangeArrowheads="1"/>
              </p:cNvSpPr>
              <p:nvPr/>
            </p:nvSpPr>
            <p:spPr bwMode="auto">
              <a:xfrm>
                <a:off x="4581" y="5377"/>
                <a:ext cx="2678" cy="1985"/>
              </a:xfrm>
              <a:prstGeom prst="ellipse">
                <a:avLst/>
              </a:prstGeom>
              <a:gradFill rotWithShape="0">
                <a:gsLst>
                  <a:gs pos="0">
                    <a:schemeClr val="lt1">
                      <a:lumMod val="100000"/>
                      <a:lumOff val="0"/>
                    </a:schemeClr>
                  </a:gs>
                  <a:gs pos="100000">
                    <a:schemeClr val="accent6">
                      <a:lumMod val="40000"/>
                      <a:lumOff val="60000"/>
                    </a:schemeClr>
                  </a:gs>
                </a:gsLst>
                <a:lin ang="5400000" scaled="1"/>
              </a:gradFill>
              <a:ln w="12700">
                <a:solidFill>
                  <a:schemeClr val="accent6">
                    <a:lumMod val="60000"/>
                    <a:lumOff val="40000"/>
                  </a:schemeClr>
                </a:solidFill>
                <a:round/>
                <a:headEnd/>
                <a:tailEnd/>
              </a:ln>
              <a:effectLst>
                <a:outerShdw blurRad="63500" dist="29783" dir="3885598" algn="ctr" rotWithShape="0">
                  <a:schemeClr val="accent6">
                    <a:lumMod val="50000"/>
                    <a:lumOff val="0"/>
                    <a:alpha val="50000"/>
                  </a:schemeClr>
                </a:outerShdw>
              </a:effec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26" name="Text Box 37"/>
              <p:cNvSpPr txBox="1">
                <a:spLocks noChangeArrowheads="1"/>
              </p:cNvSpPr>
              <p:nvPr/>
            </p:nvSpPr>
            <p:spPr bwMode="auto">
              <a:xfrm>
                <a:off x="5039" y="5613"/>
                <a:ext cx="1681" cy="57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10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600" b="1">
                    <a:effectLst/>
                    <a:latin typeface="Calibri"/>
                    <a:ea typeface="Calibri"/>
                    <a:cs typeface="Times New Roman"/>
                  </a:rPr>
                  <a:t>FAMILIA</a:t>
                </a:r>
                <a:endParaRPr lang="es-ES_tradnl" sz="110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27" name="Oval 38"/>
              <p:cNvSpPr>
                <a:spLocks noChangeArrowheads="1"/>
              </p:cNvSpPr>
              <p:nvPr/>
            </p:nvSpPr>
            <p:spPr bwMode="auto">
              <a:xfrm>
                <a:off x="7370" y="10825"/>
                <a:ext cx="1603" cy="1083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28" name="Text Box 39"/>
              <p:cNvSpPr txBox="1">
                <a:spLocks noChangeArrowheads="1"/>
              </p:cNvSpPr>
              <p:nvPr/>
            </p:nvSpPr>
            <p:spPr bwMode="auto">
              <a:xfrm>
                <a:off x="7658" y="10996"/>
                <a:ext cx="1006" cy="758"/>
              </a:xfrm>
              <a:prstGeom prst="rect">
                <a:avLst/>
              </a:prstGeom>
              <a:solidFill>
                <a:schemeClr val="bg1">
                  <a:lumMod val="100000"/>
                  <a:lumOff val="0"/>
                </a:schemeClr>
              </a:solidFill>
              <a:ln w="9525">
                <a:solidFill>
                  <a:schemeClr val="bg1">
                    <a:lumMod val="10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200" b="1" dirty="0">
                    <a:effectLst/>
                    <a:latin typeface="Calibri"/>
                    <a:ea typeface="Calibri"/>
                    <a:cs typeface="Times New Roman"/>
                  </a:rPr>
                  <a:t>UGEL</a:t>
                </a:r>
                <a:endParaRPr lang="es-ES_tradnl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29" name="Oval 40"/>
              <p:cNvSpPr>
                <a:spLocks noChangeArrowheads="1"/>
              </p:cNvSpPr>
              <p:nvPr/>
            </p:nvSpPr>
            <p:spPr bwMode="auto">
              <a:xfrm>
                <a:off x="2393" y="10375"/>
                <a:ext cx="2505" cy="1654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30" name="Text Box 41"/>
              <p:cNvSpPr txBox="1">
                <a:spLocks noChangeArrowheads="1"/>
              </p:cNvSpPr>
              <p:nvPr/>
            </p:nvSpPr>
            <p:spPr bwMode="auto">
              <a:xfrm>
                <a:off x="2781" y="10777"/>
                <a:ext cx="1750" cy="115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10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b="1">
                    <a:effectLst/>
                    <a:latin typeface="Calibri"/>
                    <a:ea typeface="Calibri"/>
                    <a:cs typeface="Times New Roman"/>
                  </a:rPr>
                  <a:t>MUNICIPIO</a:t>
                </a:r>
                <a:endParaRPr lang="es-ES_tradnl" sz="110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p:grpSp>
        <p:grpSp>
          <p:nvGrpSpPr>
            <p:cNvPr id="9" name="Group 42"/>
            <p:cNvGrpSpPr>
              <a:grpSpLocks/>
            </p:cNvGrpSpPr>
            <p:nvPr/>
          </p:nvGrpSpPr>
          <p:grpSpPr bwMode="auto">
            <a:xfrm>
              <a:off x="2522" y="6873"/>
              <a:ext cx="9251" cy="6025"/>
              <a:chOff x="2522" y="6873"/>
              <a:chExt cx="9251" cy="6025"/>
            </a:xfrm>
          </p:grpSpPr>
          <p:sp>
            <p:nvSpPr>
              <p:cNvPr id="10" name="AutoShape 43"/>
              <p:cNvSpPr>
                <a:spLocks noChangeArrowheads="1"/>
              </p:cNvSpPr>
              <p:nvPr/>
            </p:nvSpPr>
            <p:spPr bwMode="auto">
              <a:xfrm rot="-1527801">
                <a:off x="3174" y="6873"/>
                <a:ext cx="1522" cy="323"/>
              </a:xfrm>
              <a:prstGeom prst="leftRightArrow">
                <a:avLst>
                  <a:gd name="adj1" fmla="val 50000"/>
                  <a:gd name="adj2" fmla="val 94241"/>
                </a:avLst>
              </a:prstGeom>
              <a:solidFill>
                <a:schemeClr val="accent3">
                  <a:lumMod val="100000"/>
                  <a:lumOff val="0"/>
                </a:schemeClr>
              </a:solidFill>
              <a:ln w="38100">
                <a:solidFill>
                  <a:schemeClr val="lt1">
                    <a:lumMod val="95000"/>
                    <a:lumOff val="0"/>
                  </a:schemeClr>
                </a:solidFill>
                <a:miter lim="800000"/>
                <a:headEnd/>
                <a:tailEnd/>
              </a:ln>
              <a:effectLst>
                <a:outerShdw blurRad="63500" dist="29783" dir="3885598" algn="ctr" rotWithShape="0">
                  <a:schemeClr val="accent3">
                    <a:lumMod val="50000"/>
                    <a:lumOff val="0"/>
                    <a:alpha val="50000"/>
                  </a:schemeClr>
                </a:outerShdw>
              </a:effec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1" name="AutoShape 44"/>
              <p:cNvSpPr>
                <a:spLocks noChangeArrowheads="1"/>
              </p:cNvSpPr>
              <p:nvPr/>
            </p:nvSpPr>
            <p:spPr bwMode="auto">
              <a:xfrm>
                <a:off x="5062" y="10822"/>
                <a:ext cx="2017" cy="323"/>
              </a:xfrm>
              <a:prstGeom prst="leftRightArrow">
                <a:avLst>
                  <a:gd name="adj1" fmla="val 50000"/>
                  <a:gd name="adj2" fmla="val 124892"/>
                </a:avLst>
              </a:prstGeom>
              <a:solidFill>
                <a:schemeClr val="accent3">
                  <a:lumMod val="100000"/>
                  <a:lumOff val="0"/>
                </a:schemeClr>
              </a:solidFill>
              <a:ln w="38100">
                <a:solidFill>
                  <a:schemeClr val="lt1">
                    <a:lumMod val="95000"/>
                    <a:lumOff val="0"/>
                  </a:schemeClr>
                </a:solidFill>
                <a:miter lim="800000"/>
                <a:headEnd/>
                <a:tailEnd/>
              </a:ln>
              <a:effectLst>
                <a:outerShdw blurRad="63500" dist="29783" dir="3885598" algn="ctr" rotWithShape="0">
                  <a:schemeClr val="accent3">
                    <a:lumMod val="50000"/>
                    <a:lumOff val="0"/>
                    <a:alpha val="50000"/>
                  </a:schemeClr>
                </a:outerShdw>
              </a:effec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2" name="AutoShape 45"/>
              <p:cNvSpPr>
                <a:spLocks noChangeArrowheads="1"/>
              </p:cNvSpPr>
              <p:nvPr/>
            </p:nvSpPr>
            <p:spPr bwMode="auto">
              <a:xfrm rot="-1527801">
                <a:off x="7200" y="8256"/>
                <a:ext cx="1109" cy="323"/>
              </a:xfrm>
              <a:prstGeom prst="leftRightArrow">
                <a:avLst>
                  <a:gd name="adj1" fmla="val 50000"/>
                  <a:gd name="adj2" fmla="val 68669"/>
                </a:avLst>
              </a:prstGeom>
              <a:solidFill>
                <a:schemeClr val="accent3">
                  <a:lumMod val="100000"/>
                  <a:lumOff val="0"/>
                </a:schemeClr>
              </a:solidFill>
              <a:ln w="38100">
                <a:solidFill>
                  <a:schemeClr val="lt1">
                    <a:lumMod val="95000"/>
                    <a:lumOff val="0"/>
                  </a:schemeClr>
                </a:solidFill>
                <a:miter lim="800000"/>
                <a:headEnd/>
                <a:tailEnd/>
              </a:ln>
              <a:effectLst>
                <a:outerShdw blurRad="63500" dist="29783" dir="3885598" algn="ctr" rotWithShape="0">
                  <a:schemeClr val="accent3">
                    <a:lumMod val="50000"/>
                    <a:lumOff val="0"/>
                    <a:alpha val="50000"/>
                  </a:schemeClr>
                </a:outerShdw>
              </a:effec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3" name="AutoShape 46"/>
              <p:cNvSpPr>
                <a:spLocks noChangeArrowheads="1"/>
              </p:cNvSpPr>
              <p:nvPr/>
            </p:nvSpPr>
            <p:spPr bwMode="auto">
              <a:xfrm>
                <a:off x="5837" y="7301"/>
                <a:ext cx="322" cy="681"/>
              </a:xfrm>
              <a:prstGeom prst="downArrow">
                <a:avLst>
                  <a:gd name="adj1" fmla="val 50000"/>
                  <a:gd name="adj2" fmla="val 52873"/>
                </a:avLst>
              </a:prstGeom>
              <a:solidFill>
                <a:schemeClr val="accent3">
                  <a:lumMod val="100000"/>
                  <a:lumOff val="0"/>
                </a:schemeClr>
              </a:solidFill>
              <a:ln w="38100">
                <a:solidFill>
                  <a:schemeClr val="lt1">
                    <a:lumMod val="95000"/>
                    <a:lumOff val="0"/>
                  </a:schemeClr>
                </a:solidFill>
                <a:miter lim="800000"/>
                <a:headEnd/>
                <a:tailEnd/>
              </a:ln>
              <a:effectLst>
                <a:outerShdw blurRad="63500" dist="29783" dir="3885598" algn="ctr" rotWithShape="0">
                  <a:schemeClr val="accent3">
                    <a:lumMod val="50000"/>
                    <a:lumOff val="0"/>
                    <a:alpha val="50000"/>
                  </a:schemeClr>
                </a:outerShdw>
              </a:effectLst>
            </p:spPr>
            <p:txBody>
              <a:bodyPr rot="0" vert="eaVert" wrap="square" lIns="91440" tIns="45720" rIns="91440" bIns="45720" anchor="t" anchorCtr="0" upright="1"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4" name="AutoShape 47"/>
              <p:cNvSpPr>
                <a:spLocks noChangeArrowheads="1"/>
              </p:cNvSpPr>
              <p:nvPr/>
            </p:nvSpPr>
            <p:spPr bwMode="auto">
              <a:xfrm rot="-3355240">
                <a:off x="3898" y="7985"/>
                <a:ext cx="345" cy="835"/>
              </a:xfrm>
              <a:prstGeom prst="downArrow">
                <a:avLst>
                  <a:gd name="adj1" fmla="val 50000"/>
                  <a:gd name="adj2" fmla="val 60507"/>
                </a:avLst>
              </a:prstGeom>
              <a:solidFill>
                <a:schemeClr val="accent3">
                  <a:lumMod val="100000"/>
                  <a:lumOff val="0"/>
                </a:schemeClr>
              </a:solidFill>
              <a:ln w="38100">
                <a:solidFill>
                  <a:schemeClr val="lt1">
                    <a:lumMod val="95000"/>
                    <a:lumOff val="0"/>
                  </a:schemeClr>
                </a:solidFill>
                <a:miter lim="800000"/>
                <a:headEnd/>
                <a:tailEnd/>
              </a:ln>
              <a:effectLst>
                <a:outerShdw blurRad="63500" dist="29783" dir="3885598" algn="ctr" rotWithShape="0">
                  <a:schemeClr val="accent3">
                    <a:lumMod val="50000"/>
                    <a:lumOff val="0"/>
                    <a:alpha val="50000"/>
                  </a:schemeClr>
                </a:outerShdw>
              </a:effectLst>
            </p:spPr>
            <p:txBody>
              <a:bodyPr rot="0" vert="eaVert" wrap="square" lIns="91440" tIns="45720" rIns="91440" bIns="45720" anchor="t" anchorCtr="0" upright="1"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5" name="AutoShape 48"/>
              <p:cNvSpPr>
                <a:spLocks noChangeArrowheads="1"/>
              </p:cNvSpPr>
              <p:nvPr/>
            </p:nvSpPr>
            <p:spPr bwMode="auto">
              <a:xfrm rot="-7545087">
                <a:off x="4369" y="9635"/>
                <a:ext cx="447" cy="843"/>
              </a:xfrm>
              <a:prstGeom prst="downArrow">
                <a:avLst>
                  <a:gd name="adj1" fmla="val 50000"/>
                  <a:gd name="adj2" fmla="val 47148"/>
                </a:avLst>
              </a:prstGeom>
              <a:solidFill>
                <a:schemeClr val="accent3">
                  <a:lumMod val="100000"/>
                  <a:lumOff val="0"/>
                </a:schemeClr>
              </a:solidFill>
              <a:ln w="38100">
                <a:solidFill>
                  <a:schemeClr val="lt1">
                    <a:lumMod val="95000"/>
                    <a:lumOff val="0"/>
                  </a:schemeClr>
                </a:solidFill>
                <a:miter lim="800000"/>
                <a:headEnd/>
                <a:tailEnd/>
              </a:ln>
              <a:effectLst>
                <a:outerShdw blurRad="63500" dist="29783" dir="3885598" algn="ctr" rotWithShape="0">
                  <a:schemeClr val="accent3">
                    <a:lumMod val="50000"/>
                    <a:lumOff val="0"/>
                    <a:alpha val="50000"/>
                  </a:schemeClr>
                </a:outerShdw>
              </a:effectLst>
            </p:spPr>
            <p:txBody>
              <a:bodyPr rot="0" vert="eaVert" wrap="square" lIns="91440" tIns="45720" rIns="91440" bIns="45720" anchor="t" anchorCtr="0" upright="1"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6" name="AutoShape 49"/>
              <p:cNvSpPr>
                <a:spLocks noChangeArrowheads="1"/>
              </p:cNvSpPr>
              <p:nvPr/>
            </p:nvSpPr>
            <p:spPr bwMode="auto">
              <a:xfrm rot="2719924">
                <a:off x="6873" y="9940"/>
                <a:ext cx="1109" cy="323"/>
              </a:xfrm>
              <a:prstGeom prst="leftRightArrow">
                <a:avLst>
                  <a:gd name="adj1" fmla="val 50000"/>
                  <a:gd name="adj2" fmla="val 68669"/>
                </a:avLst>
              </a:prstGeom>
              <a:solidFill>
                <a:schemeClr val="accent3">
                  <a:lumMod val="100000"/>
                  <a:lumOff val="0"/>
                </a:schemeClr>
              </a:solidFill>
              <a:ln w="38100">
                <a:solidFill>
                  <a:schemeClr val="lt1">
                    <a:lumMod val="95000"/>
                    <a:lumOff val="0"/>
                  </a:schemeClr>
                </a:solidFill>
                <a:miter lim="800000"/>
                <a:headEnd/>
                <a:tailEnd/>
              </a:ln>
              <a:effectLst>
                <a:outerShdw blurRad="63500" dist="29783" dir="3885598" algn="ctr" rotWithShape="0">
                  <a:schemeClr val="accent3">
                    <a:lumMod val="50000"/>
                    <a:lumOff val="0"/>
                    <a:alpha val="50000"/>
                  </a:schemeClr>
                </a:outerShdw>
              </a:effec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s-ES"/>
              </a:p>
            </p:txBody>
          </p:sp>
          <p:sp>
            <p:nvSpPr>
              <p:cNvPr id="17" name="Text Box 50"/>
              <p:cNvSpPr txBox="1">
                <a:spLocks noChangeArrowheads="1"/>
              </p:cNvSpPr>
              <p:nvPr/>
            </p:nvSpPr>
            <p:spPr bwMode="auto">
              <a:xfrm>
                <a:off x="2522" y="12090"/>
                <a:ext cx="2540" cy="80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63500" dist="107763" dir="13500000" algn="ctr" rotWithShape="0">
                  <a:srgbClr val="000000">
                    <a:alpha val="50000"/>
                  </a:srgbClr>
                </a:outerShdw>
              </a:effec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342900" lvl="0" indent="-342900">
                  <a:lnSpc>
                    <a:spcPct val="115000"/>
                  </a:lnSpc>
                  <a:spcAft>
                    <a:spcPts val="1000"/>
                  </a:spcAft>
                  <a:buFont typeface="Calibri"/>
                  <a:buChar char="-"/>
                </a:pPr>
                <a:r>
                  <a:rPr lang="es-MX" sz="1000" dirty="0">
                    <a:effectLst/>
                    <a:latin typeface="Calibri"/>
                    <a:ea typeface="Calibri"/>
                    <a:cs typeface="Times New Roman"/>
                  </a:rPr>
                  <a:t>Gobierno Regional</a:t>
                </a:r>
                <a:endParaRPr lang="es-ES_tradnl" sz="11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marL="342900" lvl="0" indent="-342900">
                  <a:lnSpc>
                    <a:spcPct val="115000"/>
                  </a:lnSpc>
                  <a:spcAft>
                    <a:spcPts val="1000"/>
                  </a:spcAft>
                  <a:buFont typeface="Calibri"/>
                  <a:buChar char="-"/>
                </a:pPr>
                <a:r>
                  <a:rPr lang="es-MX" sz="1000" dirty="0">
                    <a:effectLst/>
                    <a:latin typeface="Calibri"/>
                    <a:ea typeface="Calibri"/>
                    <a:cs typeface="Times New Roman"/>
                  </a:rPr>
                  <a:t>Gobierno Nacional</a:t>
                </a:r>
                <a:endParaRPr lang="es-ES_tradnl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8" name="Text Box 51"/>
              <p:cNvSpPr txBox="1">
                <a:spLocks noChangeArrowheads="1"/>
              </p:cNvSpPr>
              <p:nvPr/>
            </p:nvSpPr>
            <p:spPr bwMode="auto">
              <a:xfrm>
                <a:off x="9463" y="9357"/>
                <a:ext cx="2310" cy="285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342900" lvl="0" indent="-342900">
                  <a:lnSpc>
                    <a:spcPct val="115000"/>
                  </a:lnSpc>
                  <a:spcAft>
                    <a:spcPts val="1000"/>
                  </a:spcAft>
                  <a:buFont typeface="Calibri"/>
                  <a:buChar char="-"/>
                </a:pPr>
                <a:r>
                  <a:rPr lang="es-MX" sz="1000" dirty="0">
                    <a:effectLst/>
                    <a:latin typeface="Calibri"/>
                    <a:ea typeface="Calibri"/>
                    <a:cs typeface="Times New Roman"/>
                  </a:rPr>
                  <a:t>Rondas campesinas</a:t>
                </a:r>
                <a:endParaRPr lang="es-ES_tradnl" sz="11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marL="342900" lvl="0" indent="-342900">
                  <a:lnSpc>
                    <a:spcPct val="115000"/>
                  </a:lnSpc>
                  <a:spcAft>
                    <a:spcPts val="1000"/>
                  </a:spcAft>
                  <a:buFont typeface="Calibri"/>
                  <a:buChar char="-"/>
                </a:pPr>
                <a:r>
                  <a:rPr lang="es-MX" sz="1000" dirty="0">
                    <a:effectLst/>
                    <a:latin typeface="Calibri"/>
                    <a:ea typeface="Calibri"/>
                    <a:cs typeface="Times New Roman"/>
                  </a:rPr>
                  <a:t>Asociaciones productores</a:t>
                </a:r>
                <a:endParaRPr lang="es-ES_tradnl" sz="11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marL="342900" lvl="0" indent="-342900">
                  <a:lnSpc>
                    <a:spcPct val="115000"/>
                  </a:lnSpc>
                  <a:spcAft>
                    <a:spcPts val="1000"/>
                  </a:spcAft>
                  <a:buFont typeface="Calibri"/>
                  <a:buChar char="-"/>
                </a:pPr>
                <a:r>
                  <a:rPr lang="es-MX" sz="1000" dirty="0">
                    <a:effectLst/>
                    <a:latin typeface="Calibri"/>
                    <a:ea typeface="Calibri"/>
                    <a:cs typeface="Times New Roman"/>
                  </a:rPr>
                  <a:t>Vaso de leche</a:t>
                </a:r>
                <a:endParaRPr lang="es-ES_tradnl" sz="11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marL="342900" lvl="0" indent="-342900">
                  <a:lnSpc>
                    <a:spcPct val="115000"/>
                  </a:lnSpc>
                  <a:spcAft>
                    <a:spcPts val="1000"/>
                  </a:spcAft>
                  <a:buFont typeface="Calibri"/>
                  <a:buChar char="-"/>
                </a:pPr>
                <a:r>
                  <a:rPr lang="es-MX" sz="1000" dirty="0">
                    <a:effectLst/>
                    <a:latin typeface="Calibri"/>
                    <a:ea typeface="Calibri"/>
                    <a:cs typeface="Times New Roman"/>
                  </a:rPr>
                  <a:t>Club de madres</a:t>
                </a:r>
                <a:endParaRPr lang="es-ES_tradnl" sz="11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marL="342900" lvl="0" indent="-342900">
                  <a:lnSpc>
                    <a:spcPct val="115000"/>
                  </a:lnSpc>
                  <a:spcAft>
                    <a:spcPts val="1000"/>
                  </a:spcAft>
                  <a:buFont typeface="Calibri"/>
                  <a:buChar char="-"/>
                </a:pPr>
                <a:r>
                  <a:rPr lang="es-MX" sz="1000" dirty="0">
                    <a:effectLst/>
                    <a:latin typeface="Calibri"/>
                    <a:ea typeface="Calibri"/>
                    <a:cs typeface="Times New Roman"/>
                  </a:rPr>
                  <a:t>AMAPAFAS</a:t>
                </a:r>
                <a:endParaRPr lang="es-ES_tradnl" sz="11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marL="342900" lvl="0" indent="-342900">
                  <a:lnSpc>
                    <a:spcPct val="115000"/>
                  </a:lnSpc>
                  <a:spcAft>
                    <a:spcPts val="1000"/>
                  </a:spcAft>
                  <a:buFont typeface="Calibri"/>
                  <a:buChar char="-"/>
                </a:pPr>
                <a:r>
                  <a:rPr lang="es-MX" sz="1000" dirty="0">
                    <a:effectLst/>
                    <a:latin typeface="Calibri"/>
                    <a:ea typeface="Calibri"/>
                    <a:cs typeface="Times New Roman"/>
                  </a:rPr>
                  <a:t>Otras (a identificar)</a:t>
                </a:r>
                <a:endParaRPr lang="es-ES_tradnl" sz="11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000" dirty="0">
                    <a:effectLst/>
                    <a:latin typeface="Calibri"/>
                    <a:ea typeface="Calibri"/>
                    <a:cs typeface="Times New Roman"/>
                  </a:rPr>
                  <a:t> </a:t>
                </a:r>
                <a:endParaRPr lang="es-ES_tradnl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79620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610200" y="728144"/>
            <a:ext cx="7024744" cy="8642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900" b="1" dirty="0" smtClean="0">
                <a:solidFill>
                  <a:schemeClr val="accent1">
                    <a:lumMod val="75000"/>
                  </a:schemeClr>
                </a:solidFill>
              </a:rPr>
              <a:t>Método</a:t>
            </a:r>
            <a:br>
              <a:rPr lang="es-ES" sz="2900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es-ES" sz="22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99100" y="1720334"/>
            <a:ext cx="755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Algunos resultados preliminares del diagnóstico ( Eje: Educación)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362200"/>
            <a:ext cx="9042400" cy="389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7963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610200" y="563044"/>
            <a:ext cx="7024744" cy="8642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900" b="1" dirty="0" smtClean="0">
                <a:solidFill>
                  <a:schemeClr val="accent1">
                    <a:lumMod val="75000"/>
                  </a:schemeClr>
                </a:solidFill>
              </a:rPr>
              <a:t>Método</a:t>
            </a:r>
            <a:br>
              <a:rPr lang="es-ES" sz="2900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es-ES" sz="22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Marcador de contenido 2"/>
          <p:cNvSpPr>
            <a:spLocks noGrp="1"/>
          </p:cNvSpPr>
          <p:nvPr>
            <p:ph idx="1"/>
          </p:nvPr>
        </p:nvSpPr>
        <p:spPr>
          <a:xfrm>
            <a:off x="610199" y="1141444"/>
            <a:ext cx="7882993" cy="1559440"/>
          </a:xfrm>
        </p:spPr>
        <p:txBody>
          <a:bodyPr>
            <a:normAutofit/>
          </a:bodyPr>
          <a:lstStyle/>
          <a:p>
            <a:pPr marL="68580" indent="0" algn="just">
              <a:buNone/>
            </a:pPr>
            <a:r>
              <a:rPr lang="es-ES" sz="1600" b="1" dirty="0" smtClean="0">
                <a:solidFill>
                  <a:schemeClr val="tx1"/>
                </a:solidFill>
              </a:rPr>
              <a:t>Elaboración de la Línea de base  </a:t>
            </a:r>
          </a:p>
          <a:p>
            <a:pPr marL="68580" indent="0" algn="just">
              <a:buNone/>
            </a:pPr>
            <a:r>
              <a:rPr lang="es-ES" sz="1600" dirty="0" smtClean="0">
                <a:solidFill>
                  <a:srgbClr val="000000"/>
                </a:solidFill>
              </a:rPr>
              <a:t>Con la finalidad de dar respuesta a las preguntas de evaluación, </a:t>
            </a:r>
            <a:r>
              <a:rPr lang="es-ES" sz="1600" dirty="0">
                <a:solidFill>
                  <a:srgbClr val="000000"/>
                </a:solidFill>
              </a:rPr>
              <a:t>a</a:t>
            </a:r>
            <a:r>
              <a:rPr lang="es-ES" sz="1600" dirty="0" smtClean="0">
                <a:solidFill>
                  <a:srgbClr val="000000"/>
                </a:solidFill>
              </a:rPr>
              <a:t>l</a:t>
            </a:r>
            <a:r>
              <a:rPr lang="es-MX" sz="1600" dirty="0" smtClean="0">
                <a:solidFill>
                  <a:srgbClr val="000000"/>
                </a:solidFill>
              </a:rPr>
              <a:t> </a:t>
            </a:r>
            <a:r>
              <a:rPr lang="es-MX" sz="1600" dirty="0">
                <a:solidFill>
                  <a:srgbClr val="000000"/>
                </a:solidFill>
              </a:rPr>
              <a:t>final del proyecto se realizará una evaluación </a:t>
            </a:r>
            <a:r>
              <a:rPr lang="es-MX" sz="1600" dirty="0"/>
              <a:t>del impacto media</a:t>
            </a:r>
            <a:r>
              <a:rPr lang="es-MX" sz="1600" dirty="0">
                <a:solidFill>
                  <a:schemeClr val="tx1"/>
                </a:solidFill>
              </a:rPr>
              <a:t>nte indicadores a definir en la fase de elaboración de línea de </a:t>
            </a:r>
            <a:r>
              <a:rPr lang="es-MX" sz="1600" dirty="0" smtClean="0">
                <a:solidFill>
                  <a:schemeClr val="tx1"/>
                </a:solidFill>
              </a:rPr>
              <a:t>base.</a:t>
            </a:r>
            <a:endParaRPr lang="es-ES" sz="1600" dirty="0" smtClean="0">
              <a:solidFill>
                <a:schemeClr val="tx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638110" y="2709839"/>
            <a:ext cx="35623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MX" sz="1600" b="1" dirty="0" smtClean="0"/>
              <a:t>Preguntas de evaluación:</a:t>
            </a:r>
          </a:p>
          <a:p>
            <a:pPr lvl="0"/>
            <a:endParaRPr lang="es-MX" sz="1600" i="1" dirty="0" smtClean="0"/>
          </a:p>
          <a:p>
            <a:pPr lvl="0" algn="just"/>
            <a:r>
              <a:rPr lang="es-MX" sz="1600" b="1" i="1" dirty="0" smtClean="0">
                <a:solidFill>
                  <a:schemeClr val="accent5">
                    <a:lumMod val="75000"/>
                  </a:schemeClr>
                </a:solidFill>
              </a:rPr>
              <a:t>1. ¿</a:t>
            </a:r>
            <a:r>
              <a:rPr lang="es-MX" sz="1600" b="1" i="1" dirty="0">
                <a:solidFill>
                  <a:schemeClr val="accent5">
                    <a:lumMod val="75000"/>
                  </a:schemeClr>
                </a:solidFill>
              </a:rPr>
              <a:t>La</a:t>
            </a:r>
            <a:r>
              <a:rPr lang="es-ES" sz="1600" b="1" i="1" dirty="0">
                <a:solidFill>
                  <a:schemeClr val="accent5">
                    <a:lumMod val="75000"/>
                  </a:schemeClr>
                </a:solidFill>
              </a:rPr>
              <a:t> escuela rural andina valora y reconoce los conocimientos tradicionales sobre </a:t>
            </a:r>
            <a:r>
              <a:rPr lang="es-ES" sz="1600" b="1" i="1" dirty="0" err="1">
                <a:solidFill>
                  <a:schemeClr val="accent5">
                    <a:lumMod val="75000"/>
                  </a:schemeClr>
                </a:solidFill>
              </a:rPr>
              <a:t>agrobiodiversidad</a:t>
            </a:r>
            <a:r>
              <a:rPr lang="es-ES" sz="1600" b="1" i="1" dirty="0">
                <a:solidFill>
                  <a:schemeClr val="accent5">
                    <a:lumMod val="75000"/>
                  </a:schemeClr>
                </a:solidFill>
              </a:rPr>
              <a:t> vegetal nativa y a los/as poseedores/as de estos saberes?</a:t>
            </a:r>
            <a:endParaRPr lang="es-ES_tradnl" sz="1600" b="1" i="1" dirty="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r>
              <a:rPr lang="es-ES" sz="1600" b="1" i="1" dirty="0">
                <a:solidFill>
                  <a:schemeClr val="accent5">
                    <a:lumMod val="75000"/>
                  </a:schemeClr>
                </a:solidFill>
              </a:rPr>
              <a:t> </a:t>
            </a:r>
            <a:endParaRPr lang="es-ES_tradnl" sz="1600" b="1" i="1" dirty="0">
              <a:solidFill>
                <a:schemeClr val="accent5">
                  <a:lumMod val="75000"/>
                </a:schemeClr>
              </a:solidFill>
            </a:endParaRPr>
          </a:p>
          <a:p>
            <a:pPr lvl="0" algn="just"/>
            <a:r>
              <a:rPr lang="es-ES" sz="1600" b="1" i="1" dirty="0" smtClean="0">
                <a:solidFill>
                  <a:schemeClr val="accent5">
                    <a:lumMod val="75000"/>
                  </a:schemeClr>
                </a:solidFill>
              </a:rPr>
              <a:t>2. ¿</a:t>
            </a:r>
            <a:r>
              <a:rPr lang="es-ES" sz="1600" b="1" i="1" dirty="0">
                <a:solidFill>
                  <a:schemeClr val="accent5">
                    <a:lumMod val="75000"/>
                  </a:schemeClr>
                </a:solidFill>
              </a:rPr>
              <a:t>La escuela rural andina difunde y genera información sobre </a:t>
            </a:r>
            <a:r>
              <a:rPr lang="es-ES" sz="1600" b="1" i="1" dirty="0" err="1">
                <a:solidFill>
                  <a:schemeClr val="accent5">
                    <a:lumMod val="75000"/>
                  </a:schemeClr>
                </a:solidFill>
              </a:rPr>
              <a:t>agrobiodiversidad</a:t>
            </a:r>
            <a:r>
              <a:rPr lang="es-ES" sz="1600" b="1" i="1" dirty="0">
                <a:solidFill>
                  <a:schemeClr val="accent5">
                    <a:lumMod val="75000"/>
                  </a:schemeClr>
                </a:solidFill>
              </a:rPr>
              <a:t> vegetal nativa?</a:t>
            </a:r>
            <a:endParaRPr lang="es-ES_tradnl" sz="1600" b="1" i="1" dirty="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r>
              <a:rPr lang="es-ES" sz="1600" dirty="0"/>
              <a:t> </a:t>
            </a:r>
            <a:endParaRPr lang="es-ES_tradnl" sz="1600" dirty="0"/>
          </a:p>
          <a:p>
            <a:endParaRPr lang="es-ES" sz="1600" dirty="0"/>
          </a:p>
        </p:txBody>
      </p:sp>
      <p:sp>
        <p:nvSpPr>
          <p:cNvPr id="6" name="CuadroTexto 5"/>
          <p:cNvSpPr txBox="1"/>
          <p:nvPr/>
        </p:nvSpPr>
        <p:spPr>
          <a:xfrm>
            <a:off x="5093662" y="2426822"/>
            <a:ext cx="36879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MX" sz="1600" b="1" dirty="0" smtClean="0"/>
              <a:t>Propuesta de indicadores</a:t>
            </a:r>
          </a:p>
          <a:p>
            <a:pPr lvl="0" algn="ctr"/>
            <a:r>
              <a:rPr lang="es-MX" sz="1600" b="1" dirty="0" smtClean="0"/>
              <a:t>(en construcción / comparables)    </a:t>
            </a:r>
          </a:p>
          <a:p>
            <a:endParaRPr lang="es-ES" sz="1600" dirty="0"/>
          </a:p>
        </p:txBody>
      </p:sp>
      <p:sp>
        <p:nvSpPr>
          <p:cNvPr id="5" name="Rectángulo redondeado 4"/>
          <p:cNvSpPr/>
          <p:nvPr/>
        </p:nvSpPr>
        <p:spPr>
          <a:xfrm>
            <a:off x="4800513" y="3164973"/>
            <a:ext cx="4107959" cy="333051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charset="2"/>
              <a:buChar char="ü"/>
            </a:pPr>
            <a:r>
              <a:rPr lang="es-ES" sz="1200" dirty="0" smtClean="0"/>
              <a:t>Nº profesores capacitados </a:t>
            </a:r>
          </a:p>
          <a:p>
            <a:pPr marL="285750" indent="-285750" algn="just">
              <a:buFont typeface="Wingdings" charset="2"/>
              <a:buChar char="ü"/>
            </a:pPr>
            <a:r>
              <a:rPr lang="es-ES" sz="1200" dirty="0" smtClean="0">
                <a:solidFill>
                  <a:schemeClr val="bg1"/>
                </a:solidFill>
              </a:rPr>
              <a:t>N° de agricultores maestros  incorporados al proceso de formulación de plan curricular y modulo de formación docente</a:t>
            </a:r>
          </a:p>
          <a:p>
            <a:pPr marL="285750" indent="-285750" algn="just">
              <a:buFont typeface="Wingdings" charset="2"/>
              <a:buChar char="ü"/>
            </a:pPr>
            <a:r>
              <a:rPr lang="es-ES" sz="1200" dirty="0" smtClean="0">
                <a:solidFill>
                  <a:schemeClr val="bg1"/>
                </a:solidFill>
              </a:rPr>
              <a:t>Nº escuelas que incorporan en su </a:t>
            </a:r>
            <a:r>
              <a:rPr lang="es-ES" sz="1200" dirty="0" err="1" smtClean="0">
                <a:solidFill>
                  <a:schemeClr val="bg1"/>
                </a:solidFill>
              </a:rPr>
              <a:t>currícula</a:t>
            </a:r>
            <a:r>
              <a:rPr lang="es-MX" sz="1200" dirty="0" smtClean="0">
                <a:solidFill>
                  <a:schemeClr val="bg1"/>
                </a:solidFill>
              </a:rPr>
              <a:t> </a:t>
            </a:r>
            <a:r>
              <a:rPr lang="es-MX" sz="1200" dirty="0">
                <a:solidFill>
                  <a:schemeClr val="bg1"/>
                </a:solidFill>
              </a:rPr>
              <a:t>conocimientos acerca de la </a:t>
            </a:r>
            <a:r>
              <a:rPr lang="es-MX" sz="1200" dirty="0" smtClean="0">
                <a:solidFill>
                  <a:schemeClr val="bg1"/>
                </a:solidFill>
              </a:rPr>
              <a:t>AGB </a:t>
            </a:r>
            <a:r>
              <a:rPr lang="es-MX" sz="1200" dirty="0">
                <a:solidFill>
                  <a:schemeClr val="bg1"/>
                </a:solidFill>
              </a:rPr>
              <a:t>vegetal nativa</a:t>
            </a:r>
            <a:r>
              <a:rPr lang="es-ES_tradnl" sz="1200" dirty="0">
                <a:solidFill>
                  <a:schemeClr val="bg1"/>
                </a:solidFill>
              </a:rPr>
              <a:t> </a:t>
            </a:r>
            <a:r>
              <a:rPr lang="es-MX" sz="1200" dirty="0" smtClean="0">
                <a:solidFill>
                  <a:schemeClr val="bg1"/>
                </a:solidFill>
              </a:rPr>
              <a:t> </a:t>
            </a:r>
            <a:r>
              <a:rPr lang="es-MX" sz="1200" dirty="0">
                <a:solidFill>
                  <a:schemeClr val="bg1"/>
                </a:solidFill>
              </a:rPr>
              <a:t>con un enfoque intercultural </a:t>
            </a:r>
            <a:endParaRPr lang="es-ES" sz="1200" dirty="0" smtClean="0">
              <a:solidFill>
                <a:schemeClr val="bg1"/>
              </a:solidFill>
            </a:endParaRPr>
          </a:p>
          <a:p>
            <a:pPr marL="285750" indent="-285750" algn="just">
              <a:buFont typeface="Wingdings" charset="2"/>
              <a:buChar char="ü"/>
            </a:pPr>
            <a:r>
              <a:rPr lang="es-ES" sz="1200" dirty="0" smtClean="0">
                <a:solidFill>
                  <a:schemeClr val="bg1"/>
                </a:solidFill>
              </a:rPr>
              <a:t>Una red entre escuelas participantes del proyecto VALIDAN PROPUESTA DE PLAN CURRICULAR y plan de formación docente</a:t>
            </a:r>
          </a:p>
          <a:p>
            <a:pPr marL="285750" indent="-285750" algn="just">
              <a:buFont typeface="Wingdings" charset="2"/>
              <a:buChar char="ü"/>
            </a:pPr>
            <a:r>
              <a:rPr lang="es-ES" sz="1200" dirty="0" smtClean="0">
                <a:solidFill>
                  <a:schemeClr val="bg1"/>
                </a:solidFill>
              </a:rPr>
              <a:t>Asociaciones de agricultores VALIDAN PROPUESTA DE PLAN CURRICULAR y plan de formación docente</a:t>
            </a:r>
          </a:p>
          <a:p>
            <a:pPr marL="285750" indent="-285750" algn="just">
              <a:buFont typeface="Wingdings" charset="2"/>
              <a:buChar char="ü"/>
            </a:pPr>
            <a:r>
              <a:rPr lang="es-ES" sz="1200" dirty="0" smtClean="0"/>
              <a:t>Nº espacios sobre conservación de AGB en los que las escuelas rurales participan</a:t>
            </a:r>
          </a:p>
          <a:p>
            <a:pPr marL="285750" indent="-285750" algn="just">
              <a:buFont typeface="Wingdings" charset="2"/>
              <a:buChar char="ü"/>
            </a:pPr>
            <a:r>
              <a:rPr lang="es-ES" sz="1200" dirty="0" smtClean="0"/>
              <a:t>Incremento conocimiento sobre AGB vegetal nativa entre escolares</a:t>
            </a:r>
          </a:p>
          <a:p>
            <a:pPr marL="285750" indent="-285750" algn="just">
              <a:buFont typeface="Wingdings" charset="2"/>
              <a:buChar char="ü"/>
            </a:pPr>
            <a:r>
              <a:rPr lang="es-ES" sz="1200" dirty="0" smtClean="0"/>
              <a:t>Otros? </a:t>
            </a:r>
            <a:endParaRPr lang="es-ES" sz="1200" dirty="0"/>
          </a:p>
        </p:txBody>
      </p:sp>
      <p:sp>
        <p:nvSpPr>
          <p:cNvPr id="8" name="Flecha derecha 7"/>
          <p:cNvSpPr/>
          <p:nvPr/>
        </p:nvSpPr>
        <p:spPr>
          <a:xfrm>
            <a:off x="4162350" y="4463765"/>
            <a:ext cx="600063" cy="49765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55863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610200" y="381603"/>
            <a:ext cx="7024744" cy="8642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900" b="1" dirty="0" smtClean="0">
                <a:solidFill>
                  <a:schemeClr val="accent1">
                    <a:lumMod val="75000"/>
                  </a:schemeClr>
                </a:solidFill>
              </a:rPr>
              <a:t>Método</a:t>
            </a:r>
            <a:br>
              <a:rPr lang="es-ES" sz="29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sz="2200" b="1" dirty="0" smtClean="0">
                <a:solidFill>
                  <a:schemeClr val="accent1">
                    <a:lumMod val="75000"/>
                  </a:schemeClr>
                </a:solidFill>
              </a:rPr>
              <a:t>Propuesta de investigación educativa</a:t>
            </a:r>
          </a:p>
        </p:txBody>
      </p:sp>
      <p:sp>
        <p:nvSpPr>
          <p:cNvPr id="4" name="Marcador de contenido 2"/>
          <p:cNvSpPr>
            <a:spLocks noGrp="1"/>
          </p:cNvSpPr>
          <p:nvPr>
            <p:ph idx="1"/>
          </p:nvPr>
        </p:nvSpPr>
        <p:spPr>
          <a:xfrm>
            <a:off x="553780" y="1190002"/>
            <a:ext cx="7958757" cy="4811402"/>
          </a:xfrm>
        </p:spPr>
        <p:txBody>
          <a:bodyPr>
            <a:normAutofit fontScale="92500" lnSpcReduction="20000"/>
          </a:bodyPr>
          <a:lstStyle/>
          <a:p>
            <a:pPr marL="68580" indent="0" algn="just">
              <a:buNone/>
            </a:pPr>
            <a:r>
              <a:rPr lang="es-ES" sz="2300" b="1" dirty="0" smtClean="0">
                <a:solidFill>
                  <a:srgbClr val="000000"/>
                </a:solidFill>
              </a:rPr>
              <a:t>Trabajo de campo sobre transmisión de conocimientos</a:t>
            </a:r>
          </a:p>
          <a:p>
            <a:pPr marL="68580" indent="0" algn="just">
              <a:buNone/>
            </a:pPr>
            <a:r>
              <a:rPr lang="es-ES" sz="2300" b="1" dirty="0" smtClean="0">
                <a:solidFill>
                  <a:srgbClr val="800000"/>
                </a:solidFill>
              </a:rPr>
              <a:t>3 tesis de pregrado en Biología (una por zona)</a:t>
            </a:r>
          </a:p>
          <a:p>
            <a:pPr marL="68580" indent="0" algn="just">
              <a:buNone/>
            </a:pPr>
            <a:endParaRPr lang="es-ES" sz="2100" dirty="0" smtClean="0">
              <a:solidFill>
                <a:srgbClr val="000000"/>
              </a:solidFill>
            </a:endParaRPr>
          </a:p>
          <a:p>
            <a:pPr marL="68580" indent="0" algn="just">
              <a:buNone/>
            </a:pPr>
            <a:r>
              <a:rPr lang="es-ES" sz="2100" dirty="0" smtClean="0">
                <a:solidFill>
                  <a:srgbClr val="000000"/>
                </a:solidFill>
              </a:rPr>
              <a:t>Objetivo: </a:t>
            </a:r>
            <a:r>
              <a:rPr lang="es-MX" sz="2100" dirty="0" smtClean="0">
                <a:solidFill>
                  <a:srgbClr val="000000"/>
                </a:solidFill>
              </a:rPr>
              <a:t>Identificar </a:t>
            </a:r>
            <a:r>
              <a:rPr lang="es-MX" sz="2100" dirty="0"/>
              <a:t>los mecanismos de transmisión y las </a:t>
            </a:r>
            <a:r>
              <a:rPr lang="es-MX" sz="2100" dirty="0" smtClean="0"/>
              <a:t>interfaces </a:t>
            </a:r>
            <a:r>
              <a:rPr lang="es-MX" sz="2100" dirty="0"/>
              <a:t>entre los conocimientos relacionados con la AGB vegetal nativa y señas </a:t>
            </a:r>
            <a:r>
              <a:rPr lang="es-MX" sz="2100" dirty="0" smtClean="0"/>
              <a:t>climáticas</a:t>
            </a:r>
          </a:p>
          <a:p>
            <a:pPr marL="68580" indent="0" algn="just">
              <a:buNone/>
            </a:pPr>
            <a:endParaRPr lang="es-ES" sz="2100" dirty="0" smtClean="0">
              <a:solidFill>
                <a:srgbClr val="FF0000"/>
              </a:solidFill>
            </a:endParaRPr>
          </a:p>
          <a:p>
            <a:pPr marL="411480" indent="-342900" algn="just">
              <a:buAutoNum type="arabicPeriod"/>
            </a:pPr>
            <a:r>
              <a:rPr lang="es-ES" sz="2100" dirty="0" smtClean="0">
                <a:solidFill>
                  <a:schemeClr val="tx1"/>
                </a:solidFill>
              </a:rPr>
              <a:t>Sistematización:</a:t>
            </a:r>
          </a:p>
          <a:p>
            <a:pPr lvl="1" algn="just">
              <a:buFont typeface="Wingdings" charset="2"/>
              <a:buChar char="§"/>
            </a:pPr>
            <a:r>
              <a:rPr lang="es-ES" sz="1800" dirty="0" smtClean="0">
                <a:solidFill>
                  <a:schemeClr val="tx1"/>
                </a:solidFill>
              </a:rPr>
              <a:t>Información sobre AGB, conocimientos tradicionales sobre clima y la situación de los/as agricultores/as conservacionistas</a:t>
            </a:r>
          </a:p>
          <a:p>
            <a:pPr lvl="1" algn="just">
              <a:buFont typeface="Wingdings" charset="2"/>
              <a:buChar char="§"/>
            </a:pPr>
            <a:r>
              <a:rPr lang="es-ES" sz="1800" dirty="0" smtClean="0">
                <a:solidFill>
                  <a:schemeClr val="tx1"/>
                </a:solidFill>
              </a:rPr>
              <a:t>Experiencias sobre programas de educación rural (internacionales, nacionales, regionales y locales)</a:t>
            </a:r>
          </a:p>
          <a:p>
            <a:pPr marL="411480" indent="-342900" algn="just">
              <a:buAutoNum type="arabicPeriod"/>
            </a:pPr>
            <a:r>
              <a:rPr lang="es-ES" sz="2100" dirty="0" smtClean="0">
                <a:solidFill>
                  <a:schemeClr val="tx1"/>
                </a:solidFill>
              </a:rPr>
              <a:t>Mapa de actores e interrelaciones</a:t>
            </a:r>
          </a:p>
          <a:p>
            <a:pPr marL="365760" lvl="1" indent="0" algn="just">
              <a:buNone/>
            </a:pPr>
            <a:endParaRPr lang="es-ES" sz="2100" dirty="0" smtClean="0">
              <a:solidFill>
                <a:schemeClr val="tx1"/>
              </a:solidFill>
            </a:endParaRPr>
          </a:p>
          <a:p>
            <a:pPr marL="411480" indent="-342900" algn="just">
              <a:buAutoNum type="arabicPeriod"/>
            </a:pPr>
            <a:r>
              <a:rPr lang="es-ES" sz="2100" dirty="0" smtClean="0">
                <a:solidFill>
                  <a:schemeClr val="tx1"/>
                </a:solidFill>
              </a:rPr>
              <a:t>Metodología: Aprendizaje Social e Innovaciones Locales</a:t>
            </a:r>
          </a:p>
          <a:p>
            <a:pPr marL="68580" indent="0" algn="just">
              <a:buNone/>
            </a:pPr>
            <a:r>
              <a:rPr lang="es-ES" sz="2100" dirty="0" smtClean="0">
                <a:solidFill>
                  <a:schemeClr val="tx1"/>
                </a:solidFill>
              </a:rPr>
              <a:t>Principios y enfoques metodológicos: </a:t>
            </a:r>
            <a:r>
              <a:rPr lang="es-ES" sz="2100" dirty="0" err="1" smtClean="0">
                <a:solidFill>
                  <a:schemeClr val="tx1"/>
                </a:solidFill>
              </a:rPr>
              <a:t>transdisciplinariedad</a:t>
            </a:r>
            <a:r>
              <a:rPr lang="es-ES" sz="2100" dirty="0" smtClean="0">
                <a:solidFill>
                  <a:schemeClr val="tx1"/>
                </a:solidFill>
              </a:rPr>
              <a:t>, IAP</a:t>
            </a:r>
          </a:p>
          <a:p>
            <a:pPr marL="68580" indent="0" algn="just">
              <a:buNone/>
            </a:pPr>
            <a:endParaRPr lang="es-ES" sz="2100" dirty="0" smtClean="0">
              <a:solidFill>
                <a:srgbClr val="FF0000"/>
              </a:solidFill>
            </a:endParaRPr>
          </a:p>
          <a:p>
            <a:pPr marL="68580" indent="0" algn="just">
              <a:buNone/>
            </a:pPr>
            <a:endParaRPr lang="es-ES" sz="1900" dirty="0" smtClean="0">
              <a:solidFill>
                <a:srgbClr val="FF0000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693330" y="5819966"/>
            <a:ext cx="8251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800000"/>
                </a:solidFill>
              </a:rPr>
              <a:t>Estudio sobre el estado del conocimiento sobre AGB vegetal nativa entre los/as escolares (indicadores de evaluación)</a:t>
            </a:r>
            <a:endParaRPr lang="es-ES" b="1" dirty="0">
              <a:solidFill>
                <a:srgbClr val="800000"/>
              </a:solidFill>
            </a:endParaRPr>
          </a:p>
        </p:txBody>
      </p:sp>
      <p:sp>
        <p:nvSpPr>
          <p:cNvPr id="8" name="7 Flecha derecha"/>
          <p:cNvSpPr/>
          <p:nvPr/>
        </p:nvSpPr>
        <p:spPr>
          <a:xfrm>
            <a:off x="134471" y="5819966"/>
            <a:ext cx="419309" cy="53601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xmlns="" val="160789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610199" y="379727"/>
            <a:ext cx="7777055" cy="8642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600" b="1" dirty="0" smtClean="0">
                <a:solidFill>
                  <a:schemeClr val="accent1">
                    <a:lumMod val="75000"/>
                  </a:schemeClr>
                </a:solidFill>
              </a:rPr>
              <a:t>Reflexiones (¿Ahora qué?)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610200" y="1395671"/>
            <a:ext cx="7916292" cy="5909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chemeClr val="accent4"/>
              </a:buClr>
              <a:buFont typeface="Wingdings" charset="2"/>
              <a:buChar char="²"/>
            </a:pPr>
            <a:r>
              <a:rPr lang="es-ES" b="1" dirty="0" smtClean="0"/>
              <a:t>Nuevos enfoques</a:t>
            </a:r>
            <a:r>
              <a:rPr lang="es-ES" dirty="0" smtClean="0"/>
              <a:t>: educación comunitaria, gestión de la diversidad, intergeneracional y género</a:t>
            </a:r>
          </a:p>
          <a:p>
            <a:pPr marL="285750" indent="-285750" algn="just">
              <a:buClr>
                <a:schemeClr val="accent4"/>
              </a:buClr>
              <a:buFont typeface="Wingdings" charset="2"/>
              <a:buChar char="²"/>
            </a:pPr>
            <a:endParaRPr lang="es-ES" dirty="0"/>
          </a:p>
          <a:p>
            <a:pPr marL="285750" indent="-285750" algn="just">
              <a:buClr>
                <a:schemeClr val="accent4"/>
              </a:buClr>
              <a:buFont typeface="Wingdings" charset="2"/>
              <a:buChar char="²"/>
            </a:pPr>
            <a:r>
              <a:rPr lang="es-ES" dirty="0" smtClean="0"/>
              <a:t>Elemento clave: </a:t>
            </a:r>
            <a:r>
              <a:rPr lang="es-ES" b="1" dirty="0" smtClean="0"/>
              <a:t>puentes entre sistemas de conocimiento </a:t>
            </a:r>
          </a:p>
          <a:p>
            <a:pPr marL="285750" indent="-285750" algn="just">
              <a:buClr>
                <a:schemeClr val="accent4"/>
              </a:buClr>
              <a:buFont typeface="Wingdings" charset="2"/>
              <a:buChar char="²"/>
            </a:pPr>
            <a:endParaRPr lang="es-ES" dirty="0"/>
          </a:p>
          <a:p>
            <a:pPr marL="285750" indent="-285750" algn="just">
              <a:buClr>
                <a:schemeClr val="accent4"/>
              </a:buClr>
              <a:buFont typeface="Wingdings" charset="2"/>
              <a:buChar char="²"/>
            </a:pPr>
            <a:r>
              <a:rPr lang="es-ES" b="1" dirty="0" smtClean="0"/>
              <a:t>Actores/roles-espacios </a:t>
            </a:r>
            <a:r>
              <a:rPr lang="es-ES" dirty="0" smtClean="0"/>
              <a:t>e interrelaciones</a:t>
            </a:r>
          </a:p>
          <a:p>
            <a:pPr marL="285750" indent="-285750" algn="just">
              <a:buClr>
                <a:schemeClr val="accent4"/>
              </a:buClr>
              <a:buFont typeface="Wingdings" charset="2"/>
              <a:buChar char="²"/>
            </a:pPr>
            <a:endParaRPr lang="es-ES" dirty="0"/>
          </a:p>
          <a:p>
            <a:pPr marL="285750" indent="-285750" algn="just">
              <a:buClr>
                <a:schemeClr val="accent4"/>
              </a:buClr>
              <a:buFont typeface="Wingdings" charset="2"/>
              <a:buChar char="²"/>
            </a:pPr>
            <a:r>
              <a:rPr lang="es-ES" b="1" dirty="0" smtClean="0"/>
              <a:t>Metodología</a:t>
            </a:r>
            <a:r>
              <a:rPr lang="es-ES" dirty="0" smtClean="0"/>
              <a:t> de Investigación: Aprendizaje Social, Innovaciones Locales</a:t>
            </a:r>
          </a:p>
          <a:p>
            <a:pPr marL="285750" indent="-285750" algn="just">
              <a:buClr>
                <a:schemeClr val="accent4"/>
              </a:buClr>
              <a:buFont typeface="Wingdings" charset="2"/>
              <a:buChar char="²"/>
            </a:pPr>
            <a:endParaRPr lang="es-ES" dirty="0"/>
          </a:p>
          <a:p>
            <a:pPr marL="285750" indent="-285750" algn="just">
              <a:buClr>
                <a:schemeClr val="accent4"/>
              </a:buClr>
              <a:buFont typeface="Wingdings" charset="2"/>
              <a:buChar char="²"/>
            </a:pPr>
            <a:r>
              <a:rPr lang="es-ES" dirty="0" smtClean="0"/>
              <a:t>Identificación de </a:t>
            </a:r>
            <a:r>
              <a:rPr lang="es-ES" b="1" dirty="0" smtClean="0"/>
              <a:t>“grupos núcleo”</a:t>
            </a:r>
            <a:r>
              <a:rPr lang="es-ES" dirty="0" smtClean="0"/>
              <a:t>: escolares, profesores/as, agricultores/as</a:t>
            </a:r>
          </a:p>
          <a:p>
            <a:pPr marL="285750" indent="-285750" algn="just">
              <a:buClr>
                <a:schemeClr val="accent4"/>
              </a:buClr>
              <a:buFont typeface="Wingdings" charset="2"/>
              <a:buChar char="²"/>
            </a:pPr>
            <a:endParaRPr lang="es-ES" dirty="0"/>
          </a:p>
          <a:p>
            <a:pPr marL="285750" indent="-285750" algn="just">
              <a:buClr>
                <a:schemeClr val="accent4"/>
              </a:buClr>
              <a:buFont typeface="Wingdings" charset="2"/>
              <a:buChar char="²"/>
            </a:pPr>
            <a:r>
              <a:rPr lang="es-ES" dirty="0" smtClean="0"/>
              <a:t>Rol fundamental del </a:t>
            </a:r>
            <a:r>
              <a:rPr lang="es-ES" b="1" dirty="0" smtClean="0"/>
              <a:t>profesorado</a:t>
            </a:r>
          </a:p>
          <a:p>
            <a:pPr marL="285750" indent="-285750" algn="just">
              <a:buClr>
                <a:schemeClr val="accent4"/>
              </a:buClr>
              <a:buFont typeface="Wingdings" charset="2"/>
              <a:buChar char="²"/>
            </a:pPr>
            <a:endParaRPr lang="es-ES" dirty="0"/>
          </a:p>
          <a:p>
            <a:pPr marL="285750" indent="-285750" algn="just">
              <a:buClr>
                <a:schemeClr val="accent4"/>
              </a:buClr>
              <a:buFont typeface="Wingdings" charset="2"/>
              <a:buChar char="²"/>
            </a:pPr>
            <a:endParaRPr lang="es-ES" dirty="0" smtClean="0"/>
          </a:p>
          <a:p>
            <a:pPr marL="285750" indent="-285750" algn="just">
              <a:buClr>
                <a:schemeClr val="accent4"/>
              </a:buClr>
              <a:buFont typeface="Wingdings" charset="2"/>
              <a:buChar char="²"/>
            </a:pPr>
            <a:r>
              <a:rPr lang="es-ES" dirty="0" smtClean="0"/>
              <a:t>Importancia de las </a:t>
            </a:r>
            <a:r>
              <a:rPr lang="es-ES" b="1" dirty="0" smtClean="0"/>
              <a:t>redes</a:t>
            </a:r>
            <a:r>
              <a:rPr lang="es-ES" dirty="0" smtClean="0"/>
              <a:t>: EIB, Programa tambos, Programa nacional Redes Educativas Rurales</a:t>
            </a:r>
            <a:r>
              <a:rPr lang="is-IS" dirty="0" smtClean="0"/>
              <a:t>…</a:t>
            </a:r>
            <a:endParaRPr lang="es-ES" dirty="0" smtClean="0"/>
          </a:p>
          <a:p>
            <a:pPr algn="just"/>
            <a:endParaRPr lang="es-ES" dirty="0"/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4842378" y="4757072"/>
            <a:ext cx="3781799" cy="83099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s-ES" sz="1600" dirty="0" smtClean="0"/>
              <a:t>Formación y acompañamiento de docentes</a:t>
            </a:r>
          </a:p>
          <a:p>
            <a:pPr marL="285750" indent="-285750">
              <a:buFont typeface="Wingdings" charset="2"/>
              <a:buChar char="ü"/>
            </a:pPr>
            <a:r>
              <a:rPr lang="es-ES" sz="1600" dirty="0" smtClean="0"/>
              <a:t>Manejo de conflictos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xmlns="" val="386765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43 Conector recto"/>
          <p:cNvCxnSpPr>
            <a:endCxn id="43" idx="0"/>
          </p:cNvCxnSpPr>
          <p:nvPr/>
        </p:nvCxnSpPr>
        <p:spPr>
          <a:xfrm rot="5400000">
            <a:off x="6748339" y="3875304"/>
            <a:ext cx="2464197" cy="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ítulo 1"/>
          <p:cNvSpPr txBox="1">
            <a:spLocks/>
          </p:cNvSpPr>
          <p:nvPr/>
        </p:nvSpPr>
        <p:spPr>
          <a:xfrm>
            <a:off x="585766" y="785770"/>
            <a:ext cx="7024744" cy="70707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200" b="1" dirty="0" smtClean="0">
                <a:solidFill>
                  <a:schemeClr val="accent1">
                    <a:lumMod val="75000"/>
                  </a:schemeClr>
                </a:solidFill>
              </a:rPr>
              <a:t>Plan de actividades</a:t>
            </a:r>
          </a:p>
          <a:p>
            <a:r>
              <a:rPr lang="es-ES" sz="2200" b="1" dirty="0" smtClean="0">
                <a:solidFill>
                  <a:schemeClr val="accent1">
                    <a:lumMod val="75000"/>
                  </a:schemeClr>
                </a:solidFill>
              </a:rPr>
              <a:t>Año 1</a:t>
            </a:r>
          </a:p>
        </p:txBody>
      </p:sp>
      <p:cxnSp>
        <p:nvCxnSpPr>
          <p:cNvPr id="8" name="7 Conector recto"/>
          <p:cNvCxnSpPr/>
          <p:nvPr/>
        </p:nvCxnSpPr>
        <p:spPr>
          <a:xfrm rot="5400000">
            <a:off x="4425134" y="3999734"/>
            <a:ext cx="28575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10 Flecha derecha"/>
          <p:cNvSpPr/>
          <p:nvPr/>
        </p:nvSpPr>
        <p:spPr>
          <a:xfrm>
            <a:off x="214282" y="2928958"/>
            <a:ext cx="8929718" cy="128588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200"/>
          </a:p>
        </p:txBody>
      </p:sp>
      <p:sp>
        <p:nvSpPr>
          <p:cNvPr id="18" name="17 Rectángulo redondeado"/>
          <p:cNvSpPr/>
          <p:nvPr/>
        </p:nvSpPr>
        <p:spPr>
          <a:xfrm>
            <a:off x="71406" y="4143404"/>
            <a:ext cx="1928826" cy="115253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Diagnósticos- Línea de Base</a:t>
            </a:r>
          </a:p>
        </p:txBody>
      </p:sp>
      <p:sp>
        <p:nvSpPr>
          <p:cNvPr id="19" name="18 Rectángulo redondeado"/>
          <p:cNvSpPr/>
          <p:nvPr/>
        </p:nvSpPr>
        <p:spPr>
          <a:xfrm>
            <a:off x="585766" y="2643206"/>
            <a:ext cx="914400" cy="357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Julio</a:t>
            </a:r>
            <a:endParaRPr lang="es-PE" sz="1200" dirty="0"/>
          </a:p>
        </p:txBody>
      </p:sp>
      <p:cxnSp>
        <p:nvCxnSpPr>
          <p:cNvPr id="20" name="19 Conector recto"/>
          <p:cNvCxnSpPr/>
          <p:nvPr/>
        </p:nvCxnSpPr>
        <p:spPr>
          <a:xfrm rot="5400000">
            <a:off x="929456" y="3143272"/>
            <a:ext cx="28575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 rot="16200000" flipH="1">
            <a:off x="4978093" y="4172236"/>
            <a:ext cx="1502822" cy="1032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22 Conector recto"/>
          <p:cNvCxnSpPr/>
          <p:nvPr/>
        </p:nvCxnSpPr>
        <p:spPr>
          <a:xfrm rot="5400000">
            <a:off x="929456" y="3999734"/>
            <a:ext cx="28575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24 Rectángulo redondeado"/>
          <p:cNvSpPr/>
          <p:nvPr/>
        </p:nvSpPr>
        <p:spPr>
          <a:xfrm>
            <a:off x="1641521" y="2676528"/>
            <a:ext cx="6518805" cy="39530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Formulación de contenidos y materiales sobre ABN para el plan curricular</a:t>
            </a:r>
          </a:p>
        </p:txBody>
      </p:sp>
      <p:cxnSp>
        <p:nvCxnSpPr>
          <p:cNvPr id="27" name="26 Conector recto"/>
          <p:cNvCxnSpPr/>
          <p:nvPr/>
        </p:nvCxnSpPr>
        <p:spPr>
          <a:xfrm rot="5400000">
            <a:off x="2571010" y="3213916"/>
            <a:ext cx="28575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28 Flecha a la derecha con muesca"/>
          <p:cNvSpPr/>
          <p:nvPr/>
        </p:nvSpPr>
        <p:spPr>
          <a:xfrm rot="16200000">
            <a:off x="2363509" y="4709520"/>
            <a:ext cx="1990695" cy="151014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Réplicas talleres Aprendizaje Social</a:t>
            </a:r>
            <a:endParaRPr lang="es-PE" sz="1200" dirty="0"/>
          </a:p>
        </p:txBody>
      </p:sp>
      <p:cxnSp>
        <p:nvCxnSpPr>
          <p:cNvPr id="33" name="32 Conector recto"/>
          <p:cNvCxnSpPr/>
          <p:nvPr/>
        </p:nvCxnSpPr>
        <p:spPr>
          <a:xfrm rot="5400000">
            <a:off x="5582260" y="5347117"/>
            <a:ext cx="28575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33 Rectángulo redondeado"/>
          <p:cNvSpPr/>
          <p:nvPr/>
        </p:nvSpPr>
        <p:spPr>
          <a:xfrm>
            <a:off x="5018341" y="4978436"/>
            <a:ext cx="1423557" cy="57150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Encuentro Nacional de profesores</a:t>
            </a:r>
          </a:p>
        </p:txBody>
      </p:sp>
      <p:sp>
        <p:nvSpPr>
          <p:cNvPr id="38" name="37 Flecha derecha"/>
          <p:cNvSpPr/>
          <p:nvPr/>
        </p:nvSpPr>
        <p:spPr>
          <a:xfrm>
            <a:off x="500034" y="3214686"/>
            <a:ext cx="8001056" cy="65249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Elaboración de proyectos de tesis TC  (3)</a:t>
            </a:r>
            <a:endParaRPr lang="es-PE" sz="1200" dirty="0"/>
          </a:p>
        </p:txBody>
      </p:sp>
      <p:sp>
        <p:nvSpPr>
          <p:cNvPr id="43" name="42 Rectángulo redondeado"/>
          <p:cNvSpPr/>
          <p:nvPr/>
        </p:nvSpPr>
        <p:spPr>
          <a:xfrm>
            <a:off x="7273203" y="5107403"/>
            <a:ext cx="1414466" cy="357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Diciembre</a:t>
            </a:r>
            <a:endParaRPr lang="es-PE" sz="1200" dirty="0"/>
          </a:p>
        </p:txBody>
      </p:sp>
      <p:sp>
        <p:nvSpPr>
          <p:cNvPr id="16" name="15 Rectángulo redondeado"/>
          <p:cNvSpPr/>
          <p:nvPr/>
        </p:nvSpPr>
        <p:spPr>
          <a:xfrm>
            <a:off x="3567083" y="4143404"/>
            <a:ext cx="4067861" cy="502229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200" dirty="0" smtClean="0"/>
          </a:p>
          <a:p>
            <a:pPr algn="ctr"/>
            <a:r>
              <a:rPr lang="es-PE" sz="1200" dirty="0" smtClean="0"/>
              <a:t>Formulación participativa de plan de formación docente</a:t>
            </a:r>
          </a:p>
          <a:p>
            <a:pPr algn="ctr"/>
            <a:endParaRPr lang="es-PE" sz="1200" dirty="0"/>
          </a:p>
        </p:txBody>
      </p:sp>
      <p:sp>
        <p:nvSpPr>
          <p:cNvPr id="21" name="20 Rectángulo"/>
          <p:cNvSpPr/>
          <p:nvPr/>
        </p:nvSpPr>
        <p:spPr>
          <a:xfrm>
            <a:off x="6147881" y="1492848"/>
            <a:ext cx="1462629" cy="7542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000" dirty="0" smtClean="0"/>
              <a:t>Sistema de monitoreo de redes de intercambio de semilla y señas climáticas</a:t>
            </a:r>
            <a:endParaRPr lang="es-PE" sz="1000" dirty="0"/>
          </a:p>
        </p:txBody>
      </p:sp>
      <p:cxnSp>
        <p:nvCxnSpPr>
          <p:cNvPr id="26" name="25 Conector recto"/>
          <p:cNvCxnSpPr>
            <a:stCxn id="21" idx="2"/>
          </p:cNvCxnSpPr>
          <p:nvPr/>
        </p:nvCxnSpPr>
        <p:spPr>
          <a:xfrm rot="16200000" flipH="1">
            <a:off x="6668470" y="2457814"/>
            <a:ext cx="429439" cy="79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Flecha abajo"/>
          <p:cNvSpPr/>
          <p:nvPr/>
        </p:nvSpPr>
        <p:spPr>
          <a:xfrm rot="5400000">
            <a:off x="7943442" y="1184348"/>
            <a:ext cx="707232" cy="1324231"/>
          </a:xfrm>
          <a:prstGeom prst="downArrow">
            <a:avLst/>
          </a:prstGeom>
          <a:solidFill>
            <a:srgbClr val="FFFF00"/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PE" sz="1200" dirty="0" smtClean="0">
                <a:solidFill>
                  <a:schemeClr val="tx1"/>
                </a:solidFill>
              </a:rPr>
              <a:t>Objetivo 2</a:t>
            </a:r>
            <a:endParaRPr lang="es-PE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719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23 Flecha derecha"/>
          <p:cNvSpPr/>
          <p:nvPr/>
        </p:nvSpPr>
        <p:spPr>
          <a:xfrm>
            <a:off x="500034" y="2896021"/>
            <a:ext cx="8001056" cy="65249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Elaboración de proyectos de tesis (3)</a:t>
            </a:r>
            <a:endParaRPr lang="es-PE" sz="1200" dirty="0"/>
          </a:p>
        </p:txBody>
      </p:sp>
      <p:sp>
        <p:nvSpPr>
          <p:cNvPr id="14" name="13 Rectángulo redondeado"/>
          <p:cNvSpPr/>
          <p:nvPr/>
        </p:nvSpPr>
        <p:spPr>
          <a:xfrm>
            <a:off x="71405" y="3824739"/>
            <a:ext cx="4777686" cy="502229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Adaptación de plan curricular, contenidos  y materiales para nivel primaria</a:t>
            </a:r>
          </a:p>
        </p:txBody>
      </p:sp>
      <p:cxnSp>
        <p:nvCxnSpPr>
          <p:cNvPr id="6" name="5 Conector recto"/>
          <p:cNvCxnSpPr>
            <a:endCxn id="27" idx="0"/>
          </p:cNvCxnSpPr>
          <p:nvPr/>
        </p:nvCxnSpPr>
        <p:spPr>
          <a:xfrm rot="5400000">
            <a:off x="7034081" y="4199569"/>
            <a:ext cx="1892717" cy="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10 Flecha derecha"/>
          <p:cNvSpPr/>
          <p:nvPr/>
        </p:nvSpPr>
        <p:spPr>
          <a:xfrm>
            <a:off x="205322" y="2610293"/>
            <a:ext cx="8929718" cy="128588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200"/>
          </a:p>
        </p:txBody>
      </p:sp>
      <p:sp>
        <p:nvSpPr>
          <p:cNvPr id="15" name="14 Rectángulo redondeado"/>
          <p:cNvSpPr/>
          <p:nvPr/>
        </p:nvSpPr>
        <p:spPr>
          <a:xfrm>
            <a:off x="585766" y="2324541"/>
            <a:ext cx="914400" cy="357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Enero </a:t>
            </a:r>
            <a:endParaRPr lang="es-PE" sz="1200" dirty="0"/>
          </a:p>
        </p:txBody>
      </p:sp>
      <p:cxnSp>
        <p:nvCxnSpPr>
          <p:cNvPr id="16" name="15 Conector recto"/>
          <p:cNvCxnSpPr/>
          <p:nvPr/>
        </p:nvCxnSpPr>
        <p:spPr>
          <a:xfrm rot="5400000">
            <a:off x="929456" y="2824607"/>
            <a:ext cx="28575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 flipH="1">
            <a:off x="5734669" y="2610293"/>
            <a:ext cx="1" cy="232629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 rot="5400000">
            <a:off x="929456" y="3681069"/>
            <a:ext cx="28575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18 Rectángulo redondeado"/>
          <p:cNvSpPr/>
          <p:nvPr/>
        </p:nvSpPr>
        <p:spPr>
          <a:xfrm>
            <a:off x="4792196" y="2099821"/>
            <a:ext cx="3708894" cy="51047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Socialización y validación de plan curricular a redes educativas y organizaciones comunales</a:t>
            </a:r>
          </a:p>
        </p:txBody>
      </p:sp>
      <p:cxnSp>
        <p:nvCxnSpPr>
          <p:cNvPr id="20" name="19 Conector recto"/>
          <p:cNvCxnSpPr/>
          <p:nvPr/>
        </p:nvCxnSpPr>
        <p:spPr>
          <a:xfrm rot="5400000">
            <a:off x="2684698" y="2996672"/>
            <a:ext cx="70644" cy="1385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26 Rectángulo redondeado"/>
          <p:cNvSpPr/>
          <p:nvPr/>
        </p:nvSpPr>
        <p:spPr>
          <a:xfrm>
            <a:off x="7273205" y="5145928"/>
            <a:ext cx="1414466" cy="357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Junio</a:t>
            </a:r>
            <a:endParaRPr lang="es-PE" sz="1200" dirty="0"/>
          </a:p>
        </p:txBody>
      </p:sp>
      <p:sp>
        <p:nvSpPr>
          <p:cNvPr id="29" name="28 Rectángulo redondeado"/>
          <p:cNvSpPr/>
          <p:nvPr/>
        </p:nvSpPr>
        <p:spPr>
          <a:xfrm>
            <a:off x="5618754" y="3727754"/>
            <a:ext cx="2882335" cy="71084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200" dirty="0" smtClean="0"/>
          </a:p>
          <a:p>
            <a:pPr algn="ctr"/>
            <a:r>
              <a:rPr lang="es-PE" sz="1200" dirty="0" smtClean="0"/>
              <a:t>Socialización y validación plan de formación docente por instituciones pedagógicas en redes de escuelas rurales y agricultores</a:t>
            </a:r>
          </a:p>
          <a:p>
            <a:pPr algn="ctr"/>
            <a:endParaRPr lang="es-PE" sz="1200" dirty="0"/>
          </a:p>
        </p:txBody>
      </p:sp>
      <p:sp>
        <p:nvSpPr>
          <p:cNvPr id="33" name="32 Flecha derecha"/>
          <p:cNvSpPr/>
          <p:nvPr/>
        </p:nvSpPr>
        <p:spPr>
          <a:xfrm>
            <a:off x="652434" y="2965291"/>
            <a:ext cx="4196657" cy="65249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Análisis de datos y redacción de tesis TC (3)</a:t>
            </a:r>
            <a:endParaRPr lang="es-PE" sz="1200" dirty="0"/>
          </a:p>
        </p:txBody>
      </p:sp>
      <p:sp>
        <p:nvSpPr>
          <p:cNvPr id="37" name="36 Flecha abajo"/>
          <p:cNvSpPr/>
          <p:nvPr/>
        </p:nvSpPr>
        <p:spPr>
          <a:xfrm>
            <a:off x="2520373" y="3538987"/>
            <a:ext cx="357819" cy="285752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8" name="37 Flecha abajo"/>
          <p:cNvSpPr/>
          <p:nvPr/>
        </p:nvSpPr>
        <p:spPr>
          <a:xfrm rot="19042290">
            <a:off x="5034262" y="3377667"/>
            <a:ext cx="342426" cy="848461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9" name="38 Rectángulo redondeado"/>
          <p:cNvSpPr/>
          <p:nvPr/>
        </p:nvSpPr>
        <p:spPr>
          <a:xfrm>
            <a:off x="4350327" y="4936588"/>
            <a:ext cx="2360895" cy="558755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dirty="0" smtClean="0"/>
              <a:t>Adaptación del plan de formación docente</a:t>
            </a:r>
          </a:p>
        </p:txBody>
      </p:sp>
      <p:sp>
        <p:nvSpPr>
          <p:cNvPr id="30" name="Título 1"/>
          <p:cNvSpPr txBox="1">
            <a:spLocks/>
          </p:cNvSpPr>
          <p:nvPr/>
        </p:nvSpPr>
        <p:spPr>
          <a:xfrm>
            <a:off x="673700" y="559231"/>
            <a:ext cx="7024744" cy="70707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200" b="1" dirty="0" smtClean="0">
                <a:solidFill>
                  <a:schemeClr val="accent1">
                    <a:lumMod val="75000"/>
                  </a:schemeClr>
                </a:solidFill>
              </a:rPr>
              <a:t>Plan de actividades</a:t>
            </a:r>
          </a:p>
          <a:p>
            <a:r>
              <a:rPr lang="es-ES" sz="2200" b="1" dirty="0" smtClean="0">
                <a:solidFill>
                  <a:schemeClr val="accent1">
                    <a:lumMod val="75000"/>
                  </a:schemeClr>
                </a:solidFill>
              </a:rPr>
              <a:t>Año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667728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es-PE" sz="3000" dirty="0" smtClean="0"/>
              <a:t>Fases del Proyecto</a:t>
            </a:r>
            <a:endParaRPr lang="es-PE" sz="3000" dirty="0"/>
          </a:p>
        </p:txBody>
      </p:sp>
      <p:sp>
        <p:nvSpPr>
          <p:cNvPr id="4" name="Pentágono 3"/>
          <p:cNvSpPr/>
          <p:nvPr/>
        </p:nvSpPr>
        <p:spPr>
          <a:xfrm>
            <a:off x="593387" y="2149660"/>
            <a:ext cx="2186988" cy="1806954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 smtClean="0"/>
              <a:t>Año1: Estructuración  y arranque del proyecto</a:t>
            </a:r>
            <a:endParaRPr lang="es-ES" sz="1600" b="1" dirty="0"/>
          </a:p>
        </p:txBody>
      </p:sp>
      <p:sp>
        <p:nvSpPr>
          <p:cNvPr id="5" name="Pentágono 7"/>
          <p:cNvSpPr/>
          <p:nvPr/>
        </p:nvSpPr>
        <p:spPr>
          <a:xfrm>
            <a:off x="2877655" y="2169116"/>
            <a:ext cx="3120899" cy="1806954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tx1"/>
                </a:solidFill>
              </a:rPr>
              <a:t>Año 2:</a:t>
            </a:r>
          </a:p>
          <a:p>
            <a:pPr algn="ctr"/>
            <a:r>
              <a:rPr lang="es-ES" sz="1600" b="1" dirty="0" smtClean="0">
                <a:solidFill>
                  <a:schemeClr val="tx1"/>
                </a:solidFill>
              </a:rPr>
              <a:t> Investigación participativa/Propuestas educativas</a:t>
            </a:r>
            <a:endParaRPr lang="es-ES" sz="1600" b="1" dirty="0">
              <a:solidFill>
                <a:schemeClr val="tx1"/>
              </a:solidFill>
            </a:endParaRPr>
          </a:p>
        </p:txBody>
      </p:sp>
      <p:sp>
        <p:nvSpPr>
          <p:cNvPr id="6" name="Pentágono 12"/>
          <p:cNvSpPr/>
          <p:nvPr/>
        </p:nvSpPr>
        <p:spPr>
          <a:xfrm>
            <a:off x="6121006" y="2170664"/>
            <a:ext cx="2428892" cy="1806954"/>
          </a:xfrm>
          <a:prstGeom prst="homePlate">
            <a:avLst/>
          </a:prstGeom>
          <a:solidFill>
            <a:srgbClr val="3366FF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 smtClean="0"/>
              <a:t>Año 3: </a:t>
            </a:r>
          </a:p>
          <a:p>
            <a:pPr algn="ctr"/>
            <a:r>
              <a:rPr lang="es-ES" sz="1600" b="1" dirty="0" smtClean="0"/>
              <a:t>Implementación de propuestas educativas/</a:t>
            </a:r>
            <a:endParaRPr lang="es-ES" sz="1600" b="1" dirty="0"/>
          </a:p>
          <a:p>
            <a:pPr algn="ctr"/>
            <a:r>
              <a:rPr lang="es-ES" sz="1600" b="1" dirty="0" smtClean="0"/>
              <a:t>Propuestas de políticas</a:t>
            </a:r>
            <a:endParaRPr lang="es-ES" sz="1600" b="1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8052" y="1177222"/>
            <a:ext cx="8539564" cy="5068632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5227612" y="4592986"/>
            <a:ext cx="3273653" cy="840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es-PE" sz="5400" b="1" dirty="0">
                <a:solidFill>
                  <a:prstClr val="white"/>
                </a:solidFill>
                <a:latin typeface="Bradley Hand ITC" pitchFamily="66" charset="0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xmlns="" val="49632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1852</TotalTime>
  <Words>1322</Words>
  <Application>Microsoft Macintosh PowerPoint</Application>
  <PresentationFormat>Presentación en pantalla (4:3)</PresentationFormat>
  <Paragraphs>293</Paragraphs>
  <Slides>30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Austin</vt:lpstr>
      <vt:lpstr>Proyecto CIZA UNALM - Fundación McKnight  Agrobiodiversidad y conocimientos tradicionales: vinculando las semillas con las escuelas para la adaptación al cambio climático en comunidades andinas del Perú  ESCUELA Y SEMILLAS</vt:lpstr>
      <vt:lpstr>Introducción </vt:lpstr>
      <vt:lpstr>La Escuela y los conocimientos tradicionales</vt:lpstr>
      <vt:lpstr>Introducción </vt:lpstr>
      <vt:lpstr>Diapositiva 5</vt:lpstr>
      <vt:lpstr>Introducción </vt:lpstr>
      <vt:lpstr>Introducción </vt:lpstr>
      <vt:lpstr>Diapositiva 8</vt:lpstr>
      <vt:lpstr>Objetivos de investigación</vt:lpstr>
      <vt:lpstr>Diapositiva 10</vt:lpstr>
      <vt:lpstr>Diapositiva 11</vt:lpstr>
      <vt:lpstr>Enfoques del Proyecto</vt:lpstr>
      <vt:lpstr>Método Área de estudio</vt:lpstr>
      <vt:lpstr>Diapositiva 14</vt:lpstr>
      <vt:lpstr>Cuenca de San Pedro, Distrito de San Pedro. Piura</vt:lpstr>
      <vt:lpstr>Diapositiva 16</vt:lpstr>
      <vt:lpstr>Diapositiva 17</vt:lpstr>
      <vt:lpstr>Diapositiva 18</vt:lpstr>
      <vt:lpstr>1. Socialización de la propuesta 2. Reunión de inicio con especialistas del CCRP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Fases del Proyecto</vt:lpstr>
      <vt:lpstr>Diapositiva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  Dorrego Carlón</dc:creator>
  <cp:lastModifiedBy>Killa</cp:lastModifiedBy>
  <cp:revision>179</cp:revision>
  <dcterms:created xsi:type="dcterms:W3CDTF">2017-05-01T00:46:43Z</dcterms:created>
  <dcterms:modified xsi:type="dcterms:W3CDTF">2017-07-11T11:49:28Z</dcterms:modified>
</cp:coreProperties>
</file>