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73" r:id="rId2"/>
    <p:sldId id="294" r:id="rId3"/>
    <p:sldId id="277" r:id="rId4"/>
    <p:sldId id="282" r:id="rId5"/>
    <p:sldId id="275" r:id="rId6"/>
    <p:sldId id="276" r:id="rId7"/>
    <p:sldId id="281" r:id="rId8"/>
    <p:sldId id="274" r:id="rId9"/>
    <p:sldId id="293" r:id="rId10"/>
    <p:sldId id="278" r:id="rId11"/>
    <p:sldId id="291" r:id="rId12"/>
    <p:sldId id="290" r:id="rId13"/>
    <p:sldId id="297" r:id="rId14"/>
    <p:sldId id="296" r:id="rId15"/>
    <p:sldId id="280" r:id="rId16"/>
    <p:sldId id="289" r:id="rId17"/>
    <p:sldId id="267" r:id="rId18"/>
    <p:sldId id="266" r:id="rId19"/>
    <p:sldId id="259" r:id="rId20"/>
    <p:sldId id="260" r:id="rId21"/>
    <p:sldId id="262" r:id="rId22"/>
    <p:sldId id="287" r:id="rId23"/>
    <p:sldId id="271" r:id="rId24"/>
    <p:sldId id="295" r:id="rId25"/>
    <p:sldId id="283" r:id="rId26"/>
    <p:sldId id="284" r:id="rId27"/>
    <p:sldId id="288" r:id="rId28"/>
    <p:sldId id="292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95D3"/>
    <a:srgbClr val="5DCE66"/>
    <a:srgbClr val="A500FC"/>
    <a:srgbClr val="FFFF00"/>
    <a:srgbClr val="0355D6"/>
    <a:srgbClr val="3C3837"/>
    <a:srgbClr val="D0CECF"/>
    <a:srgbClr val="F2F2F2"/>
    <a:srgbClr val="20BC2C"/>
    <a:srgbClr val="AB0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82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1C92E-D153-4E7D-B18E-034B6AC4BBE4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C9615-CF08-4CDC-8C02-260D53814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85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C9615-CF08-4CDC-8C02-260D538141F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72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6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6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2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5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2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2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31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9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7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4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195D3">
                <a:alpha val="35000"/>
              </a:srgb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  <a:alpha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AE623-B017-4544-A0F3-7FEFFA3092EE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3F0DC-07C4-4BAF-99E9-97857EB14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2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1" y="41243"/>
            <a:ext cx="8944026" cy="67080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1266" y="4313140"/>
            <a:ext cx="7772400" cy="1653967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escansos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orrajeros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multifuncionales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actitudes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tipología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familias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agropecuarios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 </a:t>
            </a:r>
            <a:r>
              <a:rPr lang="en-US" sz="16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Forrajes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6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Reunion de </a:t>
            </a:r>
            <a:r>
              <a:rPr lang="en-US" sz="1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</a:t>
            </a:r>
            <a:r>
              <a:rPr 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</a:t>
            </a:r>
            <a:r>
              <a:rPr lang="en-US" sz="1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13, Sucre, Bolivia, Julio 2017</a:t>
            </a:r>
            <a:endParaRPr lang="en-US" sz="1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3474" y="6056631"/>
            <a:ext cx="8010192" cy="6926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Katherin 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Meza, Steven Vanek, Maria Scurrah, Steve Fonte,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Raul </a:t>
            </a:r>
            <a:r>
              <a:rPr lang="en-US" sz="1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Ccanto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Edgar </a:t>
            </a:r>
            <a:r>
              <a:rPr lang="en-US" sz="1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Olivera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68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/>
              <a:t>O</a:t>
            </a:r>
            <a:r>
              <a:rPr lang="en-US" b="1" dirty="0" err="1" smtClean="0"/>
              <a:t>rden</a:t>
            </a:r>
            <a:r>
              <a:rPr lang="en-US" b="1" dirty="0" smtClean="0"/>
              <a:t> de la </a:t>
            </a:r>
            <a:r>
              <a:rPr lang="en-US" b="1" dirty="0" err="1" smtClean="0"/>
              <a:t>presentación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A" dirty="0" smtClean="0"/>
              <a:t>Resultados de los ensayos sobre descansos forrajeros</a:t>
            </a:r>
          </a:p>
          <a:p>
            <a:r>
              <a:rPr lang="es-PA" dirty="0" smtClean="0"/>
              <a:t>Tipologías de agricultores y actitudes hacia las prácticas probadas</a:t>
            </a:r>
          </a:p>
          <a:p>
            <a:r>
              <a:rPr lang="es-PA" dirty="0" smtClean="0"/>
              <a:t>Sorpresas y aprendizajes para el proyecto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25774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Diseño del experimento y la encuesta</a:t>
            </a:r>
            <a:endParaRPr lang="es-BO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6 tratamientos elegidos en talleres participativos: descansos forrajeros de 3 años</a:t>
            </a:r>
          </a:p>
          <a:p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en el primer año: biomasa, cobertura y calidad de forraje</a:t>
            </a:r>
          </a:p>
          <a:p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rendimiento de papa y suelos al final del descanso</a:t>
            </a:r>
          </a:p>
          <a:p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preferencia y aspectos deseables y negativos en una encuesta final – con uso de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tipologías (n=100).</a:t>
            </a: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853" y="3635046"/>
            <a:ext cx="4015972" cy="1373133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establecimiento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talleres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4554583" y="203531"/>
            <a:ext cx="4132465" cy="3273406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20" y="240954"/>
            <a:ext cx="3749365" cy="260321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69" y="3233702"/>
            <a:ext cx="3532088" cy="3348304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999671" y="327467"/>
            <a:ext cx="296884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b="1" dirty="0" smtClean="0"/>
              <a:t>Rebrote en el segundo a</a:t>
            </a:r>
            <a:r>
              <a:rPr lang="en-US" b="1" dirty="0" err="1" smtClean="0"/>
              <a:t>ño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151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951" y="131211"/>
            <a:ext cx="7886700" cy="39859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biomasa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forrajeras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primer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893" y="1732981"/>
            <a:ext cx="7561001" cy="3629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833" y="639511"/>
            <a:ext cx="73981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Tratamientos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anuales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&gt; alfalfa &gt;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testigo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Diferente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comportamiento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 las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leguminosas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el pH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 pH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bajo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76939" y="2658139"/>
            <a:ext cx="321558" cy="255182"/>
          </a:xfrm>
          <a:prstGeom prst="rect">
            <a:avLst/>
          </a:prstGeom>
          <a:solidFill>
            <a:srgbClr val="F2F2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76939" y="3076353"/>
            <a:ext cx="321558" cy="255182"/>
          </a:xfrm>
          <a:prstGeom prst="rect">
            <a:avLst/>
          </a:prstGeom>
          <a:solidFill>
            <a:srgbClr val="D0CE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76939" y="3494567"/>
            <a:ext cx="321558" cy="255182"/>
          </a:xfrm>
          <a:prstGeom prst="rect">
            <a:avLst/>
          </a:prstGeom>
          <a:solidFill>
            <a:srgbClr val="3C38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0976" y="2658139"/>
            <a:ext cx="11047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sembrado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Gramineas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Leguminosas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51100" y="4715712"/>
            <a:ext cx="4871859" cy="912491"/>
            <a:chOff x="816266" y="4947536"/>
            <a:chExt cx="4871859" cy="912491"/>
          </a:xfrm>
          <a:solidFill>
            <a:schemeClr val="bg1"/>
          </a:solidFill>
        </p:grpSpPr>
        <p:sp>
          <p:nvSpPr>
            <p:cNvPr id="6" name="TextBox 5"/>
            <p:cNvSpPr txBox="1"/>
            <p:nvPr/>
          </p:nvSpPr>
          <p:spPr>
            <a:xfrm>
              <a:off x="816266" y="5039869"/>
              <a:ext cx="898772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Testigo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26879" y="5013641"/>
              <a:ext cx="715004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Vicia/</a:t>
              </a:r>
            </a:p>
            <a:p>
              <a:r>
                <a:rPr lang="en-US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99294" y="5029030"/>
              <a:ext cx="875561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Vicia+</a:t>
              </a:r>
            </a:p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74443" y="5051506"/>
              <a:ext cx="875561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37394" y="5029030"/>
              <a:ext cx="1051891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</a:t>
              </a:r>
            </a:p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Roca 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Fosfatica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02946" y="4947536"/>
              <a:ext cx="885179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Alfalfa +</a:t>
              </a:r>
            </a:p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Cal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6174" y="6184979"/>
            <a:ext cx="8414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400" dirty="0" smtClean="0"/>
              <a:t>Gráfico tomado del artículo ““</a:t>
            </a:r>
            <a:r>
              <a:rPr lang="es-NI" sz="1400" dirty="0" err="1" smtClean="0"/>
              <a:t>Developing</a:t>
            </a:r>
            <a:r>
              <a:rPr lang="es-NI" sz="1400" dirty="0" smtClean="0"/>
              <a:t> </a:t>
            </a:r>
            <a:r>
              <a:rPr lang="es-NI" sz="1400" dirty="0" err="1" smtClean="0"/>
              <a:t>improved</a:t>
            </a:r>
            <a:r>
              <a:rPr lang="es-NI" sz="1400" dirty="0" smtClean="0"/>
              <a:t> </a:t>
            </a:r>
            <a:r>
              <a:rPr lang="es-NI" sz="1400" dirty="0" err="1" smtClean="0"/>
              <a:t>fallow</a:t>
            </a:r>
            <a:r>
              <a:rPr lang="es-NI" sz="1400" dirty="0" smtClean="0"/>
              <a:t> </a:t>
            </a:r>
            <a:r>
              <a:rPr lang="es-NI" sz="1400" dirty="0" err="1" smtClean="0"/>
              <a:t>options</a:t>
            </a:r>
            <a:r>
              <a:rPr lang="es-NI" sz="1400" dirty="0" smtClean="0"/>
              <a:t> </a:t>
            </a:r>
            <a:r>
              <a:rPr lang="es-NI" sz="1400" dirty="0" err="1" smtClean="0"/>
              <a:t>across</a:t>
            </a:r>
            <a:r>
              <a:rPr lang="es-NI" sz="1400" dirty="0" smtClean="0"/>
              <a:t> </a:t>
            </a:r>
            <a:r>
              <a:rPr lang="es-NI" sz="1400" dirty="0" err="1" smtClean="0"/>
              <a:t>soil</a:t>
            </a:r>
            <a:r>
              <a:rPr lang="es-NI" sz="1400" dirty="0" smtClean="0"/>
              <a:t> </a:t>
            </a:r>
            <a:r>
              <a:rPr lang="es-NI" sz="1400" dirty="0" err="1" smtClean="0"/>
              <a:t>gradients</a:t>
            </a:r>
            <a:r>
              <a:rPr lang="es-NI" sz="1400" dirty="0" smtClean="0"/>
              <a:t> </a:t>
            </a:r>
            <a:r>
              <a:rPr lang="es-NI" sz="1400" dirty="0" err="1" smtClean="0"/>
              <a:t>through</a:t>
            </a:r>
            <a:r>
              <a:rPr lang="es-NI" sz="1400" dirty="0" smtClean="0"/>
              <a:t> </a:t>
            </a:r>
            <a:r>
              <a:rPr lang="es-NI" sz="1400" dirty="0" err="1" smtClean="0"/>
              <a:t>participatory</a:t>
            </a:r>
            <a:r>
              <a:rPr lang="es-NI" sz="1400" dirty="0" smtClean="0"/>
              <a:t> </a:t>
            </a:r>
            <a:r>
              <a:rPr lang="es-NI" sz="1400" dirty="0" err="1" smtClean="0"/>
              <a:t>trials</a:t>
            </a:r>
            <a:r>
              <a:rPr lang="es-NI" sz="1400" dirty="0" smtClean="0"/>
              <a:t> in </a:t>
            </a:r>
            <a:r>
              <a:rPr lang="es-NI" sz="1400" dirty="0" err="1" smtClean="0"/>
              <a:t>the</a:t>
            </a:r>
            <a:r>
              <a:rPr lang="es-NI" sz="1400" dirty="0" smtClean="0"/>
              <a:t> </a:t>
            </a:r>
            <a:r>
              <a:rPr lang="es-NI" sz="1400" dirty="0" err="1" smtClean="0"/>
              <a:t>Peruvian</a:t>
            </a:r>
            <a:r>
              <a:rPr lang="es-NI" sz="1400" dirty="0" smtClean="0"/>
              <a:t> Andes” bajo </a:t>
            </a:r>
            <a:r>
              <a:rPr lang="es-NI" sz="1400" dirty="0" err="1" smtClean="0"/>
              <a:t>revision</a:t>
            </a:r>
            <a:r>
              <a:rPr lang="es-NI" sz="1400" dirty="0" smtClean="0"/>
              <a:t> en </a:t>
            </a:r>
            <a:r>
              <a:rPr lang="es-NI" sz="1400" i="1" dirty="0" smtClean="0"/>
              <a:t>Agriculture, Ecosystems and </a:t>
            </a:r>
            <a:r>
              <a:rPr lang="es-NI" sz="1400" i="1" dirty="0" err="1" smtClean="0"/>
              <a:t>Environment</a:t>
            </a:r>
            <a:r>
              <a:rPr lang="es-NI" sz="1400" dirty="0" smtClean="0"/>
              <a:t>.</a:t>
            </a:r>
            <a:endParaRPr lang="es-NI" sz="14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-1225543" y="3268643"/>
            <a:ext cx="30569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Biomasa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(Mg/ha)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02298" y="5614585"/>
            <a:ext cx="151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 18 </a:t>
            </a:r>
            <a:r>
              <a:rPr lang="en-US" dirty="0" err="1" smtClean="0"/>
              <a:t>campos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4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033" y="453345"/>
            <a:ext cx="8132173" cy="464785"/>
          </a:xfrm>
        </p:spPr>
        <p:txBody>
          <a:bodyPr>
            <a:normAutofit fontScale="90000"/>
          </a:bodyPr>
          <a:lstStyle/>
          <a:p>
            <a:r>
              <a:rPr lang="en-US" sz="2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</a:t>
            </a:r>
            <a:r>
              <a:rPr lang="en-US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nutricional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forrajes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D:\Yanapai\datos_Yanapai\bestBets_cleaned\Fig3_ForageQuality.jpg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83292" y="1148889"/>
            <a:ext cx="5804048" cy="3763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2730127" y="4308494"/>
            <a:ext cx="4894066" cy="846386"/>
            <a:chOff x="816266" y="5013641"/>
            <a:chExt cx="4894066" cy="846386"/>
          </a:xfrm>
        </p:grpSpPr>
        <p:sp>
          <p:nvSpPr>
            <p:cNvPr id="6" name="TextBox 5"/>
            <p:cNvSpPr txBox="1"/>
            <p:nvPr/>
          </p:nvSpPr>
          <p:spPr>
            <a:xfrm>
              <a:off x="816266" y="5030904"/>
              <a:ext cx="89877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Testigo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26879" y="5013641"/>
              <a:ext cx="71500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Vicia/</a:t>
              </a:r>
            </a:p>
            <a:p>
              <a:r>
                <a:rPr lang="en-US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99294" y="5029030"/>
              <a:ext cx="875561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Vicia+</a:t>
              </a:r>
            </a:p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74443" y="5042541"/>
              <a:ext cx="87556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37394" y="5029030"/>
              <a:ext cx="1051891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</a:t>
              </a:r>
            </a:p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Roca 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Fosfatica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25153" y="5030904"/>
              <a:ext cx="88517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Alfalfa +</a:t>
              </a:r>
            </a:p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Cal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81415" y="5798031"/>
            <a:ext cx="8352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indent="-974725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Tambien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mayor %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proteina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cruda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cobertura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absorción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N y P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forrajes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16" y="2126512"/>
            <a:ext cx="14460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Nutrientes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disponibles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totales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valor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calórico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forraje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74972" y="1035133"/>
            <a:ext cx="1535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 18 </a:t>
            </a:r>
            <a:r>
              <a:rPr lang="en-US" dirty="0" err="1" smtClean="0"/>
              <a:t>ensayos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96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73" y="183649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pasaron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rendimiento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papa </a:t>
            </a:r>
            <a:r>
              <a:rPr lang="en-US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al final del </a:t>
            </a:r>
            <a:r>
              <a:rPr lang="en-US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62" y="1792912"/>
            <a:ext cx="2674351" cy="200809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721" y="1797518"/>
            <a:ext cx="6545634" cy="3600636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151888" y="1837345"/>
            <a:ext cx="42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182562" y="4549650"/>
            <a:ext cx="42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2848804" y="1837345"/>
            <a:ext cx="42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67" y="3472329"/>
            <a:ext cx="2586054" cy="1925825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151888" y="3547492"/>
            <a:ext cx="42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580844" y="5545722"/>
            <a:ext cx="8275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a. Cosecha de papa en parcelas de comprobación, b. Evaluación participativa y c. comparación de los rendimientos en los seis descansos mejorados.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1734" y="1898900"/>
            <a:ext cx="769763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testigo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2176" y="1868122"/>
            <a:ext cx="88492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V/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Avena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98979" y="1868122"/>
            <a:ext cx="1417376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V/</a:t>
            </a:r>
            <a:r>
              <a:rPr lang="en-US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Avena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Perennes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77760" y="3732158"/>
            <a:ext cx="1226618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Tarwi/</a:t>
            </a:r>
            <a:r>
              <a:rPr lang="en-US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Perennes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56445" y="3732158"/>
            <a:ext cx="614271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Alfalfa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41885" y="3732158"/>
            <a:ext cx="1574470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Tarwi/</a:t>
            </a:r>
            <a:r>
              <a:rPr lang="en-US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Perennes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 RF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37" y="200569"/>
            <a:ext cx="8543671" cy="464213"/>
          </a:xfrm>
        </p:spPr>
        <p:txBody>
          <a:bodyPr>
            <a:noAutofit/>
          </a:bodyPr>
          <a:lstStyle/>
          <a:p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Rendimiento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papa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 en el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tercer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año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un 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mejorado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reducimos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dosis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fertilización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sexta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parte (NPK= 20-30-20).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045" y="1342046"/>
            <a:ext cx="5419086" cy="38593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1031" y="2362638"/>
            <a:ext cx="924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Kg/Ha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papa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56690" y="1937321"/>
            <a:ext cx="3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9365" y="1937321"/>
            <a:ext cx="3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6259" y="1937321"/>
            <a:ext cx="3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3153" y="1937321"/>
            <a:ext cx="3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50047" y="1937321"/>
            <a:ext cx="3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6742" y="1419870"/>
            <a:ext cx="3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80243" y="4566989"/>
            <a:ext cx="4707895" cy="884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576014" y="4521075"/>
            <a:ext cx="4894066" cy="846386"/>
            <a:chOff x="816266" y="5013641"/>
            <a:chExt cx="4894066" cy="846386"/>
          </a:xfrm>
          <a:solidFill>
            <a:schemeClr val="bg1"/>
          </a:solidFill>
        </p:grpSpPr>
        <p:sp>
          <p:nvSpPr>
            <p:cNvPr id="15" name="TextBox 14"/>
            <p:cNvSpPr txBox="1"/>
            <p:nvPr/>
          </p:nvSpPr>
          <p:spPr>
            <a:xfrm>
              <a:off x="816266" y="5030904"/>
              <a:ext cx="898772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Testigo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26879" y="5013641"/>
              <a:ext cx="715004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Vicia/</a:t>
              </a:r>
            </a:p>
            <a:p>
              <a:r>
                <a:rPr lang="en-US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99294" y="5029030"/>
              <a:ext cx="875561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Vicia+</a:t>
              </a:r>
            </a:p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74443" y="5042541"/>
              <a:ext cx="875561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37394" y="5029030"/>
              <a:ext cx="1051891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</a:t>
              </a:r>
            </a:p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Roca </a:t>
              </a:r>
            </a:p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Fosfatica</a:t>
              </a:r>
              <a:endParaRPr lang="en-US" sz="12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25153" y="5030904"/>
              <a:ext cx="885179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Alfalfa +</a:t>
              </a:r>
            </a:p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Cal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43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7813"/>
          </a:xfrm>
        </p:spPr>
        <p:txBody>
          <a:bodyPr>
            <a:normAutofit fontScale="90000"/>
          </a:bodyPr>
          <a:lstStyle/>
          <a:p>
            <a:r>
              <a:rPr lang="en-US" sz="2800" dirty="0" err="1" smtClean="0"/>
              <a:t>Otros</a:t>
            </a:r>
            <a:r>
              <a:rPr lang="en-US" sz="2800" dirty="0" smtClean="0"/>
              <a:t> </a:t>
            </a:r>
            <a:r>
              <a:rPr lang="en-US" sz="2800" dirty="0" err="1" smtClean="0"/>
              <a:t>factores</a:t>
            </a:r>
            <a:r>
              <a:rPr lang="en-US" sz="2800" dirty="0" smtClean="0"/>
              <a:t> </a:t>
            </a:r>
            <a:r>
              <a:rPr lang="en-US" sz="2800" dirty="0" err="1" smtClean="0"/>
              <a:t>afectando</a:t>
            </a:r>
            <a:r>
              <a:rPr lang="en-US" sz="2800" dirty="0" smtClean="0"/>
              <a:t> al </a:t>
            </a:r>
            <a:r>
              <a:rPr lang="en-US" sz="2800" dirty="0" err="1" smtClean="0"/>
              <a:t>rendimiento</a:t>
            </a:r>
            <a:r>
              <a:rPr lang="en-US" sz="2800" dirty="0" smtClean="0"/>
              <a:t> de papa que </a:t>
            </a:r>
            <a:r>
              <a:rPr lang="en-US" sz="2800" dirty="0" err="1" smtClean="0"/>
              <a:t>incluimos</a:t>
            </a:r>
            <a:r>
              <a:rPr lang="en-US" sz="2800" dirty="0" smtClean="0"/>
              <a:t> </a:t>
            </a:r>
            <a:r>
              <a:rPr lang="en-US" sz="2800" dirty="0" err="1" smtClean="0"/>
              <a:t>en</a:t>
            </a:r>
            <a:r>
              <a:rPr lang="en-US" sz="2800" dirty="0" smtClean="0"/>
              <a:t> el </a:t>
            </a:r>
            <a:r>
              <a:rPr lang="en-US" sz="2800" dirty="0" err="1" smtClean="0"/>
              <a:t>modelo</a:t>
            </a:r>
            <a:r>
              <a:rPr lang="en-US" sz="2800" dirty="0" smtClean="0"/>
              <a:t> </a:t>
            </a:r>
            <a:r>
              <a:rPr lang="en-US" sz="2800" dirty="0" err="1" smtClean="0"/>
              <a:t>estadistico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668675"/>
              </p:ext>
            </p:extLst>
          </p:nvPr>
        </p:nvGraphicFramePr>
        <p:xfrm>
          <a:off x="628650" y="1825625"/>
          <a:ext cx="8409028" cy="3822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060"/>
                <a:gridCol w="1956020"/>
                <a:gridCol w="1660687"/>
                <a:gridCol w="2924261"/>
              </a:tblGrid>
              <a:tr h="332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Otros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factores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y covariables</a:t>
                      </a:r>
                    </a:p>
                    <a:p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parámetro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y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unidades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Significación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observación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60375">
                <a:tc gridSpan="4"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que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miden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diferencias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significativas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las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parcelas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contextos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239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Campo experimental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0.001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 9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campos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bajo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comparación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comienzo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experimento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239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disponible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+ 535 kg/ha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papa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cada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 Olsen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0.05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Consistente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limitación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 en las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fases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experimento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2626">
                <a:tc gridSpan="4"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variables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239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Arcilla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- 385 kg/ha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papa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cada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porciento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arcilla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0.11 NS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significante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mantenemos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el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para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controlar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textura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2392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Interacción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arcilla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0.09  NS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la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margen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significación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sugiere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que alfalfa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tuvo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efecto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mayor en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suelos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menos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arcillosos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4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94" y="1599774"/>
            <a:ext cx="4473014" cy="31891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291062" y="4159513"/>
            <a:ext cx="4273695" cy="884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281" y="327405"/>
            <a:ext cx="7413937" cy="935597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los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de los 9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campos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6642" y="1893836"/>
            <a:ext cx="3049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pH del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alfalfa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243" y="2378903"/>
            <a:ext cx="908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 final del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suelo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34238" y="177913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4667" y="209712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19354" y="2273139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 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46642" y="3260921"/>
            <a:ext cx="3032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?El </a:t>
            </a:r>
            <a:r>
              <a:rPr lang="en-US" dirty="0" err="1" smtClean="0"/>
              <a:t>aumento</a:t>
            </a:r>
            <a:r>
              <a:rPr lang="en-US" dirty="0" smtClean="0"/>
              <a:t> </a:t>
            </a:r>
            <a:r>
              <a:rPr lang="en-US" dirty="0" err="1" smtClean="0"/>
              <a:t>resulta</a:t>
            </a:r>
            <a:r>
              <a:rPr lang="en-US" dirty="0" smtClean="0"/>
              <a:t> de la alfalfa o el </a:t>
            </a:r>
            <a:r>
              <a:rPr lang="en-US" dirty="0" err="1" smtClean="0"/>
              <a:t>encalado</a:t>
            </a:r>
            <a:r>
              <a:rPr lang="en-US" dirty="0" smtClean="0"/>
              <a:t>?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57589" y="4091438"/>
            <a:ext cx="4111145" cy="738664"/>
            <a:chOff x="816266" y="4996838"/>
            <a:chExt cx="4111145" cy="738664"/>
          </a:xfrm>
          <a:solidFill>
            <a:schemeClr val="bg1"/>
          </a:solidFill>
        </p:grpSpPr>
        <p:sp>
          <p:nvSpPr>
            <p:cNvPr id="12" name="TextBox 11"/>
            <p:cNvSpPr txBox="1"/>
            <p:nvPr/>
          </p:nvSpPr>
          <p:spPr>
            <a:xfrm>
              <a:off x="816266" y="5030904"/>
              <a:ext cx="721480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Testigo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83276" y="5029030"/>
              <a:ext cx="609462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Vicia/</a:t>
              </a:r>
            </a:p>
            <a:p>
              <a:r>
                <a:rPr lang="en-US" sz="11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18920" y="5029030"/>
              <a:ext cx="792205" cy="57708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Vicia+</a:t>
              </a:r>
            </a:p>
            <a:p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Avena</a:t>
              </a: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105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05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59748" y="5029029"/>
              <a:ext cx="821059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05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endParaRPr lang="en-US" sz="105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83866" y="4996838"/>
              <a:ext cx="944489" cy="73866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Tarwi +</a:t>
              </a:r>
            </a:p>
            <a:p>
              <a:r>
                <a:rPr lang="en-US" sz="105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Perennes</a:t>
              </a:r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</a:t>
              </a:r>
            </a:p>
            <a:p>
              <a:r>
                <a: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Roca </a:t>
              </a:r>
            </a:p>
            <a:p>
              <a:r>
                <a:rPr lang="en-US" sz="105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Fosfatica</a:t>
              </a:r>
              <a:endParaRPr lang="en-US" sz="105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92915" y="5037671"/>
              <a:ext cx="734496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Alfalfa +</a:t>
              </a:r>
            </a:p>
            <a:p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Cal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98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8" y="258317"/>
            <a:ext cx="7886700" cy="696758"/>
          </a:xfrm>
        </p:spPr>
        <p:txBody>
          <a:bodyPr>
            <a:noAutofit/>
          </a:bodyPr>
          <a:lstStyle/>
          <a:p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Cambios en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C oxidable en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Permanganato, P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disponible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K disponible: – No hay diferencias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significativas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729311"/>
            <a:ext cx="1143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Diferencias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final –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inicio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8898" y="3278889"/>
            <a:ext cx="124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 Olsen **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04759" y="3262090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disponible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**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2647" y="3265938"/>
            <a:ext cx="23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permanganato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(POXC)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2447" y="3856147"/>
            <a:ext cx="459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(** P Olsen y K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disponible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controlando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diferencia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promedio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 valor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relativo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y  no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absoluto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04" y="457195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Sugiere</a:t>
            </a:r>
            <a:r>
              <a:rPr lang="en-US" dirty="0" smtClean="0"/>
              <a:t>: 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smtClean="0"/>
              <a:t>lo </a:t>
            </a:r>
            <a:r>
              <a:rPr lang="en-US" dirty="0" err="1" smtClean="0"/>
              <a:t>menos</a:t>
            </a:r>
            <a:r>
              <a:rPr lang="en-US" dirty="0" smtClean="0"/>
              <a:t> no hay un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negativo</a:t>
            </a:r>
            <a:r>
              <a:rPr lang="en-US" dirty="0" smtClean="0"/>
              <a:t> de las </a:t>
            </a:r>
            <a:r>
              <a:rPr lang="en-US" dirty="0" err="1" smtClean="0"/>
              <a:t>nuevas</a:t>
            </a:r>
            <a:r>
              <a:rPr lang="en-US" dirty="0" smtClean="0"/>
              <a:t> practices a </a:t>
            </a:r>
            <a:r>
              <a:rPr lang="en-US" dirty="0" err="1" smtClean="0"/>
              <a:t>comparacion</a:t>
            </a:r>
            <a:r>
              <a:rPr lang="en-US" dirty="0" smtClean="0"/>
              <a:t> con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descansos</a:t>
            </a:r>
            <a:r>
              <a:rPr lang="en-US" dirty="0" smtClean="0"/>
              <a:t> </a:t>
            </a:r>
            <a:r>
              <a:rPr lang="en-US" dirty="0" err="1" smtClean="0"/>
              <a:t>cortos</a:t>
            </a:r>
            <a:r>
              <a:rPr lang="en-US" dirty="0" smtClean="0"/>
              <a:t> sin </a:t>
            </a:r>
            <a:r>
              <a:rPr lang="en-US" dirty="0" err="1" smtClean="0"/>
              <a:t>manejo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095382" y="1293893"/>
            <a:ext cx="7691585" cy="2035426"/>
            <a:chOff x="1095382" y="1293893"/>
            <a:chExt cx="7691585" cy="203542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800" y="1293893"/>
              <a:ext cx="2495279" cy="177707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8385" y="1313494"/>
              <a:ext cx="2417827" cy="172387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382" y="1293893"/>
              <a:ext cx="2536705" cy="1806573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1302609" y="2742626"/>
              <a:ext cx="2401177" cy="586693"/>
              <a:chOff x="816266" y="5020288"/>
              <a:chExt cx="2401177" cy="586693"/>
            </a:xfrm>
            <a:solidFill>
              <a:schemeClr val="bg1"/>
            </a:solidFill>
          </p:grpSpPr>
          <p:sp>
            <p:nvSpPr>
              <p:cNvPr id="16" name="TextBox 15"/>
              <p:cNvSpPr txBox="1"/>
              <p:nvPr/>
            </p:nvSpPr>
            <p:spPr>
              <a:xfrm>
                <a:off x="816266" y="5030904"/>
                <a:ext cx="279244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14069" y="5037671"/>
                <a:ext cx="498855" cy="2616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V/Av</a:t>
                </a:r>
                <a:endParaRPr 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444437" y="5027983"/>
                <a:ext cx="599844" cy="4154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V/Av+ 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5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Pern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948856" y="5021296"/>
                <a:ext cx="444352" cy="4154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Twi/</a:t>
                </a: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Prn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353440" y="5029900"/>
                <a:ext cx="524503" cy="57708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Twi/</a:t>
                </a: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Prn+ 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RF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763473" y="5020288"/>
                <a:ext cx="453970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Alf+</a:t>
                </a:r>
                <a:endPara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Cal</a:t>
                </a:r>
                <a:endParaRPr 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833396" y="2697145"/>
              <a:ext cx="2401177" cy="586693"/>
              <a:chOff x="816266" y="5020288"/>
              <a:chExt cx="2401177" cy="586693"/>
            </a:xfrm>
            <a:solidFill>
              <a:schemeClr val="bg1"/>
            </a:solidFill>
          </p:grpSpPr>
          <p:sp>
            <p:nvSpPr>
              <p:cNvPr id="23" name="TextBox 22"/>
              <p:cNvSpPr txBox="1"/>
              <p:nvPr/>
            </p:nvSpPr>
            <p:spPr>
              <a:xfrm>
                <a:off x="816266" y="5030904"/>
                <a:ext cx="279244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14069" y="5037671"/>
                <a:ext cx="498855" cy="2616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V/Av</a:t>
                </a:r>
                <a:endParaRPr 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444437" y="5027983"/>
                <a:ext cx="599844" cy="4154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V/Av+ 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5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Pern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948856" y="5021296"/>
                <a:ext cx="444352" cy="4154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Twi/</a:t>
                </a: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Prn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353440" y="5029900"/>
                <a:ext cx="524503" cy="57708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Twi/</a:t>
                </a: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Prn+ 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RF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763473" y="5020288"/>
                <a:ext cx="453970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Alf+</a:t>
                </a:r>
                <a:endPara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Cal</a:t>
                </a:r>
                <a:endParaRPr 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6385790" y="2675579"/>
              <a:ext cx="2401177" cy="586693"/>
              <a:chOff x="816266" y="5020288"/>
              <a:chExt cx="2401177" cy="586693"/>
            </a:xfrm>
            <a:solidFill>
              <a:schemeClr val="bg1"/>
            </a:solidFill>
          </p:grpSpPr>
          <p:sp>
            <p:nvSpPr>
              <p:cNvPr id="30" name="TextBox 29"/>
              <p:cNvSpPr txBox="1"/>
              <p:nvPr/>
            </p:nvSpPr>
            <p:spPr>
              <a:xfrm>
                <a:off x="816266" y="5030904"/>
                <a:ext cx="279244" cy="27699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014069" y="5037671"/>
                <a:ext cx="498855" cy="2616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V/Av</a:t>
                </a:r>
                <a:endParaRPr 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444437" y="5027983"/>
                <a:ext cx="599844" cy="4154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V/Av+ 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5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Pern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948856" y="5021296"/>
                <a:ext cx="444352" cy="4154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Twi/</a:t>
                </a: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Prn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353440" y="5029900"/>
                <a:ext cx="524503" cy="57708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Twi/</a:t>
                </a: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Prn+ 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05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RF</a:t>
                </a:r>
                <a:endParaRPr lang="en-US" sz="105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63473" y="5020288"/>
                <a:ext cx="453970" cy="43088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Alf+</a:t>
                </a:r>
                <a:endPara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Cal</a:t>
                </a:r>
                <a:endParaRPr 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20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07" y="19966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campo –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grupos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focales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cosechas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13107" y="1660162"/>
            <a:ext cx="8117785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Gran interés por las alfalfas en algunas parcelas a pesar que el establecimiento fue lento.</a:t>
            </a:r>
          </a:p>
          <a:p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Empezamos junto con agricultores examinando multiples beneficios:</a:t>
            </a:r>
          </a:p>
          <a:p>
            <a:pPr lvl="1"/>
            <a:r>
              <a:rPr lang="es-P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 mejoramiento de la fertilidad de los suelos</a:t>
            </a:r>
          </a:p>
          <a:p>
            <a:pPr lvl="1"/>
            <a:r>
              <a:rPr lang="es-P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Incremento de forraje de alta </a:t>
            </a:r>
            <a:r>
              <a:rPr lang="es-P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</a:p>
          <a:p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forraje tiene importancia como beneficio de las practicas, pero implica mayor ma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obra en manejo de deshierbe de los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forrajes</a:t>
            </a:r>
          </a:p>
          <a:p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Reacción </a:t>
            </a:r>
            <a:r>
              <a:rPr lang="es-P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negativa a la idea de sustituir descansos mejorados por insumos; indica una mentalidad de intensificación.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16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63729" y="365126"/>
            <a:ext cx="8073307" cy="5661205"/>
            <a:chOff x="463729" y="365126"/>
            <a:chExt cx="8073307" cy="566120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3729" y="444433"/>
              <a:ext cx="8073307" cy="5581898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036320" y="365126"/>
              <a:ext cx="6226629" cy="4354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41809" y="121175"/>
            <a:ext cx="858542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Parametros</a:t>
            </a:r>
            <a:r>
              <a:rPr lang="en-US" sz="2400" b="1" dirty="0" smtClean="0"/>
              <a:t> para la </a:t>
            </a:r>
            <a:r>
              <a:rPr lang="en-US" sz="2400" b="1" dirty="0" err="1" smtClean="0"/>
              <a:t>calidad</a:t>
            </a:r>
            <a:r>
              <a:rPr lang="en-US" sz="2400" b="1" dirty="0" smtClean="0"/>
              <a:t> de la </a:t>
            </a:r>
            <a:r>
              <a:rPr lang="en-US" sz="2400" b="1" dirty="0" err="1" smtClean="0"/>
              <a:t>producción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segun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los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agricultores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1934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28650" y="592184"/>
            <a:ext cx="8105368" cy="5571549"/>
            <a:chOff x="628650" y="592184"/>
            <a:chExt cx="8105368" cy="557154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8650" y="734756"/>
              <a:ext cx="8105368" cy="542897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088571" y="592184"/>
              <a:ext cx="6226629" cy="4354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54240" y="2403565"/>
              <a:ext cx="613954" cy="2287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uadroTexto 1"/>
          <p:cNvSpPr txBox="1"/>
          <p:nvPr/>
        </p:nvSpPr>
        <p:spPr>
          <a:xfrm>
            <a:off x="7650407" y="2632353"/>
            <a:ext cx="1493593" cy="16337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s-PE" sz="1600" b="1" dirty="0" err="1" smtClean="0"/>
              <a:t>Alfalfa+Cal</a:t>
            </a:r>
            <a:endParaRPr lang="es-PE" sz="1600" b="1" dirty="0" smtClean="0"/>
          </a:p>
          <a:p>
            <a:pPr>
              <a:spcAft>
                <a:spcPts val="100"/>
              </a:spcAft>
            </a:pPr>
            <a:r>
              <a:rPr lang="es-PE" sz="1600" b="1" dirty="0" smtClean="0"/>
              <a:t>Vicia/Avena</a:t>
            </a:r>
            <a:endParaRPr lang="es-PE" sz="1600" b="1" dirty="0" smtClean="0"/>
          </a:p>
          <a:p>
            <a:pPr>
              <a:spcAft>
                <a:spcPts val="100"/>
              </a:spcAft>
            </a:pPr>
            <a:r>
              <a:rPr lang="es-PE" sz="1600" b="1" dirty="0" smtClean="0"/>
              <a:t>Testigo</a:t>
            </a:r>
            <a:endParaRPr lang="es-PE" sz="1600" b="1" dirty="0" smtClean="0"/>
          </a:p>
          <a:p>
            <a:pPr>
              <a:spcAft>
                <a:spcPts val="100"/>
              </a:spcAft>
            </a:pPr>
            <a:r>
              <a:rPr lang="es-PE" sz="1600" b="1" dirty="0" err="1" smtClean="0"/>
              <a:t>Twi</a:t>
            </a:r>
            <a:r>
              <a:rPr lang="es-PE" sz="1600" b="1" dirty="0" smtClean="0"/>
              <a:t>/</a:t>
            </a:r>
            <a:r>
              <a:rPr lang="es-PE" sz="1600" b="1" dirty="0" err="1" smtClean="0"/>
              <a:t>pers+RF</a:t>
            </a:r>
            <a:endParaRPr lang="es-PE" sz="1600" b="1" dirty="0" smtClean="0"/>
          </a:p>
          <a:p>
            <a:pPr>
              <a:spcAft>
                <a:spcPts val="100"/>
              </a:spcAft>
            </a:pPr>
            <a:r>
              <a:rPr lang="es-PE" sz="1600" b="1" dirty="0" smtClean="0"/>
              <a:t>Vic/</a:t>
            </a:r>
            <a:r>
              <a:rPr lang="es-PE" sz="1600" b="1" dirty="0" err="1" smtClean="0"/>
              <a:t>Avn</a:t>
            </a:r>
            <a:r>
              <a:rPr lang="es-PE" sz="1600" b="1" dirty="0" smtClean="0"/>
              <a:t> + </a:t>
            </a:r>
            <a:r>
              <a:rPr lang="es-PE" sz="1600" b="1" dirty="0" err="1" smtClean="0"/>
              <a:t>pers</a:t>
            </a:r>
            <a:endParaRPr lang="es-PE" sz="1600" b="1" dirty="0" smtClean="0"/>
          </a:p>
          <a:p>
            <a:pPr>
              <a:spcAft>
                <a:spcPts val="100"/>
              </a:spcAft>
            </a:pPr>
            <a:r>
              <a:rPr lang="es-PE" sz="1600" b="1" dirty="0" err="1" smtClean="0"/>
              <a:t>Tarwi+pers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85484" y="90467"/>
            <a:ext cx="7591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Votación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sobre</a:t>
            </a:r>
            <a:r>
              <a:rPr lang="en-US" sz="2400" b="1" dirty="0" smtClean="0"/>
              <a:t> la </a:t>
            </a:r>
            <a:r>
              <a:rPr lang="en-US" sz="2400" b="1" dirty="0" err="1" smtClean="0"/>
              <a:t>calidad</a:t>
            </a:r>
            <a:r>
              <a:rPr lang="en-US" sz="2400" b="1" dirty="0" smtClean="0"/>
              <a:t> de la </a:t>
            </a:r>
            <a:r>
              <a:rPr lang="en-US" sz="2400" b="1" dirty="0" err="1" smtClean="0"/>
              <a:t>producción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en</a:t>
            </a:r>
            <a:r>
              <a:rPr lang="en-US" sz="2400" b="1" dirty="0" smtClean="0"/>
              <a:t> las </a:t>
            </a:r>
            <a:r>
              <a:rPr lang="en-US" sz="2400" b="1" dirty="0" err="1" smtClean="0"/>
              <a:t>evaluaciones</a:t>
            </a:r>
            <a:r>
              <a:rPr lang="en-US" sz="2400" b="1" dirty="0" smtClean="0"/>
              <a:t> de campo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8347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913" y="260623"/>
            <a:ext cx="7886700" cy="744007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Resumen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(?y que?):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913" y="1208009"/>
            <a:ext cx="8054174" cy="469802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Aumento en biomasa para cobertura y uso forrajero</a:t>
            </a:r>
          </a:p>
          <a:p>
            <a:pPr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No hay reducción en fertilidad ni aumento en comparación con el testigo durante el descanso</a:t>
            </a:r>
          </a:p>
          <a:p>
            <a:pPr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Sorpresa que el tratamiento alfalfa rindió mas que los otros descansos:</a:t>
            </a:r>
          </a:p>
          <a:p>
            <a:pPr lvl="1"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Efecto de cambio de pH combinado con </a:t>
            </a: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la biomasa de la </a:t>
            </a: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alfalfa?</a:t>
            </a:r>
          </a:p>
          <a:p>
            <a:pPr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Los agricultores tienen otros criterios importantes y validos para calificar la producción – tienen un enfoque sistémico.</a:t>
            </a:r>
          </a:p>
          <a:p>
            <a:pPr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Dificultad de seguir todos los campos en el estudio hasta el final del </a:t>
            </a: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experimento/fase del proyecto.</a:t>
            </a:r>
            <a:endParaRPr lang="es-P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s-PA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ncluso por que los agricultores prefieren mantener descansos forrajeras productivas en vez de voltear</a:t>
            </a:r>
          </a:p>
          <a:p>
            <a:pPr lvl="1">
              <a:spcAft>
                <a:spcPts val="600"/>
              </a:spcAft>
            </a:pPr>
            <a:r>
              <a:rPr lang="es-PA" dirty="0" smtClean="0">
                <a:latin typeface="Arial" panose="020B0604020202020204" pitchFamily="34" charset="0"/>
                <a:cs typeface="Arial" panose="020B0604020202020204" pitchFamily="34" charset="0"/>
              </a:rPr>
              <a:t>Necesidad de tomar en cuenta el manejo del agricultor cuando cambia de un descanso a una parcela forrajera.</a:t>
            </a:r>
            <a:endParaRPr lang="es-P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5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6603" y="1654147"/>
            <a:ext cx="3173506" cy="2380130"/>
          </a:xfrm>
          <a:prstGeom prst="rect">
            <a:avLst/>
          </a:prstGeom>
        </p:spPr>
      </p:pic>
      <p:pic>
        <p:nvPicPr>
          <p:cNvPr id="6" name="Imagen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961" y="2918171"/>
            <a:ext cx="2017059" cy="1512794"/>
          </a:xfrm>
          <a:prstGeom prst="rect">
            <a:avLst/>
          </a:prstGeom>
        </p:spPr>
      </p:pic>
      <p:pic>
        <p:nvPicPr>
          <p:cNvPr id="7" name="Imagen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53" y="4507322"/>
            <a:ext cx="3949947" cy="1846729"/>
          </a:xfrm>
          <a:prstGeom prst="rect">
            <a:avLst/>
          </a:prstGeom>
        </p:spPr>
      </p:pic>
      <p:pic>
        <p:nvPicPr>
          <p:cNvPr id="8" name="Imagen 1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8275" y="3258082"/>
            <a:ext cx="3323485" cy="2939518"/>
          </a:xfrm>
          <a:prstGeom prst="rect">
            <a:avLst/>
          </a:prstGeom>
        </p:spPr>
      </p:pic>
      <p:pic>
        <p:nvPicPr>
          <p:cNvPr id="9" name="Imagen 1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5501" y="1257458"/>
            <a:ext cx="2277035" cy="1784929"/>
          </a:xfrm>
          <a:prstGeom prst="rect">
            <a:avLst/>
          </a:prstGeom>
        </p:spPr>
      </p:pic>
      <p:pic>
        <p:nvPicPr>
          <p:cNvPr id="10" name="Imagen 1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13"/>
          <a:stretch/>
        </p:blipFill>
        <p:spPr>
          <a:xfrm>
            <a:off x="2857501" y="1231932"/>
            <a:ext cx="2667000" cy="15748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60085" y="104256"/>
            <a:ext cx="7886700" cy="1016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 smtClean="0"/>
              <a:t>Tipologías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agricultores</a:t>
            </a:r>
            <a:r>
              <a:rPr lang="en-US" sz="3200" b="1" dirty="0" smtClean="0"/>
              <a:t> y </a:t>
            </a:r>
            <a:r>
              <a:rPr lang="en-US" sz="3200" b="1" dirty="0" err="1" smtClean="0"/>
              <a:t>actitudes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hacia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prácticas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probadas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1310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55" y="151468"/>
            <a:ext cx="8819403" cy="772558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Variables de las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familias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utilizados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 la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generación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tipologías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 un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cluster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319731"/>
              </p:ext>
            </p:extLst>
          </p:nvPr>
        </p:nvGraphicFramePr>
        <p:xfrm>
          <a:off x="234950" y="959885"/>
          <a:ext cx="8629650" cy="5362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67285"/>
                <a:gridCol w="362365"/>
              </a:tblGrid>
              <a:tr h="322693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1" i="0" u="sng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Aspectos Demográficos:</a:t>
                      </a:r>
                      <a:endParaRPr lang="es-BO" sz="1600" b="1" i="0" u="sng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22693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entrevistado</a:t>
                      </a:r>
                      <a:endParaRPr lang="es-BO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8171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hijos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038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personas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quienes aportan a las actividades familiares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6897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personas totales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quienes han migrado de la casa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/>
                      <a:endParaRPr lang="es-BO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68978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1" i="0" u="sng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Modos</a:t>
                      </a:r>
                      <a:r>
                        <a:rPr lang="es-BO" sz="1600" b="1" i="0" u="sng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Vida:</a:t>
                      </a:r>
                      <a:endParaRPr lang="es-BO" sz="1600" b="1" i="0" u="sng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03855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tiempo/esfuerzo en agricultura, esposo</a:t>
                      </a:r>
                      <a:endParaRPr lang="es-BO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038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tiempo/esfuerzo en ganadería, esposo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038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tiempo/esfuerzo en agricultura, esposa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4633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tiempo/esfuerzo en ganadería, esposa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4633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4633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1" i="0" u="sng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Activos y Prácticas</a:t>
                      </a:r>
                      <a:r>
                        <a:rPr lang="es-BO" sz="1600" b="1" i="0" u="sng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Agropecuarios</a:t>
                      </a:r>
                      <a:endParaRPr lang="es-BO" sz="1600" b="1" i="0" u="sng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0385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de cultivos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basado en cantidad de semilla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Ganado con una medida de peso vivo metabólica total (TLU)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3122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vacas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lecheras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6897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 de parcelas en la zona alta (indicador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participación en el sistema comunal de turnos)</a:t>
                      </a:r>
                      <a:endParaRPr lang="es-BO" sz="16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03855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Duración del descanso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promedio en las zonas con descanso</a:t>
                      </a:r>
                      <a:endParaRPr lang="es-BO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89586">
                <a:tc>
                  <a:txBody>
                    <a:bodyPr/>
                    <a:lstStyle/>
                    <a:p>
                      <a:pPr algn="l" fontAlgn="b"/>
                      <a:r>
                        <a:rPr lang="es-BO" sz="16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Tasa de aplicación de estiércol promedio en</a:t>
                      </a:r>
                      <a:r>
                        <a:rPr lang="es-BO" sz="16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parcelas de la familia</a:t>
                      </a:r>
                      <a:endParaRPr lang="es-BO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2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25093" y="1217127"/>
            <a:ext cx="8076131" cy="5013651"/>
            <a:chOff x="925093" y="1217127"/>
            <a:chExt cx="8076131" cy="5013651"/>
          </a:xfrm>
        </p:grpSpPr>
        <p:grpSp>
          <p:nvGrpSpPr>
            <p:cNvPr id="2" name="Group 1"/>
            <p:cNvGrpSpPr/>
            <p:nvPr/>
          </p:nvGrpSpPr>
          <p:grpSpPr>
            <a:xfrm>
              <a:off x="925093" y="1217127"/>
              <a:ext cx="5974752" cy="5013651"/>
              <a:chOff x="1044362" y="516554"/>
              <a:chExt cx="5974752" cy="5013651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44362" y="516554"/>
                <a:ext cx="5611333" cy="4500135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2621936" y="5160873"/>
                <a:ext cx="26597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Componente</a:t>
                </a:r>
                <a:r>
                  <a:rPr lang="en-U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1 (21.9%)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6482687" y="2129052"/>
                <a:ext cx="88710" cy="88710"/>
              </a:xfrm>
              <a:prstGeom prst="ellipse">
                <a:avLst/>
              </a:prstGeom>
              <a:solidFill>
                <a:srgbClr val="0355D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6482687" y="2345142"/>
                <a:ext cx="88710" cy="88710"/>
              </a:xfrm>
              <a:prstGeom prst="ellipse">
                <a:avLst/>
              </a:prstGeom>
              <a:solidFill>
                <a:srgbClr val="C916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482687" y="2561729"/>
                <a:ext cx="88710" cy="88710"/>
              </a:xfrm>
              <a:prstGeom prst="ellipse">
                <a:avLst/>
              </a:prstGeom>
              <a:solidFill>
                <a:srgbClr val="AB08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482687" y="2766622"/>
                <a:ext cx="88710" cy="88710"/>
              </a:xfrm>
              <a:prstGeom prst="ellipse">
                <a:avLst/>
              </a:prstGeom>
              <a:solidFill>
                <a:srgbClr val="20BC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192973" y="3360045"/>
                <a:ext cx="18261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Numero</a:t>
                </a:r>
                <a:r>
                  <a:rPr lang="en-US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de personas que </a:t>
                </a:r>
                <a:r>
                  <a:rPr lang="en-US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aportan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455262" y="2975212"/>
                <a:ext cx="737711" cy="511791"/>
              </a:xfrm>
              <a:custGeom>
                <a:avLst/>
                <a:gdLst>
                  <a:gd name="connsiteX0" fmla="*/ 737711 w 737711"/>
                  <a:gd name="connsiteY0" fmla="*/ 511791 h 511791"/>
                  <a:gd name="connsiteX1" fmla="*/ 68971 w 737711"/>
                  <a:gd name="connsiteY1" fmla="*/ 259307 h 511791"/>
                  <a:gd name="connsiteX2" fmla="*/ 55323 w 737711"/>
                  <a:gd name="connsiteY2" fmla="*/ 0 h 51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7711" h="511791">
                    <a:moveTo>
                      <a:pt x="737711" y="511791"/>
                    </a:moveTo>
                    <a:cubicBezTo>
                      <a:pt x="460206" y="428198"/>
                      <a:pt x="182702" y="344605"/>
                      <a:pt x="68971" y="259307"/>
                    </a:cubicBezTo>
                    <a:cubicBezTo>
                      <a:pt x="-44760" y="174009"/>
                      <a:pt x="5281" y="87004"/>
                      <a:pt x="55323" y="0"/>
                    </a:cubicBezTo>
                  </a:path>
                </a:pathLst>
              </a:custGeom>
              <a:noFill/>
              <a:ln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452128" y="2524530"/>
              <a:ext cx="2549096" cy="1131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Grupos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la </a:t>
              </a:r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tipologia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(clusters)</a:t>
              </a:r>
            </a:p>
            <a:p>
              <a:pPr>
                <a:spcAft>
                  <a:spcPts val="300"/>
                </a:spcAft>
              </a:pPr>
              <a:r>
                <a:rPr lang="en-US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Grupo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  <a:p>
              <a:pPr>
                <a:spcAft>
                  <a:spcPts val="300"/>
                </a:spcAft>
              </a:pPr>
              <a:r>
                <a:rPr lang="en-US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Grupo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</a:p>
            <a:p>
              <a:pPr>
                <a:spcAft>
                  <a:spcPts val="300"/>
                </a:spcAft>
              </a:pPr>
              <a:r>
                <a:rPr lang="en-US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Grupo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</a:p>
            <a:p>
              <a:pPr>
                <a:spcAft>
                  <a:spcPts val="300"/>
                </a:spcAft>
              </a:pPr>
              <a:r>
                <a:rPr lang="en-US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Grupo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43563" y="6389804"/>
            <a:ext cx="745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detalles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nuestro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poster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 feria!!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9127" y="359919"/>
            <a:ext cx="757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Visualizacion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clusters (</a:t>
            </a:r>
            <a:r>
              <a:rPr lang="en-US" dirty="0" err="1" smtClean="0"/>
              <a:t>colores</a:t>
            </a:r>
            <a:r>
              <a:rPr lang="en-US" dirty="0" smtClean="0"/>
              <a:t>) y </a:t>
            </a:r>
            <a:r>
              <a:rPr lang="en-US" dirty="0" err="1" smtClean="0"/>
              <a:t>asociación</a:t>
            </a:r>
            <a:r>
              <a:rPr lang="en-US" dirty="0" smtClean="0"/>
              <a:t> con </a:t>
            </a:r>
            <a:r>
              <a:rPr lang="en-US" dirty="0" err="1" smtClean="0"/>
              <a:t>los</a:t>
            </a:r>
            <a:r>
              <a:rPr lang="en-US" dirty="0" smtClean="0"/>
              <a:t> variables </a:t>
            </a:r>
            <a:r>
              <a:rPr lang="en-US" dirty="0" err="1" smtClean="0"/>
              <a:t>familiares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130950" y="2282024"/>
            <a:ext cx="1599809" cy="2226366"/>
          </a:xfrm>
          <a:prstGeom prst="ellipse">
            <a:avLst/>
          </a:prstGeom>
          <a:noFill/>
          <a:ln w="28575">
            <a:solidFill>
              <a:srgbClr val="5DC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71278" y="3233730"/>
            <a:ext cx="1599809" cy="1570845"/>
          </a:xfrm>
          <a:prstGeom prst="ellipse">
            <a:avLst/>
          </a:prstGeom>
          <a:noFill/>
          <a:ln>
            <a:solidFill>
              <a:srgbClr val="A500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0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734" y="300537"/>
            <a:ext cx="8873655" cy="588185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Quilcas: 4 </a:t>
            </a:r>
            <a:r>
              <a:rPr lang="en-US" sz="2800" b="1" dirty="0" err="1" smtClean="0"/>
              <a:t>tipos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familia</a:t>
            </a:r>
            <a:r>
              <a:rPr lang="en-US" sz="2800" b="1" dirty="0" smtClean="0"/>
              <a:t> en la </a:t>
            </a:r>
            <a:r>
              <a:rPr lang="en-US" sz="2800" b="1" dirty="0" err="1" smtClean="0"/>
              <a:t>tipología</a:t>
            </a:r>
            <a:r>
              <a:rPr lang="en-US" sz="2800" b="1" dirty="0" smtClean="0"/>
              <a:t> de clusters - general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561" y="1134292"/>
            <a:ext cx="2607131" cy="22084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4" y="3884755"/>
            <a:ext cx="2693160" cy="228130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635685" y="1318958"/>
            <a:ext cx="144159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PE" sz="1050" dirty="0" smtClean="0"/>
              <a:t>Edad del entrevistado</a:t>
            </a:r>
            <a:endParaRPr lang="en-US" sz="105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452" y="1049911"/>
            <a:ext cx="2615121" cy="19613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6180" y="2343730"/>
            <a:ext cx="2501150" cy="187586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4327" y="4305071"/>
            <a:ext cx="4053003" cy="21845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04158" y="1224114"/>
            <a:ext cx="157312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Edad</a:t>
            </a:r>
            <a:r>
              <a:rPr lang="en-US" sz="1200" b="1" dirty="0" smtClean="0"/>
              <a:t> del </a:t>
            </a:r>
            <a:r>
              <a:rPr lang="en-US" sz="1200" b="1" dirty="0" err="1" smtClean="0"/>
              <a:t>entrevistado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03951" y="3896982"/>
            <a:ext cx="280193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Numero</a:t>
            </a:r>
            <a:r>
              <a:rPr lang="en-US" sz="1200" b="1" dirty="0" smtClean="0"/>
              <a:t> de personas que </a:t>
            </a:r>
            <a:r>
              <a:rPr lang="en-US" sz="1200" b="1" dirty="0" err="1" smtClean="0"/>
              <a:t>han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migrado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26632" y="3342726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tipología</a:t>
            </a:r>
            <a:r>
              <a:rPr lang="en-US" dirty="0" smtClean="0"/>
              <a:t> </a:t>
            </a:r>
            <a:r>
              <a:rPr lang="en-US" dirty="0" smtClean="0"/>
              <a:t>1 a 4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0303" y="6154093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tipología</a:t>
            </a:r>
            <a:r>
              <a:rPr lang="en-US" dirty="0" smtClean="0"/>
              <a:t> </a:t>
            </a:r>
            <a:r>
              <a:rPr lang="en-US" dirty="0" smtClean="0"/>
              <a:t>1 a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954" y="325813"/>
            <a:ext cx="8369435" cy="50473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>Quilcas 4 </a:t>
            </a:r>
            <a:r>
              <a:rPr lang="en-US" sz="2400" b="1" dirty="0" err="1" smtClean="0"/>
              <a:t>tipos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distribución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esfuerzo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modos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vida</a:t>
            </a:r>
            <a:endParaRPr lang="en-US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41" y="1050595"/>
            <a:ext cx="3852846" cy="32636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543" y="1050595"/>
            <a:ext cx="3852846" cy="32636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220" y="1851422"/>
            <a:ext cx="946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Esfuerzo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dedicado</a:t>
            </a:r>
            <a:r>
              <a:rPr lang="en-US" sz="1200" b="1" dirty="0" smtClean="0"/>
              <a:t> (% del total)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24300" y="1101733"/>
            <a:ext cx="357828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Ganadería</a:t>
            </a:r>
            <a:r>
              <a:rPr lang="en-US" sz="2000" dirty="0" smtClean="0"/>
              <a:t>: </a:t>
            </a:r>
            <a:r>
              <a:rPr lang="en-US" sz="2000" dirty="0" err="1" smtClean="0"/>
              <a:t>mujeres</a:t>
            </a:r>
            <a:r>
              <a:rPr lang="en-US" sz="2000" dirty="0" smtClean="0"/>
              <a:t> vs. hombres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137594" y="1123614"/>
            <a:ext cx="365279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</a:t>
            </a:r>
            <a:r>
              <a:rPr lang="en-US" sz="2000" b="1" dirty="0" err="1" smtClean="0"/>
              <a:t>gricultura</a:t>
            </a:r>
            <a:r>
              <a:rPr lang="en-US" sz="2000" dirty="0" smtClean="0"/>
              <a:t>: </a:t>
            </a:r>
            <a:r>
              <a:rPr lang="en-US" sz="2000" dirty="0" err="1" smtClean="0"/>
              <a:t>mujeres</a:t>
            </a:r>
            <a:r>
              <a:rPr lang="en-US" sz="2000" dirty="0" smtClean="0"/>
              <a:t> vs. hombres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1399429" y="2266920"/>
            <a:ext cx="873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mujeres</a:t>
            </a:r>
            <a:endParaRPr lang="en-US" sz="1200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677725" y="2682419"/>
            <a:ext cx="135172" cy="227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75264" y="2565475"/>
            <a:ext cx="9389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hombres</a:t>
            </a:r>
            <a:endParaRPr lang="en-US" sz="1200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019631" y="2904029"/>
            <a:ext cx="253050" cy="326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677725" y="4349629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tipología</a:t>
            </a:r>
            <a:r>
              <a:rPr lang="en-US" dirty="0" smtClean="0"/>
              <a:t> </a:t>
            </a:r>
            <a:r>
              <a:rPr lang="en-US" dirty="0" smtClean="0"/>
              <a:t>1 a 4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657076" y="4314243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tipología</a:t>
            </a:r>
            <a:r>
              <a:rPr lang="en-US" dirty="0" smtClean="0"/>
              <a:t> </a:t>
            </a:r>
            <a:r>
              <a:rPr lang="en-US" dirty="0" smtClean="0"/>
              <a:t>1 a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89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32" y="258123"/>
            <a:ext cx="8649170" cy="60764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Clusters y </a:t>
            </a:r>
            <a:r>
              <a:rPr lang="en-US" sz="3200" dirty="0" err="1" smtClean="0"/>
              <a:t>diferencias</a:t>
            </a:r>
            <a:r>
              <a:rPr lang="en-US" sz="3200" dirty="0" smtClean="0"/>
              <a:t> </a:t>
            </a:r>
            <a:r>
              <a:rPr lang="en-US" sz="3200" dirty="0" err="1" smtClean="0"/>
              <a:t>en</a:t>
            </a:r>
            <a:r>
              <a:rPr lang="en-US" sz="3200" dirty="0" smtClean="0"/>
              <a:t> lo </a:t>
            </a:r>
            <a:r>
              <a:rPr lang="en-US" sz="3200" dirty="0" err="1" smtClean="0"/>
              <a:t>agropecuario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646" y="987007"/>
            <a:ext cx="2825336" cy="2393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948" y="987007"/>
            <a:ext cx="3219855" cy="24491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132" y="3667973"/>
            <a:ext cx="3133671" cy="2383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82310" y="1023519"/>
            <a:ext cx="192289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Tenencia</a:t>
            </a:r>
            <a:r>
              <a:rPr lang="en-US" sz="1200" b="1" dirty="0" smtClean="0"/>
              <a:t> de </a:t>
            </a:r>
            <a:r>
              <a:rPr lang="en-US" sz="1200" b="1" dirty="0" err="1" smtClean="0"/>
              <a:t>animales</a:t>
            </a:r>
            <a:r>
              <a:rPr lang="en-US" sz="1200" b="1" dirty="0" smtClean="0"/>
              <a:t> (TLU)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53115" y="1072354"/>
            <a:ext cx="242111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Duración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promedio</a:t>
            </a:r>
            <a:r>
              <a:rPr lang="en-US" sz="1200" b="1" dirty="0" smtClean="0"/>
              <a:t> del </a:t>
            </a:r>
            <a:r>
              <a:rPr lang="en-US" sz="1200" b="1" dirty="0" err="1" smtClean="0"/>
              <a:t>descanso</a:t>
            </a:r>
            <a:r>
              <a:rPr lang="en-US" sz="1200" b="1" dirty="0" smtClean="0"/>
              <a:t>    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42428" y="3667973"/>
            <a:ext cx="304307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Ha de </a:t>
            </a:r>
            <a:r>
              <a:rPr lang="en-US" sz="1200" b="1" dirty="0" err="1" smtClean="0"/>
              <a:t>tierra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en</a:t>
            </a:r>
            <a:r>
              <a:rPr lang="en-US" sz="1200" b="1" dirty="0" smtClean="0"/>
              <a:t> el </a:t>
            </a:r>
            <a:r>
              <a:rPr lang="en-US" sz="1200" b="1" dirty="0" err="1" smtClean="0"/>
              <a:t>sistema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comunal</a:t>
            </a:r>
            <a:r>
              <a:rPr lang="en-US" sz="1200" b="1" dirty="0" smtClean="0"/>
              <a:t> de </a:t>
            </a:r>
            <a:r>
              <a:rPr lang="en-US" sz="1200" b="1" dirty="0" err="1" smtClean="0"/>
              <a:t>turnos</a:t>
            </a:r>
            <a:endParaRPr lang="en-US" sz="1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217" y="3667974"/>
            <a:ext cx="3434039" cy="25101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88646" y="3677049"/>
            <a:ext cx="303608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Aplicación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promedio</a:t>
            </a:r>
            <a:r>
              <a:rPr lang="en-US" sz="1200" b="1" dirty="0" smtClean="0"/>
              <a:t> de </a:t>
            </a:r>
            <a:r>
              <a:rPr lang="en-US" sz="1200" b="1" dirty="0" err="1" smtClean="0"/>
              <a:t>estiércol</a:t>
            </a:r>
            <a:r>
              <a:rPr lang="en-US" sz="1200" b="1" dirty="0" smtClean="0"/>
              <a:t>, kg/ha/</a:t>
            </a:r>
            <a:r>
              <a:rPr lang="en-US" sz="1200" b="1" dirty="0" err="1" smtClean="0"/>
              <a:t>año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2904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408" y="226903"/>
            <a:ext cx="8292066" cy="719395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/>
              <a:t>Caracterizacion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los</a:t>
            </a:r>
            <a:r>
              <a:rPr lang="en-US" sz="3200" b="1" dirty="0" smtClean="0"/>
              <a:t> clusters – un </a:t>
            </a:r>
            <a:r>
              <a:rPr lang="en-US" sz="3200" b="1" dirty="0" err="1" smtClean="0"/>
              <a:t>esfuerzo</a:t>
            </a:r>
            <a:r>
              <a:rPr lang="en-US" sz="3200" b="1" dirty="0"/>
              <a:t> </a:t>
            </a:r>
            <a:r>
              <a:rPr lang="en-US" sz="3200" b="1" dirty="0" smtClean="0"/>
              <a:t>(</a:t>
            </a:r>
            <a:r>
              <a:rPr lang="en-US" sz="3200" b="1" dirty="0" err="1" smtClean="0"/>
              <a:t>tentativo</a:t>
            </a:r>
            <a:r>
              <a:rPr lang="en-US" sz="3200" b="1" dirty="0" smtClean="0"/>
              <a:t>) para </a:t>
            </a:r>
            <a:r>
              <a:rPr lang="en-US" sz="3200" b="1" dirty="0" err="1" smtClean="0"/>
              <a:t>identificar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tipos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familia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8408" y="1201480"/>
            <a:ext cx="771923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Uno,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Ganaderia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+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Agricultura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establecida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de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mayores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”: </a:t>
            </a:r>
            <a:r>
              <a:rPr lang="en-US" dirty="0" err="1" smtClean="0"/>
              <a:t>edad</a:t>
            </a:r>
            <a:r>
              <a:rPr lang="en-US" b="1" dirty="0" smtClean="0"/>
              <a:t> </a:t>
            </a:r>
            <a:r>
              <a:rPr lang="en-US" dirty="0" smtClean="0"/>
              <a:t>mayor, </a:t>
            </a:r>
            <a:r>
              <a:rPr lang="en-US" dirty="0" err="1" smtClean="0"/>
              <a:t>ganaderos</a:t>
            </a:r>
            <a:r>
              <a:rPr lang="en-US" dirty="0" smtClean="0"/>
              <a:t> y </a:t>
            </a:r>
            <a:r>
              <a:rPr lang="en-US" dirty="0" err="1" smtClean="0"/>
              <a:t>agricultores</a:t>
            </a:r>
            <a:r>
              <a:rPr lang="en-US" dirty="0" smtClean="0"/>
              <a:t>, mas </a:t>
            </a:r>
            <a:r>
              <a:rPr lang="en-US" dirty="0" err="1" smtClean="0"/>
              <a:t>vacas</a:t>
            </a:r>
            <a:r>
              <a:rPr lang="en-US" dirty="0" smtClean="0"/>
              <a:t> </a:t>
            </a:r>
            <a:r>
              <a:rPr lang="en-US" dirty="0" err="1" smtClean="0"/>
              <a:t>lacheras</a:t>
            </a:r>
            <a:r>
              <a:rPr lang="en-US" dirty="0" smtClean="0"/>
              <a:t>, </a:t>
            </a:r>
            <a:r>
              <a:rPr lang="en-US" dirty="0" err="1" smtClean="0"/>
              <a:t>uso</a:t>
            </a:r>
            <a:r>
              <a:rPr lang="en-US" dirty="0" smtClean="0"/>
              <a:t> de la zona </a:t>
            </a:r>
            <a:r>
              <a:rPr lang="en-US" dirty="0" err="1" smtClean="0"/>
              <a:t>alta</a:t>
            </a:r>
            <a:r>
              <a:rPr lang="en-US" dirty="0" smtClean="0"/>
              <a:t> con </a:t>
            </a:r>
            <a:r>
              <a:rPr lang="en-US" dirty="0" err="1" smtClean="0"/>
              <a:t>turnos</a:t>
            </a:r>
            <a:r>
              <a:rPr lang="en-US" dirty="0" smtClean="0"/>
              <a:t>, </a:t>
            </a:r>
            <a:r>
              <a:rPr lang="en-US" dirty="0" err="1" smtClean="0"/>
              <a:t>migración</a:t>
            </a:r>
            <a:r>
              <a:rPr lang="en-US" dirty="0" smtClean="0"/>
              <a:t> </a:t>
            </a:r>
            <a:r>
              <a:rPr lang="en-US" dirty="0" err="1" smtClean="0"/>
              <a:t>alta</a:t>
            </a:r>
            <a:r>
              <a:rPr lang="en-US" dirty="0" smtClean="0"/>
              <a:t> (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tener</a:t>
            </a:r>
            <a:r>
              <a:rPr lang="en-US" dirty="0" smtClean="0"/>
              <a:t> </a:t>
            </a:r>
            <a:r>
              <a:rPr lang="en-US" dirty="0" err="1" smtClean="0"/>
              <a:t>hijos</a:t>
            </a:r>
            <a:r>
              <a:rPr lang="en-US" dirty="0" smtClean="0"/>
              <a:t> </a:t>
            </a:r>
            <a:r>
              <a:rPr lang="en-US" dirty="0" err="1" smtClean="0"/>
              <a:t>mayores</a:t>
            </a:r>
            <a:r>
              <a:rPr lang="en-US" dirty="0" smtClean="0"/>
              <a:t>?)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00000"/>
                </a:solidFill>
              </a:rPr>
              <a:t>Dos, “</a:t>
            </a:r>
            <a:r>
              <a:rPr lang="en-US" b="1" dirty="0" err="1" smtClean="0">
                <a:solidFill>
                  <a:srgbClr val="C00000"/>
                </a:solidFill>
              </a:rPr>
              <a:t>Agricultura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diversificada</a:t>
            </a:r>
            <a:r>
              <a:rPr lang="en-US" b="1" dirty="0">
                <a:solidFill>
                  <a:srgbClr val="C00000"/>
                </a:solidFill>
              </a:rPr>
              <a:t> con </a:t>
            </a:r>
            <a:r>
              <a:rPr lang="en-US" b="1" dirty="0" err="1">
                <a:solidFill>
                  <a:srgbClr val="C00000"/>
                </a:solidFill>
              </a:rPr>
              <a:t>enfasis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en</a:t>
            </a:r>
            <a:r>
              <a:rPr lang="en-US" b="1" dirty="0">
                <a:solidFill>
                  <a:srgbClr val="C00000"/>
                </a:solidFill>
              </a:rPr>
              <a:t> la zona media</a:t>
            </a:r>
            <a:r>
              <a:rPr lang="en-US" b="1" dirty="0" smtClean="0">
                <a:solidFill>
                  <a:srgbClr val="C00000"/>
                </a:solidFill>
              </a:rPr>
              <a:t>”:  </a:t>
            </a:r>
            <a:r>
              <a:rPr lang="en-US" dirty="0" err="1" smtClean="0"/>
              <a:t>Edad</a:t>
            </a:r>
            <a:r>
              <a:rPr lang="en-US" dirty="0" smtClean="0"/>
              <a:t> </a:t>
            </a:r>
            <a:r>
              <a:rPr lang="en-US" dirty="0" err="1" smtClean="0"/>
              <a:t>mediano</a:t>
            </a:r>
            <a:r>
              <a:rPr lang="en-US" dirty="0" smtClean="0"/>
              <a:t>, </a:t>
            </a:r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agricultura</a:t>
            </a:r>
            <a:r>
              <a:rPr lang="en-US" dirty="0" smtClean="0"/>
              <a:t> + </a:t>
            </a:r>
            <a:r>
              <a:rPr lang="en-US" dirty="0" err="1" smtClean="0"/>
              <a:t>ganaderia</a:t>
            </a:r>
            <a:r>
              <a:rPr lang="en-US" dirty="0" smtClean="0"/>
              <a:t> para hombres, </a:t>
            </a:r>
            <a:r>
              <a:rPr lang="en-US" dirty="0" err="1" smtClean="0"/>
              <a:t>mujeres</a:t>
            </a:r>
            <a:r>
              <a:rPr lang="en-US" dirty="0" smtClean="0"/>
              <a:t> </a:t>
            </a:r>
            <a:r>
              <a:rPr lang="en-US" dirty="0" err="1" smtClean="0"/>
              <a:t>agricultores</a:t>
            </a:r>
            <a:r>
              <a:rPr lang="en-US" dirty="0" smtClean="0"/>
              <a:t> y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peonaje</a:t>
            </a:r>
            <a:r>
              <a:rPr lang="en-US" dirty="0" smtClean="0"/>
              <a:t> , </a:t>
            </a:r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uso</a:t>
            </a:r>
            <a:r>
              <a:rPr lang="en-US" dirty="0" smtClean="0"/>
              <a:t> de la zona </a:t>
            </a:r>
            <a:r>
              <a:rPr lang="en-US" dirty="0" err="1" smtClean="0"/>
              <a:t>alta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aplicación</a:t>
            </a:r>
            <a:r>
              <a:rPr lang="en-US" dirty="0" smtClean="0"/>
              <a:t> de </a:t>
            </a:r>
            <a:r>
              <a:rPr lang="en-US" dirty="0" err="1" smtClean="0"/>
              <a:t>estiercol</a:t>
            </a:r>
            <a:r>
              <a:rPr lang="en-US" dirty="0" smtClean="0"/>
              <a:t> y </a:t>
            </a:r>
            <a:r>
              <a:rPr lang="en-US" dirty="0" err="1" smtClean="0"/>
              <a:t>descanso</a:t>
            </a:r>
            <a:r>
              <a:rPr lang="en-US" dirty="0" smtClean="0"/>
              <a:t> </a:t>
            </a:r>
            <a:r>
              <a:rPr lang="en-US" dirty="0" err="1" smtClean="0"/>
              <a:t>mediano</a:t>
            </a:r>
            <a:r>
              <a:rPr lang="en-US" dirty="0" smtClean="0"/>
              <a:t> a alto, </a:t>
            </a:r>
            <a:r>
              <a:rPr lang="en-US" dirty="0" err="1" smtClean="0"/>
              <a:t>alta</a:t>
            </a:r>
            <a:r>
              <a:rPr lang="en-US" dirty="0" smtClean="0"/>
              <a:t> </a:t>
            </a:r>
            <a:r>
              <a:rPr lang="en-US" dirty="0" err="1" smtClean="0"/>
              <a:t>razon</a:t>
            </a:r>
            <a:r>
              <a:rPr lang="en-US" dirty="0" smtClean="0"/>
              <a:t> [</a:t>
            </a:r>
            <a:r>
              <a:rPr lang="en-US" dirty="0" err="1" smtClean="0"/>
              <a:t>fuerza</a:t>
            </a:r>
            <a:r>
              <a:rPr lang="en-US" dirty="0" smtClean="0"/>
              <a:t> </a:t>
            </a:r>
            <a:r>
              <a:rPr lang="en-US" dirty="0" err="1" smtClean="0"/>
              <a:t>trabajo</a:t>
            </a:r>
            <a:r>
              <a:rPr lang="en-US" dirty="0" smtClean="0"/>
              <a:t>: </a:t>
            </a:r>
            <a:r>
              <a:rPr lang="en-US" dirty="0" err="1" smtClean="0"/>
              <a:t>tierra</a:t>
            </a:r>
            <a:r>
              <a:rPr lang="en-US" dirty="0" smtClean="0"/>
              <a:t>]. </a:t>
            </a:r>
          </a:p>
          <a:p>
            <a:endParaRPr lang="en-US" dirty="0"/>
          </a:p>
          <a:p>
            <a:r>
              <a:rPr lang="en-US" b="1" dirty="0" err="1" smtClean="0">
                <a:solidFill>
                  <a:srgbClr val="AB08FC"/>
                </a:solidFill>
              </a:rPr>
              <a:t>Tres</a:t>
            </a:r>
            <a:r>
              <a:rPr lang="en-US" dirty="0">
                <a:solidFill>
                  <a:srgbClr val="AB08FC"/>
                </a:solidFill>
              </a:rPr>
              <a:t>,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AB08FC"/>
                </a:solidFill>
              </a:rPr>
              <a:t>“</a:t>
            </a:r>
            <a:r>
              <a:rPr lang="en-US" b="1" dirty="0" err="1" smtClean="0">
                <a:solidFill>
                  <a:srgbClr val="AB08FC"/>
                </a:solidFill>
              </a:rPr>
              <a:t>Ganaderos</a:t>
            </a:r>
            <a:r>
              <a:rPr lang="en-US" b="1" dirty="0" smtClean="0">
                <a:solidFill>
                  <a:srgbClr val="AB08FC"/>
                </a:solidFill>
              </a:rPr>
              <a:t> </a:t>
            </a:r>
            <a:r>
              <a:rPr lang="en-US" b="1" dirty="0" err="1">
                <a:solidFill>
                  <a:srgbClr val="AB08FC"/>
                </a:solidFill>
              </a:rPr>
              <a:t>mixtos</a:t>
            </a:r>
            <a:r>
              <a:rPr lang="en-US" b="1" dirty="0">
                <a:solidFill>
                  <a:srgbClr val="AB08FC"/>
                </a:solidFill>
              </a:rPr>
              <a:t> de la zona </a:t>
            </a:r>
            <a:r>
              <a:rPr lang="en-US" b="1" dirty="0" err="1" smtClean="0">
                <a:solidFill>
                  <a:srgbClr val="AB08FC"/>
                </a:solidFill>
              </a:rPr>
              <a:t>alta</a:t>
            </a:r>
            <a:r>
              <a:rPr lang="en-US" b="1" dirty="0" smtClean="0">
                <a:solidFill>
                  <a:srgbClr val="AB08FC"/>
                </a:solidFill>
              </a:rPr>
              <a:t>”</a:t>
            </a:r>
            <a:r>
              <a:rPr lang="en-US" dirty="0" smtClean="0"/>
              <a:t>: </a:t>
            </a:r>
            <a:r>
              <a:rPr lang="en-US" dirty="0" err="1" smtClean="0"/>
              <a:t>Edad</a:t>
            </a:r>
            <a:r>
              <a:rPr lang="en-US" dirty="0" smtClean="0"/>
              <a:t> </a:t>
            </a:r>
            <a:r>
              <a:rPr lang="en-US" dirty="0" err="1" smtClean="0"/>
              <a:t>mediano</a:t>
            </a:r>
            <a:r>
              <a:rPr lang="en-US" dirty="0" smtClean="0"/>
              <a:t>, mayor </a:t>
            </a:r>
            <a:r>
              <a:rPr lang="en-US" dirty="0" err="1" smtClean="0"/>
              <a:t>en</a:t>
            </a:r>
            <a:r>
              <a:rPr lang="en-US" dirty="0"/>
              <a:t> </a:t>
            </a:r>
            <a:r>
              <a:rPr lang="en-US" dirty="0" err="1" smtClean="0"/>
              <a:t>ganaderia</a:t>
            </a:r>
            <a:r>
              <a:rPr lang="en-US" dirty="0" smtClean="0"/>
              <a:t> y </a:t>
            </a:r>
            <a:r>
              <a:rPr lang="en-US" dirty="0" err="1" smtClean="0"/>
              <a:t>uso</a:t>
            </a:r>
            <a:r>
              <a:rPr lang="en-US" dirty="0" smtClean="0"/>
              <a:t> de la zona </a:t>
            </a:r>
            <a:r>
              <a:rPr lang="en-US" dirty="0" err="1" smtClean="0"/>
              <a:t>alta</a:t>
            </a:r>
            <a:r>
              <a:rPr lang="en-US" dirty="0" smtClean="0"/>
              <a:t> (</a:t>
            </a:r>
            <a:r>
              <a:rPr lang="en-US" dirty="0" err="1" smtClean="0"/>
              <a:t>estancieros</a:t>
            </a:r>
            <a:r>
              <a:rPr lang="en-US" dirty="0" smtClean="0"/>
              <a:t>), </a:t>
            </a:r>
            <a:r>
              <a:rPr lang="en-US" dirty="0" err="1" smtClean="0"/>
              <a:t>baja</a:t>
            </a:r>
            <a:r>
              <a:rPr lang="en-US" dirty="0" smtClean="0"/>
              <a:t> </a:t>
            </a:r>
            <a:r>
              <a:rPr lang="en-US" dirty="0" err="1" smtClean="0"/>
              <a:t>migración</a:t>
            </a:r>
            <a:r>
              <a:rPr lang="en-US" dirty="0" smtClean="0"/>
              <a:t> y alto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descanso</a:t>
            </a:r>
            <a:r>
              <a:rPr lang="en-US" dirty="0" smtClean="0"/>
              <a:t> y </a:t>
            </a:r>
            <a:r>
              <a:rPr lang="en-US" dirty="0" err="1" smtClean="0"/>
              <a:t>aplicacion</a:t>
            </a:r>
            <a:r>
              <a:rPr lang="en-US" dirty="0" smtClean="0"/>
              <a:t> </a:t>
            </a:r>
            <a:r>
              <a:rPr lang="en-US" dirty="0" err="1" smtClean="0"/>
              <a:t>estiercol</a:t>
            </a:r>
            <a:r>
              <a:rPr lang="en-US" dirty="0" smtClean="0"/>
              <a:t>.  Mas </a:t>
            </a:r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/>
              <a:t> </a:t>
            </a:r>
            <a:r>
              <a:rPr lang="en-US" dirty="0" smtClean="0"/>
              <a:t>la </a:t>
            </a:r>
            <a:r>
              <a:rPr lang="en-US" dirty="0" err="1" smtClean="0"/>
              <a:t>razon</a:t>
            </a:r>
            <a:r>
              <a:rPr lang="en-US" dirty="0" smtClean="0"/>
              <a:t> [</a:t>
            </a:r>
            <a:r>
              <a:rPr lang="en-US" dirty="0" err="1" smtClean="0"/>
              <a:t>fuerza</a:t>
            </a:r>
            <a:r>
              <a:rPr lang="en-US" dirty="0" smtClean="0"/>
              <a:t> </a:t>
            </a:r>
            <a:r>
              <a:rPr lang="en-US" dirty="0" err="1" smtClean="0"/>
              <a:t>trabajo</a:t>
            </a:r>
            <a:r>
              <a:rPr lang="en-US" dirty="0" smtClean="0"/>
              <a:t>: </a:t>
            </a:r>
            <a:r>
              <a:rPr lang="en-US" dirty="0" err="1" smtClean="0"/>
              <a:t>tierra</a:t>
            </a:r>
            <a:r>
              <a:rPr lang="en-US" dirty="0" smtClean="0"/>
              <a:t>]</a:t>
            </a:r>
          </a:p>
          <a:p>
            <a:endParaRPr lang="en-US" dirty="0"/>
          </a:p>
          <a:p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Cuatro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, : “Los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sistemas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menos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mixtos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enfasis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en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agricultura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de la zona media y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baja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” </a:t>
            </a:r>
            <a:r>
              <a:rPr lang="en-US" dirty="0" smtClean="0"/>
              <a:t>– </a:t>
            </a:r>
            <a:r>
              <a:rPr lang="en-US" dirty="0" err="1" smtClean="0"/>
              <a:t>baja</a:t>
            </a:r>
            <a:r>
              <a:rPr lang="en-US" dirty="0" smtClean="0"/>
              <a:t> </a:t>
            </a:r>
            <a:r>
              <a:rPr lang="en-US" dirty="0" err="1" smtClean="0"/>
              <a:t>participacion</a:t>
            </a:r>
            <a:r>
              <a:rPr lang="en-US" dirty="0" smtClean="0"/>
              <a:t> </a:t>
            </a:r>
            <a:r>
              <a:rPr lang="en-US" dirty="0" err="1" smtClean="0"/>
              <a:t>masculino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agricultura</a:t>
            </a:r>
            <a:r>
              <a:rPr lang="en-US" dirty="0" smtClean="0"/>
              <a:t> + </a:t>
            </a:r>
            <a:r>
              <a:rPr lang="en-US" dirty="0" err="1" smtClean="0"/>
              <a:t>ganaderia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femenina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agricultura</a:t>
            </a:r>
            <a:r>
              <a:rPr lang="en-US" dirty="0" smtClean="0"/>
              <a:t>,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uso</a:t>
            </a:r>
            <a:r>
              <a:rPr lang="en-US" dirty="0" smtClean="0"/>
              <a:t> de la zona </a:t>
            </a:r>
            <a:r>
              <a:rPr lang="en-US" dirty="0" err="1" smtClean="0"/>
              <a:t>alta</a:t>
            </a:r>
            <a:r>
              <a:rPr lang="en-US" dirty="0" smtClean="0"/>
              <a:t>, </a:t>
            </a:r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ganado</a:t>
            </a:r>
            <a:r>
              <a:rPr lang="en-US" dirty="0" smtClean="0"/>
              <a:t>,  </a:t>
            </a:r>
            <a:r>
              <a:rPr lang="en-US" dirty="0" err="1" smtClean="0"/>
              <a:t>descansos</a:t>
            </a:r>
            <a:r>
              <a:rPr lang="en-US" dirty="0" smtClean="0"/>
              <a:t>, y </a:t>
            </a:r>
            <a:r>
              <a:rPr lang="en-US" dirty="0" err="1" smtClean="0"/>
              <a:t>uso</a:t>
            </a:r>
            <a:r>
              <a:rPr lang="en-US" dirty="0" smtClean="0"/>
              <a:t> de </a:t>
            </a:r>
            <a:r>
              <a:rPr lang="en-US" dirty="0" err="1" smtClean="0"/>
              <a:t>estiercol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690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8251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Respuestas</a:t>
            </a:r>
            <a:r>
              <a:rPr lang="en-US" sz="2400" dirty="0" smtClean="0"/>
              <a:t> a </a:t>
            </a:r>
            <a:r>
              <a:rPr lang="en-US" sz="2400" dirty="0" err="1" smtClean="0"/>
              <a:t>interes</a:t>
            </a:r>
            <a:r>
              <a:rPr lang="en-US" sz="2400" dirty="0" smtClean="0"/>
              <a:t> </a:t>
            </a:r>
            <a:r>
              <a:rPr lang="en-US" sz="2400" dirty="0" err="1" smtClean="0"/>
              <a:t>en</a:t>
            </a:r>
            <a:r>
              <a:rPr lang="en-US" sz="2400" dirty="0" smtClean="0"/>
              <a:t> </a:t>
            </a:r>
            <a:r>
              <a:rPr lang="en-US" sz="2400" dirty="0" err="1" smtClean="0"/>
              <a:t>seguir</a:t>
            </a:r>
            <a:r>
              <a:rPr lang="en-US" sz="2400" dirty="0" smtClean="0"/>
              <a:t> </a:t>
            </a:r>
            <a:r>
              <a:rPr lang="en-US" sz="2400" dirty="0" err="1" smtClean="0"/>
              <a:t>practicando</a:t>
            </a:r>
            <a:r>
              <a:rPr lang="en-US" sz="2400" dirty="0" smtClean="0"/>
              <a:t> </a:t>
            </a:r>
            <a:r>
              <a:rPr lang="en-US" sz="2400" dirty="0" err="1" smtClean="0"/>
              <a:t>diferentes</a:t>
            </a:r>
            <a:r>
              <a:rPr lang="en-US" sz="2400" dirty="0" smtClean="0"/>
              <a:t> </a:t>
            </a:r>
            <a:r>
              <a:rPr lang="en-US" sz="2400" dirty="0" err="1" smtClean="0"/>
              <a:t>tipos</a:t>
            </a:r>
            <a:r>
              <a:rPr lang="en-US" sz="2400" dirty="0" smtClean="0"/>
              <a:t> de </a:t>
            </a:r>
            <a:r>
              <a:rPr lang="en-US" sz="2400" dirty="0" err="1" smtClean="0"/>
              <a:t>descanso</a:t>
            </a:r>
            <a:r>
              <a:rPr lang="en-US" sz="2400" dirty="0" smtClean="0"/>
              <a:t> </a:t>
            </a:r>
            <a:r>
              <a:rPr lang="en-US" sz="2400" dirty="0" err="1" smtClean="0"/>
              <a:t>probado</a:t>
            </a:r>
            <a:r>
              <a:rPr lang="en-US" sz="2400" dirty="0" smtClean="0"/>
              <a:t>, </a:t>
            </a:r>
            <a:r>
              <a:rPr lang="en-US" sz="2400" dirty="0" err="1" smtClean="0"/>
              <a:t>segun</a:t>
            </a:r>
            <a:r>
              <a:rPr lang="en-US" sz="2400" dirty="0" smtClean="0"/>
              <a:t> </a:t>
            </a:r>
            <a:r>
              <a:rPr lang="en-US" sz="2400" dirty="0" err="1" smtClean="0"/>
              <a:t>tipologias</a:t>
            </a:r>
            <a:r>
              <a:rPr lang="en-US" sz="2400" dirty="0" smtClean="0"/>
              <a:t> (</a:t>
            </a:r>
            <a:r>
              <a:rPr lang="en-US" sz="2400" dirty="0" err="1" smtClean="0"/>
              <a:t>regresión</a:t>
            </a:r>
            <a:r>
              <a:rPr lang="en-US" sz="2400" dirty="0" smtClean="0"/>
              <a:t> </a:t>
            </a:r>
            <a:r>
              <a:rPr lang="en-US" sz="2400" dirty="0" err="1" smtClean="0"/>
              <a:t>logistica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502" y="1663441"/>
            <a:ext cx="8021081" cy="3838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2177" y="156298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3142" y="150114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941" y="234270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40750" y="234270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82741" y="287787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57085" y="298774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8175" y="5650858"/>
            <a:ext cx="8244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b="1" dirty="0" smtClean="0"/>
              <a:t>cluster </a:t>
            </a:r>
            <a:r>
              <a:rPr lang="en-US" b="1" dirty="0" err="1" smtClean="0"/>
              <a:t>uno</a:t>
            </a:r>
            <a:r>
              <a:rPr lang="en-US" b="1" dirty="0" smtClean="0"/>
              <a:t> </a:t>
            </a:r>
            <a:r>
              <a:rPr lang="en-US" dirty="0" err="1" smtClean="0"/>
              <a:t>indica</a:t>
            </a:r>
            <a:r>
              <a:rPr lang="en-US" dirty="0" smtClean="0"/>
              <a:t> la </a:t>
            </a:r>
            <a:r>
              <a:rPr lang="en-US" dirty="0" err="1" smtClean="0"/>
              <a:t>respuesta</a:t>
            </a:r>
            <a:r>
              <a:rPr lang="en-US" dirty="0" smtClean="0"/>
              <a:t> mas favorable a las practices </a:t>
            </a:r>
            <a:r>
              <a:rPr lang="en-US" dirty="0" err="1" smtClean="0"/>
              <a:t>en</a:t>
            </a:r>
            <a:r>
              <a:rPr lang="en-US" dirty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la </a:t>
            </a:r>
            <a:r>
              <a:rPr lang="en-US" dirty="0" err="1" smtClean="0"/>
              <a:t>diferencia</a:t>
            </a:r>
            <a:r>
              <a:rPr lang="en-US" dirty="0" smtClean="0"/>
              <a:t> entre practices </a:t>
            </a:r>
            <a:r>
              <a:rPr lang="en-US" dirty="0" err="1" smtClean="0"/>
              <a:t>es</a:t>
            </a:r>
            <a:r>
              <a:rPr lang="en-US" dirty="0" smtClean="0"/>
              <a:t> mayor y mas </a:t>
            </a:r>
            <a:r>
              <a:rPr lang="en-US" dirty="0" err="1" smtClean="0"/>
              <a:t>significante</a:t>
            </a:r>
            <a:r>
              <a:rPr lang="en-US" dirty="0" smtClean="0"/>
              <a:t> que las </a:t>
            </a:r>
            <a:r>
              <a:rPr lang="en-US" dirty="0" err="1" smtClean="0"/>
              <a:t>diferencias</a:t>
            </a:r>
            <a:r>
              <a:rPr lang="en-US" dirty="0" smtClean="0"/>
              <a:t> entre </a:t>
            </a:r>
            <a:r>
              <a:rPr lang="en-US" dirty="0" err="1" smtClean="0"/>
              <a:t>los</a:t>
            </a:r>
            <a:r>
              <a:rPr lang="en-US" dirty="0" smtClean="0"/>
              <a:t> clusters.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0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527" y="586353"/>
            <a:ext cx="7886700" cy="541899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Otros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ejemplos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resultados</a:t>
            </a:r>
            <a:r>
              <a:rPr lang="en-US" sz="3200" b="1" dirty="0" smtClean="0"/>
              <a:t> de las </a:t>
            </a:r>
            <a:r>
              <a:rPr lang="en-US" sz="3200" b="1" dirty="0" err="1" smtClean="0"/>
              <a:t>tipologías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5478" y="1317601"/>
            <a:ext cx="42842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Importancia de los forrajes </a:t>
            </a:r>
            <a:endParaRPr lang="es-MX" b="1" dirty="0" smtClean="0"/>
          </a:p>
          <a:p>
            <a:pPr algn="ctr"/>
            <a:r>
              <a:rPr lang="es-MX" b="1" dirty="0" smtClean="0"/>
              <a:t>vs</a:t>
            </a:r>
            <a:r>
              <a:rPr lang="es-MX" b="1" dirty="0" smtClean="0"/>
              <a:t>. impacto en el suelo</a:t>
            </a:r>
          </a:p>
          <a:p>
            <a:endParaRPr lang="es-MX" b="1" dirty="0" smtClean="0"/>
          </a:p>
          <a:p>
            <a:pPr marL="285750" indent="-285750">
              <a:buFontTx/>
              <a:buChar char="-"/>
            </a:pPr>
            <a:r>
              <a:rPr lang="es-MX" b="1" dirty="0" err="1" smtClean="0"/>
              <a:t>Cluster</a:t>
            </a:r>
            <a:r>
              <a:rPr lang="es-MX" b="1" dirty="0" smtClean="0"/>
              <a:t> 1</a:t>
            </a:r>
            <a:r>
              <a:rPr lang="es-MX" dirty="0" smtClean="0"/>
              <a:t> (mayores de edad, uso de la zona alta, vacas lecheras) menciona mas al forraje como un beneficio de las prácticas.</a:t>
            </a:r>
          </a:p>
          <a:p>
            <a:pPr marL="285750" indent="-285750">
              <a:buFontTx/>
              <a:buChar char="-"/>
            </a:pPr>
            <a:endParaRPr lang="es-MX" dirty="0" smtClean="0"/>
          </a:p>
          <a:p>
            <a:pPr marL="285750" indent="-285750">
              <a:buFontTx/>
              <a:buChar char="-"/>
            </a:pPr>
            <a:r>
              <a:rPr lang="es-MX" b="1" dirty="0" err="1" smtClean="0"/>
              <a:t>Cluster</a:t>
            </a:r>
            <a:r>
              <a:rPr lang="es-MX" b="1" dirty="0" smtClean="0"/>
              <a:t> 2</a:t>
            </a:r>
            <a:r>
              <a:rPr lang="es-MX" dirty="0" smtClean="0"/>
              <a:t> (Agricultores diversificadas zona medio) menciona mas a la mejora del suelo como un beneficio de las prácticas, y el alfalfa también es mucho mas mencionado como mejorador del suelo que las otras prácticas.</a:t>
            </a:r>
            <a:endParaRPr lang="es-MX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010" y="1317601"/>
            <a:ext cx="3108387" cy="2331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011" y="3814354"/>
            <a:ext cx="3105933" cy="212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8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tipologias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guia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probar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variables de la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encuesta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7331" y="3149261"/>
            <a:ext cx="44999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Edad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hijos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jovenes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demuestran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interes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mayors.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Género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que lo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tenemos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hipotesis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Fuerza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laboral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familia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Duración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descanso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>
              <a:buFontTx/>
              <a:buChar char="-"/>
            </a:pP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Porcentaje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esfuerzo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ganadería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90689"/>
            <a:ext cx="7218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Utilizar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variables que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tienen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fuerte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separacion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en la ACP o en los clusters, o que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sugeridos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el factor cluster en la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regresión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logística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650" y="262466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3872" y="2614019"/>
            <a:ext cx="3426973" cy="25702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2150" y="5781176"/>
            <a:ext cx="8163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olvidarmos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hipotesis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alternativa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las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tipologias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comparten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criterios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forrajeros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forrajes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NO las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diferencian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5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89" y="242505"/>
            <a:ext cx="8604997" cy="1037655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Preguntas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desafiantes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la vision del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850" y="1280160"/>
            <a:ext cx="834601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Conclusiones, datos sorprendentes, y preguntas para ir conversando con la comunidad:</a:t>
            </a:r>
          </a:p>
          <a:p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La edad es un factor?  Por que?  ?No estamos llegando a los jóvenes?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Hay grupos ganaderos y no ganaderos?  Como influye en las actitudes a las practicas?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Ir mas allá de la encuesta estructurada para entender casos de familias y su experiencia con las practicas.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Como evaluar mejor el efecto de los descansos “en curso” sin voltear.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Mejorar el manejo del muestreo y la medición de cambios en el suelo inicial-final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les parece el contraste entre alfalfa al inicio y al final?  Es factible e interesante el encalado con alfalfa, y sin riego?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Dificultad de distinguir entre el efecto de la alfalfa y el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encalado; sin embargo es una comparación de sistemas y no factores.</a:t>
            </a: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68673" y="487437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Final, 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9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Graficos</a:t>
            </a:r>
            <a:r>
              <a:rPr lang="en-US" dirty="0" smtClean="0"/>
              <a:t> </a:t>
            </a:r>
            <a:r>
              <a:rPr lang="en-US" dirty="0" err="1" smtClean="0"/>
              <a:t>adicionales</a:t>
            </a:r>
            <a:r>
              <a:rPr lang="en-US" dirty="0" smtClean="0"/>
              <a:t>: </a:t>
            </a:r>
            <a:r>
              <a:rPr lang="en-US" dirty="0" err="1" smtClean="0"/>
              <a:t>tipologias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40" y="1848315"/>
            <a:ext cx="2896593" cy="22032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22142" y="2580613"/>
            <a:ext cx="36005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Personas </a:t>
            </a:r>
            <a:r>
              <a:rPr lang="en-US" dirty="0" err="1" smtClean="0"/>
              <a:t>aportando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Ha de </a:t>
            </a:r>
            <a:r>
              <a:rPr lang="en-US" dirty="0" err="1" smtClean="0"/>
              <a:t>tierra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50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33" y="365126"/>
            <a:ext cx="7886700" cy="811667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generales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liminado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12533" y="1446124"/>
            <a:ext cx="80312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Los descansos forrajeras sí parecen aportar forraje de mayor calidad, sin deteriorar mucho al suelo a comparación con un descanso corto sin manejo, por lo menos en el trascurso de este experimento.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Identificamos algunos desafíos en términos de como medir el impacto de los descansos mejorados </a:t>
            </a:r>
            <a:r>
              <a:rPr lang="es-PE" dirty="0" smtClean="0"/>
              <a:t>(número </a:t>
            </a:r>
            <a:r>
              <a:rPr lang="es-PE" dirty="0" smtClean="0"/>
              <a:t>limitado de campos en el volteo/cultivo de papa; análisis de suelos en dos puntos de tiempo diferentes)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El ejercicio de tipologías con los datos de la encuesta parece identificar grupos que “tienen sentido” conociendo a la comunidad, pero no revela diferencias muy claras entre tipos de familias en sus actitudes hacia las practicas de descanso probadas por el proyecto.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PE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 smtClean="0"/>
              <a:t>Sin embargo, punta hacia variables claves como la edad de las familias, la integración de la finca entre ganadería y agricultura, y el uso de la zona comunal de turnos (descansos sectoriales) en altura.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 smtClean="0"/>
              <a:t>Aún no exploramos todas las detalles y los casos en el análisis de </a:t>
            </a:r>
            <a:r>
              <a:rPr lang="es-PE" dirty="0" err="1" smtClean="0"/>
              <a:t>tipologias</a:t>
            </a:r>
            <a:endParaRPr lang="es-PE" dirty="0" smtClean="0"/>
          </a:p>
        </p:txBody>
      </p:sp>
    </p:spTree>
    <p:extLst>
      <p:ext uri="{BB962C8B-B14F-4D97-AF65-F5344CB8AC3E}">
        <p14:creationId xmlns:p14="http://schemas.microsoft.com/office/powerpoint/2010/main" val="415134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9816</TotalTime>
  <Words>2064</Words>
  <Application>Microsoft Office PowerPoint</Application>
  <PresentationFormat>On-screen Show (4:3)</PresentationFormat>
  <Paragraphs>304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Descansos Forrajeros: evaluación de impactos multifuncionales y actitudes de una tipología de familias agropecuarios  Proyecto Forrajes y Descansos Reunion de Comunidad de Practica 13, Sucre, Bolivia, Julio 2017</vt:lpstr>
      <vt:lpstr> Orden de la presentación</vt:lpstr>
      <vt:lpstr>Diseño del experimento y la encuesta</vt:lpstr>
      <vt:lpstr>PowerPoint Presentation</vt:lpstr>
      <vt:lpstr>Aumento de biomasa por forrajeras, primer año</vt:lpstr>
      <vt:lpstr>Mejor calidad nutricional en descansos con forrajes</vt:lpstr>
      <vt:lpstr>…pasaron los años:  rendimiento de papa en los descansos al final del descanso</vt:lpstr>
      <vt:lpstr>Rendimiento de papa:  en el tercer año de un  descanso mejorado - reducimos la dosis de fertilización en una sexta parte (NPK= 20-30-20).</vt:lpstr>
      <vt:lpstr>Otros factores afectando al rendimiento de papa que incluimos en el modelo estadistico</vt:lpstr>
      <vt:lpstr>Efecto de descansos sobre los suelos:  en los suelos de los 9 campos</vt:lpstr>
      <vt:lpstr>Cambios en C oxidable en Permanganato, P disponible, K disponible: – No hay diferencias significativas</vt:lpstr>
      <vt:lpstr>Evaluación global en campo – grupos focales en las cosechas</vt:lpstr>
      <vt:lpstr>PowerPoint Presentation</vt:lpstr>
      <vt:lpstr>PowerPoint Presentation</vt:lpstr>
      <vt:lpstr>Resumen de los ensayos (?y que?):</vt:lpstr>
      <vt:lpstr>PowerPoint Presentation</vt:lpstr>
      <vt:lpstr>Variables de las familias utilizados en la generación de tipologías con un análisis de cluster</vt:lpstr>
      <vt:lpstr>PowerPoint Presentation</vt:lpstr>
      <vt:lpstr>Quilcas: 4 tipos de familia en la tipología de clusters - general</vt:lpstr>
      <vt:lpstr>Quilcas 4 tipos – distribución de esfuerzo en modos de vida</vt:lpstr>
      <vt:lpstr>Clusters y diferencias en lo agropecuario</vt:lpstr>
      <vt:lpstr>Caracterizacion de los clusters – un esfuerzo (tentativo) para identificar tipos de familia</vt:lpstr>
      <vt:lpstr>Respuestas a interes en seguir practicando diferentes tipos de descanso probado, segun tipologias (regresión logistica)</vt:lpstr>
      <vt:lpstr>Otros ejemplos de resultados de las tipologías</vt:lpstr>
      <vt:lpstr>Utilizar las tipologias como guia para probar otros variables de la encuesta</vt:lpstr>
      <vt:lpstr>Preguntas desafiantes y cambios en la vision del equipo:</vt:lpstr>
      <vt:lpstr>PowerPoint Presentation</vt:lpstr>
      <vt:lpstr>Graficos adicionales: tipologias</vt:lpstr>
      <vt:lpstr>Conclusiones generales (eliminado)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Vanek</dc:creator>
  <cp:lastModifiedBy>Steven Vanek</cp:lastModifiedBy>
  <cp:revision>127</cp:revision>
  <dcterms:created xsi:type="dcterms:W3CDTF">2017-06-29T02:55:05Z</dcterms:created>
  <dcterms:modified xsi:type="dcterms:W3CDTF">2017-07-11T13:34:04Z</dcterms:modified>
</cp:coreProperties>
</file>