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65" r:id="rId2"/>
    <p:sldId id="290" r:id="rId3"/>
    <p:sldId id="313" r:id="rId4"/>
    <p:sldId id="314" r:id="rId5"/>
    <p:sldId id="315" r:id="rId6"/>
    <p:sldId id="308" r:id="rId7"/>
    <p:sldId id="316" r:id="rId8"/>
    <p:sldId id="317" r:id="rId9"/>
    <p:sldId id="318" r:id="rId10"/>
    <p:sldId id="319" r:id="rId11"/>
    <p:sldId id="320" r:id="rId12"/>
    <p:sldId id="321" r:id="rId13"/>
    <p:sldId id="323" r:id="rId14"/>
    <p:sldId id="322" r:id="rId15"/>
    <p:sldId id="326" r:id="rId16"/>
    <p:sldId id="324" r:id="rId17"/>
    <p:sldId id="310" r:id="rId18"/>
    <p:sldId id="336" r:id="rId19"/>
    <p:sldId id="337" r:id="rId20"/>
    <p:sldId id="335" r:id="rId21"/>
    <p:sldId id="338" r:id="rId22"/>
    <p:sldId id="329" r:id="rId23"/>
    <p:sldId id="311" r:id="rId24"/>
    <p:sldId id="328" r:id="rId25"/>
    <p:sldId id="330" r:id="rId26"/>
    <p:sldId id="312" r:id="rId27"/>
    <p:sldId id="331" r:id="rId28"/>
    <p:sldId id="339" r:id="rId29"/>
    <p:sldId id="333" r:id="rId30"/>
    <p:sldId id="332" r:id="rId31"/>
    <p:sldId id="340" r:id="rId32"/>
    <p:sldId id="309" r:id="rId33"/>
    <p:sldId id="300" r:id="rId34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6816" userDrawn="1">
          <p15:clr>
            <a:srgbClr val="A4A3A4"/>
          </p15:clr>
        </p15:guide>
        <p15:guide id="3" pos="816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4520" autoAdjust="0"/>
  </p:normalViewPr>
  <p:slideViewPr>
    <p:cSldViewPr>
      <p:cViewPr varScale="1">
        <p:scale>
          <a:sx n="63" d="100"/>
          <a:sy n="63" d="100"/>
        </p:scale>
        <p:origin x="294" y="66"/>
      </p:cViewPr>
      <p:guideLst>
        <p:guide pos="3840"/>
        <p:guide pos="6816"/>
        <p:guide pos="816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47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image" Target="../media/image24.jpeg"/><Relationship Id="rId5" Type="http://schemas.openxmlformats.org/officeDocument/2006/relationships/image" Target="../media/image28.jpeg"/><Relationship Id="rId4" Type="http://schemas.openxmlformats.org/officeDocument/2006/relationships/image" Target="../media/image27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image" Target="../media/image24.jpeg"/><Relationship Id="rId5" Type="http://schemas.openxmlformats.org/officeDocument/2006/relationships/image" Target="../media/image28.jpeg"/><Relationship Id="rId4" Type="http://schemas.openxmlformats.org/officeDocument/2006/relationships/image" Target="../media/image2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8B4ABD-DBC3-4A11-9F40-12B32F9C79C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409F63B-2E69-42FA-BFC1-3EF5362919AB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1800" dirty="0" smtClean="0"/>
            <a:t>Producción</a:t>
          </a:r>
          <a:r>
            <a:rPr lang="es-ES" sz="1600" dirty="0" smtClean="0"/>
            <a:t> Primaria</a:t>
          </a:r>
          <a:endParaRPr lang="es-ES" sz="1600" dirty="0"/>
        </a:p>
      </dgm:t>
    </dgm:pt>
    <dgm:pt modelId="{5DE6DE8D-3DAB-44C3-953F-03927C5DA40F}" type="parTrans" cxnId="{13A72BF2-11E9-411E-A50F-0CA219EAB633}">
      <dgm:prSet/>
      <dgm:spPr/>
      <dgm:t>
        <a:bodyPr/>
        <a:lstStyle/>
        <a:p>
          <a:endParaRPr lang="es-ES"/>
        </a:p>
      </dgm:t>
    </dgm:pt>
    <dgm:pt modelId="{B0B5D1B5-EA99-48D3-A039-6ABDF5E0900B}" type="sibTrans" cxnId="{13A72BF2-11E9-411E-A50F-0CA219EAB633}">
      <dgm:prSet/>
      <dgm:spPr/>
      <dgm:t>
        <a:bodyPr/>
        <a:lstStyle/>
        <a:p>
          <a:endParaRPr lang="es-ES"/>
        </a:p>
      </dgm:t>
    </dgm:pt>
    <dgm:pt modelId="{C6530024-B7CA-48C4-92AA-DF0531C17B92}">
      <dgm:prSet phldrT="[Texto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pPr algn="l"/>
          <a:r>
            <a:rPr lang="es-ES" sz="1800" dirty="0" smtClean="0"/>
            <a:t>Rescatista</a:t>
          </a:r>
        </a:p>
        <a:p>
          <a:pPr algn="l"/>
          <a:r>
            <a:rPr lang="es-ES" sz="1600" dirty="0" smtClean="0"/>
            <a:t> </a:t>
          </a:r>
          <a:r>
            <a:rPr lang="es-ES" sz="1800" dirty="0" smtClean="0"/>
            <a:t>Transportista</a:t>
          </a:r>
          <a:endParaRPr lang="es-ES" sz="1800" dirty="0"/>
        </a:p>
      </dgm:t>
    </dgm:pt>
    <dgm:pt modelId="{D224ABC6-33EB-4597-B12C-855E26BBFB31}" type="parTrans" cxnId="{19F8F98D-47D5-48B8-8669-A7733AF43E47}">
      <dgm:prSet/>
      <dgm:spPr/>
      <dgm:t>
        <a:bodyPr/>
        <a:lstStyle/>
        <a:p>
          <a:endParaRPr lang="es-ES"/>
        </a:p>
      </dgm:t>
    </dgm:pt>
    <dgm:pt modelId="{73905E64-2F57-47DF-BDED-401FA8F19B58}" type="sibTrans" cxnId="{19F8F98D-47D5-48B8-8669-A7733AF43E47}">
      <dgm:prSet/>
      <dgm:spPr/>
      <dgm:t>
        <a:bodyPr/>
        <a:lstStyle/>
        <a:p>
          <a:endParaRPr lang="es-ES"/>
        </a:p>
      </dgm:t>
    </dgm:pt>
    <dgm:pt modelId="{8B3372F1-9858-4539-BF66-39466B61EEAF}">
      <dgm:prSet phldrT="[Texto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s-ES" dirty="0" smtClean="0"/>
            <a:t>Industria Transformación</a:t>
          </a:r>
          <a:endParaRPr lang="es-ES" dirty="0"/>
        </a:p>
      </dgm:t>
    </dgm:pt>
    <dgm:pt modelId="{8F79A13C-65FD-42C4-AB63-3CBC61CC1471}" type="parTrans" cxnId="{0D8DCCB7-5AB0-4EF4-9838-4ADCB760353E}">
      <dgm:prSet/>
      <dgm:spPr/>
      <dgm:t>
        <a:bodyPr/>
        <a:lstStyle/>
        <a:p>
          <a:endParaRPr lang="es-ES"/>
        </a:p>
      </dgm:t>
    </dgm:pt>
    <dgm:pt modelId="{FABC4819-67BF-4533-BE18-07ACD008AB8C}" type="sibTrans" cxnId="{0D8DCCB7-5AB0-4EF4-9838-4ADCB760353E}">
      <dgm:prSet/>
      <dgm:spPr/>
      <dgm:t>
        <a:bodyPr/>
        <a:lstStyle/>
        <a:p>
          <a:endParaRPr lang="es-ES"/>
        </a:p>
      </dgm:t>
    </dgm:pt>
    <dgm:pt modelId="{11F62DC5-F639-4C6C-8621-DB37460A617C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ES" sz="1800" dirty="0" smtClean="0"/>
            <a:t>Comercialización</a:t>
          </a:r>
          <a:endParaRPr lang="es-ES" sz="1800" dirty="0"/>
        </a:p>
      </dgm:t>
    </dgm:pt>
    <dgm:pt modelId="{1F5688B4-DA95-4143-A3EC-E29B1C0BBBC1}" type="parTrans" cxnId="{1FB7D580-B60D-4076-AAD1-127C15DDA355}">
      <dgm:prSet/>
      <dgm:spPr/>
      <dgm:t>
        <a:bodyPr/>
        <a:lstStyle/>
        <a:p>
          <a:endParaRPr lang="es-ES"/>
        </a:p>
      </dgm:t>
    </dgm:pt>
    <dgm:pt modelId="{F1A8FFBE-270F-4B34-9673-0B07511E3645}" type="sibTrans" cxnId="{1FB7D580-B60D-4076-AAD1-127C15DDA355}">
      <dgm:prSet/>
      <dgm:spPr/>
      <dgm:t>
        <a:bodyPr/>
        <a:lstStyle/>
        <a:p>
          <a:endParaRPr lang="es-ES"/>
        </a:p>
      </dgm:t>
    </dgm:pt>
    <dgm:pt modelId="{76882294-EAB5-4AD3-9DF2-FB082230436D}">
      <dgm:prSet custT="1"/>
      <dgm:spPr>
        <a:solidFill>
          <a:srgbClr val="B57BAA"/>
        </a:solidFill>
      </dgm:spPr>
      <dgm:t>
        <a:bodyPr/>
        <a:lstStyle/>
        <a:p>
          <a:r>
            <a:rPr lang="es-ES" sz="1800" dirty="0" smtClean="0"/>
            <a:t>Consumo</a:t>
          </a:r>
          <a:endParaRPr lang="es-ES" sz="1800" dirty="0"/>
        </a:p>
      </dgm:t>
    </dgm:pt>
    <dgm:pt modelId="{59E959BA-20C1-4F56-BF6C-A2BC9845452A}" type="parTrans" cxnId="{C17B8043-C31C-4C94-9EA0-B426A444467C}">
      <dgm:prSet/>
      <dgm:spPr/>
      <dgm:t>
        <a:bodyPr/>
        <a:lstStyle/>
        <a:p>
          <a:endParaRPr lang="es-ES"/>
        </a:p>
      </dgm:t>
    </dgm:pt>
    <dgm:pt modelId="{895D0643-F891-4F60-8AF5-4AA2A2E8C4D0}" type="sibTrans" cxnId="{C17B8043-C31C-4C94-9EA0-B426A444467C}">
      <dgm:prSet/>
      <dgm:spPr/>
      <dgm:t>
        <a:bodyPr/>
        <a:lstStyle/>
        <a:p>
          <a:endParaRPr lang="es-ES"/>
        </a:p>
      </dgm:t>
    </dgm:pt>
    <dgm:pt modelId="{27D929FF-AE0D-4B1E-98A2-D78537993CB4}" type="pres">
      <dgm:prSet presAssocID="{188B4ABD-DBC3-4A11-9F40-12B32F9C79C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EC85C9D-89CE-49EC-9336-EB8124D5ED92}" type="pres">
      <dgm:prSet presAssocID="{0409F63B-2E69-42FA-BFC1-3EF5362919AB}" presName="parTxOnly" presStyleLbl="node1" presStyleIdx="0" presStyleCnt="5" custScaleX="8097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06B669-19CF-4D8B-B85F-EDA9CB38560F}" type="pres">
      <dgm:prSet presAssocID="{B0B5D1B5-EA99-48D3-A039-6ABDF5E0900B}" presName="parSpace" presStyleCnt="0"/>
      <dgm:spPr/>
    </dgm:pt>
    <dgm:pt modelId="{F37EEE9A-F0D0-4F66-80E6-1F157CF9CD26}" type="pres">
      <dgm:prSet presAssocID="{C6530024-B7CA-48C4-92AA-DF0531C17B92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609A3AF-6AD4-42D0-AE37-FA4624826D5D}" type="pres">
      <dgm:prSet presAssocID="{73905E64-2F57-47DF-BDED-401FA8F19B58}" presName="parSpace" presStyleCnt="0"/>
      <dgm:spPr/>
    </dgm:pt>
    <dgm:pt modelId="{70988592-A36C-4048-87DA-C63808BA4626}" type="pres">
      <dgm:prSet presAssocID="{8B3372F1-9858-4539-BF66-39466B61EEAF}" presName="parTxOnly" presStyleLbl="node1" presStyleIdx="2" presStyleCnt="5" custScaleX="145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ACB4D9-3DA1-40DA-855F-6C51B92F2535}" type="pres">
      <dgm:prSet presAssocID="{FABC4819-67BF-4533-BE18-07ACD008AB8C}" presName="parSpace" presStyleCnt="0"/>
      <dgm:spPr/>
    </dgm:pt>
    <dgm:pt modelId="{14E0D1F6-BB94-4B3E-AFA0-A4ED4DF6CC17}" type="pres">
      <dgm:prSet presAssocID="{11F62DC5-F639-4C6C-8621-DB37460A617C}" presName="parTxOnly" presStyleLbl="node1" presStyleIdx="3" presStyleCnt="5" custScaleX="8559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4DAAC5-8FF2-4041-BF39-FB1A280E5075}" type="pres">
      <dgm:prSet presAssocID="{F1A8FFBE-270F-4B34-9673-0B07511E3645}" presName="parSpace" presStyleCnt="0"/>
      <dgm:spPr/>
    </dgm:pt>
    <dgm:pt modelId="{DA4CDBF9-CFA4-4739-A205-CFB00118DA27}" type="pres">
      <dgm:prSet presAssocID="{76882294-EAB5-4AD3-9DF2-FB082230436D}" presName="parTxOnly" presStyleLbl="node1" presStyleIdx="4" presStyleCnt="5" custScaleX="8466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3A72BF2-11E9-411E-A50F-0CA219EAB633}" srcId="{188B4ABD-DBC3-4A11-9F40-12B32F9C79C2}" destId="{0409F63B-2E69-42FA-BFC1-3EF5362919AB}" srcOrd="0" destOrd="0" parTransId="{5DE6DE8D-3DAB-44C3-953F-03927C5DA40F}" sibTransId="{B0B5D1B5-EA99-48D3-A039-6ABDF5E0900B}"/>
    <dgm:cxn modelId="{EB763B4A-8175-4300-B411-BAB2DE91C9BB}" type="presOf" srcId="{0409F63B-2E69-42FA-BFC1-3EF5362919AB}" destId="{9EC85C9D-89CE-49EC-9336-EB8124D5ED92}" srcOrd="0" destOrd="0" presId="urn:microsoft.com/office/officeart/2005/8/layout/hChevron3"/>
    <dgm:cxn modelId="{855212AB-FC0A-4688-85BC-C3EF69C982BB}" type="presOf" srcId="{C6530024-B7CA-48C4-92AA-DF0531C17B92}" destId="{F37EEE9A-F0D0-4F66-80E6-1F157CF9CD26}" srcOrd="0" destOrd="0" presId="urn:microsoft.com/office/officeart/2005/8/layout/hChevron3"/>
    <dgm:cxn modelId="{2EF3F1DD-293E-4708-9DDB-73E78CBA6C22}" type="presOf" srcId="{8B3372F1-9858-4539-BF66-39466B61EEAF}" destId="{70988592-A36C-4048-87DA-C63808BA4626}" srcOrd="0" destOrd="0" presId="urn:microsoft.com/office/officeart/2005/8/layout/hChevron3"/>
    <dgm:cxn modelId="{C17B8043-C31C-4C94-9EA0-B426A444467C}" srcId="{188B4ABD-DBC3-4A11-9F40-12B32F9C79C2}" destId="{76882294-EAB5-4AD3-9DF2-FB082230436D}" srcOrd="4" destOrd="0" parTransId="{59E959BA-20C1-4F56-BF6C-A2BC9845452A}" sibTransId="{895D0643-F891-4F60-8AF5-4AA2A2E8C4D0}"/>
    <dgm:cxn modelId="{E799C5F0-37DA-49A8-B579-DF3CD51112E6}" type="presOf" srcId="{76882294-EAB5-4AD3-9DF2-FB082230436D}" destId="{DA4CDBF9-CFA4-4739-A205-CFB00118DA27}" srcOrd="0" destOrd="0" presId="urn:microsoft.com/office/officeart/2005/8/layout/hChevron3"/>
    <dgm:cxn modelId="{0D8DCCB7-5AB0-4EF4-9838-4ADCB760353E}" srcId="{188B4ABD-DBC3-4A11-9F40-12B32F9C79C2}" destId="{8B3372F1-9858-4539-BF66-39466B61EEAF}" srcOrd="2" destOrd="0" parTransId="{8F79A13C-65FD-42C4-AB63-3CBC61CC1471}" sibTransId="{FABC4819-67BF-4533-BE18-07ACD008AB8C}"/>
    <dgm:cxn modelId="{17EB5058-64FC-442D-A13E-AC206D474DF9}" type="presOf" srcId="{11F62DC5-F639-4C6C-8621-DB37460A617C}" destId="{14E0D1F6-BB94-4B3E-AFA0-A4ED4DF6CC17}" srcOrd="0" destOrd="0" presId="urn:microsoft.com/office/officeart/2005/8/layout/hChevron3"/>
    <dgm:cxn modelId="{6F421864-90D0-4814-AAB6-A0730E5DAEC1}" type="presOf" srcId="{188B4ABD-DBC3-4A11-9F40-12B32F9C79C2}" destId="{27D929FF-AE0D-4B1E-98A2-D78537993CB4}" srcOrd="0" destOrd="0" presId="urn:microsoft.com/office/officeart/2005/8/layout/hChevron3"/>
    <dgm:cxn modelId="{1FB7D580-B60D-4076-AAD1-127C15DDA355}" srcId="{188B4ABD-DBC3-4A11-9F40-12B32F9C79C2}" destId="{11F62DC5-F639-4C6C-8621-DB37460A617C}" srcOrd="3" destOrd="0" parTransId="{1F5688B4-DA95-4143-A3EC-E29B1C0BBBC1}" sibTransId="{F1A8FFBE-270F-4B34-9673-0B07511E3645}"/>
    <dgm:cxn modelId="{19F8F98D-47D5-48B8-8669-A7733AF43E47}" srcId="{188B4ABD-DBC3-4A11-9F40-12B32F9C79C2}" destId="{C6530024-B7CA-48C4-92AA-DF0531C17B92}" srcOrd="1" destOrd="0" parTransId="{D224ABC6-33EB-4597-B12C-855E26BBFB31}" sibTransId="{73905E64-2F57-47DF-BDED-401FA8F19B58}"/>
    <dgm:cxn modelId="{EB0BC43F-5B4F-4C45-BD25-5AA94310B8EB}" type="presParOf" srcId="{27D929FF-AE0D-4B1E-98A2-D78537993CB4}" destId="{9EC85C9D-89CE-49EC-9336-EB8124D5ED92}" srcOrd="0" destOrd="0" presId="urn:microsoft.com/office/officeart/2005/8/layout/hChevron3"/>
    <dgm:cxn modelId="{A52AA72A-4F52-41A4-B033-05CA18DE4B7F}" type="presParOf" srcId="{27D929FF-AE0D-4B1E-98A2-D78537993CB4}" destId="{B806B669-19CF-4D8B-B85F-EDA9CB38560F}" srcOrd="1" destOrd="0" presId="urn:microsoft.com/office/officeart/2005/8/layout/hChevron3"/>
    <dgm:cxn modelId="{4DBBA024-0245-477F-8596-B5AE21B4BCED}" type="presParOf" srcId="{27D929FF-AE0D-4B1E-98A2-D78537993CB4}" destId="{F37EEE9A-F0D0-4F66-80E6-1F157CF9CD26}" srcOrd="2" destOrd="0" presId="urn:microsoft.com/office/officeart/2005/8/layout/hChevron3"/>
    <dgm:cxn modelId="{57BF5656-EB10-4FCE-834C-E2020BB899D3}" type="presParOf" srcId="{27D929FF-AE0D-4B1E-98A2-D78537993CB4}" destId="{F609A3AF-6AD4-42D0-AE37-FA4624826D5D}" srcOrd="3" destOrd="0" presId="urn:microsoft.com/office/officeart/2005/8/layout/hChevron3"/>
    <dgm:cxn modelId="{9A4E336F-BD0F-4977-8C78-44B6A38CD3B8}" type="presParOf" srcId="{27D929FF-AE0D-4B1E-98A2-D78537993CB4}" destId="{70988592-A36C-4048-87DA-C63808BA4626}" srcOrd="4" destOrd="0" presId="urn:microsoft.com/office/officeart/2005/8/layout/hChevron3"/>
    <dgm:cxn modelId="{97590812-2B54-4838-937F-A435DE0324E2}" type="presParOf" srcId="{27D929FF-AE0D-4B1E-98A2-D78537993CB4}" destId="{FDACB4D9-3DA1-40DA-855F-6C51B92F2535}" srcOrd="5" destOrd="0" presId="urn:microsoft.com/office/officeart/2005/8/layout/hChevron3"/>
    <dgm:cxn modelId="{3BBFC72C-F737-4541-9B11-0330CB56B501}" type="presParOf" srcId="{27D929FF-AE0D-4B1E-98A2-D78537993CB4}" destId="{14E0D1F6-BB94-4B3E-AFA0-A4ED4DF6CC17}" srcOrd="6" destOrd="0" presId="urn:microsoft.com/office/officeart/2005/8/layout/hChevron3"/>
    <dgm:cxn modelId="{B552ED30-60F0-418B-8B66-2BE3B3590363}" type="presParOf" srcId="{27D929FF-AE0D-4B1E-98A2-D78537993CB4}" destId="{094DAAC5-8FF2-4041-BF39-FB1A280E5075}" srcOrd="7" destOrd="0" presId="urn:microsoft.com/office/officeart/2005/8/layout/hChevron3"/>
    <dgm:cxn modelId="{6F26BFE4-40A3-4908-8FBF-E7A0399CC3B2}" type="presParOf" srcId="{27D929FF-AE0D-4B1E-98A2-D78537993CB4}" destId="{DA4CDBF9-CFA4-4739-A205-CFB00118DA27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8B4ABD-DBC3-4A11-9F40-12B32F9C79C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409F63B-2E69-42FA-BFC1-3EF5362919AB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1800" dirty="0" smtClean="0"/>
            <a:t>Producción</a:t>
          </a:r>
          <a:r>
            <a:rPr lang="es-ES" sz="1600" dirty="0" smtClean="0"/>
            <a:t> Primaria</a:t>
          </a:r>
          <a:endParaRPr lang="es-ES" sz="1600" dirty="0"/>
        </a:p>
      </dgm:t>
    </dgm:pt>
    <dgm:pt modelId="{5DE6DE8D-3DAB-44C3-953F-03927C5DA40F}" type="parTrans" cxnId="{13A72BF2-11E9-411E-A50F-0CA219EAB633}">
      <dgm:prSet/>
      <dgm:spPr/>
      <dgm:t>
        <a:bodyPr/>
        <a:lstStyle/>
        <a:p>
          <a:endParaRPr lang="es-ES"/>
        </a:p>
      </dgm:t>
    </dgm:pt>
    <dgm:pt modelId="{B0B5D1B5-EA99-48D3-A039-6ABDF5E0900B}" type="sibTrans" cxnId="{13A72BF2-11E9-411E-A50F-0CA219EAB633}">
      <dgm:prSet/>
      <dgm:spPr/>
      <dgm:t>
        <a:bodyPr/>
        <a:lstStyle/>
        <a:p>
          <a:endParaRPr lang="es-ES"/>
        </a:p>
      </dgm:t>
    </dgm:pt>
    <dgm:pt modelId="{C6530024-B7CA-48C4-92AA-DF0531C17B92}">
      <dgm:prSet phldrT="[Texto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pPr algn="l"/>
          <a:r>
            <a:rPr lang="es-ES" sz="1800" dirty="0" smtClean="0"/>
            <a:t>Rescatista</a:t>
          </a:r>
        </a:p>
        <a:p>
          <a:pPr algn="l"/>
          <a:r>
            <a:rPr lang="es-ES" sz="1600" dirty="0" smtClean="0"/>
            <a:t> </a:t>
          </a:r>
          <a:r>
            <a:rPr lang="es-ES" sz="1800" dirty="0" smtClean="0"/>
            <a:t>Transportista</a:t>
          </a:r>
          <a:endParaRPr lang="es-ES" sz="1800" dirty="0"/>
        </a:p>
      </dgm:t>
    </dgm:pt>
    <dgm:pt modelId="{D224ABC6-33EB-4597-B12C-855E26BBFB31}" type="parTrans" cxnId="{19F8F98D-47D5-48B8-8669-A7733AF43E47}">
      <dgm:prSet/>
      <dgm:spPr/>
      <dgm:t>
        <a:bodyPr/>
        <a:lstStyle/>
        <a:p>
          <a:endParaRPr lang="es-ES"/>
        </a:p>
      </dgm:t>
    </dgm:pt>
    <dgm:pt modelId="{73905E64-2F57-47DF-BDED-401FA8F19B58}" type="sibTrans" cxnId="{19F8F98D-47D5-48B8-8669-A7733AF43E47}">
      <dgm:prSet/>
      <dgm:spPr/>
      <dgm:t>
        <a:bodyPr/>
        <a:lstStyle/>
        <a:p>
          <a:endParaRPr lang="es-ES"/>
        </a:p>
      </dgm:t>
    </dgm:pt>
    <dgm:pt modelId="{8B3372F1-9858-4539-BF66-39466B61EEAF}">
      <dgm:prSet phldrT="[Texto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s-ES" dirty="0" smtClean="0"/>
            <a:t>Industria Transformación</a:t>
          </a:r>
          <a:endParaRPr lang="es-ES" dirty="0"/>
        </a:p>
      </dgm:t>
    </dgm:pt>
    <dgm:pt modelId="{8F79A13C-65FD-42C4-AB63-3CBC61CC1471}" type="parTrans" cxnId="{0D8DCCB7-5AB0-4EF4-9838-4ADCB760353E}">
      <dgm:prSet/>
      <dgm:spPr/>
      <dgm:t>
        <a:bodyPr/>
        <a:lstStyle/>
        <a:p>
          <a:endParaRPr lang="es-ES"/>
        </a:p>
      </dgm:t>
    </dgm:pt>
    <dgm:pt modelId="{FABC4819-67BF-4533-BE18-07ACD008AB8C}" type="sibTrans" cxnId="{0D8DCCB7-5AB0-4EF4-9838-4ADCB760353E}">
      <dgm:prSet/>
      <dgm:spPr/>
      <dgm:t>
        <a:bodyPr/>
        <a:lstStyle/>
        <a:p>
          <a:endParaRPr lang="es-ES"/>
        </a:p>
      </dgm:t>
    </dgm:pt>
    <dgm:pt modelId="{11F62DC5-F639-4C6C-8621-DB37460A617C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ES" sz="1800" dirty="0" smtClean="0"/>
            <a:t>Comercialización</a:t>
          </a:r>
          <a:endParaRPr lang="es-ES" sz="1800" dirty="0"/>
        </a:p>
      </dgm:t>
    </dgm:pt>
    <dgm:pt modelId="{1F5688B4-DA95-4143-A3EC-E29B1C0BBBC1}" type="parTrans" cxnId="{1FB7D580-B60D-4076-AAD1-127C15DDA355}">
      <dgm:prSet/>
      <dgm:spPr/>
      <dgm:t>
        <a:bodyPr/>
        <a:lstStyle/>
        <a:p>
          <a:endParaRPr lang="es-ES"/>
        </a:p>
      </dgm:t>
    </dgm:pt>
    <dgm:pt modelId="{F1A8FFBE-270F-4B34-9673-0B07511E3645}" type="sibTrans" cxnId="{1FB7D580-B60D-4076-AAD1-127C15DDA355}">
      <dgm:prSet/>
      <dgm:spPr/>
      <dgm:t>
        <a:bodyPr/>
        <a:lstStyle/>
        <a:p>
          <a:endParaRPr lang="es-ES"/>
        </a:p>
      </dgm:t>
    </dgm:pt>
    <dgm:pt modelId="{76882294-EAB5-4AD3-9DF2-FB082230436D}">
      <dgm:prSet custT="1"/>
      <dgm:spPr>
        <a:solidFill>
          <a:srgbClr val="B57BAA"/>
        </a:solidFill>
      </dgm:spPr>
      <dgm:t>
        <a:bodyPr/>
        <a:lstStyle/>
        <a:p>
          <a:r>
            <a:rPr lang="es-ES" sz="1800" dirty="0" smtClean="0"/>
            <a:t>Consumo</a:t>
          </a:r>
          <a:endParaRPr lang="es-ES" sz="1800" dirty="0"/>
        </a:p>
      </dgm:t>
    </dgm:pt>
    <dgm:pt modelId="{59E959BA-20C1-4F56-BF6C-A2BC9845452A}" type="parTrans" cxnId="{C17B8043-C31C-4C94-9EA0-B426A444467C}">
      <dgm:prSet/>
      <dgm:spPr/>
      <dgm:t>
        <a:bodyPr/>
        <a:lstStyle/>
        <a:p>
          <a:endParaRPr lang="es-ES"/>
        </a:p>
      </dgm:t>
    </dgm:pt>
    <dgm:pt modelId="{895D0643-F891-4F60-8AF5-4AA2A2E8C4D0}" type="sibTrans" cxnId="{C17B8043-C31C-4C94-9EA0-B426A444467C}">
      <dgm:prSet/>
      <dgm:spPr/>
      <dgm:t>
        <a:bodyPr/>
        <a:lstStyle/>
        <a:p>
          <a:endParaRPr lang="es-ES"/>
        </a:p>
      </dgm:t>
    </dgm:pt>
    <dgm:pt modelId="{27D929FF-AE0D-4B1E-98A2-D78537993CB4}" type="pres">
      <dgm:prSet presAssocID="{188B4ABD-DBC3-4A11-9F40-12B32F9C79C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EC85C9D-89CE-49EC-9336-EB8124D5ED92}" type="pres">
      <dgm:prSet presAssocID="{0409F63B-2E69-42FA-BFC1-3EF5362919AB}" presName="parTxOnly" presStyleLbl="node1" presStyleIdx="0" presStyleCnt="5" custScaleX="8097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06B669-19CF-4D8B-B85F-EDA9CB38560F}" type="pres">
      <dgm:prSet presAssocID="{B0B5D1B5-EA99-48D3-A039-6ABDF5E0900B}" presName="parSpace" presStyleCnt="0"/>
      <dgm:spPr/>
    </dgm:pt>
    <dgm:pt modelId="{F37EEE9A-F0D0-4F66-80E6-1F157CF9CD26}" type="pres">
      <dgm:prSet presAssocID="{C6530024-B7CA-48C4-92AA-DF0531C17B92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609A3AF-6AD4-42D0-AE37-FA4624826D5D}" type="pres">
      <dgm:prSet presAssocID="{73905E64-2F57-47DF-BDED-401FA8F19B58}" presName="parSpace" presStyleCnt="0"/>
      <dgm:spPr/>
    </dgm:pt>
    <dgm:pt modelId="{70988592-A36C-4048-87DA-C63808BA4626}" type="pres">
      <dgm:prSet presAssocID="{8B3372F1-9858-4539-BF66-39466B61EEAF}" presName="parTxOnly" presStyleLbl="node1" presStyleIdx="2" presStyleCnt="5" custScaleX="145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ACB4D9-3DA1-40DA-855F-6C51B92F2535}" type="pres">
      <dgm:prSet presAssocID="{FABC4819-67BF-4533-BE18-07ACD008AB8C}" presName="parSpace" presStyleCnt="0"/>
      <dgm:spPr/>
    </dgm:pt>
    <dgm:pt modelId="{14E0D1F6-BB94-4B3E-AFA0-A4ED4DF6CC17}" type="pres">
      <dgm:prSet presAssocID="{11F62DC5-F639-4C6C-8621-DB37460A617C}" presName="parTxOnly" presStyleLbl="node1" presStyleIdx="3" presStyleCnt="5" custScaleX="8559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4DAAC5-8FF2-4041-BF39-FB1A280E5075}" type="pres">
      <dgm:prSet presAssocID="{F1A8FFBE-270F-4B34-9673-0B07511E3645}" presName="parSpace" presStyleCnt="0"/>
      <dgm:spPr/>
    </dgm:pt>
    <dgm:pt modelId="{DA4CDBF9-CFA4-4739-A205-CFB00118DA27}" type="pres">
      <dgm:prSet presAssocID="{76882294-EAB5-4AD3-9DF2-FB082230436D}" presName="parTxOnly" presStyleLbl="node1" presStyleIdx="4" presStyleCnt="5" custScaleX="8466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7CFF50E-E60B-4133-A816-FCB3682EFAEC}" type="presOf" srcId="{C6530024-B7CA-48C4-92AA-DF0531C17B92}" destId="{F37EEE9A-F0D0-4F66-80E6-1F157CF9CD26}" srcOrd="0" destOrd="0" presId="urn:microsoft.com/office/officeart/2005/8/layout/hChevron3"/>
    <dgm:cxn modelId="{19F8F98D-47D5-48B8-8669-A7733AF43E47}" srcId="{188B4ABD-DBC3-4A11-9F40-12B32F9C79C2}" destId="{C6530024-B7CA-48C4-92AA-DF0531C17B92}" srcOrd="1" destOrd="0" parTransId="{D224ABC6-33EB-4597-B12C-855E26BBFB31}" sibTransId="{73905E64-2F57-47DF-BDED-401FA8F19B58}"/>
    <dgm:cxn modelId="{C17B8043-C31C-4C94-9EA0-B426A444467C}" srcId="{188B4ABD-DBC3-4A11-9F40-12B32F9C79C2}" destId="{76882294-EAB5-4AD3-9DF2-FB082230436D}" srcOrd="4" destOrd="0" parTransId="{59E959BA-20C1-4F56-BF6C-A2BC9845452A}" sibTransId="{895D0643-F891-4F60-8AF5-4AA2A2E8C4D0}"/>
    <dgm:cxn modelId="{C2D07A70-D287-4058-AD70-BE09F7B61BB8}" type="presOf" srcId="{8B3372F1-9858-4539-BF66-39466B61EEAF}" destId="{70988592-A36C-4048-87DA-C63808BA4626}" srcOrd="0" destOrd="0" presId="urn:microsoft.com/office/officeart/2005/8/layout/hChevron3"/>
    <dgm:cxn modelId="{AB14DCC0-2DCF-4BA0-8655-80A9B07F4266}" type="presOf" srcId="{188B4ABD-DBC3-4A11-9F40-12B32F9C79C2}" destId="{27D929FF-AE0D-4B1E-98A2-D78537993CB4}" srcOrd="0" destOrd="0" presId="urn:microsoft.com/office/officeart/2005/8/layout/hChevron3"/>
    <dgm:cxn modelId="{1FB7D580-B60D-4076-AAD1-127C15DDA355}" srcId="{188B4ABD-DBC3-4A11-9F40-12B32F9C79C2}" destId="{11F62DC5-F639-4C6C-8621-DB37460A617C}" srcOrd="3" destOrd="0" parTransId="{1F5688B4-DA95-4143-A3EC-E29B1C0BBBC1}" sibTransId="{F1A8FFBE-270F-4B34-9673-0B07511E3645}"/>
    <dgm:cxn modelId="{8C0F901F-1ECE-46F9-B17F-7E123DBEE486}" type="presOf" srcId="{76882294-EAB5-4AD3-9DF2-FB082230436D}" destId="{DA4CDBF9-CFA4-4739-A205-CFB00118DA27}" srcOrd="0" destOrd="0" presId="urn:microsoft.com/office/officeart/2005/8/layout/hChevron3"/>
    <dgm:cxn modelId="{D38A8C3B-D192-4C59-9321-CF8AFA7BFF83}" type="presOf" srcId="{0409F63B-2E69-42FA-BFC1-3EF5362919AB}" destId="{9EC85C9D-89CE-49EC-9336-EB8124D5ED92}" srcOrd="0" destOrd="0" presId="urn:microsoft.com/office/officeart/2005/8/layout/hChevron3"/>
    <dgm:cxn modelId="{0D8DCCB7-5AB0-4EF4-9838-4ADCB760353E}" srcId="{188B4ABD-DBC3-4A11-9F40-12B32F9C79C2}" destId="{8B3372F1-9858-4539-BF66-39466B61EEAF}" srcOrd="2" destOrd="0" parTransId="{8F79A13C-65FD-42C4-AB63-3CBC61CC1471}" sibTransId="{FABC4819-67BF-4533-BE18-07ACD008AB8C}"/>
    <dgm:cxn modelId="{13A72BF2-11E9-411E-A50F-0CA219EAB633}" srcId="{188B4ABD-DBC3-4A11-9F40-12B32F9C79C2}" destId="{0409F63B-2E69-42FA-BFC1-3EF5362919AB}" srcOrd="0" destOrd="0" parTransId="{5DE6DE8D-3DAB-44C3-953F-03927C5DA40F}" sibTransId="{B0B5D1B5-EA99-48D3-A039-6ABDF5E0900B}"/>
    <dgm:cxn modelId="{424D613B-E604-4A3B-9A5C-FFB42A81EA40}" type="presOf" srcId="{11F62DC5-F639-4C6C-8621-DB37460A617C}" destId="{14E0D1F6-BB94-4B3E-AFA0-A4ED4DF6CC17}" srcOrd="0" destOrd="0" presId="urn:microsoft.com/office/officeart/2005/8/layout/hChevron3"/>
    <dgm:cxn modelId="{C6D532D3-A126-4EBE-8400-B09AD5210592}" type="presParOf" srcId="{27D929FF-AE0D-4B1E-98A2-D78537993CB4}" destId="{9EC85C9D-89CE-49EC-9336-EB8124D5ED92}" srcOrd="0" destOrd="0" presId="urn:microsoft.com/office/officeart/2005/8/layout/hChevron3"/>
    <dgm:cxn modelId="{7FE5EEA8-AEC8-4872-923D-6F8D05CD5A30}" type="presParOf" srcId="{27D929FF-AE0D-4B1E-98A2-D78537993CB4}" destId="{B806B669-19CF-4D8B-B85F-EDA9CB38560F}" srcOrd="1" destOrd="0" presId="urn:microsoft.com/office/officeart/2005/8/layout/hChevron3"/>
    <dgm:cxn modelId="{8AC963AB-9480-4677-A1A7-B989B28FF121}" type="presParOf" srcId="{27D929FF-AE0D-4B1E-98A2-D78537993CB4}" destId="{F37EEE9A-F0D0-4F66-80E6-1F157CF9CD26}" srcOrd="2" destOrd="0" presId="urn:microsoft.com/office/officeart/2005/8/layout/hChevron3"/>
    <dgm:cxn modelId="{3BEFA9F0-D6C3-42A6-B38A-33C7B29B1C1A}" type="presParOf" srcId="{27D929FF-AE0D-4B1E-98A2-D78537993CB4}" destId="{F609A3AF-6AD4-42D0-AE37-FA4624826D5D}" srcOrd="3" destOrd="0" presId="urn:microsoft.com/office/officeart/2005/8/layout/hChevron3"/>
    <dgm:cxn modelId="{27A89C52-D10F-471B-8079-3649ED11C1A8}" type="presParOf" srcId="{27D929FF-AE0D-4B1E-98A2-D78537993CB4}" destId="{70988592-A36C-4048-87DA-C63808BA4626}" srcOrd="4" destOrd="0" presId="urn:microsoft.com/office/officeart/2005/8/layout/hChevron3"/>
    <dgm:cxn modelId="{8B3A1477-1D7E-49C6-8432-9412D5F046B6}" type="presParOf" srcId="{27D929FF-AE0D-4B1E-98A2-D78537993CB4}" destId="{FDACB4D9-3DA1-40DA-855F-6C51B92F2535}" srcOrd="5" destOrd="0" presId="urn:microsoft.com/office/officeart/2005/8/layout/hChevron3"/>
    <dgm:cxn modelId="{CC725AFD-0BEC-4E7C-867B-F151FF01210B}" type="presParOf" srcId="{27D929FF-AE0D-4B1E-98A2-D78537993CB4}" destId="{14E0D1F6-BB94-4B3E-AFA0-A4ED4DF6CC17}" srcOrd="6" destOrd="0" presId="urn:microsoft.com/office/officeart/2005/8/layout/hChevron3"/>
    <dgm:cxn modelId="{2764A22D-1B23-40BD-A5AA-56F8C1312B1B}" type="presParOf" srcId="{27D929FF-AE0D-4B1E-98A2-D78537993CB4}" destId="{094DAAC5-8FF2-4041-BF39-FB1A280E5075}" srcOrd="7" destOrd="0" presId="urn:microsoft.com/office/officeart/2005/8/layout/hChevron3"/>
    <dgm:cxn modelId="{0BC35552-1DEE-4B0E-899D-10F87F2D9AF9}" type="presParOf" srcId="{27D929FF-AE0D-4B1E-98A2-D78537993CB4}" destId="{DA4CDBF9-CFA4-4739-A205-CFB00118DA27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8B4ABD-DBC3-4A11-9F40-12B32F9C79C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B3372F1-9858-4539-BF66-39466B61EEAF}">
      <dgm:prSet phldrT="[Texto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s-ES" dirty="0" smtClean="0"/>
            <a:t>Industria Transformación</a:t>
          </a:r>
          <a:endParaRPr lang="es-ES" dirty="0"/>
        </a:p>
      </dgm:t>
    </dgm:pt>
    <dgm:pt modelId="{8F79A13C-65FD-42C4-AB63-3CBC61CC1471}" type="parTrans" cxnId="{0D8DCCB7-5AB0-4EF4-9838-4ADCB760353E}">
      <dgm:prSet/>
      <dgm:spPr/>
      <dgm:t>
        <a:bodyPr/>
        <a:lstStyle/>
        <a:p>
          <a:endParaRPr lang="es-ES"/>
        </a:p>
      </dgm:t>
    </dgm:pt>
    <dgm:pt modelId="{FABC4819-67BF-4533-BE18-07ACD008AB8C}" type="sibTrans" cxnId="{0D8DCCB7-5AB0-4EF4-9838-4ADCB760353E}">
      <dgm:prSet/>
      <dgm:spPr/>
      <dgm:t>
        <a:bodyPr/>
        <a:lstStyle/>
        <a:p>
          <a:endParaRPr lang="es-ES"/>
        </a:p>
      </dgm:t>
    </dgm:pt>
    <dgm:pt modelId="{11F62DC5-F639-4C6C-8621-DB37460A617C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ES" sz="1800" dirty="0" smtClean="0"/>
            <a:t>Comercialización</a:t>
          </a:r>
          <a:endParaRPr lang="es-ES" sz="1800" dirty="0"/>
        </a:p>
      </dgm:t>
    </dgm:pt>
    <dgm:pt modelId="{1F5688B4-DA95-4143-A3EC-E29B1C0BBBC1}" type="parTrans" cxnId="{1FB7D580-B60D-4076-AAD1-127C15DDA355}">
      <dgm:prSet/>
      <dgm:spPr/>
      <dgm:t>
        <a:bodyPr/>
        <a:lstStyle/>
        <a:p>
          <a:endParaRPr lang="es-ES"/>
        </a:p>
      </dgm:t>
    </dgm:pt>
    <dgm:pt modelId="{F1A8FFBE-270F-4B34-9673-0B07511E3645}" type="sibTrans" cxnId="{1FB7D580-B60D-4076-AAD1-127C15DDA355}">
      <dgm:prSet/>
      <dgm:spPr/>
      <dgm:t>
        <a:bodyPr/>
        <a:lstStyle/>
        <a:p>
          <a:endParaRPr lang="es-ES"/>
        </a:p>
      </dgm:t>
    </dgm:pt>
    <dgm:pt modelId="{27D929FF-AE0D-4B1E-98A2-D78537993CB4}" type="pres">
      <dgm:prSet presAssocID="{188B4ABD-DBC3-4A11-9F40-12B32F9C79C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0988592-A36C-4048-87DA-C63808BA4626}" type="pres">
      <dgm:prSet presAssocID="{8B3372F1-9858-4539-BF66-39466B61EEAF}" presName="parTxOnly" presStyleLbl="node1" presStyleIdx="0" presStyleCnt="2" custScaleX="145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ACB4D9-3DA1-40DA-855F-6C51B92F2535}" type="pres">
      <dgm:prSet presAssocID="{FABC4819-67BF-4533-BE18-07ACD008AB8C}" presName="parSpace" presStyleCnt="0"/>
      <dgm:spPr/>
    </dgm:pt>
    <dgm:pt modelId="{14E0D1F6-BB94-4B3E-AFA0-A4ED4DF6CC17}" type="pres">
      <dgm:prSet presAssocID="{11F62DC5-F639-4C6C-8621-DB37460A617C}" presName="parTxOnly" presStyleLbl="node1" presStyleIdx="1" presStyleCnt="2" custScaleX="85595" custLinFactNeighborY="-670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87BD512-CB2E-41EF-8307-31D0C16D8F16}" type="presOf" srcId="{8B3372F1-9858-4539-BF66-39466B61EEAF}" destId="{70988592-A36C-4048-87DA-C63808BA4626}" srcOrd="0" destOrd="0" presId="urn:microsoft.com/office/officeart/2005/8/layout/hChevron3"/>
    <dgm:cxn modelId="{19B1DACE-37FC-4DB2-B323-EDF121EB7EB9}" type="presOf" srcId="{11F62DC5-F639-4C6C-8621-DB37460A617C}" destId="{14E0D1F6-BB94-4B3E-AFA0-A4ED4DF6CC17}" srcOrd="0" destOrd="0" presId="urn:microsoft.com/office/officeart/2005/8/layout/hChevron3"/>
    <dgm:cxn modelId="{BA6AB7C9-1FEA-42FA-9616-FB4DF6565D71}" type="presOf" srcId="{188B4ABD-DBC3-4A11-9F40-12B32F9C79C2}" destId="{27D929FF-AE0D-4B1E-98A2-D78537993CB4}" srcOrd="0" destOrd="0" presId="urn:microsoft.com/office/officeart/2005/8/layout/hChevron3"/>
    <dgm:cxn modelId="{1FB7D580-B60D-4076-AAD1-127C15DDA355}" srcId="{188B4ABD-DBC3-4A11-9F40-12B32F9C79C2}" destId="{11F62DC5-F639-4C6C-8621-DB37460A617C}" srcOrd="1" destOrd="0" parTransId="{1F5688B4-DA95-4143-A3EC-E29B1C0BBBC1}" sibTransId="{F1A8FFBE-270F-4B34-9673-0B07511E3645}"/>
    <dgm:cxn modelId="{0D8DCCB7-5AB0-4EF4-9838-4ADCB760353E}" srcId="{188B4ABD-DBC3-4A11-9F40-12B32F9C79C2}" destId="{8B3372F1-9858-4539-BF66-39466B61EEAF}" srcOrd="0" destOrd="0" parTransId="{8F79A13C-65FD-42C4-AB63-3CBC61CC1471}" sibTransId="{FABC4819-67BF-4533-BE18-07ACD008AB8C}"/>
    <dgm:cxn modelId="{6EE8204D-E8DD-411F-B917-C44E5FB374F3}" type="presParOf" srcId="{27D929FF-AE0D-4B1E-98A2-D78537993CB4}" destId="{70988592-A36C-4048-87DA-C63808BA4626}" srcOrd="0" destOrd="0" presId="urn:microsoft.com/office/officeart/2005/8/layout/hChevron3"/>
    <dgm:cxn modelId="{00CEB629-32B7-4AFF-B872-CA1955E3396B}" type="presParOf" srcId="{27D929FF-AE0D-4B1E-98A2-D78537993CB4}" destId="{FDACB4D9-3DA1-40DA-855F-6C51B92F2535}" srcOrd="1" destOrd="0" presId="urn:microsoft.com/office/officeart/2005/8/layout/hChevron3"/>
    <dgm:cxn modelId="{00C7A15B-80CD-4AA4-837C-DC6940421D5B}" type="presParOf" srcId="{27D929FF-AE0D-4B1E-98A2-D78537993CB4}" destId="{14E0D1F6-BB94-4B3E-AFA0-A4ED4DF6CC17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8B4ABD-DBC3-4A11-9F40-12B32F9C79C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B3372F1-9858-4539-BF66-39466B61EEAF}">
      <dgm:prSet phldrT="[Texto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s-ES" dirty="0" smtClean="0"/>
            <a:t>Industria Transformación</a:t>
          </a:r>
          <a:endParaRPr lang="es-ES" dirty="0"/>
        </a:p>
      </dgm:t>
    </dgm:pt>
    <dgm:pt modelId="{8F79A13C-65FD-42C4-AB63-3CBC61CC1471}" type="parTrans" cxnId="{0D8DCCB7-5AB0-4EF4-9838-4ADCB760353E}">
      <dgm:prSet/>
      <dgm:spPr/>
      <dgm:t>
        <a:bodyPr/>
        <a:lstStyle/>
        <a:p>
          <a:endParaRPr lang="es-ES"/>
        </a:p>
      </dgm:t>
    </dgm:pt>
    <dgm:pt modelId="{FABC4819-67BF-4533-BE18-07ACD008AB8C}" type="sibTrans" cxnId="{0D8DCCB7-5AB0-4EF4-9838-4ADCB760353E}">
      <dgm:prSet/>
      <dgm:spPr/>
      <dgm:t>
        <a:bodyPr/>
        <a:lstStyle/>
        <a:p>
          <a:endParaRPr lang="es-ES"/>
        </a:p>
      </dgm:t>
    </dgm:pt>
    <dgm:pt modelId="{11F62DC5-F639-4C6C-8621-DB37460A617C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ES" sz="1800" dirty="0" smtClean="0"/>
            <a:t>Comercialización</a:t>
          </a:r>
          <a:endParaRPr lang="es-ES" sz="1800" dirty="0"/>
        </a:p>
      </dgm:t>
    </dgm:pt>
    <dgm:pt modelId="{1F5688B4-DA95-4143-A3EC-E29B1C0BBBC1}" type="parTrans" cxnId="{1FB7D580-B60D-4076-AAD1-127C15DDA355}">
      <dgm:prSet/>
      <dgm:spPr/>
      <dgm:t>
        <a:bodyPr/>
        <a:lstStyle/>
        <a:p>
          <a:endParaRPr lang="es-ES"/>
        </a:p>
      </dgm:t>
    </dgm:pt>
    <dgm:pt modelId="{F1A8FFBE-270F-4B34-9673-0B07511E3645}" type="sibTrans" cxnId="{1FB7D580-B60D-4076-AAD1-127C15DDA355}">
      <dgm:prSet/>
      <dgm:spPr/>
      <dgm:t>
        <a:bodyPr/>
        <a:lstStyle/>
        <a:p>
          <a:endParaRPr lang="es-ES"/>
        </a:p>
      </dgm:t>
    </dgm:pt>
    <dgm:pt modelId="{27D929FF-AE0D-4B1E-98A2-D78537993CB4}" type="pres">
      <dgm:prSet presAssocID="{188B4ABD-DBC3-4A11-9F40-12B32F9C79C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0988592-A36C-4048-87DA-C63808BA4626}" type="pres">
      <dgm:prSet presAssocID="{8B3372F1-9858-4539-BF66-39466B61EEAF}" presName="parTxOnly" presStyleLbl="node1" presStyleIdx="0" presStyleCnt="2" custScaleX="145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ACB4D9-3DA1-40DA-855F-6C51B92F2535}" type="pres">
      <dgm:prSet presAssocID="{FABC4819-67BF-4533-BE18-07ACD008AB8C}" presName="parSpace" presStyleCnt="0"/>
      <dgm:spPr/>
    </dgm:pt>
    <dgm:pt modelId="{14E0D1F6-BB94-4B3E-AFA0-A4ED4DF6CC17}" type="pres">
      <dgm:prSet presAssocID="{11F62DC5-F639-4C6C-8621-DB37460A617C}" presName="parTxOnly" presStyleLbl="node1" presStyleIdx="1" presStyleCnt="2" custScaleX="85595" custLinFactNeighborY="-670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063A980-EA45-4258-A335-37F406584907}" type="presOf" srcId="{188B4ABD-DBC3-4A11-9F40-12B32F9C79C2}" destId="{27D929FF-AE0D-4B1E-98A2-D78537993CB4}" srcOrd="0" destOrd="0" presId="urn:microsoft.com/office/officeart/2005/8/layout/hChevron3"/>
    <dgm:cxn modelId="{F6B48647-392A-41A2-BB5D-44A2DC3DFFC3}" type="presOf" srcId="{11F62DC5-F639-4C6C-8621-DB37460A617C}" destId="{14E0D1F6-BB94-4B3E-AFA0-A4ED4DF6CC17}" srcOrd="0" destOrd="0" presId="urn:microsoft.com/office/officeart/2005/8/layout/hChevron3"/>
    <dgm:cxn modelId="{1FB7D580-B60D-4076-AAD1-127C15DDA355}" srcId="{188B4ABD-DBC3-4A11-9F40-12B32F9C79C2}" destId="{11F62DC5-F639-4C6C-8621-DB37460A617C}" srcOrd="1" destOrd="0" parTransId="{1F5688B4-DA95-4143-A3EC-E29B1C0BBBC1}" sibTransId="{F1A8FFBE-270F-4B34-9673-0B07511E3645}"/>
    <dgm:cxn modelId="{8320566E-6D18-48C8-AA2E-51AF290C4958}" type="presOf" srcId="{8B3372F1-9858-4539-BF66-39466B61EEAF}" destId="{70988592-A36C-4048-87DA-C63808BA4626}" srcOrd="0" destOrd="0" presId="urn:microsoft.com/office/officeart/2005/8/layout/hChevron3"/>
    <dgm:cxn modelId="{0D8DCCB7-5AB0-4EF4-9838-4ADCB760353E}" srcId="{188B4ABD-DBC3-4A11-9F40-12B32F9C79C2}" destId="{8B3372F1-9858-4539-BF66-39466B61EEAF}" srcOrd="0" destOrd="0" parTransId="{8F79A13C-65FD-42C4-AB63-3CBC61CC1471}" sibTransId="{FABC4819-67BF-4533-BE18-07ACD008AB8C}"/>
    <dgm:cxn modelId="{BAB16537-6B02-42DC-8263-3A8EFD6BC1B4}" type="presParOf" srcId="{27D929FF-AE0D-4B1E-98A2-D78537993CB4}" destId="{70988592-A36C-4048-87DA-C63808BA4626}" srcOrd="0" destOrd="0" presId="urn:microsoft.com/office/officeart/2005/8/layout/hChevron3"/>
    <dgm:cxn modelId="{77C09699-8134-4759-9077-0746E4D8E61B}" type="presParOf" srcId="{27D929FF-AE0D-4B1E-98A2-D78537993CB4}" destId="{FDACB4D9-3DA1-40DA-855F-6C51B92F2535}" srcOrd="1" destOrd="0" presId="urn:microsoft.com/office/officeart/2005/8/layout/hChevron3"/>
    <dgm:cxn modelId="{D64740E5-DB87-4F69-8CC1-C74B7FF90FF5}" type="presParOf" srcId="{27D929FF-AE0D-4B1E-98A2-D78537993CB4}" destId="{14E0D1F6-BB94-4B3E-AFA0-A4ED4DF6CC17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515C86D-E8C2-4927-9285-318FC5496D3D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84FB796-6A30-480C-9B46-87A5B56DFFD2}">
      <dgm:prSet phldrT="[Texto]" custT="1"/>
      <dgm:spPr/>
      <dgm:t>
        <a:bodyPr/>
        <a:lstStyle/>
        <a:p>
          <a:r>
            <a:rPr lang="es-ES" sz="2800" dirty="0" smtClean="0"/>
            <a:t>Mercado de 1º de mayo</a:t>
          </a:r>
          <a:endParaRPr lang="es-ES" sz="2800" dirty="0"/>
        </a:p>
      </dgm:t>
    </dgm:pt>
    <dgm:pt modelId="{A5DCB3B8-FB61-4280-9E85-A8BD4A341A96}" type="parTrans" cxnId="{5E1A0B81-9804-495B-8396-666ABE252A30}">
      <dgm:prSet/>
      <dgm:spPr/>
      <dgm:t>
        <a:bodyPr/>
        <a:lstStyle/>
        <a:p>
          <a:endParaRPr lang="es-ES"/>
        </a:p>
      </dgm:t>
    </dgm:pt>
    <dgm:pt modelId="{1FEA42EE-0402-4B57-B6E5-B1A0DC28076B}" type="sibTrans" cxnId="{5E1A0B81-9804-495B-8396-666ABE252A30}">
      <dgm:prSet/>
      <dgm:spPr/>
      <dgm:t>
        <a:bodyPr/>
        <a:lstStyle/>
        <a:p>
          <a:endParaRPr lang="es-ES"/>
        </a:p>
      </dgm:t>
    </dgm:pt>
    <dgm:pt modelId="{04075CD2-3D5F-40E5-AF75-C50C6FEC40A6}">
      <dgm:prSet phldrT="[Texto]"/>
      <dgm:spPr/>
      <dgm:t>
        <a:bodyPr/>
        <a:lstStyle/>
        <a:p>
          <a:r>
            <a:rPr lang="es-ES" dirty="0" smtClean="0"/>
            <a:t>Mercado Sacaba – Villa Obrajes</a:t>
          </a:r>
          <a:endParaRPr lang="es-ES" dirty="0"/>
        </a:p>
      </dgm:t>
    </dgm:pt>
    <dgm:pt modelId="{5EFF45AF-C539-46FA-9674-4B9807A82FD8}" type="parTrans" cxnId="{3F93C516-9856-44F2-8107-B9B4EEDD21C3}">
      <dgm:prSet/>
      <dgm:spPr/>
      <dgm:t>
        <a:bodyPr/>
        <a:lstStyle/>
        <a:p>
          <a:endParaRPr lang="es-ES"/>
        </a:p>
      </dgm:t>
    </dgm:pt>
    <dgm:pt modelId="{989B207F-4C88-49BC-96CA-EE8F02DAC761}" type="sibTrans" cxnId="{3F93C516-9856-44F2-8107-B9B4EEDD21C3}">
      <dgm:prSet/>
      <dgm:spPr/>
      <dgm:t>
        <a:bodyPr/>
        <a:lstStyle/>
        <a:p>
          <a:endParaRPr lang="es-ES"/>
        </a:p>
      </dgm:t>
    </dgm:pt>
    <dgm:pt modelId="{BE3B6BEE-89AF-4C7F-85B0-F986E5AD6D57}">
      <dgm:prSet phldrT="[Texto]"/>
      <dgm:spPr/>
      <dgm:t>
        <a:bodyPr/>
        <a:lstStyle/>
        <a:p>
          <a:r>
            <a:rPr lang="es-ES" dirty="0" smtClean="0"/>
            <a:t>Mercado Quillacollo – Plaza de Granos</a:t>
          </a:r>
          <a:endParaRPr lang="es-ES" dirty="0"/>
        </a:p>
      </dgm:t>
    </dgm:pt>
    <dgm:pt modelId="{B4672231-F813-4BC1-A2CD-F2A46AF3281B}" type="parTrans" cxnId="{5CDABFB5-231A-41B6-AC10-5AB0F720C8AD}">
      <dgm:prSet/>
      <dgm:spPr/>
      <dgm:t>
        <a:bodyPr/>
        <a:lstStyle/>
        <a:p>
          <a:endParaRPr lang="es-ES"/>
        </a:p>
      </dgm:t>
    </dgm:pt>
    <dgm:pt modelId="{49493430-9303-4854-8FB9-38D722A3C0CB}" type="sibTrans" cxnId="{5CDABFB5-231A-41B6-AC10-5AB0F720C8AD}">
      <dgm:prSet/>
      <dgm:spPr/>
      <dgm:t>
        <a:bodyPr/>
        <a:lstStyle/>
        <a:p>
          <a:endParaRPr lang="es-ES"/>
        </a:p>
      </dgm:t>
    </dgm:pt>
    <dgm:pt modelId="{410278EC-176A-4642-B0A6-810444385F7F}">
      <dgm:prSet/>
      <dgm:spPr/>
      <dgm:t>
        <a:bodyPr/>
        <a:lstStyle/>
        <a:p>
          <a:r>
            <a:rPr lang="es-ES" dirty="0" smtClean="0"/>
            <a:t>Mercado de las Rieles</a:t>
          </a:r>
          <a:endParaRPr lang="es-ES" dirty="0"/>
        </a:p>
      </dgm:t>
    </dgm:pt>
    <dgm:pt modelId="{EC928888-4C8D-4644-9989-F72AB2DAD617}" type="parTrans" cxnId="{56184B44-1F5D-48D8-89B1-48327C158D1A}">
      <dgm:prSet/>
      <dgm:spPr/>
      <dgm:t>
        <a:bodyPr/>
        <a:lstStyle/>
        <a:p>
          <a:endParaRPr lang="es-ES"/>
        </a:p>
      </dgm:t>
    </dgm:pt>
    <dgm:pt modelId="{0348EF77-1A43-45D1-82E5-883F2DF076BC}" type="sibTrans" cxnId="{56184B44-1F5D-48D8-89B1-48327C158D1A}">
      <dgm:prSet/>
      <dgm:spPr/>
      <dgm:t>
        <a:bodyPr/>
        <a:lstStyle/>
        <a:p>
          <a:endParaRPr lang="es-ES"/>
        </a:p>
      </dgm:t>
    </dgm:pt>
    <dgm:pt modelId="{8ADCEB25-B1E7-4F7C-ACAB-AFC416A2A7C5}">
      <dgm:prSet/>
      <dgm:spPr/>
      <dgm:t>
        <a:bodyPr/>
        <a:lstStyle/>
        <a:p>
          <a:r>
            <a:rPr lang="es-ES" dirty="0" smtClean="0"/>
            <a:t>Puntos Verdes</a:t>
          </a:r>
          <a:endParaRPr lang="es-ES" dirty="0"/>
        </a:p>
      </dgm:t>
    </dgm:pt>
    <dgm:pt modelId="{60C58F4D-CAB0-4A5E-B7FB-AC4A1A94AD97}" type="parTrans" cxnId="{C4C0A0A9-F939-425F-8487-1CBC7F91143E}">
      <dgm:prSet/>
      <dgm:spPr/>
      <dgm:t>
        <a:bodyPr/>
        <a:lstStyle/>
        <a:p>
          <a:endParaRPr lang="es-ES"/>
        </a:p>
      </dgm:t>
    </dgm:pt>
    <dgm:pt modelId="{64547B87-A63C-4F34-B211-C18AE327BB3C}" type="sibTrans" cxnId="{C4C0A0A9-F939-425F-8487-1CBC7F91143E}">
      <dgm:prSet/>
      <dgm:spPr/>
      <dgm:t>
        <a:bodyPr/>
        <a:lstStyle/>
        <a:p>
          <a:endParaRPr lang="es-ES"/>
        </a:p>
      </dgm:t>
    </dgm:pt>
    <dgm:pt modelId="{B2DADC24-DB12-4AA1-9F3A-AB66B02080E2}" type="pres">
      <dgm:prSet presAssocID="{B515C86D-E8C2-4927-9285-318FC5496D3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BO"/>
        </a:p>
      </dgm:t>
    </dgm:pt>
    <dgm:pt modelId="{2BED23D2-1697-4615-9632-098242C71BF9}" type="pres">
      <dgm:prSet presAssocID="{B515C86D-E8C2-4927-9285-318FC5496D3D}" presName="fgShape" presStyleLbl="fgShp" presStyleIdx="0" presStyleCnt="1" custScaleX="110949" custScaleY="239655" custLinFactNeighborX="-740" custLinFactNeighborY="56883"/>
      <dgm:spPr/>
    </dgm:pt>
    <dgm:pt modelId="{946B3D2B-23EA-465A-A6CC-65CCCE10DEAC}" type="pres">
      <dgm:prSet presAssocID="{B515C86D-E8C2-4927-9285-318FC5496D3D}" presName="linComp" presStyleCnt="0"/>
      <dgm:spPr/>
    </dgm:pt>
    <dgm:pt modelId="{5B750B18-C7E8-431B-B27F-A6B573E64321}" type="pres">
      <dgm:prSet presAssocID="{184FB796-6A30-480C-9B46-87A5B56DFFD2}" presName="compNode" presStyleCnt="0"/>
      <dgm:spPr/>
    </dgm:pt>
    <dgm:pt modelId="{934D3A7E-238E-44CA-A2AF-DCDC2F3218E7}" type="pres">
      <dgm:prSet presAssocID="{184FB796-6A30-480C-9B46-87A5B56DFFD2}" presName="bkgdShape" presStyleLbl="node1" presStyleIdx="0" presStyleCnt="5" custScaleX="91194" custLinFactNeighborX="1044" custLinFactNeighborY="173"/>
      <dgm:spPr/>
      <dgm:t>
        <a:bodyPr/>
        <a:lstStyle/>
        <a:p>
          <a:endParaRPr lang="es-BO"/>
        </a:p>
      </dgm:t>
    </dgm:pt>
    <dgm:pt modelId="{B462FCE4-2008-484E-A28D-C6D3EC44E33B}" type="pres">
      <dgm:prSet presAssocID="{184FB796-6A30-480C-9B46-87A5B56DFFD2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A5C01789-FAA8-4917-B313-97417440819F}" type="pres">
      <dgm:prSet presAssocID="{184FB796-6A30-480C-9B46-87A5B56DFFD2}" presName="invisiNode" presStyleLbl="node1" presStyleIdx="0" presStyleCnt="5"/>
      <dgm:spPr/>
    </dgm:pt>
    <dgm:pt modelId="{5622208C-B6B3-4832-AA89-93011A11429E}" type="pres">
      <dgm:prSet presAssocID="{184FB796-6A30-480C-9B46-87A5B56DFFD2}" presName="imagNode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49E0FF59-AF1C-483F-9644-824D67C1FF6B}" type="pres">
      <dgm:prSet presAssocID="{1FEA42EE-0402-4B57-B6E5-B1A0DC28076B}" presName="sibTrans" presStyleLbl="sibTrans2D1" presStyleIdx="0" presStyleCnt="0"/>
      <dgm:spPr/>
      <dgm:t>
        <a:bodyPr/>
        <a:lstStyle/>
        <a:p>
          <a:endParaRPr lang="es-BO"/>
        </a:p>
      </dgm:t>
    </dgm:pt>
    <dgm:pt modelId="{BD578E62-1568-43E3-869D-76C024C403B0}" type="pres">
      <dgm:prSet presAssocID="{04075CD2-3D5F-40E5-AF75-C50C6FEC40A6}" presName="compNode" presStyleCnt="0"/>
      <dgm:spPr/>
    </dgm:pt>
    <dgm:pt modelId="{F78F564C-F4C6-47F3-90E6-54A1C7C98118}" type="pres">
      <dgm:prSet presAssocID="{04075CD2-3D5F-40E5-AF75-C50C6FEC40A6}" presName="bkgdShape" presStyleLbl="node1" presStyleIdx="1" presStyleCnt="5" custScaleX="91372"/>
      <dgm:spPr/>
      <dgm:t>
        <a:bodyPr/>
        <a:lstStyle/>
        <a:p>
          <a:endParaRPr lang="es-ES"/>
        </a:p>
      </dgm:t>
    </dgm:pt>
    <dgm:pt modelId="{FC25731C-C55E-4EF0-A50F-DBD15C7F2833}" type="pres">
      <dgm:prSet presAssocID="{04075CD2-3D5F-40E5-AF75-C50C6FEC40A6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82E2F1-2449-443D-B4B7-D7B6A5675341}" type="pres">
      <dgm:prSet presAssocID="{04075CD2-3D5F-40E5-AF75-C50C6FEC40A6}" presName="invisiNode" presStyleLbl="node1" presStyleIdx="1" presStyleCnt="5"/>
      <dgm:spPr/>
    </dgm:pt>
    <dgm:pt modelId="{4338614C-147B-4370-BE9F-AFE53A571EEE}" type="pres">
      <dgm:prSet presAssocID="{04075CD2-3D5F-40E5-AF75-C50C6FEC40A6}" presName="imagNode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0E0D2422-04FC-46B1-8F90-69032DB2DF46}" type="pres">
      <dgm:prSet presAssocID="{989B207F-4C88-49BC-96CA-EE8F02DAC761}" presName="sibTrans" presStyleLbl="sibTrans2D1" presStyleIdx="0" presStyleCnt="0"/>
      <dgm:spPr/>
      <dgm:t>
        <a:bodyPr/>
        <a:lstStyle/>
        <a:p>
          <a:endParaRPr lang="es-BO"/>
        </a:p>
      </dgm:t>
    </dgm:pt>
    <dgm:pt modelId="{6D6E96B0-CC8C-4A76-80C5-F23DD478ACF1}" type="pres">
      <dgm:prSet presAssocID="{BE3B6BEE-89AF-4C7F-85B0-F986E5AD6D57}" presName="compNode" presStyleCnt="0"/>
      <dgm:spPr/>
    </dgm:pt>
    <dgm:pt modelId="{F4A2AD97-321D-442E-BD27-A3E5FCF944BF}" type="pres">
      <dgm:prSet presAssocID="{BE3B6BEE-89AF-4C7F-85B0-F986E5AD6D57}" presName="bkgdShape" presStyleLbl="node1" presStyleIdx="2" presStyleCnt="5" custScaleX="103387"/>
      <dgm:spPr/>
      <dgm:t>
        <a:bodyPr/>
        <a:lstStyle/>
        <a:p>
          <a:endParaRPr lang="es-ES"/>
        </a:p>
      </dgm:t>
    </dgm:pt>
    <dgm:pt modelId="{E5F0137A-536D-46AD-B05B-F1AF1803F9C3}" type="pres">
      <dgm:prSet presAssocID="{BE3B6BEE-89AF-4C7F-85B0-F986E5AD6D57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B190887-1576-4E90-9E0A-980B47DAF814}" type="pres">
      <dgm:prSet presAssocID="{BE3B6BEE-89AF-4C7F-85B0-F986E5AD6D57}" presName="invisiNode" presStyleLbl="node1" presStyleIdx="2" presStyleCnt="5"/>
      <dgm:spPr/>
    </dgm:pt>
    <dgm:pt modelId="{3AEDAD84-EA2A-4C68-AF52-32A92FA6B094}" type="pres">
      <dgm:prSet presAssocID="{BE3B6BEE-89AF-4C7F-85B0-F986E5AD6D57}" presName="imagNode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F02445BE-B801-46D7-BB7D-11E7D5623998}" type="pres">
      <dgm:prSet presAssocID="{49493430-9303-4854-8FB9-38D722A3C0CB}" presName="sibTrans" presStyleLbl="sibTrans2D1" presStyleIdx="0" presStyleCnt="0"/>
      <dgm:spPr/>
      <dgm:t>
        <a:bodyPr/>
        <a:lstStyle/>
        <a:p>
          <a:endParaRPr lang="es-BO"/>
        </a:p>
      </dgm:t>
    </dgm:pt>
    <dgm:pt modelId="{AB75F486-A960-4661-A2FA-3D71D5EB65DD}" type="pres">
      <dgm:prSet presAssocID="{410278EC-176A-4642-B0A6-810444385F7F}" presName="compNode" presStyleCnt="0"/>
      <dgm:spPr/>
    </dgm:pt>
    <dgm:pt modelId="{6B022BE0-EBA1-4219-91B4-78779F9D585F}" type="pres">
      <dgm:prSet presAssocID="{410278EC-176A-4642-B0A6-810444385F7F}" presName="bkgdShape" presStyleLbl="node1" presStyleIdx="3" presStyleCnt="5" custScaleX="89421"/>
      <dgm:spPr/>
      <dgm:t>
        <a:bodyPr/>
        <a:lstStyle/>
        <a:p>
          <a:endParaRPr lang="es-ES"/>
        </a:p>
      </dgm:t>
    </dgm:pt>
    <dgm:pt modelId="{89F97F7D-07FF-40DB-AF73-342BF744AD08}" type="pres">
      <dgm:prSet presAssocID="{410278EC-176A-4642-B0A6-810444385F7F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6656C5C-3AFE-4162-A4BE-6C346B9420B6}" type="pres">
      <dgm:prSet presAssocID="{410278EC-176A-4642-B0A6-810444385F7F}" presName="invisiNode" presStyleLbl="node1" presStyleIdx="3" presStyleCnt="5"/>
      <dgm:spPr/>
    </dgm:pt>
    <dgm:pt modelId="{EB7ED3FA-44EF-405A-9E26-E42DD8F9C52D}" type="pres">
      <dgm:prSet presAssocID="{410278EC-176A-4642-B0A6-810444385F7F}" presName="imagNode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s-BO"/>
        </a:p>
      </dgm:t>
    </dgm:pt>
    <dgm:pt modelId="{B5EDCE5B-9E99-4939-90C0-BD041E40FDBC}" type="pres">
      <dgm:prSet presAssocID="{0348EF77-1A43-45D1-82E5-883F2DF076BC}" presName="sibTrans" presStyleLbl="sibTrans2D1" presStyleIdx="0" presStyleCnt="0"/>
      <dgm:spPr/>
      <dgm:t>
        <a:bodyPr/>
        <a:lstStyle/>
        <a:p>
          <a:endParaRPr lang="es-BO"/>
        </a:p>
      </dgm:t>
    </dgm:pt>
    <dgm:pt modelId="{1D5BC13E-EB59-46E7-BFA3-4139FD470879}" type="pres">
      <dgm:prSet presAssocID="{8ADCEB25-B1E7-4F7C-ACAB-AFC416A2A7C5}" presName="compNode" presStyleCnt="0"/>
      <dgm:spPr/>
    </dgm:pt>
    <dgm:pt modelId="{DDE6ED6D-FFE4-4990-B58E-81693EF81148}" type="pres">
      <dgm:prSet presAssocID="{8ADCEB25-B1E7-4F7C-ACAB-AFC416A2A7C5}" presName="bkgdShape" presStyleLbl="node1" presStyleIdx="4" presStyleCnt="5" custScaleX="86977"/>
      <dgm:spPr/>
      <dgm:t>
        <a:bodyPr/>
        <a:lstStyle/>
        <a:p>
          <a:endParaRPr lang="es-ES"/>
        </a:p>
      </dgm:t>
    </dgm:pt>
    <dgm:pt modelId="{1781E42E-F446-4A46-93DF-B3FA0AD9733D}" type="pres">
      <dgm:prSet presAssocID="{8ADCEB25-B1E7-4F7C-ACAB-AFC416A2A7C5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575D62C-633B-460A-A0C9-DD45FFDCBC00}" type="pres">
      <dgm:prSet presAssocID="{8ADCEB25-B1E7-4F7C-ACAB-AFC416A2A7C5}" presName="invisiNode" presStyleLbl="node1" presStyleIdx="4" presStyleCnt="5"/>
      <dgm:spPr/>
    </dgm:pt>
    <dgm:pt modelId="{C44A20D7-B112-4FE7-8D7F-6A5BA50C6A86}" type="pres">
      <dgm:prSet presAssocID="{8ADCEB25-B1E7-4F7C-ACAB-AFC416A2A7C5}" presName="imagNode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</dgm:ptLst>
  <dgm:cxnLst>
    <dgm:cxn modelId="{9667B3C5-738D-4642-9D2E-56D45958CBDA}" type="presOf" srcId="{410278EC-176A-4642-B0A6-810444385F7F}" destId="{89F97F7D-07FF-40DB-AF73-342BF744AD08}" srcOrd="1" destOrd="0" presId="urn:microsoft.com/office/officeart/2005/8/layout/hList7"/>
    <dgm:cxn modelId="{E2998E01-1467-4289-B8A3-884891A4E9A4}" type="presOf" srcId="{49493430-9303-4854-8FB9-38D722A3C0CB}" destId="{F02445BE-B801-46D7-BB7D-11E7D5623998}" srcOrd="0" destOrd="0" presId="urn:microsoft.com/office/officeart/2005/8/layout/hList7"/>
    <dgm:cxn modelId="{99B35742-2A98-4A27-B584-83A335F5D8F7}" type="presOf" srcId="{04075CD2-3D5F-40E5-AF75-C50C6FEC40A6}" destId="{F78F564C-F4C6-47F3-90E6-54A1C7C98118}" srcOrd="0" destOrd="0" presId="urn:microsoft.com/office/officeart/2005/8/layout/hList7"/>
    <dgm:cxn modelId="{E378A654-F8A6-480C-9220-E6148FA3A565}" type="presOf" srcId="{8ADCEB25-B1E7-4F7C-ACAB-AFC416A2A7C5}" destId="{DDE6ED6D-FFE4-4990-B58E-81693EF81148}" srcOrd="0" destOrd="0" presId="urn:microsoft.com/office/officeart/2005/8/layout/hList7"/>
    <dgm:cxn modelId="{3F93C516-9856-44F2-8107-B9B4EEDD21C3}" srcId="{B515C86D-E8C2-4927-9285-318FC5496D3D}" destId="{04075CD2-3D5F-40E5-AF75-C50C6FEC40A6}" srcOrd="1" destOrd="0" parTransId="{5EFF45AF-C539-46FA-9674-4B9807A82FD8}" sibTransId="{989B207F-4C88-49BC-96CA-EE8F02DAC761}"/>
    <dgm:cxn modelId="{D3534913-A76D-4E7B-BCD1-40CBC8B35B13}" type="presOf" srcId="{184FB796-6A30-480C-9B46-87A5B56DFFD2}" destId="{B462FCE4-2008-484E-A28D-C6D3EC44E33B}" srcOrd="1" destOrd="0" presId="urn:microsoft.com/office/officeart/2005/8/layout/hList7"/>
    <dgm:cxn modelId="{5E1A0B81-9804-495B-8396-666ABE252A30}" srcId="{B515C86D-E8C2-4927-9285-318FC5496D3D}" destId="{184FB796-6A30-480C-9B46-87A5B56DFFD2}" srcOrd="0" destOrd="0" parTransId="{A5DCB3B8-FB61-4280-9E85-A8BD4A341A96}" sibTransId="{1FEA42EE-0402-4B57-B6E5-B1A0DC28076B}"/>
    <dgm:cxn modelId="{890060F4-AE0F-4E83-BC41-0F21FDAC8A2A}" type="presOf" srcId="{989B207F-4C88-49BC-96CA-EE8F02DAC761}" destId="{0E0D2422-04FC-46B1-8F90-69032DB2DF46}" srcOrd="0" destOrd="0" presId="urn:microsoft.com/office/officeart/2005/8/layout/hList7"/>
    <dgm:cxn modelId="{C4C0A0A9-F939-425F-8487-1CBC7F91143E}" srcId="{B515C86D-E8C2-4927-9285-318FC5496D3D}" destId="{8ADCEB25-B1E7-4F7C-ACAB-AFC416A2A7C5}" srcOrd="4" destOrd="0" parTransId="{60C58F4D-CAB0-4A5E-B7FB-AC4A1A94AD97}" sibTransId="{64547B87-A63C-4F34-B211-C18AE327BB3C}"/>
    <dgm:cxn modelId="{5CDABFB5-231A-41B6-AC10-5AB0F720C8AD}" srcId="{B515C86D-E8C2-4927-9285-318FC5496D3D}" destId="{BE3B6BEE-89AF-4C7F-85B0-F986E5AD6D57}" srcOrd="2" destOrd="0" parTransId="{B4672231-F813-4BC1-A2CD-F2A46AF3281B}" sibTransId="{49493430-9303-4854-8FB9-38D722A3C0CB}"/>
    <dgm:cxn modelId="{A7028E94-E2CE-4F31-99F6-3283916F074B}" type="presOf" srcId="{04075CD2-3D5F-40E5-AF75-C50C6FEC40A6}" destId="{FC25731C-C55E-4EF0-A50F-DBD15C7F2833}" srcOrd="1" destOrd="0" presId="urn:microsoft.com/office/officeart/2005/8/layout/hList7"/>
    <dgm:cxn modelId="{43ED8751-AB21-4B5F-B8C3-3E617C903D8B}" type="presOf" srcId="{8ADCEB25-B1E7-4F7C-ACAB-AFC416A2A7C5}" destId="{1781E42E-F446-4A46-93DF-B3FA0AD9733D}" srcOrd="1" destOrd="0" presId="urn:microsoft.com/office/officeart/2005/8/layout/hList7"/>
    <dgm:cxn modelId="{56184B44-1F5D-48D8-89B1-48327C158D1A}" srcId="{B515C86D-E8C2-4927-9285-318FC5496D3D}" destId="{410278EC-176A-4642-B0A6-810444385F7F}" srcOrd="3" destOrd="0" parTransId="{EC928888-4C8D-4644-9989-F72AB2DAD617}" sibTransId="{0348EF77-1A43-45D1-82E5-883F2DF076BC}"/>
    <dgm:cxn modelId="{795694B6-1050-4FB8-BBDF-6804960C0AB1}" type="presOf" srcId="{0348EF77-1A43-45D1-82E5-883F2DF076BC}" destId="{B5EDCE5B-9E99-4939-90C0-BD041E40FDBC}" srcOrd="0" destOrd="0" presId="urn:microsoft.com/office/officeart/2005/8/layout/hList7"/>
    <dgm:cxn modelId="{C4713F31-08CD-47CC-90A3-6F3CC81E9EA9}" type="presOf" srcId="{BE3B6BEE-89AF-4C7F-85B0-F986E5AD6D57}" destId="{F4A2AD97-321D-442E-BD27-A3E5FCF944BF}" srcOrd="0" destOrd="0" presId="urn:microsoft.com/office/officeart/2005/8/layout/hList7"/>
    <dgm:cxn modelId="{86A35807-AD52-45CC-8A91-853CD2F689CD}" type="presOf" srcId="{184FB796-6A30-480C-9B46-87A5B56DFFD2}" destId="{934D3A7E-238E-44CA-A2AF-DCDC2F3218E7}" srcOrd="0" destOrd="0" presId="urn:microsoft.com/office/officeart/2005/8/layout/hList7"/>
    <dgm:cxn modelId="{A87134EA-0460-489D-9A51-63C5ADDE8706}" type="presOf" srcId="{1FEA42EE-0402-4B57-B6E5-B1A0DC28076B}" destId="{49E0FF59-AF1C-483F-9644-824D67C1FF6B}" srcOrd="0" destOrd="0" presId="urn:microsoft.com/office/officeart/2005/8/layout/hList7"/>
    <dgm:cxn modelId="{87C7608D-87DF-4A73-A6F2-65A817089FCC}" type="presOf" srcId="{BE3B6BEE-89AF-4C7F-85B0-F986E5AD6D57}" destId="{E5F0137A-536D-46AD-B05B-F1AF1803F9C3}" srcOrd="1" destOrd="0" presId="urn:microsoft.com/office/officeart/2005/8/layout/hList7"/>
    <dgm:cxn modelId="{1BFBFCB6-4CBA-4515-B2E2-3404204922DB}" type="presOf" srcId="{B515C86D-E8C2-4927-9285-318FC5496D3D}" destId="{B2DADC24-DB12-4AA1-9F3A-AB66B02080E2}" srcOrd="0" destOrd="0" presId="urn:microsoft.com/office/officeart/2005/8/layout/hList7"/>
    <dgm:cxn modelId="{AF6033D2-A415-49B5-B49C-1D20B10E46A2}" type="presOf" srcId="{410278EC-176A-4642-B0A6-810444385F7F}" destId="{6B022BE0-EBA1-4219-91B4-78779F9D585F}" srcOrd="0" destOrd="0" presId="urn:microsoft.com/office/officeart/2005/8/layout/hList7"/>
    <dgm:cxn modelId="{6E0420E1-7B73-4CEC-B628-0B662B96FB9D}" type="presParOf" srcId="{B2DADC24-DB12-4AA1-9F3A-AB66B02080E2}" destId="{2BED23D2-1697-4615-9632-098242C71BF9}" srcOrd="0" destOrd="0" presId="urn:microsoft.com/office/officeart/2005/8/layout/hList7"/>
    <dgm:cxn modelId="{64A5828E-3398-4BDC-AD9E-33AE14B1F38E}" type="presParOf" srcId="{B2DADC24-DB12-4AA1-9F3A-AB66B02080E2}" destId="{946B3D2B-23EA-465A-A6CC-65CCCE10DEAC}" srcOrd="1" destOrd="0" presId="urn:microsoft.com/office/officeart/2005/8/layout/hList7"/>
    <dgm:cxn modelId="{66EC0438-237A-4DA3-BE76-D7E82C4BB5E1}" type="presParOf" srcId="{946B3D2B-23EA-465A-A6CC-65CCCE10DEAC}" destId="{5B750B18-C7E8-431B-B27F-A6B573E64321}" srcOrd="0" destOrd="0" presId="urn:microsoft.com/office/officeart/2005/8/layout/hList7"/>
    <dgm:cxn modelId="{EA9363CA-9BB0-4523-9EBC-DCD57731BF93}" type="presParOf" srcId="{5B750B18-C7E8-431B-B27F-A6B573E64321}" destId="{934D3A7E-238E-44CA-A2AF-DCDC2F3218E7}" srcOrd="0" destOrd="0" presId="urn:microsoft.com/office/officeart/2005/8/layout/hList7"/>
    <dgm:cxn modelId="{74EF9363-941E-4119-B5A6-A0575E658BB5}" type="presParOf" srcId="{5B750B18-C7E8-431B-B27F-A6B573E64321}" destId="{B462FCE4-2008-484E-A28D-C6D3EC44E33B}" srcOrd="1" destOrd="0" presId="urn:microsoft.com/office/officeart/2005/8/layout/hList7"/>
    <dgm:cxn modelId="{9CB94574-5CFF-477F-84A4-7E322605F481}" type="presParOf" srcId="{5B750B18-C7E8-431B-B27F-A6B573E64321}" destId="{A5C01789-FAA8-4917-B313-97417440819F}" srcOrd="2" destOrd="0" presId="urn:microsoft.com/office/officeart/2005/8/layout/hList7"/>
    <dgm:cxn modelId="{7AB67A21-1F17-446D-A253-19392E133CC9}" type="presParOf" srcId="{5B750B18-C7E8-431B-B27F-A6B573E64321}" destId="{5622208C-B6B3-4832-AA89-93011A11429E}" srcOrd="3" destOrd="0" presId="urn:microsoft.com/office/officeart/2005/8/layout/hList7"/>
    <dgm:cxn modelId="{89883127-3994-4687-8397-DA5182E73F8F}" type="presParOf" srcId="{946B3D2B-23EA-465A-A6CC-65CCCE10DEAC}" destId="{49E0FF59-AF1C-483F-9644-824D67C1FF6B}" srcOrd="1" destOrd="0" presId="urn:microsoft.com/office/officeart/2005/8/layout/hList7"/>
    <dgm:cxn modelId="{573D92BC-4A89-4186-B07D-2B2380F88106}" type="presParOf" srcId="{946B3D2B-23EA-465A-A6CC-65CCCE10DEAC}" destId="{BD578E62-1568-43E3-869D-76C024C403B0}" srcOrd="2" destOrd="0" presId="urn:microsoft.com/office/officeart/2005/8/layout/hList7"/>
    <dgm:cxn modelId="{E5B46EAF-3231-4298-9B1B-E567C3646AF0}" type="presParOf" srcId="{BD578E62-1568-43E3-869D-76C024C403B0}" destId="{F78F564C-F4C6-47F3-90E6-54A1C7C98118}" srcOrd="0" destOrd="0" presId="urn:microsoft.com/office/officeart/2005/8/layout/hList7"/>
    <dgm:cxn modelId="{D4B9B226-B604-48C0-BE30-DB53A933CBC1}" type="presParOf" srcId="{BD578E62-1568-43E3-869D-76C024C403B0}" destId="{FC25731C-C55E-4EF0-A50F-DBD15C7F2833}" srcOrd="1" destOrd="0" presId="urn:microsoft.com/office/officeart/2005/8/layout/hList7"/>
    <dgm:cxn modelId="{9C7E85AD-B454-439C-B0B2-0C87610A8D72}" type="presParOf" srcId="{BD578E62-1568-43E3-869D-76C024C403B0}" destId="{E382E2F1-2449-443D-B4B7-D7B6A5675341}" srcOrd="2" destOrd="0" presId="urn:microsoft.com/office/officeart/2005/8/layout/hList7"/>
    <dgm:cxn modelId="{0A5BCD3C-E5DA-4BD6-8D30-811A9D6DE6F2}" type="presParOf" srcId="{BD578E62-1568-43E3-869D-76C024C403B0}" destId="{4338614C-147B-4370-BE9F-AFE53A571EEE}" srcOrd="3" destOrd="0" presId="urn:microsoft.com/office/officeart/2005/8/layout/hList7"/>
    <dgm:cxn modelId="{113D8E23-11C9-4DDA-9E04-6FFA909BAED7}" type="presParOf" srcId="{946B3D2B-23EA-465A-A6CC-65CCCE10DEAC}" destId="{0E0D2422-04FC-46B1-8F90-69032DB2DF46}" srcOrd="3" destOrd="0" presId="urn:microsoft.com/office/officeart/2005/8/layout/hList7"/>
    <dgm:cxn modelId="{F2BFE282-A460-4FC1-AF24-D16EE69955FF}" type="presParOf" srcId="{946B3D2B-23EA-465A-A6CC-65CCCE10DEAC}" destId="{6D6E96B0-CC8C-4A76-80C5-F23DD478ACF1}" srcOrd="4" destOrd="0" presId="urn:microsoft.com/office/officeart/2005/8/layout/hList7"/>
    <dgm:cxn modelId="{9470EDEE-4C14-4225-99DA-7F48622528AC}" type="presParOf" srcId="{6D6E96B0-CC8C-4A76-80C5-F23DD478ACF1}" destId="{F4A2AD97-321D-442E-BD27-A3E5FCF944BF}" srcOrd="0" destOrd="0" presId="urn:microsoft.com/office/officeart/2005/8/layout/hList7"/>
    <dgm:cxn modelId="{3479CDB3-6562-4646-B2AE-CC94A18A2922}" type="presParOf" srcId="{6D6E96B0-CC8C-4A76-80C5-F23DD478ACF1}" destId="{E5F0137A-536D-46AD-B05B-F1AF1803F9C3}" srcOrd="1" destOrd="0" presId="urn:microsoft.com/office/officeart/2005/8/layout/hList7"/>
    <dgm:cxn modelId="{0F10D9E1-B65E-4467-9B87-91BA58005181}" type="presParOf" srcId="{6D6E96B0-CC8C-4A76-80C5-F23DD478ACF1}" destId="{CB190887-1576-4E90-9E0A-980B47DAF814}" srcOrd="2" destOrd="0" presId="urn:microsoft.com/office/officeart/2005/8/layout/hList7"/>
    <dgm:cxn modelId="{ED3F9E96-9929-4939-BFD7-1588CA4C47A3}" type="presParOf" srcId="{6D6E96B0-CC8C-4A76-80C5-F23DD478ACF1}" destId="{3AEDAD84-EA2A-4C68-AF52-32A92FA6B094}" srcOrd="3" destOrd="0" presId="urn:microsoft.com/office/officeart/2005/8/layout/hList7"/>
    <dgm:cxn modelId="{295B12CB-105C-4926-9988-20951612ADF6}" type="presParOf" srcId="{946B3D2B-23EA-465A-A6CC-65CCCE10DEAC}" destId="{F02445BE-B801-46D7-BB7D-11E7D5623998}" srcOrd="5" destOrd="0" presId="urn:microsoft.com/office/officeart/2005/8/layout/hList7"/>
    <dgm:cxn modelId="{C7378506-D30C-4644-90EE-E814F4A6F089}" type="presParOf" srcId="{946B3D2B-23EA-465A-A6CC-65CCCE10DEAC}" destId="{AB75F486-A960-4661-A2FA-3D71D5EB65DD}" srcOrd="6" destOrd="0" presId="urn:microsoft.com/office/officeart/2005/8/layout/hList7"/>
    <dgm:cxn modelId="{4F5202E4-F7C8-44AE-955A-77E3758F3CB7}" type="presParOf" srcId="{AB75F486-A960-4661-A2FA-3D71D5EB65DD}" destId="{6B022BE0-EBA1-4219-91B4-78779F9D585F}" srcOrd="0" destOrd="0" presId="urn:microsoft.com/office/officeart/2005/8/layout/hList7"/>
    <dgm:cxn modelId="{70CAC451-3EF1-46C4-9A06-148FC8F67770}" type="presParOf" srcId="{AB75F486-A960-4661-A2FA-3D71D5EB65DD}" destId="{89F97F7D-07FF-40DB-AF73-342BF744AD08}" srcOrd="1" destOrd="0" presId="urn:microsoft.com/office/officeart/2005/8/layout/hList7"/>
    <dgm:cxn modelId="{32122D9C-1EC9-4711-B6EF-062DE6B1A0F0}" type="presParOf" srcId="{AB75F486-A960-4661-A2FA-3D71D5EB65DD}" destId="{E6656C5C-3AFE-4162-A4BE-6C346B9420B6}" srcOrd="2" destOrd="0" presId="urn:microsoft.com/office/officeart/2005/8/layout/hList7"/>
    <dgm:cxn modelId="{3E5083E3-6618-416D-91EA-A255FB570D5B}" type="presParOf" srcId="{AB75F486-A960-4661-A2FA-3D71D5EB65DD}" destId="{EB7ED3FA-44EF-405A-9E26-E42DD8F9C52D}" srcOrd="3" destOrd="0" presId="urn:microsoft.com/office/officeart/2005/8/layout/hList7"/>
    <dgm:cxn modelId="{4F45CEC3-9FA9-43C0-943A-79FF19027002}" type="presParOf" srcId="{946B3D2B-23EA-465A-A6CC-65CCCE10DEAC}" destId="{B5EDCE5B-9E99-4939-90C0-BD041E40FDBC}" srcOrd="7" destOrd="0" presId="urn:microsoft.com/office/officeart/2005/8/layout/hList7"/>
    <dgm:cxn modelId="{E63EB5FE-FFAB-4869-B3A1-70CE7591549C}" type="presParOf" srcId="{946B3D2B-23EA-465A-A6CC-65CCCE10DEAC}" destId="{1D5BC13E-EB59-46E7-BFA3-4139FD470879}" srcOrd="8" destOrd="0" presId="urn:microsoft.com/office/officeart/2005/8/layout/hList7"/>
    <dgm:cxn modelId="{BAC02B44-1E3C-4D48-9353-0866CE3E724F}" type="presParOf" srcId="{1D5BC13E-EB59-46E7-BFA3-4139FD470879}" destId="{DDE6ED6D-FFE4-4990-B58E-81693EF81148}" srcOrd="0" destOrd="0" presId="urn:microsoft.com/office/officeart/2005/8/layout/hList7"/>
    <dgm:cxn modelId="{C48D96B1-B430-41AA-9EBF-D5C895F28CD9}" type="presParOf" srcId="{1D5BC13E-EB59-46E7-BFA3-4139FD470879}" destId="{1781E42E-F446-4A46-93DF-B3FA0AD9733D}" srcOrd="1" destOrd="0" presId="urn:microsoft.com/office/officeart/2005/8/layout/hList7"/>
    <dgm:cxn modelId="{B36F4D66-E191-4EDB-A31E-2F881CE450E2}" type="presParOf" srcId="{1D5BC13E-EB59-46E7-BFA3-4139FD470879}" destId="{0575D62C-633B-460A-A0C9-DD45FFDCBC00}" srcOrd="2" destOrd="0" presId="urn:microsoft.com/office/officeart/2005/8/layout/hList7"/>
    <dgm:cxn modelId="{78A36755-2E83-4058-9537-A38A633C5816}" type="presParOf" srcId="{1D5BC13E-EB59-46E7-BFA3-4139FD470879}" destId="{C44A20D7-B112-4FE7-8D7F-6A5BA50C6A86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85C9D-89CE-49EC-9336-EB8124D5ED92}">
      <dsp:nvSpPr>
        <dsp:cNvPr id="0" name=""/>
        <dsp:cNvSpPr/>
      </dsp:nvSpPr>
      <dsp:spPr>
        <a:xfrm>
          <a:off x="93" y="0"/>
          <a:ext cx="2998459" cy="927118"/>
        </a:xfrm>
        <a:prstGeom prst="homePlat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Producción</a:t>
          </a:r>
          <a:r>
            <a:rPr lang="es-ES" sz="1600" kern="1200" dirty="0" smtClean="0"/>
            <a:t> Primaria</a:t>
          </a:r>
          <a:endParaRPr lang="es-ES" sz="1600" kern="1200" dirty="0"/>
        </a:p>
      </dsp:txBody>
      <dsp:txXfrm>
        <a:off x="93" y="0"/>
        <a:ext cx="2766680" cy="927118"/>
      </dsp:txXfrm>
    </dsp:sp>
    <dsp:sp modelId="{F37EEE9A-F0D0-4F66-80E6-1F157CF9CD26}">
      <dsp:nvSpPr>
        <dsp:cNvPr id="0" name=""/>
        <dsp:cNvSpPr/>
      </dsp:nvSpPr>
      <dsp:spPr>
        <a:xfrm>
          <a:off x="2257991" y="0"/>
          <a:ext cx="3702807" cy="927118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Rescatista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 </a:t>
          </a:r>
          <a:r>
            <a:rPr lang="es-ES" sz="1800" kern="1200" dirty="0" smtClean="0"/>
            <a:t>Transportista</a:t>
          </a:r>
          <a:endParaRPr lang="es-ES" sz="1800" kern="1200" dirty="0"/>
        </a:p>
      </dsp:txBody>
      <dsp:txXfrm>
        <a:off x="2721550" y="0"/>
        <a:ext cx="2775689" cy="927118"/>
      </dsp:txXfrm>
    </dsp:sp>
    <dsp:sp modelId="{70988592-A36C-4048-87DA-C63808BA4626}">
      <dsp:nvSpPr>
        <dsp:cNvPr id="0" name=""/>
        <dsp:cNvSpPr/>
      </dsp:nvSpPr>
      <dsp:spPr>
        <a:xfrm>
          <a:off x="5220237" y="0"/>
          <a:ext cx="53912" cy="927118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3" tIns="13335" rIns="6668" bIns="1333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00" kern="1200" dirty="0" smtClean="0"/>
            <a:t>Industria Transformación</a:t>
          </a:r>
          <a:endParaRPr lang="es-ES" sz="500" kern="1200" dirty="0"/>
        </a:p>
      </dsp:txBody>
      <dsp:txXfrm>
        <a:off x="5220237" y="0"/>
        <a:ext cx="53912" cy="927118"/>
      </dsp:txXfrm>
    </dsp:sp>
    <dsp:sp modelId="{14E0D1F6-BB94-4B3E-AFA0-A4ED4DF6CC17}">
      <dsp:nvSpPr>
        <dsp:cNvPr id="0" name=""/>
        <dsp:cNvSpPr/>
      </dsp:nvSpPr>
      <dsp:spPr>
        <a:xfrm>
          <a:off x="4533588" y="0"/>
          <a:ext cx="3169417" cy="927118"/>
        </a:xfrm>
        <a:prstGeom prst="chevron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Comercialización</a:t>
          </a:r>
          <a:endParaRPr lang="es-ES" sz="1800" kern="1200" dirty="0"/>
        </a:p>
      </dsp:txBody>
      <dsp:txXfrm>
        <a:off x="4997147" y="0"/>
        <a:ext cx="2242299" cy="927118"/>
      </dsp:txXfrm>
    </dsp:sp>
    <dsp:sp modelId="{DA4CDBF9-CFA4-4739-A205-CFB00118DA27}">
      <dsp:nvSpPr>
        <dsp:cNvPr id="0" name=""/>
        <dsp:cNvSpPr/>
      </dsp:nvSpPr>
      <dsp:spPr>
        <a:xfrm>
          <a:off x="6962445" y="0"/>
          <a:ext cx="3135129" cy="927118"/>
        </a:xfrm>
        <a:prstGeom prst="chevron">
          <a:avLst/>
        </a:prstGeom>
        <a:solidFill>
          <a:srgbClr val="B57BA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Consumo</a:t>
          </a:r>
          <a:endParaRPr lang="es-ES" sz="1800" kern="1200" dirty="0"/>
        </a:p>
      </dsp:txBody>
      <dsp:txXfrm>
        <a:off x="7426004" y="0"/>
        <a:ext cx="2208011" cy="9271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85C9D-89CE-49EC-9336-EB8124D5ED92}">
      <dsp:nvSpPr>
        <dsp:cNvPr id="0" name=""/>
        <dsp:cNvSpPr/>
      </dsp:nvSpPr>
      <dsp:spPr>
        <a:xfrm>
          <a:off x="93" y="0"/>
          <a:ext cx="2998459" cy="927118"/>
        </a:xfrm>
        <a:prstGeom prst="homePlat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Producción</a:t>
          </a:r>
          <a:r>
            <a:rPr lang="es-ES" sz="1600" kern="1200" dirty="0" smtClean="0"/>
            <a:t> Primaria</a:t>
          </a:r>
          <a:endParaRPr lang="es-ES" sz="1600" kern="1200" dirty="0"/>
        </a:p>
      </dsp:txBody>
      <dsp:txXfrm>
        <a:off x="93" y="0"/>
        <a:ext cx="2766680" cy="927118"/>
      </dsp:txXfrm>
    </dsp:sp>
    <dsp:sp modelId="{F37EEE9A-F0D0-4F66-80E6-1F157CF9CD26}">
      <dsp:nvSpPr>
        <dsp:cNvPr id="0" name=""/>
        <dsp:cNvSpPr/>
      </dsp:nvSpPr>
      <dsp:spPr>
        <a:xfrm>
          <a:off x="2257991" y="0"/>
          <a:ext cx="3702807" cy="927118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Rescatista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 </a:t>
          </a:r>
          <a:r>
            <a:rPr lang="es-ES" sz="1800" kern="1200" dirty="0" smtClean="0"/>
            <a:t>Transportista</a:t>
          </a:r>
          <a:endParaRPr lang="es-ES" sz="1800" kern="1200" dirty="0"/>
        </a:p>
      </dsp:txBody>
      <dsp:txXfrm>
        <a:off x="2721550" y="0"/>
        <a:ext cx="2775689" cy="927118"/>
      </dsp:txXfrm>
    </dsp:sp>
    <dsp:sp modelId="{70988592-A36C-4048-87DA-C63808BA4626}">
      <dsp:nvSpPr>
        <dsp:cNvPr id="0" name=""/>
        <dsp:cNvSpPr/>
      </dsp:nvSpPr>
      <dsp:spPr>
        <a:xfrm>
          <a:off x="5220237" y="0"/>
          <a:ext cx="53912" cy="927118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3" tIns="13335" rIns="6668" bIns="1333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00" kern="1200" dirty="0" smtClean="0"/>
            <a:t>Industria Transformación</a:t>
          </a:r>
          <a:endParaRPr lang="es-ES" sz="500" kern="1200" dirty="0"/>
        </a:p>
      </dsp:txBody>
      <dsp:txXfrm>
        <a:off x="5220237" y="0"/>
        <a:ext cx="53912" cy="927118"/>
      </dsp:txXfrm>
    </dsp:sp>
    <dsp:sp modelId="{14E0D1F6-BB94-4B3E-AFA0-A4ED4DF6CC17}">
      <dsp:nvSpPr>
        <dsp:cNvPr id="0" name=""/>
        <dsp:cNvSpPr/>
      </dsp:nvSpPr>
      <dsp:spPr>
        <a:xfrm>
          <a:off x="4533588" y="0"/>
          <a:ext cx="3169417" cy="927118"/>
        </a:xfrm>
        <a:prstGeom prst="chevron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Comercialización</a:t>
          </a:r>
          <a:endParaRPr lang="es-ES" sz="1800" kern="1200" dirty="0"/>
        </a:p>
      </dsp:txBody>
      <dsp:txXfrm>
        <a:off x="4997147" y="0"/>
        <a:ext cx="2242299" cy="927118"/>
      </dsp:txXfrm>
    </dsp:sp>
    <dsp:sp modelId="{DA4CDBF9-CFA4-4739-A205-CFB00118DA27}">
      <dsp:nvSpPr>
        <dsp:cNvPr id="0" name=""/>
        <dsp:cNvSpPr/>
      </dsp:nvSpPr>
      <dsp:spPr>
        <a:xfrm>
          <a:off x="6962445" y="0"/>
          <a:ext cx="3135129" cy="927118"/>
        </a:xfrm>
        <a:prstGeom prst="chevron">
          <a:avLst/>
        </a:prstGeom>
        <a:solidFill>
          <a:srgbClr val="B57BA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Consumo</a:t>
          </a:r>
          <a:endParaRPr lang="es-ES" sz="1800" kern="1200" dirty="0"/>
        </a:p>
      </dsp:txBody>
      <dsp:txXfrm>
        <a:off x="7426004" y="0"/>
        <a:ext cx="2208011" cy="9271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988592-A36C-4048-87DA-C63808BA4626}">
      <dsp:nvSpPr>
        <dsp:cNvPr id="0" name=""/>
        <dsp:cNvSpPr/>
      </dsp:nvSpPr>
      <dsp:spPr>
        <a:xfrm>
          <a:off x="855735" y="0"/>
          <a:ext cx="48301" cy="1073854"/>
        </a:xfrm>
        <a:prstGeom prst="homePlat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3335" rIns="6668" bIns="1333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00" kern="1200" dirty="0" smtClean="0"/>
            <a:t>Industria Transformación</a:t>
          </a:r>
          <a:endParaRPr lang="es-ES" sz="500" kern="1200" dirty="0"/>
        </a:p>
      </dsp:txBody>
      <dsp:txXfrm>
        <a:off x="855735" y="0"/>
        <a:ext cx="36226" cy="1073854"/>
      </dsp:txXfrm>
    </dsp:sp>
    <dsp:sp modelId="{14E0D1F6-BB94-4B3E-AFA0-A4ED4DF6CC17}">
      <dsp:nvSpPr>
        <dsp:cNvPr id="0" name=""/>
        <dsp:cNvSpPr/>
      </dsp:nvSpPr>
      <dsp:spPr>
        <a:xfrm>
          <a:off x="240557" y="0"/>
          <a:ext cx="2839527" cy="1073854"/>
        </a:xfrm>
        <a:prstGeom prst="chevron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Comercialización</a:t>
          </a:r>
          <a:endParaRPr lang="es-ES" sz="1800" kern="1200" dirty="0"/>
        </a:p>
      </dsp:txBody>
      <dsp:txXfrm>
        <a:off x="777484" y="0"/>
        <a:ext cx="1765673" cy="10738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988592-A36C-4048-87DA-C63808BA4626}">
      <dsp:nvSpPr>
        <dsp:cNvPr id="0" name=""/>
        <dsp:cNvSpPr/>
      </dsp:nvSpPr>
      <dsp:spPr>
        <a:xfrm>
          <a:off x="855735" y="0"/>
          <a:ext cx="48301" cy="1073854"/>
        </a:xfrm>
        <a:prstGeom prst="homePlat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3335" rIns="6668" bIns="1333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00" kern="1200" dirty="0" smtClean="0"/>
            <a:t>Industria Transformación</a:t>
          </a:r>
          <a:endParaRPr lang="es-ES" sz="500" kern="1200" dirty="0"/>
        </a:p>
      </dsp:txBody>
      <dsp:txXfrm>
        <a:off x="855735" y="0"/>
        <a:ext cx="36226" cy="1073854"/>
      </dsp:txXfrm>
    </dsp:sp>
    <dsp:sp modelId="{14E0D1F6-BB94-4B3E-AFA0-A4ED4DF6CC17}">
      <dsp:nvSpPr>
        <dsp:cNvPr id="0" name=""/>
        <dsp:cNvSpPr/>
      </dsp:nvSpPr>
      <dsp:spPr>
        <a:xfrm>
          <a:off x="240557" y="0"/>
          <a:ext cx="2839527" cy="1073854"/>
        </a:xfrm>
        <a:prstGeom prst="chevron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Comercialización</a:t>
          </a:r>
          <a:endParaRPr lang="es-ES" sz="1800" kern="1200" dirty="0"/>
        </a:p>
      </dsp:txBody>
      <dsp:txXfrm>
        <a:off x="777484" y="0"/>
        <a:ext cx="1765673" cy="10738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4D3A7E-238E-44CA-A2AF-DCDC2F3218E7}">
      <dsp:nvSpPr>
        <dsp:cNvPr id="0" name=""/>
        <dsp:cNvSpPr/>
      </dsp:nvSpPr>
      <dsp:spPr>
        <a:xfrm>
          <a:off x="151390" y="-125550"/>
          <a:ext cx="2153930" cy="48965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Mercado de 1º de mayo</a:t>
          </a:r>
          <a:endParaRPr lang="es-ES" sz="2800" kern="1200" dirty="0"/>
        </a:p>
      </dsp:txBody>
      <dsp:txXfrm>
        <a:off x="151390" y="1833067"/>
        <a:ext cx="2153930" cy="1958617"/>
      </dsp:txXfrm>
    </dsp:sp>
    <dsp:sp modelId="{5622208C-B6B3-4832-AA89-93011A11429E}">
      <dsp:nvSpPr>
        <dsp:cNvPr id="0" name=""/>
        <dsp:cNvSpPr/>
      </dsp:nvSpPr>
      <dsp:spPr>
        <a:xfrm>
          <a:off x="388423" y="159771"/>
          <a:ext cx="1630549" cy="163054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8F564C-F4C6-47F3-90E6-54A1C7C98118}">
      <dsp:nvSpPr>
        <dsp:cNvPr id="0" name=""/>
        <dsp:cNvSpPr/>
      </dsp:nvSpPr>
      <dsp:spPr>
        <a:xfrm>
          <a:off x="2351520" y="-134021"/>
          <a:ext cx="2158134" cy="48965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Mercado Sacaba – Villa Obrajes</a:t>
          </a:r>
          <a:endParaRPr lang="es-ES" sz="2700" kern="1200" dirty="0"/>
        </a:p>
      </dsp:txBody>
      <dsp:txXfrm>
        <a:off x="2351520" y="1824596"/>
        <a:ext cx="2158134" cy="1958617"/>
      </dsp:txXfrm>
    </dsp:sp>
    <dsp:sp modelId="{4338614C-147B-4370-BE9F-AFE53A571EEE}">
      <dsp:nvSpPr>
        <dsp:cNvPr id="0" name=""/>
        <dsp:cNvSpPr/>
      </dsp:nvSpPr>
      <dsp:spPr>
        <a:xfrm>
          <a:off x="2615313" y="159771"/>
          <a:ext cx="1630549" cy="1630549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A2AD97-321D-442E-BD27-A3E5FCF944BF}">
      <dsp:nvSpPr>
        <dsp:cNvPr id="0" name=""/>
        <dsp:cNvSpPr/>
      </dsp:nvSpPr>
      <dsp:spPr>
        <a:xfrm>
          <a:off x="4580512" y="-134021"/>
          <a:ext cx="2361921" cy="48965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Mercado Quillacollo – Plaza de Granos</a:t>
          </a:r>
          <a:endParaRPr lang="es-ES" sz="2700" kern="1200" dirty="0"/>
        </a:p>
      </dsp:txBody>
      <dsp:txXfrm>
        <a:off x="4580512" y="1824596"/>
        <a:ext cx="2361921" cy="1958617"/>
      </dsp:txXfrm>
    </dsp:sp>
    <dsp:sp modelId="{3AEDAD84-EA2A-4C68-AF52-32A92FA6B094}">
      <dsp:nvSpPr>
        <dsp:cNvPr id="0" name=""/>
        <dsp:cNvSpPr/>
      </dsp:nvSpPr>
      <dsp:spPr>
        <a:xfrm>
          <a:off x="4946199" y="159771"/>
          <a:ext cx="1630549" cy="1630549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022BE0-EBA1-4219-91B4-78779F9D585F}">
      <dsp:nvSpPr>
        <dsp:cNvPr id="0" name=""/>
        <dsp:cNvSpPr/>
      </dsp:nvSpPr>
      <dsp:spPr>
        <a:xfrm>
          <a:off x="7013291" y="-134021"/>
          <a:ext cx="2112053" cy="48965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Mercado de las Rieles</a:t>
          </a:r>
          <a:endParaRPr lang="es-ES" sz="2700" kern="1200" dirty="0"/>
        </a:p>
      </dsp:txBody>
      <dsp:txXfrm>
        <a:off x="7013291" y="1824596"/>
        <a:ext cx="2112053" cy="1958617"/>
      </dsp:txXfrm>
    </dsp:sp>
    <dsp:sp modelId="{EB7ED3FA-44EF-405A-9E26-E42DD8F9C52D}">
      <dsp:nvSpPr>
        <dsp:cNvPr id="0" name=""/>
        <dsp:cNvSpPr/>
      </dsp:nvSpPr>
      <dsp:spPr>
        <a:xfrm>
          <a:off x="7254044" y="159771"/>
          <a:ext cx="1630549" cy="1630549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E6ED6D-FFE4-4990-B58E-81693EF81148}">
      <dsp:nvSpPr>
        <dsp:cNvPr id="0" name=""/>
        <dsp:cNvSpPr/>
      </dsp:nvSpPr>
      <dsp:spPr>
        <a:xfrm>
          <a:off x="9196203" y="-134021"/>
          <a:ext cx="2054328" cy="48965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Puntos Verdes</a:t>
          </a:r>
          <a:endParaRPr lang="es-ES" sz="2700" kern="1200" dirty="0"/>
        </a:p>
      </dsp:txBody>
      <dsp:txXfrm>
        <a:off x="9196203" y="1824596"/>
        <a:ext cx="2054328" cy="1958617"/>
      </dsp:txXfrm>
    </dsp:sp>
    <dsp:sp modelId="{C44A20D7-B112-4FE7-8D7F-6A5BA50C6A86}">
      <dsp:nvSpPr>
        <dsp:cNvPr id="0" name=""/>
        <dsp:cNvSpPr/>
      </dsp:nvSpPr>
      <dsp:spPr>
        <a:xfrm>
          <a:off x="9408092" y="159771"/>
          <a:ext cx="1630549" cy="1630549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ED23D2-1697-4615-9632-098242C71BF9}">
      <dsp:nvSpPr>
        <dsp:cNvPr id="0" name=""/>
        <dsp:cNvSpPr/>
      </dsp:nvSpPr>
      <dsp:spPr>
        <a:xfrm>
          <a:off x="0" y="3270343"/>
          <a:ext cx="11359302" cy="1760221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EDCEB7E8-CC74-43A2-B69E-4753F1DE211A}" type="datetime1">
              <a:rPr lang="es-ES" smtClean="0"/>
              <a:t>09/07/2017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BAE14B8-3CC9-472D-9BC5-A84D80684DE2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94A142FE-F12E-400E-A149-2485AE59D1FB}" type="datetime1">
              <a:rPr lang="es-ES" noProof="0" smtClean="0"/>
              <a:pPr/>
              <a:t>09/07/2017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7FB667E1-E601-4AAF-B95C-B25720D70A60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780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s-ES" smtClean="0"/>
              <a:pPr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2848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s-ES" smtClean="0"/>
              <a:pPr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2848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s-ES" smtClean="0"/>
              <a:pPr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2848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65 (grupos de) Productores ecológicos</a:t>
            </a:r>
          </a:p>
          <a:p>
            <a:r>
              <a:rPr lang="es-ES" dirty="0" smtClean="0"/>
              <a:t>Clasificados en 6 categorías: Asociación,</a:t>
            </a:r>
            <a:r>
              <a:rPr lang="es-ES" baseline="0" dirty="0" smtClean="0"/>
              <a:t> educativos, familiar, ONG, Privada, Sociedad Civil</a:t>
            </a:r>
            <a:endParaRPr lang="es-ES" dirty="0" smtClean="0"/>
          </a:p>
          <a:p>
            <a:r>
              <a:rPr lang="es-ES" dirty="0" smtClean="0"/>
              <a:t>140 alimentos ecológicos frescos</a:t>
            </a:r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s-ES" noProof="0" smtClean="0"/>
              <a:pPr/>
              <a:t>7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117483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s-ES" noProof="0" smtClean="0"/>
              <a:pPr/>
              <a:t>16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08548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s-ES" smtClean="0"/>
              <a:pPr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2848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Dentro de la zona metropolitana </a:t>
            </a:r>
            <a:r>
              <a:rPr lang="es-ES" dirty="0" err="1" smtClean="0"/>
              <a:t>Kanata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s-ES" noProof="0" smtClean="0"/>
              <a:pPr/>
              <a:t>26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17814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s-ES" noProof="0" smtClean="0"/>
              <a:pPr/>
              <a:t>29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298479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s-ES" noProof="0" smtClean="0"/>
              <a:pPr/>
              <a:t>30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99232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Finaliza parte</a:t>
            </a:r>
            <a:r>
              <a:rPr lang="es-ES" baseline="0" dirty="0" smtClean="0"/>
              <a:t> A de la Fase de Incepción en septiembre 2017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s-ES" smtClean="0"/>
              <a:pPr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6547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Finaliza parte</a:t>
            </a:r>
            <a:r>
              <a:rPr lang="es-ES" baseline="0" dirty="0" smtClean="0"/>
              <a:t> B de la fase de incepción en diciembre 2017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s-ES" smtClean="0"/>
              <a:pPr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5490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Amanecer sobre frondosas colina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" y="0"/>
            <a:ext cx="12188699" cy="47993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 bwMode="ltGray">
          <a:xfrm>
            <a:off x="-2" y="4754880"/>
            <a:ext cx="12192002" cy="21031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Rectángulo 5"/>
          <p:cNvSpPr/>
          <p:nvPr/>
        </p:nvSpPr>
        <p:spPr bwMode="white">
          <a:xfrm>
            <a:off x="-127" y="4724400"/>
            <a:ext cx="12188826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3999" y="4800600"/>
            <a:ext cx="9144002" cy="1143000"/>
          </a:xfrm>
        </p:spPr>
        <p:txBody>
          <a:bodyPr rtlCol="0" anchor="b">
            <a:noAutofit/>
          </a:bodyPr>
          <a:lstStyle>
            <a:lvl1pPr algn="ctr" rtl="0">
              <a:defRPr sz="4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5943600"/>
            <a:ext cx="9144002" cy="762000"/>
          </a:xfrm>
        </p:spPr>
        <p:txBody>
          <a:bodyPr rtlCol="0">
            <a:normAutofit/>
          </a:bodyPr>
          <a:lstStyle>
            <a:lvl1pPr marL="0" indent="0" algn="ctr" rtl="0">
              <a:spcBef>
                <a:spcPts val="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 algn="ctr" rtl="0">
              <a:buNone/>
              <a:defRPr sz="2800"/>
            </a:lvl2pPr>
            <a:lvl3pPr marL="914400" indent="0" algn="ctr" rtl="0">
              <a:buNone/>
              <a:defRPr sz="2400"/>
            </a:lvl3pPr>
            <a:lvl4pPr marL="1371600" indent="0" algn="ctr" rtl="0">
              <a:buNone/>
              <a:defRPr sz="2000"/>
            </a:lvl4pPr>
            <a:lvl5pPr marL="1828800" indent="0" algn="ctr" rtl="0">
              <a:buNone/>
              <a:defRPr sz="2000"/>
            </a:lvl5pPr>
            <a:lvl6pPr marL="2286000" indent="0" algn="ctr" rtl="0">
              <a:buNone/>
              <a:defRPr sz="2000"/>
            </a:lvl6pPr>
            <a:lvl7pPr marL="2743200" indent="0" algn="ctr" rtl="0">
              <a:buNone/>
              <a:defRPr sz="2000"/>
            </a:lvl7pPr>
            <a:lvl8pPr marL="3200400" indent="0" algn="ctr" rtl="0">
              <a:buNone/>
              <a:defRPr sz="2000"/>
            </a:lvl8pPr>
            <a:lvl9pPr marL="3657600" indent="0" algn="ctr" rtl="0">
              <a:buNone/>
              <a:defRPr sz="2000"/>
            </a:lvl9pPr>
          </a:lstStyle>
          <a:p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6pPr algn="l" rtl="0">
              <a:defRPr/>
            </a:lvl6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F778F0D-478F-45D6-BA03-D6A17CB35D70}" type="datetime1">
              <a:rPr lang="es-ES" noProof="0" smtClean="0"/>
              <a:pPr/>
              <a:t>09/07/2017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ltGray">
          <a:xfrm>
            <a:off x="0" y="0"/>
            <a:ext cx="12188826" cy="4572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rt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ángulo 7"/>
          <p:cNvSpPr/>
          <p:nvPr/>
        </p:nvSpPr>
        <p:spPr bwMode="white">
          <a:xfrm>
            <a:off x="-1" y="4114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rtlCol="0" anchor="b">
            <a:normAutofit/>
          </a:bodyPr>
          <a:lstStyle>
            <a:lvl1pPr algn="ctr" rtl="0">
              <a:defRPr sz="52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4000" y="3810000"/>
            <a:ext cx="9144000" cy="1143000"/>
          </a:xfrm>
        </p:spPr>
        <p:txBody>
          <a:bodyPr rtlCol="0" anchor="t">
            <a:normAutofit/>
          </a:bodyPr>
          <a:lstStyle>
            <a:lvl1pPr marL="0" indent="0" algn="ctr" rtl="0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439AACF-6ECE-492B-8372-17787C931C34}" type="datetime1">
              <a:rPr lang="es-ES" noProof="0" smtClean="0"/>
              <a:pPr/>
              <a:t>09/07/2017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 alternativ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rtlCol="0" anchor="b">
            <a:normAutofit/>
          </a:bodyPr>
          <a:lstStyle>
            <a:lvl1pPr algn="ctr" rtl="0">
              <a:defRPr sz="5200" b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3810000"/>
            <a:ext cx="9144000" cy="1143000"/>
          </a:xfrm>
        </p:spPr>
        <p:txBody>
          <a:bodyPr rtlCol="0" anchor="t">
            <a:normAutofit/>
          </a:bodyPr>
          <a:lstStyle>
            <a:lvl1pPr marL="0" indent="0" algn="ctr" rtl="0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 rtl="0">
              <a:defRPr>
                <a:solidFill>
                  <a:schemeClr val="tx2"/>
                </a:solidFill>
              </a:defRPr>
            </a:lvl1pPr>
          </a:lstStyle>
          <a:p>
            <a:fld id="{01003024-B2E1-4E1B-AA6C-9799E0092684}" type="datetime1">
              <a:rPr lang="es-ES" noProof="0" smtClean="0"/>
              <a:pPr/>
              <a:t>09/07/2017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04328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341120" y="1901952"/>
            <a:ext cx="4572000" cy="4123944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278880" y="1901952"/>
            <a:ext cx="4572000" cy="4123944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3607B64-29C1-453A-A81F-CE10E57A8447}" type="datetime1">
              <a:rPr lang="es-ES" noProof="0" smtClean="0"/>
              <a:pPr/>
              <a:t>09/07/2017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0ECE5F2-81AA-4605-B028-6FBA391056AF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170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1120" y="466344"/>
            <a:ext cx="9509760" cy="1234440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341120" y="1837464"/>
            <a:ext cx="4572000" cy="766588"/>
          </a:xfrm>
        </p:spPr>
        <p:txBody>
          <a:bodyPr rtlCol="0" anchor="ctr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200" b="0" cap="none" baseline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341120" y="2740732"/>
            <a:ext cx="4572000" cy="3288847"/>
          </a:xfrm>
        </p:spPr>
        <p:txBody>
          <a:bodyPr rtlCol="0">
            <a:normAutofit/>
          </a:bodyPr>
          <a:lstStyle>
            <a:lvl1pPr algn="l" rtl="0">
              <a:defRPr sz="1800"/>
            </a:lvl1pPr>
            <a:lvl2pPr algn="l" rtl="0">
              <a:defRPr sz="1600"/>
            </a:lvl2pPr>
            <a:lvl3pPr algn="l" rtl="0">
              <a:defRPr sz="1400"/>
            </a:lvl3pPr>
            <a:lvl4pPr algn="l" rtl="0">
              <a:defRPr sz="1200"/>
            </a:lvl4pPr>
            <a:lvl5pPr algn="l" rtl="0">
              <a:defRPr sz="1200"/>
            </a:lvl5pPr>
            <a:lvl6pPr algn="l" rtl="0">
              <a:defRPr sz="1200"/>
            </a:lvl6pPr>
            <a:lvl7pPr algn="l" rtl="0">
              <a:defRPr sz="1200"/>
            </a:lvl7pPr>
            <a:lvl8pPr algn="l" rtl="0">
              <a:defRPr sz="1200"/>
            </a:lvl8pPr>
            <a:lvl9pPr algn="l" rtl="0">
              <a:defRPr sz="12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278880" y="1837464"/>
            <a:ext cx="4572000" cy="766588"/>
          </a:xfrm>
        </p:spPr>
        <p:txBody>
          <a:bodyPr rtlCol="0" anchor="ctr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200" b="0" cap="none" baseline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278880" y="2740732"/>
            <a:ext cx="4572000" cy="3288847"/>
          </a:xfrm>
        </p:spPr>
        <p:txBody>
          <a:bodyPr rtlCol="0">
            <a:normAutofit/>
          </a:bodyPr>
          <a:lstStyle>
            <a:lvl1pPr algn="l" rtl="0">
              <a:defRPr sz="1800"/>
            </a:lvl1pPr>
            <a:lvl2pPr algn="l" rtl="0">
              <a:defRPr sz="1600"/>
            </a:lvl2pPr>
            <a:lvl3pPr algn="l" rtl="0">
              <a:defRPr sz="1400"/>
            </a:lvl3pPr>
            <a:lvl4pPr algn="l" rtl="0">
              <a:defRPr sz="1200"/>
            </a:lvl4pPr>
            <a:lvl5pPr algn="l" rtl="0">
              <a:defRPr sz="1200"/>
            </a:lvl5pPr>
            <a:lvl6pPr algn="l" rtl="0">
              <a:defRPr sz="1200"/>
            </a:lvl6pPr>
            <a:lvl7pPr algn="l" rtl="0">
              <a:defRPr sz="1200"/>
            </a:lvl7pPr>
            <a:lvl8pPr algn="l" rtl="0">
              <a:defRPr sz="1200"/>
            </a:lvl8pPr>
            <a:lvl9pPr algn="l" rtl="0">
              <a:defRPr sz="12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2976CBF-DBC5-45F1-85D2-5540CFC30826}" type="datetime1">
              <a:rPr lang="es-ES" noProof="0" smtClean="0"/>
              <a:pPr/>
              <a:t>09/07/2017</a:t>
            </a:fld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F25EA49-DD46-4D89-906A-943CB539610D}" type="datetime1">
              <a:rPr lang="es-ES" noProof="0" smtClean="0"/>
              <a:pPr/>
              <a:t>09/07/2017</a:t>
            </a:fld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" noProof="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DBDBD0F-A7A7-4FC6-901C-D8C037CF8D28}" type="datetime1">
              <a:rPr lang="es-ES" smtClean="0"/>
              <a:pPr/>
              <a:t>09/07/2017</a:t>
            </a:fld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es-ES" noProof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8526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rtlCol="0" anchor="b">
            <a:normAutofit/>
          </a:bodyPr>
          <a:lstStyle>
            <a:lvl1pPr algn="l" rtl="0">
              <a:defRPr sz="34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60412" y="4367308"/>
            <a:ext cx="3200400" cy="1622012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6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4494212" y="685800"/>
            <a:ext cx="7239001" cy="5486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34C284D-F9C0-4639-888E-D4400CCADF39}" type="datetime1">
              <a:rPr lang="es-ES" noProof="0" smtClean="0"/>
              <a:pPr/>
              <a:t>09/07/2017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alternativ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ltGray">
          <a:xfrm>
            <a:off x="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rtlCol="0" anchor="b">
            <a:normAutofit/>
          </a:bodyPr>
          <a:lstStyle>
            <a:lvl1pPr algn="l" rtl="0">
              <a:defRPr sz="3400" b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60412" y="4367308"/>
            <a:ext cx="3200400" cy="1622012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5362892" y="685800"/>
            <a:ext cx="6370320" cy="5486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 rtl="0">
              <a:defRPr>
                <a:solidFill>
                  <a:schemeClr val="tx2"/>
                </a:solidFill>
              </a:defRPr>
            </a:lvl1pPr>
          </a:lstStyle>
          <a:p>
            <a:fld id="{A0A1C012-6CF3-4617-92EF-71C63475D21B}" type="datetime1">
              <a:rPr lang="es-ES" noProof="0" smtClean="0"/>
              <a:pPr/>
              <a:t>09/07/2017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7693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ltGray">
          <a:xfrm>
            <a:off x="731520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2362200"/>
            <a:ext cx="3200400" cy="1993392"/>
          </a:xfrm>
        </p:spPr>
        <p:txBody>
          <a:bodyPr rtlCol="0" anchor="b">
            <a:normAutofit/>
          </a:bodyPr>
          <a:lstStyle>
            <a:lvl1pPr algn="l" rtl="0">
              <a:defRPr sz="3400" b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0" y="0"/>
            <a:ext cx="7315200" cy="6858000"/>
          </a:xfrm>
          <a:solidFill>
            <a:schemeClr val="bg2">
              <a:lumMod val="90000"/>
            </a:schemeClr>
          </a:solidFill>
        </p:spPr>
        <p:txBody>
          <a:bodyPr rtlCol="0"/>
          <a:lstStyle>
            <a:lvl1pPr marL="0" indent="0" algn="ctr" rtl="0">
              <a:buNone/>
              <a:defRPr sz="3200">
                <a:solidFill>
                  <a:schemeClr val="tx2"/>
                </a:solidFill>
              </a:defRPr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4355592"/>
            <a:ext cx="3200400" cy="1644614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0656819-A0D8-45F4-8E83-D3D1972C37B4}" type="datetime1">
              <a:rPr lang="es-ES" noProof="0" smtClean="0"/>
              <a:pPr/>
              <a:t>09/07/2017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71D49B8-E199-45CC-A8F5-6A2B0314B9AB}" type="datetime1">
              <a:rPr lang="es-ES" noProof="0" smtClean="0"/>
              <a:pPr/>
              <a:t>09/07/2017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274638"/>
            <a:ext cx="7734300" cy="5897562"/>
          </a:xfrm>
        </p:spPr>
        <p:txBody>
          <a:bodyPr vert="eaVert" rtlCol="0"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C70316C-7339-47D5-A72D-B5FEBF651BAE}" type="datetime1">
              <a:rPr lang="es-ES" noProof="0" smtClean="0"/>
              <a:pPr/>
              <a:t>09/07/2017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ltGray">
          <a:xfrm>
            <a:off x="1587" y="6583680"/>
            <a:ext cx="12188826" cy="2743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rt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ángulo 7"/>
          <p:cNvSpPr/>
          <p:nvPr/>
        </p:nvSpPr>
        <p:spPr bwMode="white">
          <a:xfrm>
            <a:off x="1587" y="65836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</a:p>
          <a:p>
            <a:pPr lvl="5" rtl="0"/>
            <a:r>
              <a:rPr lang="es-ES" noProof="0" dirty="0" smtClean="0"/>
              <a:t>Sexto</a:t>
            </a:r>
          </a:p>
          <a:p>
            <a:pPr lvl="6" rtl="0"/>
            <a:r>
              <a:rPr lang="es-ES" noProof="0" dirty="0" smtClean="0"/>
              <a:t>Séptimo</a:t>
            </a:r>
          </a:p>
          <a:p>
            <a:pPr lvl="7" rtl="0"/>
            <a:r>
              <a:rPr lang="es-ES" noProof="0" dirty="0" smtClean="0"/>
              <a:t>Octavo</a:t>
            </a:r>
          </a:p>
          <a:p>
            <a:pPr lvl="8" rtl="0"/>
            <a:r>
              <a:rPr lang="es-ES" noProof="0" dirty="0" smtClean="0"/>
              <a:t>Noveno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 cap="all" baseline="0">
                <a:solidFill>
                  <a:schemeClr val="bg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100">
                <a:solidFill>
                  <a:schemeClr val="bg2"/>
                </a:solidFill>
              </a:defRPr>
            </a:lvl1pPr>
          </a:lstStyle>
          <a:p>
            <a:fld id="{1BF007B6-9730-4033-A42D-4C043E1BEACE}" type="datetime1">
              <a:rPr lang="es-ES" noProof="0" smtClean="0"/>
              <a:pPr/>
              <a:t>09/07/2017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100">
                <a:solidFill>
                  <a:schemeClr val="bg2"/>
                </a:solidFill>
              </a:defRPr>
            </a:lvl1pPr>
          </a:lstStyle>
          <a:p>
            <a:fld id="{CA8D9AD5-F248-4919-864A-CFD76CC027D6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2" r:id="rId4"/>
    <p:sldLayoutId id="2147483661" r:id="rId5"/>
    <p:sldLayoutId id="2147483653" r:id="rId6"/>
    <p:sldLayoutId id="2147483654" r:id="rId7"/>
    <p:sldLayoutId id="2147483664" r:id="rId8"/>
    <p:sldLayoutId id="2147483656" r:id="rId9"/>
    <p:sldLayoutId id="2147483663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80000"/>
        <a:buFont typeface="Wingdings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80000"/>
        <a:buFont typeface="Wingdings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360">
          <p15:clr>
            <a:srgbClr val="F26B43"/>
          </p15:clr>
        </p15:guide>
        <p15:guide id="2" pos="40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8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8.em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Avances Proyecto Eco-Consumo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9374" t="4676" r="6251" b="4698"/>
          <a:stretch/>
        </p:blipFill>
        <p:spPr>
          <a:xfrm>
            <a:off x="10910860" y="4990101"/>
            <a:ext cx="1027112" cy="1103195"/>
          </a:xfrm>
          <a:prstGeom prst="rect">
            <a:avLst/>
          </a:prstGeom>
        </p:spPr>
      </p:pic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28" y="-810981"/>
            <a:ext cx="12192000" cy="5570219"/>
          </a:xfrm>
          <a:prstGeom prst="rect">
            <a:avLst/>
          </a:prstGeom>
        </p:spPr>
      </p:pic>
      <p:pic>
        <p:nvPicPr>
          <p:cNvPr id="8" name="7 Imagen" descr="c:\users\Mariana\Documents\Agrecol\Consumidores McKnight\McKnight-Foundation-Logo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6190120"/>
            <a:ext cx="3096344" cy="479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880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Objetivo del Proyecto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341120" y="2204864"/>
            <a:ext cx="9509760" cy="3824715"/>
          </a:xfrm>
        </p:spPr>
        <p:txBody>
          <a:bodyPr rtlCol="0">
            <a:normAutofit/>
          </a:bodyPr>
          <a:lstStyle/>
          <a:p>
            <a:r>
              <a:rPr lang="es-ES" sz="2400" dirty="0" smtClean="0"/>
              <a:t>O</a:t>
            </a:r>
            <a:r>
              <a:rPr lang="es-ES" sz="2400" dirty="0"/>
              <a:t>bjetivo General</a:t>
            </a:r>
            <a:r>
              <a:rPr lang="es-ES" sz="2400" dirty="0" smtClean="0"/>
              <a:t>:</a:t>
            </a:r>
          </a:p>
          <a:p>
            <a:pPr marL="45720" indent="0">
              <a:buNone/>
            </a:pPr>
            <a:r>
              <a:rPr lang="es-ES" sz="2400" dirty="0"/>
              <a:t>	</a:t>
            </a:r>
            <a:endParaRPr lang="es-ES" sz="2400" dirty="0" smtClean="0"/>
          </a:p>
          <a:p>
            <a:pPr marL="45720" indent="0">
              <a:buNone/>
            </a:pPr>
            <a:r>
              <a:rPr lang="es-ES" sz="2400" dirty="0" smtClean="0"/>
              <a:t>”Aprender del proceso de fortalecimiento de los espacios de circulación de alimentos ecológicos frescos de Cochabamba, al implementar una campaña para que crezcan y se sostengan para favorecer a productores de la pequeña agricultura familiar y a consumidores de escasos recursos”</a:t>
            </a:r>
          </a:p>
          <a:p>
            <a:pPr marL="45720" indent="0" rtl="0">
              <a:buNone/>
            </a:pPr>
            <a:endParaRPr lang="es-ES" sz="2400" dirty="0" smtClean="0"/>
          </a:p>
        </p:txBody>
      </p:sp>
    </p:spTree>
    <p:extLst>
      <p:ext uri="{BB962C8B-B14F-4D97-AF65-F5344CB8AC3E}">
        <p14:creationId xmlns:p14="http://schemas.microsoft.com/office/powerpoint/2010/main" val="376586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Objetivos Específicos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341120" y="2204864"/>
            <a:ext cx="9509760" cy="3824715"/>
          </a:xfrm>
        </p:spPr>
        <p:txBody>
          <a:bodyPr rtlCol="0">
            <a:normAutofit/>
          </a:bodyPr>
          <a:lstStyle/>
          <a:p>
            <a:r>
              <a:rPr lang="es-ES" sz="2400" dirty="0" smtClean="0"/>
              <a:t>Diagnosticar  </a:t>
            </a:r>
            <a:r>
              <a:rPr lang="es-ES" sz="2400" dirty="0"/>
              <a:t>los espacios y Cochabamba en </a:t>
            </a:r>
            <a:r>
              <a:rPr lang="es-ES" sz="2400" dirty="0" err="1"/>
              <a:t>gral</a:t>
            </a:r>
            <a:r>
              <a:rPr lang="es-ES" sz="2400" dirty="0"/>
              <a:t>: definiendo las fortalezas y </a:t>
            </a:r>
            <a:r>
              <a:rPr lang="es-ES" sz="2400" dirty="0" smtClean="0"/>
              <a:t>debilidades</a:t>
            </a:r>
          </a:p>
          <a:p>
            <a:r>
              <a:rPr lang="es-ES" sz="2400" dirty="0" smtClean="0"/>
              <a:t>Conformar </a:t>
            </a:r>
            <a:r>
              <a:rPr lang="es-ES" sz="2400" dirty="0"/>
              <a:t>un grupo impulsor y construir y aplicar una estrategia de fortalecimiento </a:t>
            </a:r>
            <a:r>
              <a:rPr lang="es-ES" sz="2400" dirty="0" smtClean="0"/>
              <a:t>participativamente</a:t>
            </a:r>
          </a:p>
          <a:p>
            <a:r>
              <a:rPr lang="es-ES" sz="2400" dirty="0" smtClean="0"/>
              <a:t>Extraer </a:t>
            </a:r>
            <a:r>
              <a:rPr lang="es-ES" sz="2400" dirty="0"/>
              <a:t>lecciones aprendidas de las fortalezas y debilidades del grupo impulsor y el </a:t>
            </a:r>
            <a:r>
              <a:rPr lang="es-ES" sz="2400" dirty="0" smtClean="0"/>
              <a:t>proceso</a:t>
            </a:r>
          </a:p>
          <a:p>
            <a:pPr marL="45720" indent="0">
              <a:buNone/>
            </a:pPr>
            <a:r>
              <a:rPr lang="es-ES" sz="2400" dirty="0"/>
              <a:t>	</a:t>
            </a:r>
            <a:endParaRPr lang="es-ES" sz="2400" dirty="0" smtClean="0"/>
          </a:p>
          <a:p>
            <a:pPr marL="45720" indent="0" rtl="0">
              <a:buNone/>
            </a:pPr>
            <a:endParaRPr lang="es-ES" sz="2400" dirty="0" smtClean="0"/>
          </a:p>
        </p:txBody>
      </p:sp>
    </p:spTree>
    <p:extLst>
      <p:ext uri="{BB962C8B-B14F-4D97-AF65-F5344CB8AC3E}">
        <p14:creationId xmlns:p14="http://schemas.microsoft.com/office/powerpoint/2010/main" val="334160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392" y="-108680"/>
            <a:ext cx="9509760" cy="1233424"/>
          </a:xfrm>
        </p:spPr>
        <p:txBody>
          <a:bodyPr rtlCol="0"/>
          <a:lstStyle/>
          <a:p>
            <a:pPr rtl="0"/>
            <a:r>
              <a:rPr lang="es-ES" dirty="0" smtClean="0"/>
              <a:t>Fases</a:t>
            </a:r>
            <a:endParaRPr lang="es-E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333800"/>
              </p:ext>
            </p:extLst>
          </p:nvPr>
        </p:nvGraphicFramePr>
        <p:xfrm>
          <a:off x="2135560" y="162900"/>
          <a:ext cx="9937104" cy="636244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12368"/>
                <a:gridCol w="3312368"/>
                <a:gridCol w="3312368"/>
              </a:tblGrid>
              <a:tr h="935577">
                <a:tc gridSpan="3">
                  <a:txBody>
                    <a:bodyPr/>
                    <a:lstStyle/>
                    <a:p>
                      <a:r>
                        <a:rPr lang="es-ES" dirty="0" smtClean="0"/>
                        <a:t>Pregunta de investigación 1:</a:t>
                      </a:r>
                    </a:p>
                    <a:p>
                      <a:r>
                        <a:rPr lang="es-ES" dirty="0" smtClean="0"/>
                        <a:t>¿Cuáles son los factores que afectan a los espacios de circulación de alimentos ecológicos frescos en Cochabamba?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9428">
                <a:tc>
                  <a:txBody>
                    <a:bodyPr/>
                    <a:lstStyle/>
                    <a:p>
                      <a:r>
                        <a:rPr lang="es-E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Método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Qué actor/dónde?</a:t>
                      </a:r>
                      <a:endParaRPr lang="es-E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496923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Fase 1: Localización y mapeo de la producción ecológica y su flujo hasta los espacios de circulación</a:t>
                      </a:r>
                      <a:endParaRPr lang="es-E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Entrevista </a:t>
                      </a:r>
                      <a:r>
                        <a:rPr lang="es-ES" dirty="0" err="1" smtClean="0"/>
                        <a:t>semi</a:t>
                      </a:r>
                      <a:r>
                        <a:rPr lang="es-ES" dirty="0" smtClean="0"/>
                        <a:t>-estructurada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Informantes y actores  claves: instituciones públicas o privadas (</a:t>
                      </a:r>
                      <a:r>
                        <a:rPr lang="es-BO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ONGs</a:t>
                      </a:r>
                      <a:r>
                        <a:rPr lang="es-BO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Fundaciones, cooperación, empresas, etc.), organizaciones o asociaciones </a:t>
                      </a:r>
                      <a:endParaRPr lang="es-ES" dirty="0"/>
                    </a:p>
                  </a:txBody>
                  <a:tcPr/>
                </a:tc>
              </a:tr>
              <a:tr h="96832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Revisión de fuentes secundarias de información y análisis de bases de datos y censos oficiales</a:t>
                      </a:r>
                      <a:endParaRPr lang="es-E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Instituciones públicas y fuentes oficiales (Instituto Nacional de Estadística)</a:t>
                      </a:r>
                      <a:endParaRPr lang="es-E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</a:tr>
              <a:tr h="968322">
                <a:tc rowSpan="3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Fase 2: Análisis detallado de los casos de estudio seleccionados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Sondeo rápido de mercados (encuestas, entrevistas semi-estructuradas, etc.)</a:t>
                      </a:r>
                      <a:endParaRPr lang="es-E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Productores, consumidores y otros actores de los espacios de circulación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</a:tr>
              <a:tr h="96832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Entrevistas a profundidad con la posibilidad de extraer historias de vida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Actores claves (dirigentes o representantes, o técnicos públicos o privados)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</a:tr>
              <a:tr h="64554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Análisis de factores de éxito o fracaso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Los 10 puntos verdes de la </a:t>
                      </a:r>
                      <a:r>
                        <a:rPr lang="es-BO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EcoFeria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  <p:sp>
        <p:nvSpPr>
          <p:cNvPr id="7" name="6 Elipse"/>
          <p:cNvSpPr/>
          <p:nvPr/>
        </p:nvSpPr>
        <p:spPr>
          <a:xfrm>
            <a:off x="1847528" y="980728"/>
            <a:ext cx="10344472" cy="302433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5015880" y="4797152"/>
            <a:ext cx="3816424" cy="11521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352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Resultados de la Fase 1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110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261779371"/>
              </p:ext>
            </p:extLst>
          </p:nvPr>
        </p:nvGraphicFramePr>
        <p:xfrm>
          <a:off x="1047166" y="1268760"/>
          <a:ext cx="10097669" cy="927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07368" y="1"/>
            <a:ext cx="11305256" cy="561019"/>
          </a:xfrm>
        </p:spPr>
        <p:txBody>
          <a:bodyPr>
            <a:normAutofit/>
          </a:bodyPr>
          <a:lstStyle/>
          <a:p>
            <a:pPr algn="ctr"/>
            <a:r>
              <a:rPr lang="es-ES" sz="2650" dirty="0" smtClean="0"/>
              <a:t>CIRCULACIÓN DE ALIMENTOS FRESCOS EN COCHABAMBA</a:t>
            </a:r>
            <a:endParaRPr lang="es-ES" sz="2650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1047166" y="2914340"/>
            <a:ext cx="10097669" cy="3893292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7"/>
          <a:srcRect l="17422" t="4738" r="16816" b="10788"/>
          <a:stretch/>
        </p:blipFill>
        <p:spPr>
          <a:xfrm>
            <a:off x="9337949" y="610148"/>
            <a:ext cx="574475" cy="737961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8"/>
          <a:srcRect l="2512" t="2581" b="9554"/>
          <a:stretch/>
        </p:blipFill>
        <p:spPr>
          <a:xfrm>
            <a:off x="6738539" y="638051"/>
            <a:ext cx="887183" cy="79960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9"/>
          <a:srcRect b="12490"/>
          <a:stretch/>
        </p:blipFill>
        <p:spPr>
          <a:xfrm>
            <a:off x="3890259" y="548680"/>
            <a:ext cx="1243661" cy="840784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10"/>
          <a:srcRect t="5544" b="4601"/>
          <a:stretch/>
        </p:blipFill>
        <p:spPr>
          <a:xfrm>
            <a:off x="1898916" y="570300"/>
            <a:ext cx="899603" cy="842476"/>
          </a:xfrm>
          <a:prstGeom prst="rect">
            <a:avLst/>
          </a:prstGeom>
        </p:spPr>
      </p:pic>
      <p:sp>
        <p:nvSpPr>
          <p:cNvPr id="9" name="Rectángulo redondeado 8"/>
          <p:cNvSpPr/>
          <p:nvPr/>
        </p:nvSpPr>
        <p:spPr>
          <a:xfrm>
            <a:off x="1047166" y="2841899"/>
            <a:ext cx="2456546" cy="30216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>
                <a:solidFill>
                  <a:schemeClr val="accent4">
                    <a:lumMod val="50000"/>
                  </a:schemeClr>
                </a:solidFill>
              </a:rPr>
              <a:t>Productores Primarios</a:t>
            </a:r>
          </a:p>
          <a:p>
            <a:pPr algn="ctr"/>
            <a:r>
              <a:rPr lang="es-ES" sz="1491" dirty="0"/>
              <a:t>_______________</a:t>
            </a:r>
          </a:p>
          <a:p>
            <a:pPr marL="236658" indent="-236658" algn="ctr">
              <a:buFontTx/>
              <a:buChar char="-"/>
            </a:pPr>
            <a:endParaRPr lang="es-ES" sz="1491" dirty="0"/>
          </a:p>
          <a:p>
            <a:r>
              <a:rPr lang="es-ES" sz="1491" dirty="0"/>
              <a:t>Huertas familiares de producción tradicional.</a:t>
            </a:r>
          </a:p>
          <a:p>
            <a:endParaRPr lang="es-ES" sz="1491" dirty="0"/>
          </a:p>
          <a:p>
            <a:r>
              <a:rPr lang="es-ES" sz="1491" dirty="0"/>
              <a:t>Asociados y no asociados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3791744" y="3426278"/>
            <a:ext cx="1944216" cy="151216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es-ES" sz="1656" b="1" dirty="0">
                <a:solidFill>
                  <a:schemeClr val="accent4">
                    <a:lumMod val="50000"/>
                  </a:schemeClr>
                </a:solidFill>
              </a:rPr>
              <a:t>Rescatista</a:t>
            </a:r>
          </a:p>
          <a:p>
            <a:pPr algn="ctr"/>
            <a:r>
              <a:rPr lang="es-ES" sz="1491" dirty="0"/>
              <a:t>______________</a:t>
            </a:r>
          </a:p>
          <a:p>
            <a:r>
              <a:rPr lang="es-ES" sz="1491" dirty="0" smtClean="0"/>
              <a:t>Rescatistas (1 a 6 eslabones)  </a:t>
            </a:r>
            <a:r>
              <a:rPr lang="es-ES" sz="1491" dirty="0"/>
              <a:t>y transportistas</a:t>
            </a:r>
          </a:p>
          <a:p>
            <a:endParaRPr lang="es-ES" sz="1491" dirty="0"/>
          </a:p>
        </p:txBody>
      </p:sp>
      <p:sp>
        <p:nvSpPr>
          <p:cNvPr id="12" name="Proceso alternativo 11"/>
          <p:cNvSpPr/>
          <p:nvPr/>
        </p:nvSpPr>
        <p:spPr>
          <a:xfrm rot="10800000" flipV="1">
            <a:off x="6096000" y="2780928"/>
            <a:ext cx="2304256" cy="384288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Autoservicio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" name="Proceso alternativo 12"/>
          <p:cNvSpPr/>
          <p:nvPr/>
        </p:nvSpPr>
        <p:spPr>
          <a:xfrm>
            <a:off x="6096000" y="3282547"/>
            <a:ext cx="2304256" cy="394369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Tiendas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4" name="Proceso alternativo 13"/>
          <p:cNvSpPr/>
          <p:nvPr/>
        </p:nvSpPr>
        <p:spPr>
          <a:xfrm>
            <a:off x="6096001" y="3823806"/>
            <a:ext cx="2304256" cy="35473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Mercados seccionales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5" name="Proceso alternativo 14"/>
          <p:cNvSpPr/>
          <p:nvPr/>
        </p:nvSpPr>
        <p:spPr>
          <a:xfrm>
            <a:off x="6096001" y="4325429"/>
            <a:ext cx="2304256" cy="45014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Mercados Centrales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Rectángulo redondeado 15"/>
          <p:cNvSpPr/>
          <p:nvPr/>
        </p:nvSpPr>
        <p:spPr>
          <a:xfrm>
            <a:off x="8760297" y="2841898"/>
            <a:ext cx="2384538" cy="314965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b="1" dirty="0">
                <a:solidFill>
                  <a:schemeClr val="accent4">
                    <a:lumMod val="50000"/>
                  </a:schemeClr>
                </a:solidFill>
              </a:rPr>
              <a:t>CONSUMIDORES</a:t>
            </a:r>
            <a:endParaRPr lang="es-ES" dirty="0">
              <a:solidFill>
                <a:schemeClr val="accent4">
                  <a:lumMod val="50000"/>
                </a:schemeClr>
              </a:solidFill>
            </a:endParaRPr>
          </a:p>
          <a:p>
            <a:pPr algn="r"/>
            <a:r>
              <a:rPr lang="es-ES" sz="1656" dirty="0" smtClean="0">
                <a:solidFill>
                  <a:schemeClr val="tx1"/>
                </a:solidFill>
              </a:rPr>
              <a:t>_________________</a:t>
            </a:r>
            <a:endParaRPr lang="es-ES" sz="1656" dirty="0">
              <a:solidFill>
                <a:schemeClr val="tx1"/>
              </a:solidFill>
            </a:endParaRPr>
          </a:p>
          <a:p>
            <a:pPr algn="r"/>
            <a:endParaRPr lang="es-ES" sz="1656" dirty="0">
              <a:solidFill>
                <a:schemeClr val="tx1"/>
              </a:solidFill>
            </a:endParaRPr>
          </a:p>
          <a:p>
            <a:r>
              <a:rPr lang="es-ES" sz="1491" b="1" dirty="0" smtClean="0">
                <a:solidFill>
                  <a:schemeClr val="tx1"/>
                </a:solidFill>
              </a:rPr>
              <a:t>Venta directa </a:t>
            </a:r>
            <a:r>
              <a:rPr lang="es-ES" sz="1491" dirty="0" smtClean="0">
                <a:solidFill>
                  <a:schemeClr val="tx1"/>
                </a:solidFill>
              </a:rPr>
              <a:t>a Familias</a:t>
            </a:r>
            <a:endParaRPr lang="es-ES" sz="1491" dirty="0">
              <a:solidFill>
                <a:schemeClr val="tx1"/>
              </a:solidFill>
            </a:endParaRPr>
          </a:p>
          <a:p>
            <a:endParaRPr lang="es-ES" sz="1491" dirty="0">
              <a:solidFill>
                <a:schemeClr val="tx1"/>
              </a:solidFill>
            </a:endParaRPr>
          </a:p>
          <a:p>
            <a:r>
              <a:rPr lang="es-ES" sz="1491" b="1" dirty="0" smtClean="0">
                <a:solidFill>
                  <a:schemeClr val="tx1"/>
                </a:solidFill>
              </a:rPr>
              <a:t>Venta institucional: </a:t>
            </a:r>
            <a:r>
              <a:rPr lang="es-ES" sz="1491" dirty="0" smtClean="0">
                <a:solidFill>
                  <a:schemeClr val="tx1"/>
                </a:solidFill>
              </a:rPr>
              <a:t>Restaurantes</a:t>
            </a:r>
            <a:r>
              <a:rPr lang="es-ES" sz="1491" dirty="0">
                <a:solidFill>
                  <a:schemeClr val="tx1"/>
                </a:solidFill>
              </a:rPr>
              <a:t>, </a:t>
            </a:r>
            <a:r>
              <a:rPr lang="es-ES" sz="1491" dirty="0" smtClean="0">
                <a:solidFill>
                  <a:schemeClr val="tx1"/>
                </a:solidFill>
              </a:rPr>
              <a:t>hoteles</a:t>
            </a:r>
            <a:r>
              <a:rPr lang="es-ES" sz="1491" dirty="0">
                <a:solidFill>
                  <a:schemeClr val="tx1"/>
                </a:solidFill>
              </a:rPr>
              <a:t>, hospitales, </a:t>
            </a:r>
            <a:r>
              <a:rPr lang="es-ES" sz="1491" dirty="0" smtClean="0">
                <a:solidFill>
                  <a:schemeClr val="tx1"/>
                </a:solidFill>
              </a:rPr>
              <a:t>cuarteles</a:t>
            </a:r>
          </a:p>
          <a:p>
            <a:endParaRPr lang="es-ES" sz="1491" dirty="0">
              <a:solidFill>
                <a:schemeClr val="tx1"/>
              </a:solidFill>
            </a:endParaRPr>
          </a:p>
          <a:p>
            <a:r>
              <a:rPr lang="es-ES" sz="1491" b="1" dirty="0" smtClean="0">
                <a:solidFill>
                  <a:schemeClr val="tx1"/>
                </a:solidFill>
              </a:rPr>
              <a:t>Ventas públicas: </a:t>
            </a:r>
            <a:r>
              <a:rPr lang="es-ES" sz="1491" dirty="0" smtClean="0">
                <a:solidFill>
                  <a:schemeClr val="tx1"/>
                </a:solidFill>
              </a:rPr>
              <a:t>Desayuno escolar, subsidio materno</a:t>
            </a:r>
            <a:endParaRPr lang="es-ES" sz="1491" dirty="0">
              <a:solidFill>
                <a:schemeClr val="tx1"/>
              </a:solidFill>
            </a:endParaRPr>
          </a:p>
        </p:txBody>
      </p:sp>
      <p:sp>
        <p:nvSpPr>
          <p:cNvPr id="3" name="Rectángulo redondeado 2"/>
          <p:cNvSpPr/>
          <p:nvPr/>
        </p:nvSpPr>
        <p:spPr>
          <a:xfrm>
            <a:off x="6096001" y="4892903"/>
            <a:ext cx="2304255" cy="4458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tx2"/>
                </a:solidFill>
              </a:rPr>
              <a:t>Ferias Barriales</a:t>
            </a:r>
            <a:endParaRPr lang="es-ES" sz="1600" b="1" dirty="0">
              <a:solidFill>
                <a:schemeClr val="tx2"/>
              </a:solidFill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6096000" y="5489936"/>
            <a:ext cx="2304256" cy="3842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tx2"/>
                </a:solidFill>
              </a:rPr>
              <a:t>Ferias Locales</a:t>
            </a:r>
            <a:endParaRPr lang="es-ES" sz="1600" b="1" dirty="0">
              <a:solidFill>
                <a:schemeClr val="tx2"/>
              </a:solidFill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6096000" y="5991558"/>
            <a:ext cx="2304256" cy="360259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tx2"/>
                </a:solidFill>
              </a:rPr>
              <a:t>Ferias Provinciales</a:t>
            </a:r>
            <a:endParaRPr lang="es-ES" sz="1600" b="1" dirty="0">
              <a:solidFill>
                <a:schemeClr val="tx2"/>
              </a:solidFill>
            </a:endParaRPr>
          </a:p>
        </p:txBody>
      </p:sp>
      <p:sp>
        <p:nvSpPr>
          <p:cNvPr id="2" name="1 Abrir llave"/>
          <p:cNvSpPr/>
          <p:nvPr/>
        </p:nvSpPr>
        <p:spPr>
          <a:xfrm>
            <a:off x="5735959" y="2973072"/>
            <a:ext cx="360041" cy="319861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cxnSp>
        <p:nvCxnSpPr>
          <p:cNvPr id="19" name="18 Conector angular"/>
          <p:cNvCxnSpPr/>
          <p:nvPr/>
        </p:nvCxnSpPr>
        <p:spPr>
          <a:xfrm>
            <a:off x="3503712" y="5115827"/>
            <a:ext cx="2412267" cy="222924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>
            <a:stCxn id="9" idx="2"/>
          </p:cNvCxnSpPr>
          <p:nvPr/>
        </p:nvCxnSpPr>
        <p:spPr>
          <a:xfrm>
            <a:off x="2275439" y="5863559"/>
            <a:ext cx="0" cy="6617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>
            <a:off x="2275439" y="6525344"/>
            <a:ext cx="75381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 de flecha"/>
          <p:cNvCxnSpPr/>
          <p:nvPr/>
        </p:nvCxnSpPr>
        <p:spPr>
          <a:xfrm flipV="1">
            <a:off x="9813611" y="5863559"/>
            <a:ext cx="0" cy="6617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roceso alternativo 11"/>
          <p:cNvSpPr/>
          <p:nvPr/>
        </p:nvSpPr>
        <p:spPr>
          <a:xfrm rot="10800000" flipV="1">
            <a:off x="6096000" y="2252624"/>
            <a:ext cx="2304256" cy="384288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Exportación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52" name="51 Conector recto de flecha"/>
          <p:cNvCxnSpPr>
            <a:endCxn id="50" idx="3"/>
          </p:cNvCxnSpPr>
          <p:nvPr/>
        </p:nvCxnSpPr>
        <p:spPr>
          <a:xfrm flipV="1">
            <a:off x="3359696" y="2444768"/>
            <a:ext cx="2736304" cy="5283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angular"/>
          <p:cNvCxnSpPr>
            <a:stCxn id="10" idx="0"/>
            <a:endCxn id="50" idx="3"/>
          </p:cNvCxnSpPr>
          <p:nvPr/>
        </p:nvCxnSpPr>
        <p:spPr>
          <a:xfrm rot="5400000" flipH="1" flipV="1">
            <a:off x="4939171" y="2269449"/>
            <a:ext cx="981510" cy="133214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Elipse"/>
          <p:cNvSpPr/>
          <p:nvPr/>
        </p:nvSpPr>
        <p:spPr>
          <a:xfrm>
            <a:off x="839416" y="2636911"/>
            <a:ext cx="2808312" cy="322664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9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0" r="1369" b="4742"/>
          <a:stretch/>
        </p:blipFill>
        <p:spPr bwMode="auto">
          <a:xfrm>
            <a:off x="1" y="1"/>
            <a:ext cx="12191999" cy="681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503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6" t="12501" r="16151" b="7974"/>
          <a:stretch/>
        </p:blipFill>
        <p:spPr bwMode="auto">
          <a:xfrm>
            <a:off x="1066238" y="44624"/>
            <a:ext cx="10214338" cy="6742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337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6" r="6296" b="30173"/>
          <a:stretch/>
        </p:blipFill>
        <p:spPr bwMode="auto">
          <a:xfrm>
            <a:off x="0" y="1196752"/>
            <a:ext cx="12192000" cy="3831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919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" t="26724" r="9001" b="16379"/>
          <a:stretch/>
        </p:blipFill>
        <p:spPr bwMode="auto">
          <a:xfrm>
            <a:off x="-24679" y="1268760"/>
            <a:ext cx="12216680" cy="4488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291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3" t="22629" r="1744" b="8189"/>
          <a:stretch/>
        </p:blipFill>
        <p:spPr bwMode="auto">
          <a:xfrm>
            <a:off x="-24679" y="980728"/>
            <a:ext cx="12216680" cy="5060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371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4" t="24354" r="9244" b="18750"/>
          <a:stretch/>
        </p:blipFill>
        <p:spPr bwMode="auto">
          <a:xfrm>
            <a:off x="-72008" y="1268760"/>
            <a:ext cx="12288688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077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32327" r="6296" b="12069"/>
          <a:stretch/>
        </p:blipFill>
        <p:spPr bwMode="auto">
          <a:xfrm>
            <a:off x="0" y="1289765"/>
            <a:ext cx="12184991" cy="4227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544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8" t="12501" r="5367" b="4741"/>
          <a:stretch/>
        </p:blipFill>
        <p:spPr bwMode="auto">
          <a:xfrm>
            <a:off x="-24680" y="116632"/>
            <a:ext cx="12199917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693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724381880"/>
              </p:ext>
            </p:extLst>
          </p:nvPr>
        </p:nvGraphicFramePr>
        <p:xfrm>
          <a:off x="1047166" y="1268760"/>
          <a:ext cx="10097669" cy="927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07368" y="1"/>
            <a:ext cx="11305256" cy="561019"/>
          </a:xfrm>
        </p:spPr>
        <p:txBody>
          <a:bodyPr>
            <a:normAutofit/>
          </a:bodyPr>
          <a:lstStyle/>
          <a:p>
            <a:pPr algn="ctr"/>
            <a:r>
              <a:rPr lang="es-ES" sz="2650" dirty="0" smtClean="0"/>
              <a:t>CIRCULACIÓN DE ALIMENTOS FRESCOS EN COCHABAMBA</a:t>
            </a:r>
            <a:endParaRPr lang="es-ES" sz="2650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1047166" y="2914340"/>
            <a:ext cx="10097669" cy="3893292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7"/>
          <a:srcRect l="17422" t="4738" r="16816" b="10788"/>
          <a:stretch/>
        </p:blipFill>
        <p:spPr>
          <a:xfrm>
            <a:off x="9337949" y="610148"/>
            <a:ext cx="574475" cy="737961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8"/>
          <a:srcRect l="2512" t="2581" b="9554"/>
          <a:stretch/>
        </p:blipFill>
        <p:spPr>
          <a:xfrm>
            <a:off x="6738539" y="638051"/>
            <a:ext cx="887183" cy="79960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9"/>
          <a:srcRect b="12490"/>
          <a:stretch/>
        </p:blipFill>
        <p:spPr>
          <a:xfrm>
            <a:off x="3890259" y="548680"/>
            <a:ext cx="1243661" cy="840784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10"/>
          <a:srcRect t="5544" b="4601"/>
          <a:stretch/>
        </p:blipFill>
        <p:spPr>
          <a:xfrm>
            <a:off x="1898916" y="570300"/>
            <a:ext cx="899603" cy="842476"/>
          </a:xfrm>
          <a:prstGeom prst="rect">
            <a:avLst/>
          </a:prstGeom>
        </p:spPr>
      </p:pic>
      <p:sp>
        <p:nvSpPr>
          <p:cNvPr id="9" name="Rectángulo redondeado 8"/>
          <p:cNvSpPr/>
          <p:nvPr/>
        </p:nvSpPr>
        <p:spPr>
          <a:xfrm>
            <a:off x="1047166" y="2841899"/>
            <a:ext cx="2456546" cy="30216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>
                <a:solidFill>
                  <a:schemeClr val="accent4">
                    <a:lumMod val="50000"/>
                  </a:schemeClr>
                </a:solidFill>
              </a:rPr>
              <a:t>Productores Primarios</a:t>
            </a:r>
          </a:p>
          <a:p>
            <a:pPr algn="ctr"/>
            <a:r>
              <a:rPr lang="es-ES" sz="1491" dirty="0"/>
              <a:t>_______________</a:t>
            </a:r>
          </a:p>
          <a:p>
            <a:pPr marL="236658" indent="-236658" algn="ctr">
              <a:buFontTx/>
              <a:buChar char="-"/>
            </a:pPr>
            <a:endParaRPr lang="es-ES" sz="1491" dirty="0"/>
          </a:p>
          <a:p>
            <a:r>
              <a:rPr lang="es-ES" sz="1491" dirty="0"/>
              <a:t>Huertas familiares de producción tradicional.</a:t>
            </a:r>
          </a:p>
          <a:p>
            <a:endParaRPr lang="es-ES" sz="1491" dirty="0"/>
          </a:p>
          <a:p>
            <a:r>
              <a:rPr lang="es-ES" sz="1491" dirty="0"/>
              <a:t>Asociados y no asociados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3791744" y="3426278"/>
            <a:ext cx="1944216" cy="151216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es-ES" sz="1656" b="1" dirty="0">
                <a:solidFill>
                  <a:schemeClr val="accent4">
                    <a:lumMod val="50000"/>
                  </a:schemeClr>
                </a:solidFill>
              </a:rPr>
              <a:t>Rescatista</a:t>
            </a:r>
          </a:p>
          <a:p>
            <a:pPr algn="ctr"/>
            <a:r>
              <a:rPr lang="es-ES" sz="1491" dirty="0"/>
              <a:t>______________</a:t>
            </a:r>
          </a:p>
          <a:p>
            <a:r>
              <a:rPr lang="es-ES" sz="1491" dirty="0" smtClean="0"/>
              <a:t>Rescatistas (1 a 6 eslabones)  </a:t>
            </a:r>
            <a:r>
              <a:rPr lang="es-ES" sz="1491" dirty="0"/>
              <a:t>y transportistas</a:t>
            </a:r>
          </a:p>
          <a:p>
            <a:endParaRPr lang="es-ES" sz="1491" dirty="0"/>
          </a:p>
        </p:txBody>
      </p:sp>
      <p:sp>
        <p:nvSpPr>
          <p:cNvPr id="12" name="Proceso alternativo 11"/>
          <p:cNvSpPr/>
          <p:nvPr/>
        </p:nvSpPr>
        <p:spPr>
          <a:xfrm rot="10800000" flipV="1">
            <a:off x="6096000" y="2780928"/>
            <a:ext cx="2304256" cy="384288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Autoservicio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" name="Proceso alternativo 12"/>
          <p:cNvSpPr/>
          <p:nvPr/>
        </p:nvSpPr>
        <p:spPr>
          <a:xfrm>
            <a:off x="6096000" y="3282547"/>
            <a:ext cx="2304256" cy="394369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Tiendas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4" name="Proceso alternativo 13"/>
          <p:cNvSpPr/>
          <p:nvPr/>
        </p:nvSpPr>
        <p:spPr>
          <a:xfrm>
            <a:off x="6096001" y="3823806"/>
            <a:ext cx="2304256" cy="35473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Mercados seccionales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5" name="Proceso alternativo 14"/>
          <p:cNvSpPr/>
          <p:nvPr/>
        </p:nvSpPr>
        <p:spPr>
          <a:xfrm>
            <a:off x="6096001" y="4325429"/>
            <a:ext cx="2304256" cy="45014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Mercados Centrales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Rectángulo redondeado 15"/>
          <p:cNvSpPr/>
          <p:nvPr/>
        </p:nvSpPr>
        <p:spPr>
          <a:xfrm>
            <a:off x="8760297" y="2841898"/>
            <a:ext cx="2384538" cy="314965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b="1" dirty="0">
                <a:solidFill>
                  <a:schemeClr val="accent4">
                    <a:lumMod val="50000"/>
                  </a:schemeClr>
                </a:solidFill>
              </a:rPr>
              <a:t>CONSUMIDORES</a:t>
            </a:r>
            <a:endParaRPr lang="es-ES" dirty="0">
              <a:solidFill>
                <a:schemeClr val="accent4">
                  <a:lumMod val="50000"/>
                </a:schemeClr>
              </a:solidFill>
            </a:endParaRPr>
          </a:p>
          <a:p>
            <a:pPr algn="r"/>
            <a:r>
              <a:rPr lang="es-ES" sz="1656" dirty="0" smtClean="0">
                <a:solidFill>
                  <a:schemeClr val="tx1"/>
                </a:solidFill>
              </a:rPr>
              <a:t>_________________</a:t>
            </a:r>
            <a:endParaRPr lang="es-ES" sz="1656" dirty="0">
              <a:solidFill>
                <a:schemeClr val="tx1"/>
              </a:solidFill>
            </a:endParaRPr>
          </a:p>
          <a:p>
            <a:pPr algn="r"/>
            <a:endParaRPr lang="es-ES" sz="1656" dirty="0">
              <a:solidFill>
                <a:schemeClr val="tx1"/>
              </a:solidFill>
            </a:endParaRPr>
          </a:p>
          <a:p>
            <a:r>
              <a:rPr lang="es-ES" sz="1491" b="1" dirty="0" smtClean="0">
                <a:solidFill>
                  <a:schemeClr val="tx1"/>
                </a:solidFill>
              </a:rPr>
              <a:t>Venta directa </a:t>
            </a:r>
            <a:r>
              <a:rPr lang="es-ES" sz="1491" dirty="0" smtClean="0">
                <a:solidFill>
                  <a:schemeClr val="tx1"/>
                </a:solidFill>
              </a:rPr>
              <a:t>a Familias</a:t>
            </a:r>
            <a:endParaRPr lang="es-ES" sz="1491" dirty="0">
              <a:solidFill>
                <a:schemeClr val="tx1"/>
              </a:solidFill>
            </a:endParaRPr>
          </a:p>
          <a:p>
            <a:endParaRPr lang="es-ES" sz="1491" dirty="0">
              <a:solidFill>
                <a:schemeClr val="tx1"/>
              </a:solidFill>
            </a:endParaRPr>
          </a:p>
          <a:p>
            <a:r>
              <a:rPr lang="es-ES" sz="1491" b="1" dirty="0" smtClean="0">
                <a:solidFill>
                  <a:schemeClr val="tx1"/>
                </a:solidFill>
              </a:rPr>
              <a:t>Venta institucional: </a:t>
            </a:r>
            <a:r>
              <a:rPr lang="es-ES" sz="1491" dirty="0" smtClean="0">
                <a:solidFill>
                  <a:schemeClr val="tx1"/>
                </a:solidFill>
              </a:rPr>
              <a:t>Restaurantes</a:t>
            </a:r>
            <a:r>
              <a:rPr lang="es-ES" sz="1491" dirty="0">
                <a:solidFill>
                  <a:schemeClr val="tx1"/>
                </a:solidFill>
              </a:rPr>
              <a:t>, </a:t>
            </a:r>
            <a:r>
              <a:rPr lang="es-ES" sz="1491" dirty="0" smtClean="0">
                <a:solidFill>
                  <a:schemeClr val="tx1"/>
                </a:solidFill>
              </a:rPr>
              <a:t>hoteles</a:t>
            </a:r>
            <a:r>
              <a:rPr lang="es-ES" sz="1491" dirty="0">
                <a:solidFill>
                  <a:schemeClr val="tx1"/>
                </a:solidFill>
              </a:rPr>
              <a:t>, hospitales, </a:t>
            </a:r>
            <a:r>
              <a:rPr lang="es-ES" sz="1491" dirty="0" smtClean="0">
                <a:solidFill>
                  <a:schemeClr val="tx1"/>
                </a:solidFill>
              </a:rPr>
              <a:t>cuarteles</a:t>
            </a:r>
          </a:p>
          <a:p>
            <a:endParaRPr lang="es-ES" sz="1491" dirty="0">
              <a:solidFill>
                <a:schemeClr val="tx1"/>
              </a:solidFill>
            </a:endParaRPr>
          </a:p>
          <a:p>
            <a:r>
              <a:rPr lang="es-ES" sz="1491" b="1" dirty="0" smtClean="0">
                <a:solidFill>
                  <a:schemeClr val="tx1"/>
                </a:solidFill>
              </a:rPr>
              <a:t>Ventas públicas: </a:t>
            </a:r>
            <a:r>
              <a:rPr lang="es-ES" sz="1491" dirty="0" smtClean="0">
                <a:solidFill>
                  <a:schemeClr val="tx1"/>
                </a:solidFill>
              </a:rPr>
              <a:t>Desayuno escolar, subsidio materno</a:t>
            </a:r>
            <a:endParaRPr lang="es-ES" sz="1491" dirty="0">
              <a:solidFill>
                <a:schemeClr val="tx1"/>
              </a:solidFill>
            </a:endParaRPr>
          </a:p>
        </p:txBody>
      </p:sp>
      <p:sp>
        <p:nvSpPr>
          <p:cNvPr id="3" name="Rectángulo redondeado 2"/>
          <p:cNvSpPr/>
          <p:nvPr/>
        </p:nvSpPr>
        <p:spPr>
          <a:xfrm>
            <a:off x="6096001" y="4892903"/>
            <a:ext cx="2304255" cy="4458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tx2"/>
                </a:solidFill>
              </a:rPr>
              <a:t>Ferias Barriales</a:t>
            </a:r>
            <a:endParaRPr lang="es-ES" sz="1600" b="1" dirty="0">
              <a:solidFill>
                <a:schemeClr val="tx2"/>
              </a:solidFill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6096000" y="5489936"/>
            <a:ext cx="2304256" cy="3842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tx2"/>
                </a:solidFill>
              </a:rPr>
              <a:t>Ferias Locales</a:t>
            </a:r>
            <a:endParaRPr lang="es-ES" sz="1600" b="1" dirty="0">
              <a:solidFill>
                <a:schemeClr val="tx2"/>
              </a:solidFill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6096000" y="5991558"/>
            <a:ext cx="2304256" cy="360259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tx2"/>
                </a:solidFill>
              </a:rPr>
              <a:t>Ferias Provinciales</a:t>
            </a:r>
            <a:endParaRPr lang="es-ES" sz="1600" b="1" dirty="0">
              <a:solidFill>
                <a:schemeClr val="tx2"/>
              </a:solidFill>
            </a:endParaRPr>
          </a:p>
        </p:txBody>
      </p:sp>
      <p:sp>
        <p:nvSpPr>
          <p:cNvPr id="2" name="1 Abrir llave"/>
          <p:cNvSpPr/>
          <p:nvPr/>
        </p:nvSpPr>
        <p:spPr>
          <a:xfrm>
            <a:off x="5735959" y="2973072"/>
            <a:ext cx="360041" cy="319861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cxnSp>
        <p:nvCxnSpPr>
          <p:cNvPr id="19" name="18 Conector angular"/>
          <p:cNvCxnSpPr/>
          <p:nvPr/>
        </p:nvCxnSpPr>
        <p:spPr>
          <a:xfrm>
            <a:off x="3503712" y="5115827"/>
            <a:ext cx="2412267" cy="222924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>
            <a:stCxn id="9" idx="2"/>
          </p:cNvCxnSpPr>
          <p:nvPr/>
        </p:nvCxnSpPr>
        <p:spPr>
          <a:xfrm>
            <a:off x="2275439" y="5863559"/>
            <a:ext cx="0" cy="6617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>
            <a:off x="2275439" y="6525344"/>
            <a:ext cx="75381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 de flecha"/>
          <p:cNvCxnSpPr/>
          <p:nvPr/>
        </p:nvCxnSpPr>
        <p:spPr>
          <a:xfrm flipV="1">
            <a:off x="9813611" y="5863559"/>
            <a:ext cx="0" cy="6617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roceso alternativo 11"/>
          <p:cNvSpPr/>
          <p:nvPr/>
        </p:nvSpPr>
        <p:spPr>
          <a:xfrm rot="10800000" flipV="1">
            <a:off x="6096000" y="2252624"/>
            <a:ext cx="2304256" cy="384288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Exportación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52" name="51 Conector recto de flecha"/>
          <p:cNvCxnSpPr>
            <a:endCxn id="50" idx="3"/>
          </p:cNvCxnSpPr>
          <p:nvPr/>
        </p:nvCxnSpPr>
        <p:spPr>
          <a:xfrm flipV="1">
            <a:off x="3359696" y="2444768"/>
            <a:ext cx="2736304" cy="5283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angular"/>
          <p:cNvCxnSpPr>
            <a:stCxn id="10" idx="0"/>
            <a:endCxn id="50" idx="3"/>
          </p:cNvCxnSpPr>
          <p:nvPr/>
        </p:nvCxnSpPr>
        <p:spPr>
          <a:xfrm rot="5400000" flipH="1" flipV="1">
            <a:off x="4939171" y="2269449"/>
            <a:ext cx="981510" cy="133214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Elipse"/>
          <p:cNvSpPr/>
          <p:nvPr/>
        </p:nvSpPr>
        <p:spPr>
          <a:xfrm>
            <a:off x="5915979" y="583540"/>
            <a:ext cx="2808312" cy="59418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372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8" t="22629" r="52744" b="40230"/>
          <a:stretch/>
        </p:blipFill>
        <p:spPr bwMode="auto">
          <a:xfrm>
            <a:off x="-24680" y="1124745"/>
            <a:ext cx="6076961" cy="5760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1120" y="-99392"/>
            <a:ext cx="9509760" cy="1233424"/>
          </a:xfrm>
        </p:spPr>
        <p:txBody>
          <a:bodyPr/>
          <a:lstStyle/>
          <a:p>
            <a:r>
              <a:rPr lang="es-ES" dirty="0" smtClean="0"/>
              <a:t>Tipología de espacios de comercialización</a:t>
            </a:r>
            <a:endParaRPr lang="es-E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8" t="60891" r="54723" b="8621"/>
          <a:stretch/>
        </p:blipFill>
        <p:spPr bwMode="auto">
          <a:xfrm>
            <a:off x="5850678" y="1556793"/>
            <a:ext cx="6366002" cy="5040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751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817377085"/>
              </p:ext>
            </p:extLst>
          </p:nvPr>
        </p:nvGraphicFramePr>
        <p:xfrm>
          <a:off x="903150" y="188640"/>
          <a:ext cx="3320642" cy="1073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Proceso alternativo 11"/>
          <p:cNvSpPr/>
          <p:nvPr/>
        </p:nvSpPr>
        <p:spPr>
          <a:xfrm rot="10800000" flipV="1">
            <a:off x="1271463" y="1556792"/>
            <a:ext cx="2304256" cy="331009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Autoservicio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" name="Proceso alternativo 12"/>
          <p:cNvSpPr/>
          <p:nvPr/>
        </p:nvSpPr>
        <p:spPr>
          <a:xfrm>
            <a:off x="1271463" y="1988864"/>
            <a:ext cx="2304256" cy="33969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Tiendas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4" name="Proceso alternativo 13"/>
          <p:cNvSpPr/>
          <p:nvPr/>
        </p:nvSpPr>
        <p:spPr>
          <a:xfrm>
            <a:off x="1271464" y="2455081"/>
            <a:ext cx="2304256" cy="30555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Mercados seccionales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5" name="Proceso alternativo 14"/>
          <p:cNvSpPr/>
          <p:nvPr/>
        </p:nvSpPr>
        <p:spPr>
          <a:xfrm>
            <a:off x="1271464" y="2887157"/>
            <a:ext cx="2304256" cy="38773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Mercados Centrales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Rectángulo redondeado 2"/>
          <p:cNvSpPr/>
          <p:nvPr/>
        </p:nvSpPr>
        <p:spPr>
          <a:xfrm>
            <a:off x="1271464" y="3375954"/>
            <a:ext cx="2304255" cy="384034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tx2"/>
                </a:solidFill>
              </a:rPr>
              <a:t>Ferias Barriales</a:t>
            </a:r>
            <a:endParaRPr lang="es-ES" sz="1600" b="1" dirty="0">
              <a:solidFill>
                <a:schemeClr val="tx2"/>
              </a:solidFill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1271463" y="3890211"/>
            <a:ext cx="2304256" cy="331009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tx2"/>
                </a:solidFill>
              </a:rPr>
              <a:t>Ferias Locales</a:t>
            </a:r>
            <a:endParaRPr lang="es-ES" sz="1600" b="1" dirty="0">
              <a:solidFill>
                <a:schemeClr val="tx2"/>
              </a:solidFill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1271463" y="4322286"/>
            <a:ext cx="2304256" cy="310311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tx2"/>
                </a:solidFill>
              </a:rPr>
              <a:t>Ferias Provinciales</a:t>
            </a:r>
            <a:endParaRPr lang="es-ES" sz="1600" b="1" dirty="0">
              <a:solidFill>
                <a:schemeClr val="tx2"/>
              </a:solidFill>
            </a:endParaRPr>
          </a:p>
        </p:txBody>
      </p:sp>
      <p:sp>
        <p:nvSpPr>
          <p:cNvPr id="22" name="Proceso alternativo 11"/>
          <p:cNvSpPr/>
          <p:nvPr/>
        </p:nvSpPr>
        <p:spPr>
          <a:xfrm rot="10800000" flipV="1">
            <a:off x="1271465" y="4782066"/>
            <a:ext cx="2304256" cy="331009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Ventas Públicas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3" name="Proceso alternativo 12"/>
          <p:cNvSpPr/>
          <p:nvPr/>
        </p:nvSpPr>
        <p:spPr>
          <a:xfrm>
            <a:off x="1271465" y="5216237"/>
            <a:ext cx="2304256" cy="33969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Gastronomía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4" name="Proceso alternativo 13"/>
          <p:cNvSpPr/>
          <p:nvPr/>
        </p:nvSpPr>
        <p:spPr>
          <a:xfrm>
            <a:off x="1271466" y="5712433"/>
            <a:ext cx="2304256" cy="30555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Venta Directa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5" name="Proceso alternativo 14"/>
          <p:cNvSpPr/>
          <p:nvPr/>
        </p:nvSpPr>
        <p:spPr>
          <a:xfrm>
            <a:off x="1271466" y="6146605"/>
            <a:ext cx="2304256" cy="38773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Rescatistas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77" y="1594557"/>
            <a:ext cx="7848872" cy="471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784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23707" r="8032" b="31897"/>
          <a:stretch/>
        </p:blipFill>
        <p:spPr bwMode="auto">
          <a:xfrm>
            <a:off x="47328" y="1700808"/>
            <a:ext cx="12069815" cy="3711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442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59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24" r="6296" b="6250"/>
          <a:stretch/>
        </p:blipFill>
        <p:spPr bwMode="auto">
          <a:xfrm>
            <a:off x="-96688" y="476671"/>
            <a:ext cx="12288688" cy="5863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083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95400" y="116632"/>
            <a:ext cx="10155480" cy="1008112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tx2"/>
                </a:solidFill>
              </a:rPr>
              <a:t>Datos ENA y Producción Ecológica </a:t>
            </a:r>
            <a:br>
              <a:rPr lang="es-ES" dirty="0" smtClean="0">
                <a:solidFill>
                  <a:schemeClr val="tx2"/>
                </a:solidFill>
              </a:rPr>
            </a:br>
            <a:r>
              <a:rPr lang="es-ES" sz="3100" dirty="0" smtClean="0">
                <a:solidFill>
                  <a:schemeClr val="tx2"/>
                </a:solidFill>
              </a:rPr>
              <a:t>(solo productos seleccionados)</a:t>
            </a:r>
            <a:endParaRPr lang="es-ES" sz="3100" dirty="0">
              <a:solidFill>
                <a:schemeClr val="tx2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" t="26940" r="5246" b="7758"/>
          <a:stretch/>
        </p:blipFill>
        <p:spPr bwMode="auto">
          <a:xfrm>
            <a:off x="-18377" y="1412776"/>
            <a:ext cx="12217121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084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Fase </a:t>
            </a:r>
            <a:r>
              <a:rPr lang="es-ES" dirty="0"/>
              <a:t>2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Criterios de selección de casos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892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BO"/>
          </a:p>
        </p:txBody>
      </p:sp>
      <p:pic>
        <p:nvPicPr>
          <p:cNvPr id="4" name="Marcador de contenido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9" t="14337" r="7658" b="3041"/>
          <a:stretch/>
        </p:blipFill>
        <p:spPr>
          <a:xfrm>
            <a:off x="335360" y="0"/>
            <a:ext cx="11529557" cy="6597352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335360" y="101531"/>
            <a:ext cx="7560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sz="2400" b="1" dirty="0" smtClean="0">
                <a:solidFill>
                  <a:schemeClr val="accent6"/>
                </a:solidFill>
              </a:rPr>
              <a:t>Que los mercados estén comprendidos en la zona metropolitana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sz="2400" b="1" dirty="0" smtClean="0">
                <a:solidFill>
                  <a:schemeClr val="accent6"/>
                </a:solidFill>
              </a:rPr>
              <a:t>Que haya participación directa de </a:t>
            </a:r>
            <a:r>
              <a:rPr lang="es-ES" sz="2400" b="1" dirty="0">
                <a:solidFill>
                  <a:schemeClr val="accent6"/>
                </a:solidFill>
              </a:rPr>
              <a:t>pequeños </a:t>
            </a:r>
            <a:r>
              <a:rPr lang="es-ES" sz="2400" b="1" dirty="0" smtClean="0">
                <a:solidFill>
                  <a:schemeClr val="accent6"/>
                </a:solidFill>
              </a:rPr>
              <a:t>productores (trazabilidad)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sz="2400" b="1" dirty="0" smtClean="0">
                <a:solidFill>
                  <a:schemeClr val="accent6"/>
                </a:solidFill>
              </a:rPr>
              <a:t>Que hayan productos </a:t>
            </a:r>
            <a:r>
              <a:rPr lang="es-ES" sz="2400" b="1" dirty="0">
                <a:solidFill>
                  <a:schemeClr val="accent6"/>
                </a:solidFill>
              </a:rPr>
              <a:t>frescos </a:t>
            </a:r>
            <a:r>
              <a:rPr lang="es-ES" sz="2400" b="1" dirty="0" smtClean="0">
                <a:solidFill>
                  <a:schemeClr val="accent6"/>
                </a:solidFill>
              </a:rPr>
              <a:t>ecológicos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sz="2400" b="1" dirty="0" smtClean="0">
                <a:solidFill>
                  <a:schemeClr val="accent6"/>
                </a:solidFill>
              </a:rPr>
              <a:t>Que sean en zonas con familias </a:t>
            </a:r>
            <a:r>
              <a:rPr lang="es-ES" sz="2400" b="1" dirty="0">
                <a:solidFill>
                  <a:schemeClr val="accent6"/>
                </a:solidFill>
              </a:rPr>
              <a:t>de clase media baja</a:t>
            </a:r>
          </a:p>
        </p:txBody>
      </p:sp>
    </p:spTree>
    <p:extLst>
      <p:ext uri="{BB962C8B-B14F-4D97-AF65-F5344CB8AC3E}">
        <p14:creationId xmlns:p14="http://schemas.microsoft.com/office/powerpoint/2010/main" val="193305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35 Grupo"/>
          <p:cNvGrpSpPr/>
          <p:nvPr/>
        </p:nvGrpSpPr>
        <p:grpSpPr>
          <a:xfrm>
            <a:off x="8119997" y="4331818"/>
            <a:ext cx="1792427" cy="2121518"/>
            <a:chOff x="2351520" y="-134021"/>
            <a:chExt cx="2158134" cy="4896544"/>
          </a:xfrm>
        </p:grpSpPr>
        <p:sp>
          <p:nvSpPr>
            <p:cNvPr id="46" name="45 Rectángulo redondeado"/>
            <p:cNvSpPr/>
            <p:nvPr/>
          </p:nvSpPr>
          <p:spPr>
            <a:xfrm>
              <a:off x="2351520" y="-134021"/>
              <a:ext cx="2158134" cy="489654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46 Rectángulo"/>
            <p:cNvSpPr/>
            <p:nvPr/>
          </p:nvSpPr>
          <p:spPr>
            <a:xfrm>
              <a:off x="2351520" y="1824596"/>
              <a:ext cx="2158134" cy="19586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192024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700" kern="1200" dirty="0" smtClean="0"/>
                <a:t>Mercado Sacaba – Villa Obrajes</a:t>
              </a:r>
              <a:endParaRPr lang="es-ES" sz="2700" kern="1200" dirty="0"/>
            </a:p>
          </p:txBody>
        </p:sp>
      </p:grp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27578796"/>
              </p:ext>
            </p:extLst>
          </p:nvPr>
        </p:nvGraphicFramePr>
        <p:xfrm>
          <a:off x="903150" y="188640"/>
          <a:ext cx="3320642" cy="1073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Proceso alternativo 11"/>
          <p:cNvSpPr/>
          <p:nvPr/>
        </p:nvSpPr>
        <p:spPr>
          <a:xfrm rot="10800000" flipV="1">
            <a:off x="1271463" y="1556792"/>
            <a:ext cx="2304256" cy="331009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Autoservicio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" name="Proceso alternativo 12"/>
          <p:cNvSpPr/>
          <p:nvPr/>
        </p:nvSpPr>
        <p:spPr>
          <a:xfrm>
            <a:off x="1271463" y="1988864"/>
            <a:ext cx="2304256" cy="33969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Tiendas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4" name="Proceso alternativo 13"/>
          <p:cNvSpPr/>
          <p:nvPr/>
        </p:nvSpPr>
        <p:spPr>
          <a:xfrm>
            <a:off x="1271464" y="2455081"/>
            <a:ext cx="2304256" cy="30555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Mercados seccionales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5" name="Proceso alternativo 14"/>
          <p:cNvSpPr/>
          <p:nvPr/>
        </p:nvSpPr>
        <p:spPr>
          <a:xfrm>
            <a:off x="1271464" y="2887157"/>
            <a:ext cx="2304256" cy="38773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Mercados Centrales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Rectángulo redondeado 2"/>
          <p:cNvSpPr/>
          <p:nvPr/>
        </p:nvSpPr>
        <p:spPr>
          <a:xfrm>
            <a:off x="1271464" y="3375954"/>
            <a:ext cx="2304255" cy="384034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tx2"/>
                </a:solidFill>
              </a:rPr>
              <a:t>Ferias Barriales</a:t>
            </a:r>
            <a:endParaRPr lang="es-ES" sz="1600" b="1" dirty="0">
              <a:solidFill>
                <a:schemeClr val="tx2"/>
              </a:solidFill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1271463" y="3890211"/>
            <a:ext cx="2304256" cy="331009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tx2"/>
                </a:solidFill>
              </a:rPr>
              <a:t>Ferias Locales</a:t>
            </a:r>
            <a:endParaRPr lang="es-ES" sz="1600" b="1" dirty="0">
              <a:solidFill>
                <a:schemeClr val="tx2"/>
              </a:solidFill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1271463" y="4322286"/>
            <a:ext cx="2304256" cy="310311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tx2"/>
                </a:solidFill>
              </a:rPr>
              <a:t>Ferias Provinciales</a:t>
            </a:r>
            <a:endParaRPr lang="es-ES" sz="1600" b="1" dirty="0">
              <a:solidFill>
                <a:schemeClr val="tx2"/>
              </a:solidFill>
            </a:endParaRPr>
          </a:p>
        </p:txBody>
      </p:sp>
      <p:sp>
        <p:nvSpPr>
          <p:cNvPr id="22" name="Proceso alternativo 11"/>
          <p:cNvSpPr/>
          <p:nvPr/>
        </p:nvSpPr>
        <p:spPr>
          <a:xfrm rot="10800000" flipV="1">
            <a:off x="1271465" y="4782066"/>
            <a:ext cx="2304256" cy="331009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Ventas Públicas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3" name="Proceso alternativo 12"/>
          <p:cNvSpPr/>
          <p:nvPr/>
        </p:nvSpPr>
        <p:spPr>
          <a:xfrm>
            <a:off x="1271465" y="5216237"/>
            <a:ext cx="2304256" cy="33969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Gastronomía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4" name="Proceso alternativo 13"/>
          <p:cNvSpPr/>
          <p:nvPr/>
        </p:nvSpPr>
        <p:spPr>
          <a:xfrm>
            <a:off x="1271466" y="5712433"/>
            <a:ext cx="2304256" cy="30555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Venta Directa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5" name="Proceso alternativo 14"/>
          <p:cNvSpPr/>
          <p:nvPr/>
        </p:nvSpPr>
        <p:spPr>
          <a:xfrm>
            <a:off x="1271466" y="6146605"/>
            <a:ext cx="2304256" cy="38773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5733" tIns="37866" rIns="75733" bIns="378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656" b="1" dirty="0" smtClean="0">
                <a:solidFill>
                  <a:schemeClr val="accent4">
                    <a:lumMod val="50000"/>
                  </a:schemeClr>
                </a:solidFill>
              </a:rPr>
              <a:t>Rescatistas</a:t>
            </a:r>
            <a:endParaRPr lang="es-ES" sz="165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6888088" y="2699229"/>
            <a:ext cx="1788935" cy="2121518"/>
            <a:chOff x="151390" y="-125550"/>
            <a:chExt cx="2153930" cy="4896544"/>
          </a:xfrm>
        </p:grpSpPr>
        <p:sp>
          <p:nvSpPr>
            <p:cNvPr id="48" name="47 Rectángulo redondeado"/>
            <p:cNvSpPr/>
            <p:nvPr/>
          </p:nvSpPr>
          <p:spPr>
            <a:xfrm>
              <a:off x="151390" y="-125550"/>
              <a:ext cx="2153930" cy="489654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48 Rectángulo"/>
            <p:cNvSpPr/>
            <p:nvPr/>
          </p:nvSpPr>
          <p:spPr>
            <a:xfrm>
              <a:off x="151390" y="1833067"/>
              <a:ext cx="2153930" cy="19586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0688" tIns="170688" rIns="170688" bIns="170688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kern="1200" dirty="0" smtClean="0"/>
                <a:t>Mercado de 1º de mayo</a:t>
              </a:r>
              <a:endParaRPr lang="es-ES" sz="2400" kern="1200" dirty="0"/>
            </a:p>
          </p:txBody>
        </p:sp>
      </p:grpSp>
      <p:grpSp>
        <p:nvGrpSpPr>
          <p:cNvPr id="37" name="36 Grupo"/>
          <p:cNvGrpSpPr/>
          <p:nvPr/>
        </p:nvGrpSpPr>
        <p:grpSpPr>
          <a:xfrm>
            <a:off x="4062310" y="207038"/>
            <a:ext cx="1961682" cy="2121518"/>
            <a:chOff x="4580512" y="-134021"/>
            <a:chExt cx="2361921" cy="4896544"/>
          </a:xfrm>
        </p:grpSpPr>
        <p:sp>
          <p:nvSpPr>
            <p:cNvPr id="44" name="43 Rectángulo redondeado"/>
            <p:cNvSpPr/>
            <p:nvPr/>
          </p:nvSpPr>
          <p:spPr>
            <a:xfrm>
              <a:off x="4580512" y="-134021"/>
              <a:ext cx="2361921" cy="489654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44 Rectángulo"/>
            <p:cNvSpPr/>
            <p:nvPr/>
          </p:nvSpPr>
          <p:spPr>
            <a:xfrm>
              <a:off x="4580512" y="1824596"/>
              <a:ext cx="2361921" cy="19586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192024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700" kern="1200" dirty="0" smtClean="0"/>
                <a:t>Mercado Quillacollo – Plaza de Granos</a:t>
              </a:r>
              <a:endParaRPr lang="es-ES" sz="2700" kern="1200" dirty="0"/>
            </a:p>
          </p:txBody>
        </p:sp>
      </p:grpSp>
      <p:grpSp>
        <p:nvGrpSpPr>
          <p:cNvPr id="38" name="37 Grupo"/>
          <p:cNvGrpSpPr/>
          <p:nvPr/>
        </p:nvGrpSpPr>
        <p:grpSpPr>
          <a:xfrm>
            <a:off x="5807968" y="1243118"/>
            <a:ext cx="1754154" cy="2121518"/>
            <a:chOff x="7013291" y="-134021"/>
            <a:chExt cx="2112053" cy="4896544"/>
          </a:xfrm>
        </p:grpSpPr>
        <p:sp>
          <p:nvSpPr>
            <p:cNvPr id="42" name="41 Rectángulo redondeado"/>
            <p:cNvSpPr/>
            <p:nvPr/>
          </p:nvSpPr>
          <p:spPr>
            <a:xfrm>
              <a:off x="7013291" y="-134021"/>
              <a:ext cx="2112053" cy="489654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42 Rectángulo"/>
            <p:cNvSpPr/>
            <p:nvPr/>
          </p:nvSpPr>
          <p:spPr>
            <a:xfrm>
              <a:off x="7013291" y="1824596"/>
              <a:ext cx="2112053" cy="19586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192024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700" kern="1200" dirty="0" smtClean="0"/>
                <a:t>Mercado de las Rieles</a:t>
              </a:r>
              <a:endParaRPr lang="es-ES" sz="2700" kern="1200" dirty="0"/>
            </a:p>
          </p:txBody>
        </p:sp>
      </p:grpSp>
      <p:grpSp>
        <p:nvGrpSpPr>
          <p:cNvPr id="39" name="38 Grupo"/>
          <p:cNvGrpSpPr/>
          <p:nvPr/>
        </p:nvGrpSpPr>
        <p:grpSpPr>
          <a:xfrm>
            <a:off x="9912424" y="661538"/>
            <a:ext cx="1706211" cy="2121518"/>
            <a:chOff x="9196203" y="-134021"/>
            <a:chExt cx="2054328" cy="4896544"/>
          </a:xfrm>
        </p:grpSpPr>
        <p:sp>
          <p:nvSpPr>
            <p:cNvPr id="40" name="39 Rectángulo redondeado"/>
            <p:cNvSpPr/>
            <p:nvPr/>
          </p:nvSpPr>
          <p:spPr>
            <a:xfrm>
              <a:off x="9196203" y="-134021"/>
              <a:ext cx="2054328" cy="489654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40 Rectángulo"/>
            <p:cNvSpPr/>
            <p:nvPr/>
          </p:nvSpPr>
          <p:spPr>
            <a:xfrm>
              <a:off x="9196203" y="1824596"/>
              <a:ext cx="2054328" cy="19586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192024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700" kern="1200" dirty="0" smtClean="0"/>
                <a:t>Puntos Verdes</a:t>
              </a:r>
              <a:endParaRPr lang="es-ES" sz="2700" kern="1200" dirty="0"/>
            </a:p>
          </p:txBody>
        </p:sp>
      </p:grpSp>
      <p:cxnSp>
        <p:nvCxnSpPr>
          <p:cNvPr id="5" name="4 Conector recto de flecha"/>
          <p:cNvCxnSpPr>
            <a:stCxn id="8" idx="3"/>
          </p:cNvCxnSpPr>
          <p:nvPr/>
        </p:nvCxnSpPr>
        <p:spPr>
          <a:xfrm flipV="1">
            <a:off x="3575719" y="2358752"/>
            <a:ext cx="720081" cy="211869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 de flecha"/>
          <p:cNvCxnSpPr>
            <a:stCxn id="3" idx="3"/>
          </p:cNvCxnSpPr>
          <p:nvPr/>
        </p:nvCxnSpPr>
        <p:spPr>
          <a:xfrm>
            <a:off x="3575719" y="3567971"/>
            <a:ext cx="4544278" cy="229723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 de flecha"/>
          <p:cNvCxnSpPr/>
          <p:nvPr/>
        </p:nvCxnSpPr>
        <p:spPr>
          <a:xfrm flipV="1">
            <a:off x="3575722" y="3274889"/>
            <a:ext cx="2272136" cy="268101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 de flecha"/>
          <p:cNvCxnSpPr/>
          <p:nvPr/>
        </p:nvCxnSpPr>
        <p:spPr>
          <a:xfrm>
            <a:off x="3575720" y="2679732"/>
            <a:ext cx="3312368" cy="161336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20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392" y="-108680"/>
            <a:ext cx="9509760" cy="1233424"/>
          </a:xfrm>
        </p:spPr>
        <p:txBody>
          <a:bodyPr rtlCol="0"/>
          <a:lstStyle/>
          <a:p>
            <a:pPr rtl="0"/>
            <a:r>
              <a:rPr lang="es-ES" dirty="0" smtClean="0"/>
              <a:t>Fases</a:t>
            </a:r>
            <a:endParaRPr lang="es-ES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009592"/>
              </p:ext>
            </p:extLst>
          </p:nvPr>
        </p:nvGraphicFramePr>
        <p:xfrm>
          <a:off x="2135560" y="162900"/>
          <a:ext cx="9937104" cy="636244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12368"/>
                <a:gridCol w="3312368"/>
                <a:gridCol w="3312368"/>
              </a:tblGrid>
              <a:tr h="935577">
                <a:tc gridSpan="3">
                  <a:txBody>
                    <a:bodyPr/>
                    <a:lstStyle/>
                    <a:p>
                      <a:r>
                        <a:rPr lang="es-ES" dirty="0" smtClean="0"/>
                        <a:t>Pregunta de investigación 1:</a:t>
                      </a:r>
                    </a:p>
                    <a:p>
                      <a:r>
                        <a:rPr lang="es-ES" dirty="0" smtClean="0"/>
                        <a:t>¿Cuáles son los factores que afectan a los espacios de circulación de alimentos ecológicos frescos en Cochabamba?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9428">
                <a:tc>
                  <a:txBody>
                    <a:bodyPr/>
                    <a:lstStyle/>
                    <a:p>
                      <a:r>
                        <a:rPr lang="es-E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Método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Qué actor/dónde?</a:t>
                      </a:r>
                      <a:endParaRPr lang="es-E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496923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Fase 1: Localización y mapeo de la producción ecológica y su flujo hasta los espacios de circulación</a:t>
                      </a:r>
                      <a:endParaRPr lang="es-E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Entrevista </a:t>
                      </a:r>
                      <a:r>
                        <a:rPr lang="es-ES" dirty="0" err="1" smtClean="0"/>
                        <a:t>semi</a:t>
                      </a:r>
                      <a:r>
                        <a:rPr lang="es-ES" dirty="0" smtClean="0"/>
                        <a:t>-estructurada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Informantes y actores  claves: instituciones públicas o privadas (</a:t>
                      </a:r>
                      <a:r>
                        <a:rPr lang="es-BO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ONGs</a:t>
                      </a:r>
                      <a:r>
                        <a:rPr lang="es-BO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Fundaciones, cooperación, empresas, etc.), organizaciones o asociaciones </a:t>
                      </a:r>
                      <a:endParaRPr lang="es-ES" dirty="0"/>
                    </a:p>
                  </a:txBody>
                  <a:tcPr/>
                </a:tc>
              </a:tr>
              <a:tr h="96832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Revisión de fuentes secundarias de información y análisis de bases de datos y censos oficiales</a:t>
                      </a:r>
                      <a:endParaRPr lang="es-E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Instituciones públicas y fuentes oficiales (Instituto Nacional de Estadística)</a:t>
                      </a:r>
                      <a:endParaRPr lang="es-E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</a:tr>
              <a:tr h="968322">
                <a:tc rowSpan="3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Fase 2: Análisis detallado de los casos de estudio seleccionados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Sondeo rápido de mercados (encuestas, entrevistas </a:t>
                      </a:r>
                      <a:r>
                        <a:rPr lang="es-BO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semi</a:t>
                      </a: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-estructuradas, etc.)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Productores, consumidores y otros actores de los espacios de circulación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</a:tr>
              <a:tr h="96832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Entrevistas a profundidad con la posibilidad de extraer historias de vida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Actores claves (dirigentes o representantes, o técnicos públicos o privados)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</a:tr>
              <a:tr h="64554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Análisis de factores de éxito o fracaso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Los 10 puntos verdes de la </a:t>
                      </a:r>
                      <a:r>
                        <a:rPr lang="es-BO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EcoFeria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  <p:sp>
        <p:nvSpPr>
          <p:cNvPr id="9" name="8 Elipse"/>
          <p:cNvSpPr/>
          <p:nvPr/>
        </p:nvSpPr>
        <p:spPr>
          <a:xfrm>
            <a:off x="5015880" y="4797152"/>
            <a:ext cx="3816424" cy="11521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263352" y="4581128"/>
            <a:ext cx="3096344" cy="9233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Desarrollo de instrumentos para vendedores/productores y para consumidores</a:t>
            </a:r>
            <a:endParaRPr lang="es-ES" dirty="0"/>
          </a:p>
        </p:txBody>
      </p:sp>
      <p:cxnSp>
        <p:nvCxnSpPr>
          <p:cNvPr id="8" name="7 Conector recto de flecha"/>
          <p:cNvCxnSpPr/>
          <p:nvPr/>
        </p:nvCxnSpPr>
        <p:spPr>
          <a:xfrm flipH="1">
            <a:off x="3215680" y="4509120"/>
            <a:ext cx="2232248" cy="43204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60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657384"/>
          </a:xfrm>
        </p:spPr>
        <p:txBody>
          <a:bodyPr/>
          <a:lstStyle/>
          <a:p>
            <a:r>
              <a:rPr lang="es-ES" dirty="0" smtClean="0"/>
              <a:t>Estudios </a:t>
            </a:r>
            <a:r>
              <a:rPr lang="es-ES" dirty="0" smtClean="0"/>
              <a:t>de caso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1625959"/>
              </p:ext>
            </p:extLst>
          </p:nvPr>
        </p:nvGraphicFramePr>
        <p:xfrm>
          <a:off x="479376" y="1340769"/>
          <a:ext cx="1137726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ángulo 4"/>
          <p:cNvSpPr/>
          <p:nvPr/>
        </p:nvSpPr>
        <p:spPr>
          <a:xfrm>
            <a:off x="983432" y="5229200"/>
            <a:ext cx="10369152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tx1"/>
                </a:solidFill>
              </a:rPr>
              <a:t>Censo </a:t>
            </a:r>
            <a:r>
              <a:rPr lang="es-ES" sz="2000" b="1" dirty="0" smtClean="0">
                <a:solidFill>
                  <a:schemeClr val="tx1"/>
                </a:solidFill>
              </a:rPr>
              <a:t>de puestos de venta, conteo de consumidores </a:t>
            </a:r>
            <a:r>
              <a:rPr lang="es-ES" sz="2000" b="1" dirty="0" smtClean="0">
                <a:solidFill>
                  <a:schemeClr val="tx1"/>
                </a:solidFill>
              </a:rPr>
              <a:t>(c/</a:t>
            </a:r>
            <a:r>
              <a:rPr lang="es-ES" sz="2000" b="1" dirty="0" smtClean="0">
                <a:solidFill>
                  <a:schemeClr val="tx1"/>
                </a:solidFill>
              </a:rPr>
              <a:t> </a:t>
            </a:r>
            <a:r>
              <a:rPr lang="es-ES" sz="2000" b="1" dirty="0" smtClean="0">
                <a:solidFill>
                  <a:schemeClr val="tx1"/>
                </a:solidFill>
              </a:rPr>
              <a:t>15 </a:t>
            </a:r>
            <a:r>
              <a:rPr lang="es-ES" sz="2000" b="1" dirty="0" smtClean="0">
                <a:solidFill>
                  <a:schemeClr val="tx1"/>
                </a:solidFill>
              </a:rPr>
              <a:t>min.), </a:t>
            </a:r>
            <a:r>
              <a:rPr lang="es-ES" sz="2000" b="1" dirty="0" smtClean="0">
                <a:solidFill>
                  <a:schemeClr val="tx1"/>
                </a:solidFill>
              </a:rPr>
              <a:t>observaciones participantes, entrevistas a directivas de los mercados</a:t>
            </a:r>
            <a:endParaRPr lang="es-E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56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9214906"/>
              </p:ext>
            </p:extLst>
          </p:nvPr>
        </p:nvGraphicFramePr>
        <p:xfrm>
          <a:off x="119337" y="260648"/>
          <a:ext cx="11953328" cy="590465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494166"/>
                <a:gridCol w="1494166"/>
                <a:gridCol w="1295922"/>
                <a:gridCol w="1533815"/>
                <a:gridCol w="1314698"/>
                <a:gridCol w="1533815"/>
                <a:gridCol w="1095582"/>
                <a:gridCol w="2191164"/>
              </a:tblGrid>
              <a:tr h="1710853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Mercado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Hortalizas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Frutas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Tubérculos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Granos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Mixto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Total</a:t>
                      </a:r>
                    </a:p>
                    <a:p>
                      <a:pPr algn="ctr"/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Flujo de consumidores cada 15 minutos</a:t>
                      </a:r>
                      <a:endParaRPr lang="es-ES" dirty="0"/>
                    </a:p>
                  </a:txBody>
                  <a:tcPr anchor="ctr"/>
                </a:tc>
              </a:tr>
              <a:tr h="1287843">
                <a:tc>
                  <a:txBody>
                    <a:bodyPr/>
                    <a:lstStyle/>
                    <a:p>
                      <a:pPr algn="l" fontAlgn="t"/>
                      <a:r>
                        <a:rPr lang="es-E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Mercado</a:t>
                      </a:r>
                      <a:r>
                        <a:rPr lang="es-ES" sz="18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Sacaba -</a:t>
                      </a:r>
                      <a:r>
                        <a:rPr lang="es-E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Villa </a:t>
                      </a:r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Obrajes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</a:tr>
              <a:tr h="649463">
                <a:tc>
                  <a:txBody>
                    <a:bodyPr/>
                    <a:lstStyle/>
                    <a:p>
                      <a:pPr algn="l" fontAlgn="t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Mercado de las Rieles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9525" marR="9525" marT="9525" marB="0" anchor="ctr"/>
                </a:tc>
              </a:tr>
              <a:tr h="968653">
                <a:tc>
                  <a:txBody>
                    <a:bodyPr/>
                    <a:lstStyle/>
                    <a:p>
                      <a:pPr algn="l" fontAlgn="t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Mercado Bartolina Sisa - 1ro de Mayo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 marL="9525" marR="9525" marT="9525" marB="0" anchor="ctr"/>
                </a:tc>
              </a:tr>
              <a:tr h="1287843">
                <a:tc>
                  <a:txBody>
                    <a:bodyPr/>
                    <a:lstStyle/>
                    <a:p>
                      <a:pPr algn="l" fontAlgn="t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Mercado </a:t>
                      </a:r>
                      <a:r>
                        <a:rPr lang="es-E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Quillacollo -Plaza </a:t>
                      </a:r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 Granos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  <a:endParaRPr lang="es-E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lang="es-E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  <a:endParaRPr lang="es-E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  <a:endParaRPr lang="es-E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s-E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Entrada: 253</a:t>
                      </a:r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s-E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Plaza </a:t>
                      </a:r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s-E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papa </a:t>
                      </a:r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  <a:b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s-E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Plaza </a:t>
                      </a:r>
                      <a:r>
                        <a:rPr lang="es-E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s-E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hortalizas</a:t>
                      </a:r>
                      <a:r>
                        <a:rPr lang="es-ES" sz="18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  <a:endParaRPr lang="es-E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624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88962"/>
          </a:xfrm>
        </p:spPr>
        <p:txBody>
          <a:bodyPr>
            <a:normAutofit/>
          </a:bodyPr>
          <a:lstStyle/>
          <a:p>
            <a:r>
              <a:rPr lang="es-ES" sz="3200" b="1" dirty="0" smtClean="0"/>
              <a:t>Relación de Actores</a:t>
            </a:r>
            <a:endParaRPr lang="es-ES" sz="3200" dirty="0" smtClean="0"/>
          </a:p>
        </p:txBody>
      </p:sp>
      <p:sp>
        <p:nvSpPr>
          <p:cNvPr id="4099" name="Marcador de contenido 2"/>
          <p:cNvSpPr>
            <a:spLocks noGrp="1"/>
          </p:cNvSpPr>
          <p:nvPr>
            <p:ph idx="1"/>
          </p:nvPr>
        </p:nvSpPr>
        <p:spPr>
          <a:xfrm>
            <a:off x="19051" y="908050"/>
            <a:ext cx="12192000" cy="594995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s-ES" sz="1100" smtClean="0"/>
              <a:t>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1377084" y="981075"/>
            <a:ext cx="575733" cy="2592388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>
              <a:defRPr/>
            </a:pPr>
            <a:r>
              <a:rPr lang="es-ES" sz="2000" dirty="0">
                <a:solidFill>
                  <a:srgbClr val="7030A0"/>
                </a:solidFill>
              </a:rPr>
              <a:t>Organización no gubernamental</a:t>
            </a:r>
            <a:r>
              <a:rPr lang="es-ES" sz="1200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1377084" y="3867862"/>
            <a:ext cx="575733" cy="2952750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>
              <a:defRPr/>
            </a:pPr>
            <a:r>
              <a:rPr lang="es-ES" sz="2000" dirty="0">
                <a:solidFill>
                  <a:srgbClr val="00B050"/>
                </a:solidFill>
              </a:rPr>
              <a:t>Organización gubernamental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546089"/>
              </p:ext>
            </p:extLst>
          </p:nvPr>
        </p:nvGraphicFramePr>
        <p:xfrm>
          <a:off x="143933" y="981075"/>
          <a:ext cx="11135788" cy="649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3947"/>
                <a:gridCol w="2783947"/>
                <a:gridCol w="2783947"/>
                <a:gridCol w="2783947"/>
              </a:tblGrid>
              <a:tr h="5760640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solidFill>
                            <a:schemeClr val="tx1"/>
                          </a:solidFill>
                        </a:rPr>
                        <a:t>Núcleo de gobernanza</a:t>
                      </a:r>
                    </a:p>
                    <a:p>
                      <a:endParaRPr lang="es-ES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sz="2000" b="1" dirty="0" smtClean="0">
                          <a:solidFill>
                            <a:schemeClr val="tx1"/>
                          </a:solidFill>
                        </a:rPr>
                        <a:t>Tipos</a:t>
                      </a:r>
                      <a:r>
                        <a:rPr lang="es-ES" sz="2000" b="1" baseline="0" dirty="0" smtClean="0">
                          <a:solidFill>
                            <a:schemeClr val="tx1"/>
                          </a:solidFill>
                        </a:rPr>
                        <a:t> de Relaciones:</a:t>
                      </a:r>
                    </a:p>
                    <a:p>
                      <a:endParaRPr lang="es-ES" sz="20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sz="2000" b="0" baseline="0" dirty="0" smtClean="0">
                          <a:solidFill>
                            <a:schemeClr val="tx1"/>
                          </a:solidFill>
                        </a:rPr>
                        <a:t>Colaboración </a:t>
                      </a:r>
                    </a:p>
                    <a:p>
                      <a:r>
                        <a:rPr lang="es-ES" sz="2000" b="0" baseline="0" dirty="0" smtClean="0">
                          <a:solidFill>
                            <a:schemeClr val="tx1"/>
                          </a:solidFill>
                        </a:rPr>
                        <a:t>Coordinación</a:t>
                      </a:r>
                    </a:p>
                    <a:p>
                      <a:r>
                        <a:rPr lang="es-ES" sz="2000" b="0" baseline="0" dirty="0" smtClean="0">
                          <a:solidFill>
                            <a:schemeClr val="tx1"/>
                          </a:solidFill>
                        </a:rPr>
                        <a:t>Distante </a:t>
                      </a:r>
                    </a:p>
                    <a:p>
                      <a:r>
                        <a:rPr lang="es-ES" sz="2000" b="0" baseline="0" dirty="0" err="1" smtClean="0">
                          <a:solidFill>
                            <a:schemeClr val="tx1"/>
                          </a:solidFill>
                        </a:rPr>
                        <a:t>Confrontativa</a:t>
                      </a:r>
                      <a:endParaRPr lang="es-ES" sz="20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04" marR="121904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solidFill>
                            <a:schemeClr val="tx1"/>
                          </a:solidFill>
                        </a:rPr>
                        <a:t>Nivel</a:t>
                      </a:r>
                      <a:r>
                        <a:rPr lang="es-ES" sz="2000" baseline="0" dirty="0" smtClean="0">
                          <a:solidFill>
                            <a:schemeClr val="tx1"/>
                          </a:solidFill>
                        </a:rPr>
                        <a:t> Local</a:t>
                      </a:r>
                    </a:p>
                    <a:p>
                      <a:endParaRPr lang="es-ES" sz="20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aseline="0" dirty="0" smtClean="0">
                        <a:solidFill>
                          <a:srgbClr val="7030A0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rgbClr val="7030A0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rgbClr val="7030A0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rgbClr val="00B050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rgbClr val="00B050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rgbClr val="00B050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rgbClr val="00B050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rgbClr val="00B050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rgbClr val="00B050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rgbClr val="00B050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rgbClr val="00B050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rgbClr val="00B050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rgbClr val="00B050"/>
                        </a:solidFill>
                      </a:endParaRPr>
                    </a:p>
                    <a:p>
                      <a:endParaRPr lang="es-ES" sz="2000" b="0" dirty="0">
                        <a:solidFill>
                          <a:srgbClr val="00B050"/>
                        </a:solidFill>
                      </a:endParaRPr>
                    </a:p>
                  </a:txBody>
                  <a:tcPr marL="121904" marR="121904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solidFill>
                            <a:schemeClr val="tx1"/>
                          </a:solidFill>
                        </a:rPr>
                        <a:t>Nivel Regional</a:t>
                      </a:r>
                    </a:p>
                    <a:p>
                      <a:endParaRPr lang="es-ES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21904" marR="121904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solidFill>
                            <a:schemeClr val="tx1"/>
                          </a:solidFill>
                        </a:rPr>
                        <a:t>Nivel</a:t>
                      </a:r>
                      <a:r>
                        <a:rPr lang="es-ES" sz="2000" baseline="0" dirty="0" smtClean="0">
                          <a:solidFill>
                            <a:schemeClr val="tx1"/>
                          </a:solidFill>
                        </a:rPr>
                        <a:t> Nacional</a:t>
                      </a:r>
                    </a:p>
                    <a:p>
                      <a:endParaRPr lang="es-ES" sz="20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s-ES" sz="20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21904" marR="121904"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cxnSp>
        <p:nvCxnSpPr>
          <p:cNvPr id="10" name="Conector recto 9"/>
          <p:cNvCxnSpPr/>
          <p:nvPr/>
        </p:nvCxnSpPr>
        <p:spPr>
          <a:xfrm>
            <a:off x="1799423" y="5805264"/>
            <a:ext cx="1056217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1847528" y="6669360"/>
            <a:ext cx="105621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1799423" y="6381328"/>
            <a:ext cx="1056217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1799423" y="6093296"/>
            <a:ext cx="1056217" cy="0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redondeado 18"/>
          <p:cNvSpPr/>
          <p:nvPr/>
        </p:nvSpPr>
        <p:spPr>
          <a:xfrm>
            <a:off x="239185" y="2420938"/>
            <a:ext cx="2305049" cy="122396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00" dirty="0">
                <a:solidFill>
                  <a:schemeClr val="accent6">
                    <a:lumMod val="50000"/>
                  </a:schemeClr>
                </a:solidFill>
              </a:rPr>
              <a:t>Asociación </a:t>
            </a:r>
            <a:r>
              <a:rPr lang="es-ES" sz="1600" dirty="0" smtClean="0">
                <a:solidFill>
                  <a:schemeClr val="accent6">
                    <a:lumMod val="50000"/>
                  </a:schemeClr>
                </a:solidFill>
              </a:rPr>
              <a:t>…</a:t>
            </a:r>
            <a:endParaRPr lang="es-ES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1" name="Conector recto 20"/>
          <p:cNvCxnSpPr/>
          <p:nvPr/>
        </p:nvCxnSpPr>
        <p:spPr>
          <a:xfrm flipV="1">
            <a:off x="2544234" y="1989138"/>
            <a:ext cx="480484" cy="36036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 flipV="1">
            <a:off x="2639484" y="2349501"/>
            <a:ext cx="5856816" cy="358775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 flipV="1">
            <a:off x="2639485" y="2997200"/>
            <a:ext cx="385233" cy="215900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/>
          <p:cNvCxnSpPr/>
          <p:nvPr/>
        </p:nvCxnSpPr>
        <p:spPr>
          <a:xfrm>
            <a:off x="2112434" y="3789363"/>
            <a:ext cx="912284" cy="165576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>
            <a:off x="2639485" y="3357564"/>
            <a:ext cx="3168649" cy="287337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>
            <a:off x="2567518" y="3573463"/>
            <a:ext cx="3145367" cy="122396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1"/>
          <p:cNvCxnSpPr/>
          <p:nvPr/>
        </p:nvCxnSpPr>
        <p:spPr>
          <a:xfrm>
            <a:off x="2639484" y="2852936"/>
            <a:ext cx="105621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5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3352" y="1"/>
            <a:ext cx="10587528" cy="692696"/>
          </a:xfrm>
        </p:spPr>
        <p:txBody>
          <a:bodyPr>
            <a:normAutofit/>
          </a:bodyPr>
          <a:lstStyle/>
          <a:p>
            <a:r>
              <a:rPr lang="es-ES" dirty="0" smtClean="0"/>
              <a:t>Relación de Actores</a:t>
            </a:r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5128"/>
          <a:stretch/>
        </p:blipFill>
        <p:spPr>
          <a:xfrm>
            <a:off x="263352" y="692697"/>
            <a:ext cx="7447889" cy="5328593"/>
          </a:xfrm>
          <a:prstGeom prst="rect">
            <a:avLst/>
          </a:prstGeom>
          <a:effectLst>
            <a:softEdge rad="12700"/>
          </a:effectLst>
          <a:scene3d>
            <a:camera prst="orthographicFront"/>
            <a:lightRig rig="threePt" dir="t"/>
          </a:scene3d>
          <a:sp3d extrusionH="6350" contourW="6350"/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t="4064"/>
          <a:stretch/>
        </p:blipFill>
        <p:spPr>
          <a:xfrm>
            <a:off x="2378860" y="1052738"/>
            <a:ext cx="7423536" cy="5301208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 contourW="6350"/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t="2980"/>
          <a:stretch/>
        </p:blipFill>
        <p:spPr>
          <a:xfrm>
            <a:off x="4367808" y="1385393"/>
            <a:ext cx="7525743" cy="5301209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 contourW="6350"/>
        </p:spPr>
      </p:pic>
    </p:spTree>
    <p:extLst>
      <p:ext uri="{BB962C8B-B14F-4D97-AF65-F5344CB8AC3E}">
        <p14:creationId xmlns:p14="http://schemas.microsoft.com/office/powerpoint/2010/main" val="333714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SAMSUNG Ci5\Pictures\Saludos!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1" r="18859"/>
          <a:stretch/>
        </p:blipFill>
        <p:spPr bwMode="auto">
          <a:xfrm>
            <a:off x="551384" y="54354"/>
            <a:ext cx="3456383" cy="675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551386" y="260648"/>
            <a:ext cx="11116342" cy="6408712"/>
          </a:xfrm>
        </p:spPr>
        <p:txBody>
          <a:bodyPr>
            <a:normAutofit fontScale="90000"/>
          </a:bodyPr>
          <a:lstStyle/>
          <a:p>
            <a:pPr algn="r"/>
            <a:r>
              <a:rPr lang="es-ES" sz="2700" dirty="0" smtClean="0"/>
              <a:t>http</a:t>
            </a:r>
            <a:r>
              <a:rPr lang="es-ES" sz="2700" dirty="0"/>
              <a:t>://</a:t>
            </a:r>
            <a:r>
              <a:rPr lang="es-ES" sz="2700" dirty="0" smtClean="0"/>
              <a:t>ecoconsumo.agrecolandes.org</a:t>
            </a:r>
            <a:br>
              <a:rPr lang="es-ES" sz="2700" dirty="0" smtClean="0"/>
            </a:br>
            <a:r>
              <a:rPr lang="es-ES" sz="2700" dirty="0"/>
              <a:t/>
            </a:r>
            <a:br>
              <a:rPr lang="es-ES" sz="2700" dirty="0"/>
            </a:br>
            <a:r>
              <a:rPr lang="es-ES" sz="2700" dirty="0"/>
              <a:t>http://</a:t>
            </a:r>
            <a:r>
              <a:rPr lang="es-ES" sz="2700" dirty="0" smtClean="0"/>
              <a:t>ecoconsumo.agrecolandes.org/circuitos-alimentos-</a:t>
            </a:r>
            <a:br>
              <a:rPr lang="es-ES" sz="2700" dirty="0" smtClean="0"/>
            </a:br>
            <a:r>
              <a:rPr lang="es-ES" sz="2700" dirty="0" err="1" smtClean="0"/>
              <a:t>ecologico-cochabamba</a:t>
            </a:r>
            <a:r>
              <a:rPr lang="es-ES" sz="2700" dirty="0" smtClean="0"/>
              <a:t>/</a:t>
            </a:r>
            <a:br>
              <a:rPr lang="es-ES" sz="2700" dirty="0" smtClean="0"/>
            </a:br>
            <a:r>
              <a:rPr lang="es-ES" sz="2700" dirty="0" smtClean="0"/>
              <a:t/>
            </a:r>
            <a:br>
              <a:rPr lang="es-ES" sz="2700" dirty="0" smtClean="0"/>
            </a:br>
            <a:r>
              <a:rPr lang="es-ES" sz="1800" dirty="0" smtClean="0"/>
              <a:t/>
            </a:r>
            <a:br>
              <a:rPr lang="es-ES" sz="1800" dirty="0" smtClean="0"/>
            </a:br>
            <a:r>
              <a:rPr lang="es-ES" sz="1800" dirty="0"/>
              <a:t/>
            </a:r>
            <a:br>
              <a:rPr lang="es-ES" sz="1800" dirty="0"/>
            </a:br>
            <a:r>
              <a:rPr lang="es-ES" sz="1800" dirty="0" smtClean="0"/>
              <a:t/>
            </a:r>
            <a:br>
              <a:rPr lang="es-ES" sz="1800" dirty="0" smtClean="0"/>
            </a:br>
            <a:r>
              <a:rPr lang="es-ES" sz="1800" dirty="0"/>
              <a:t/>
            </a:r>
            <a:br>
              <a:rPr lang="es-ES" sz="1800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Saludos </a:t>
            </a:r>
            <a:r>
              <a:rPr lang="es-ES" dirty="0" smtClean="0"/>
              <a:t>y </a:t>
            </a:r>
            <a:r>
              <a:rPr lang="es-ES" dirty="0" smtClean="0"/>
              <a:t>…</a:t>
            </a:r>
            <a:br>
              <a:rPr lang="es-ES" dirty="0" smtClean="0"/>
            </a:br>
            <a:r>
              <a:rPr lang="es-ES" dirty="0" smtClean="0"/>
              <a:t>muchas </a:t>
            </a:r>
            <a:r>
              <a:rPr lang="es-ES" dirty="0" smtClean="0"/>
              <a:t>gracias por sus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preguntas </a:t>
            </a:r>
            <a:r>
              <a:rPr lang="es-ES" dirty="0" smtClean="0"/>
              <a:t>y retroalimentación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327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Siguientes Pasos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106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7408" y="467360"/>
            <a:ext cx="10083472" cy="585376"/>
          </a:xfrm>
        </p:spPr>
        <p:txBody>
          <a:bodyPr rtlCol="0"/>
          <a:lstStyle/>
          <a:p>
            <a:pPr rtl="0"/>
            <a:r>
              <a:rPr lang="es-ES" dirty="0" smtClean="0"/>
              <a:t>Próximos pasos (Parte A Fase Incepción)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Rectángulo redondeado 3"/>
          <p:cNvSpPr/>
          <p:nvPr/>
        </p:nvSpPr>
        <p:spPr>
          <a:xfrm>
            <a:off x="623392" y="1772817"/>
            <a:ext cx="11017224" cy="374441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/>
              <a:t>Aplicación de las encuestas y entrevistas;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/>
              <a:t>Sistematización y Análisis de la información recolectada;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Describir las </a:t>
            </a:r>
            <a:r>
              <a:rPr lang="es-ES" sz="2400" dirty="0" smtClean="0"/>
              <a:t>tipologías </a:t>
            </a:r>
            <a:r>
              <a:rPr lang="es-ES" sz="2400" dirty="0"/>
              <a:t>de consumidores y sus características para clasificar los diferentes </a:t>
            </a:r>
            <a:r>
              <a:rPr lang="es-ES" sz="2400" dirty="0" smtClean="0"/>
              <a:t>estratos; </a:t>
            </a:r>
            <a:endParaRPr lang="es-E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/>
              <a:t>Describir </a:t>
            </a:r>
            <a:r>
              <a:rPr lang="es-ES" sz="2400" dirty="0"/>
              <a:t>las </a:t>
            </a:r>
            <a:r>
              <a:rPr lang="es-ES" sz="2400" dirty="0" smtClean="0"/>
              <a:t>tipologías </a:t>
            </a:r>
            <a:r>
              <a:rPr lang="es-ES" sz="2400" dirty="0"/>
              <a:t>de productores y su potencial de </a:t>
            </a:r>
            <a:r>
              <a:rPr lang="es-ES" sz="2400" dirty="0" smtClean="0"/>
              <a:t>participación en los espacios de </a:t>
            </a:r>
            <a:r>
              <a:rPr lang="es-ES" sz="2400" dirty="0" err="1" smtClean="0"/>
              <a:t>ciruculación</a:t>
            </a:r>
            <a:r>
              <a:rPr lang="es-ES" sz="2400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/>
              <a:t>Establecimiento la línea base y parámetros de seguimiento;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53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7408" y="467360"/>
            <a:ext cx="10083472" cy="585376"/>
          </a:xfrm>
        </p:spPr>
        <p:txBody>
          <a:bodyPr rtlCol="0"/>
          <a:lstStyle/>
          <a:p>
            <a:pPr rtl="0"/>
            <a:r>
              <a:rPr lang="es-ES" dirty="0" smtClean="0"/>
              <a:t>Próximos pasos (Inicio Fase Implementación)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Rectángulo redondeado 3"/>
          <p:cNvSpPr/>
          <p:nvPr/>
        </p:nvSpPr>
        <p:spPr>
          <a:xfrm>
            <a:off x="623392" y="1772817"/>
            <a:ext cx="11017224" cy="425676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/>
              <a:t>Identificar a los actores de los espacios de circulación de los alimentos frescos ecológicos, entrevistarlos y desarrollar un “mapa de relaciones”.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/>
              <a:t>Impulsar un encuentro entre actores y lideres para socializar los resultados del proyecto.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/>
              <a:t> Facilitar la conformación de un grupo impulsor para que identifique  </a:t>
            </a:r>
            <a:r>
              <a:rPr lang="es-ES" sz="2400" dirty="0"/>
              <a:t>una estrategia de acción conjunta hacia el desarrollo </a:t>
            </a:r>
            <a:r>
              <a:rPr lang="es-ES" sz="2400" dirty="0" smtClean="0"/>
              <a:t>de los espacios de circulación de los alimentos frescos ecológicos </a:t>
            </a:r>
            <a:r>
              <a:rPr lang="es-ES" sz="2400" dirty="0"/>
              <a:t>y la transformación de los hábitos </a:t>
            </a:r>
            <a:r>
              <a:rPr lang="es-ES" sz="2400" dirty="0" smtClean="0"/>
              <a:t>alimenticios de la población. 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591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con bandas azul 16x9">
  <a:themeElements>
    <a:clrScheme name="Banded_Design_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lumMod val="0"/>
                <a:lumOff val="100000"/>
              </a:schemeClr>
            </a:gs>
            <a:gs pos="72000">
              <a:schemeClr val="phClr"/>
            </a:gs>
            <a:gs pos="100000">
              <a:schemeClr val="phClr">
                <a:lumMod val="90000"/>
              </a:schemeClr>
            </a:gs>
          </a:gsLst>
          <a:lin ang="5400000" scaled="1"/>
        </a:gradFill>
        <a:gradFill flip="none" rotWithShape="1">
          <a:gsLst>
            <a:gs pos="32000">
              <a:schemeClr val="phClr"/>
            </a:gs>
            <a:gs pos="100000">
              <a:schemeClr val="phClr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3104_TF03417271_TF03417271.potx" id="{EA54B80E-BA09-439C-B6C4-3700DE1E3A5F}" vid="{1B525D37-96BF-404B-8A29-79A673742416}"/>
    </a:ext>
  </a:extLst>
</a:theme>
</file>

<file path=ppt/theme/theme2.xml><?xml version="1.0" encoding="utf-8"?>
<a:theme xmlns:a="http://schemas.openxmlformats.org/drawingml/2006/main" name="Tema de Offic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plan de proyecto empresarial (pantalla panorámica)</Template>
  <TotalTime>10015</TotalTime>
  <Words>1043</Words>
  <Application>Microsoft Office PowerPoint</Application>
  <PresentationFormat>Panorámica</PresentationFormat>
  <Paragraphs>294</Paragraphs>
  <Slides>33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8" baseType="lpstr">
      <vt:lpstr>Arial</vt:lpstr>
      <vt:lpstr>Corbel</vt:lpstr>
      <vt:lpstr>Euphemia</vt:lpstr>
      <vt:lpstr>Wingdings</vt:lpstr>
      <vt:lpstr>Diseño con bandas azul 16x9</vt:lpstr>
      <vt:lpstr>Avances Proyecto Eco-Consumo</vt:lpstr>
      <vt:lpstr>Objetivo del Proyecto</vt:lpstr>
      <vt:lpstr>Objetivos Específicos</vt:lpstr>
      <vt:lpstr>Fases</vt:lpstr>
      <vt:lpstr>Resultados de la Fase 1</vt:lpstr>
      <vt:lpstr>CIRCULACIÓN DE ALIMENTOS FRESCOS EN COCHABAMBA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CIRCULACIÓN DE ALIMENTOS FRESCOS EN COCHABAMBA</vt:lpstr>
      <vt:lpstr>Tipología de espacios de comercialización</vt:lpstr>
      <vt:lpstr>Presentación de PowerPoint</vt:lpstr>
      <vt:lpstr>Presentación de PowerPoint</vt:lpstr>
      <vt:lpstr>Presentación de PowerPoint</vt:lpstr>
      <vt:lpstr>Presentación de PowerPoint</vt:lpstr>
      <vt:lpstr>Datos ENA y Producción Ecológica  (solo productos seleccionados)</vt:lpstr>
      <vt:lpstr>Fase 2</vt:lpstr>
      <vt:lpstr>Presentación de PowerPoint</vt:lpstr>
      <vt:lpstr>Presentación de PowerPoint</vt:lpstr>
      <vt:lpstr>Fases</vt:lpstr>
      <vt:lpstr>Estudios de caso</vt:lpstr>
      <vt:lpstr>Presentación de PowerPoint</vt:lpstr>
      <vt:lpstr>Relación de Actores</vt:lpstr>
      <vt:lpstr>Relación de Actores</vt:lpstr>
      <vt:lpstr>http://ecoconsumo.agrecolandes.org  http://ecoconsumo.agrecolandes.org/circuitos-alimentos- ecologico-cochabamba/         Saludos y … muchas gracias por sus  preguntas y retroalimentación</vt:lpstr>
      <vt:lpstr>Siguientes Pasos</vt:lpstr>
      <vt:lpstr>Próximos pasos (Parte A Fase Incepción)</vt:lpstr>
      <vt:lpstr>Próximos pasos (Inicio Fase Implementación)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de proyecto empresarial</dc:title>
  <dc:creator>HP-CORE i5</dc:creator>
  <cp:lastModifiedBy>HP-CORE i5</cp:lastModifiedBy>
  <cp:revision>78</cp:revision>
  <dcterms:created xsi:type="dcterms:W3CDTF">2017-05-02T18:10:17Z</dcterms:created>
  <dcterms:modified xsi:type="dcterms:W3CDTF">2017-07-10T12:17:11Z</dcterms:modified>
</cp:coreProperties>
</file>