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theme/themeOverride1.xml" ContentType="application/vnd.openxmlformats-officedocument.themeOverr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theme/themeOverride2.xml" ContentType="application/vnd.openxmlformats-officedocument.themeOverr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theme/themeOverride3.xml" ContentType="application/vnd.openxmlformats-officedocument.themeOverr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drawings/drawing1.xml" ContentType="application/vnd.openxmlformats-officedocument.drawingml.chartshapes+xml"/>
  <Override PartName="/ppt/charts/chart15.xml" ContentType="application/vnd.openxmlformats-officedocument.drawingml.chart+xml"/>
  <Override PartName="/ppt/drawings/drawing2.xml" ContentType="application/vnd.openxmlformats-officedocument.drawingml.chartshape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69" r:id="rId2"/>
    <p:sldId id="257" r:id="rId3"/>
    <p:sldId id="270" r:id="rId4"/>
    <p:sldId id="272" r:id="rId5"/>
    <p:sldId id="258" r:id="rId6"/>
    <p:sldId id="297" r:id="rId7"/>
    <p:sldId id="273" r:id="rId8"/>
    <p:sldId id="288" r:id="rId9"/>
    <p:sldId id="259" r:id="rId10"/>
    <p:sldId id="294" r:id="rId11"/>
    <p:sldId id="274" r:id="rId12"/>
    <p:sldId id="275" r:id="rId13"/>
    <p:sldId id="276" r:id="rId14"/>
    <p:sldId id="289" r:id="rId15"/>
    <p:sldId id="277" r:id="rId16"/>
    <p:sldId id="290" r:id="rId17"/>
    <p:sldId id="280" r:id="rId18"/>
    <p:sldId id="278" r:id="rId19"/>
    <p:sldId id="279" r:id="rId20"/>
    <p:sldId id="293" r:id="rId21"/>
    <p:sldId id="281" r:id="rId22"/>
    <p:sldId id="282" r:id="rId23"/>
    <p:sldId id="283" r:id="rId24"/>
    <p:sldId id="291" r:id="rId25"/>
    <p:sldId id="292" r:id="rId26"/>
    <p:sldId id="284" r:id="rId27"/>
    <p:sldId id="285" r:id="rId28"/>
    <p:sldId id="286" r:id="rId29"/>
    <p:sldId id="287" r:id="rId30"/>
    <p:sldId id="295" r:id="rId31"/>
    <p:sldId id="296" r:id="rId32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1" d="100"/>
          <a:sy n="71" d="100"/>
        </p:scale>
        <p:origin x="-13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ross:Library:Caches:TemporaryItems:Outlook%20Temp:Gasta%20alimento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Hoja_de_c_lculo_de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package" Target="../embeddings/Hoja_de_c_lculo_de_Microsoft_Excel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package" Target="../embeddings/Hoja_de_c_lculo_de_Microsoft_Excel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3.xlsx"/><Relationship Id="rId2" Type="http://schemas.openxmlformats.org/officeDocument/2006/relationships/chartUserShapes" Target="../drawings/drawing1.xm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4.xlsx"/><Relationship Id="rId2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3009405074366"/>
          <c:y val="0.158477885190094"/>
          <c:w val="0.736435039370079"/>
          <c:h val="0.6353677789038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Analysis2!$Q$27</c:f>
              <c:strCache>
                <c:ptCount val="1"/>
                <c:pt idx="0">
                  <c:v>Edad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Analysis2!$P$28:$P$32</c:f>
              <c:strCache>
                <c:ptCount val="5"/>
                <c:pt idx="0">
                  <c:v>20-30</c:v>
                </c:pt>
                <c:pt idx="1">
                  <c:v>31-40 </c:v>
                </c:pt>
                <c:pt idx="2">
                  <c:v>41-50</c:v>
                </c:pt>
                <c:pt idx="3">
                  <c:v>51-60</c:v>
                </c:pt>
                <c:pt idx="4">
                  <c:v>&gt; 60</c:v>
                </c:pt>
              </c:strCache>
            </c:strRef>
          </c:cat>
          <c:val>
            <c:numRef>
              <c:f>Analysis2!$Q$28:$Q$32</c:f>
              <c:numCache>
                <c:formatCode>General</c:formatCode>
                <c:ptCount val="5"/>
                <c:pt idx="0">
                  <c:v>63.0</c:v>
                </c:pt>
                <c:pt idx="1">
                  <c:v>60.0</c:v>
                </c:pt>
                <c:pt idx="2">
                  <c:v>24.0</c:v>
                </c:pt>
                <c:pt idx="3">
                  <c:v>32.0</c:v>
                </c:pt>
                <c:pt idx="4">
                  <c:v>21.0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C7A-4C70-BCCA-AE94B6CE7C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56066232"/>
        <c:axId val="2056052440"/>
      </c:barChart>
      <c:catAx>
        <c:axId val="20560662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Rango de edad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56052440"/>
        <c:crosses val="autoZero"/>
        <c:auto val="1"/>
        <c:lblAlgn val="ctr"/>
        <c:lblOffset val="100"/>
        <c:noMultiLvlLbl val="0"/>
      </c:catAx>
      <c:valAx>
        <c:axId val="2056052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 De </a:t>
                </a:r>
                <a:r>
                  <a:rPr lang="en-US" sz="1400" baseline="0"/>
                  <a:t>respuestas</a:t>
                </a:r>
              </a:p>
            </c:rich>
          </c:tx>
          <c:layout>
            <c:manualLayout>
              <c:xMode val="edge"/>
              <c:yMode val="edge"/>
              <c:x val="0.0944444444444444"/>
              <c:y val="0.295767716535433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56066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'Gasta AL x MFamHH'!$E$1</c:f>
              <c:strCache>
                <c:ptCount val="1"/>
                <c:pt idx="0">
                  <c:v>Gasta_mHH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bg1"/>
              </a:solidFill>
              <a:ln w="6350">
                <a:solidFill>
                  <a:schemeClr val="tx1"/>
                </a:solidFill>
              </a:ln>
              <a:effectLst/>
            </c:spPr>
          </c:marker>
          <c:dLbls>
            <c:dLbl>
              <c:idx val="0"/>
              <c:layout/>
              <c:tx>
                <c:strRef>
                  <c:f>'Gasta AL x MFamHH'!$C$2</c:f>
                  <c:strCache>
                    <c:ptCount val="1"/>
                    <c:pt idx="0">
                      <c:v>co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{583C0267-B768-4D89-82E1-8D55EE2FD101}</c15:txfldGUID>
                      <c15:f>'Gasta AL x MFamHH'!$C$2</c15:f>
                      <c15:dlblFieldTableCache>
                        <c:ptCount val="1"/>
                        <c:pt idx="0">
                          <c:v>co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B63E-4209-8771-E7F766D6B591}"/>
                </c:ext>
              </c:extLst>
            </c:dLbl>
            <c:dLbl>
              <c:idx val="1"/>
              <c:layout/>
              <c:tx>
                <c:strRef>
                  <c:f>'Gasta AL x MFamHH'!$C$3</c:f>
                  <c:strCache>
                    <c:ptCount val="1"/>
                    <c:pt idx="0">
                      <c:v>co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{2CAC2272-3B9D-4EC8-ACB4-DE70E371A3AC}</c15:txfldGUID>
                      <c15:f>'Gasta AL x MFamHH'!$C$3</c15:f>
                      <c15:dlblFieldTableCache>
                        <c:ptCount val="1"/>
                        <c:pt idx="0">
                          <c:v>co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B63E-4209-8771-E7F766D6B591}"/>
                </c:ext>
              </c:extLst>
            </c:dLbl>
            <c:dLbl>
              <c:idx val="2"/>
              <c:layout/>
              <c:tx>
                <c:strRef>
                  <c:f>'Gasta AL x MFamHH'!$C$4</c:f>
                  <c:strCache>
                    <c:ptCount val="1"/>
                    <c:pt idx="0">
                      <c:v>co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{F3400E70-2D4F-473D-968A-E98C477DE8E4}</c15:txfldGUID>
                      <c15:f>'Gasta AL x MFamHH'!$C$4</c15:f>
                      <c15:dlblFieldTableCache>
                        <c:ptCount val="1"/>
                        <c:pt idx="0">
                          <c:v>co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B63E-4209-8771-E7F766D6B591}"/>
                </c:ext>
              </c:extLst>
            </c:dLbl>
            <c:dLbl>
              <c:idx val="3"/>
              <c:layout/>
              <c:tx>
                <c:strRef>
                  <c:f>'Gasta AL x MFamHH'!$C$5</c:f>
                  <c:strCache>
                    <c:ptCount val="1"/>
                    <c:pt idx="0">
                      <c:v>sn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{60D80043-D3CE-4F43-90C5-E3EA2CB7B510}</c15:txfldGUID>
                      <c15:f>'Gasta AL x MFamHH'!$C$5</c15:f>
                      <c15:dlblFieldTableCache>
                        <c:ptCount val="1"/>
                        <c:pt idx="0">
                          <c:v>sn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B63E-4209-8771-E7F766D6B591}"/>
                </c:ext>
              </c:extLst>
            </c:dLbl>
            <c:dLbl>
              <c:idx val="4"/>
              <c:layout/>
              <c:tx>
                <c:strRef>
                  <c:f>'Gasta AL x MFamHH'!$C$6</c:f>
                  <c:strCache>
                    <c:ptCount val="1"/>
                    <c:pt idx="0">
                      <c:v>sm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{92E83807-6569-4E43-AE96-CD3CECD529A9}</c15:txfldGUID>
                      <c15:f>'Gasta AL x MFamHH'!$C$6</c15:f>
                      <c15:dlblFieldTableCache>
                        <c:ptCount val="1"/>
                        <c:pt idx="0">
                          <c:v>sm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B63E-4209-8771-E7F766D6B591}"/>
                </c:ext>
              </c:extLst>
            </c:dLbl>
            <c:dLbl>
              <c:idx val="5"/>
              <c:layout/>
              <c:tx>
                <c:strRef>
                  <c:f>'Gasta AL x MFamHH'!$C$7</c:f>
                  <c:strCache>
                    <c:ptCount val="1"/>
                    <c:pt idx="0">
                      <c:v>co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{89F9ECC9-40EC-4E28-B190-533933757C4C}</c15:txfldGUID>
                      <c15:f>'Gasta AL x MFamHH'!$C$7</c15:f>
                      <c15:dlblFieldTableCache>
                        <c:ptCount val="1"/>
                        <c:pt idx="0">
                          <c:v>co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B63E-4209-8771-E7F766D6B591}"/>
                </c:ext>
              </c:extLst>
            </c:dLbl>
            <c:dLbl>
              <c:idx val="6"/>
              <c:layout/>
              <c:tx>
                <c:strRef>
                  <c:f>'Gasta AL x MFamHH'!$C$8</c:f>
                  <c:strCache>
                    <c:ptCount val="1"/>
                    <c:pt idx="0">
                      <c:v>po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{C3C442D8-27DC-4273-9C7E-566C0D4861F5}</c15:txfldGUID>
                      <c15:f>'Gasta AL x MFamHH'!$C$8</c15:f>
                      <c15:dlblFieldTableCache>
                        <c:ptCount val="1"/>
                        <c:pt idx="0">
                          <c:v>po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B63E-4209-8771-E7F766D6B591}"/>
                </c:ext>
              </c:extLst>
            </c:dLbl>
            <c:dLbl>
              <c:idx val="7"/>
              <c:layout/>
              <c:tx>
                <c:strRef>
                  <c:f>'Gasta AL x MFamHH'!$C$9</c:f>
                  <c:strCache>
                    <c:ptCount val="1"/>
                    <c:pt idx="0">
                      <c:v>po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{99ADB875-2537-4FEC-BD48-1A4E127752CD}</c15:txfldGUID>
                      <c15:f>'Gasta AL x MFamHH'!$C$9</c15:f>
                      <c15:dlblFieldTableCache>
                        <c:ptCount val="1"/>
                        <c:pt idx="0">
                          <c:v>po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B63E-4209-8771-E7F766D6B591}"/>
                </c:ext>
              </c:extLst>
            </c:dLbl>
            <c:dLbl>
              <c:idx val="8"/>
              <c:layout/>
              <c:tx>
                <c:strRef>
                  <c:f>'Gasta AL x MFamHH'!$C$10</c:f>
                  <c:strCache>
                    <c:ptCount val="1"/>
                    <c:pt idx="0">
                      <c:v>sm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{79B28491-835C-4092-B61B-84BF17D75C42}</c15:txfldGUID>
                      <c15:f>'Gasta AL x MFamHH'!$C$10</c15:f>
                      <c15:dlblFieldTableCache>
                        <c:ptCount val="1"/>
                        <c:pt idx="0">
                          <c:v>sm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B63E-4209-8771-E7F766D6B591}"/>
                </c:ext>
              </c:extLst>
            </c:dLbl>
            <c:dLbl>
              <c:idx val="9"/>
              <c:layout/>
              <c:tx>
                <c:strRef>
                  <c:f>'Gasta AL x MFamHH'!$C$11</c:f>
                  <c:strCache>
                    <c:ptCount val="1"/>
                    <c:pt idx="0">
                      <c:v>co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{1E737B99-2D3A-4C86-BFC9-BC53B65F7731}</c15:txfldGUID>
                      <c15:f>'Gasta AL x MFamHH'!$C$11</c15:f>
                      <c15:dlblFieldTableCache>
                        <c:ptCount val="1"/>
                        <c:pt idx="0">
                          <c:v>co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B63E-4209-8771-E7F766D6B591}"/>
                </c:ext>
              </c:extLst>
            </c:dLbl>
            <c:dLbl>
              <c:idx val="10"/>
              <c:layout/>
              <c:tx>
                <c:strRef>
                  <c:f>'Gasta AL x MFamHH'!$C$12</c:f>
                  <c:strCache>
                    <c:ptCount val="1"/>
                    <c:pt idx="0">
                      <c:v>co</c:v>
                    </c:pt>
                  </c:strCache>
                </c:strRef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dlblFieldTable>
                    <c15:dlblFTEntry>
                      <c15:txfldGUID>{F1C96942-E3AC-43E2-8F73-DC8592BAD495}</c15:txfldGUID>
                      <c15:f>'Gasta AL x MFamHH'!$C$12</c15:f>
                      <c15:dlblFieldTableCache>
                        <c:ptCount val="1"/>
                        <c:pt idx="0">
                          <c:v>co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B63E-4209-8771-E7F766D6B591}"/>
                </c:ext>
              </c:extLst>
            </c:dLbl>
            <c:dLbl>
              <c:idx val="11"/>
              <c:layout/>
              <c:tx>
                <c:strRef>
                  <c:f>'Gasta AL x MFamHH'!$C$13</c:f>
                  <c:strCache>
                    <c:ptCount val="1"/>
                    <c:pt idx="0">
                      <c:v>sm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{0453EDFE-BCDB-47C9-977F-DB9940952795}</c15:txfldGUID>
                      <c15:f>'Gasta AL x MFamHH'!$C$13</c15:f>
                      <c15:dlblFieldTableCache>
                        <c:ptCount val="1"/>
                        <c:pt idx="0">
                          <c:v>sm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B63E-4209-8771-E7F766D6B591}"/>
                </c:ext>
              </c:extLst>
            </c:dLbl>
            <c:dLbl>
              <c:idx val="12"/>
              <c:layout/>
              <c:tx>
                <c:strRef>
                  <c:f>'Gasta AL x MFamHH'!$C$14</c:f>
                  <c:strCache>
                    <c:ptCount val="1"/>
                    <c:pt idx="0">
                      <c:v>sm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{2A381A58-F597-4477-986F-6108B67CFDB9}</c15:txfldGUID>
                      <c15:f>'Gasta AL x MFamHH'!$C$14</c15:f>
                      <c15:dlblFieldTableCache>
                        <c:ptCount val="1"/>
                        <c:pt idx="0">
                          <c:v>sm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B63E-4209-8771-E7F766D6B591}"/>
                </c:ext>
              </c:extLst>
            </c:dLbl>
            <c:dLbl>
              <c:idx val="13"/>
              <c:layout/>
              <c:tx>
                <c:strRef>
                  <c:f>'Gasta AL x MFamHH'!$C$15</c:f>
                  <c:strCache>
                    <c:ptCount val="1"/>
                    <c:pt idx="0">
                      <c:v>po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{EB59749C-9C13-484C-AF2D-E4E533BE4199}</c15:txfldGUID>
                      <c15:f>'Gasta AL x MFamHH'!$C$15</c15:f>
                      <c15:dlblFieldTableCache>
                        <c:ptCount val="1"/>
                        <c:pt idx="0">
                          <c:v>po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E-B63E-4209-8771-E7F766D6B591}"/>
                </c:ext>
              </c:extLst>
            </c:dLbl>
            <c:dLbl>
              <c:idx val="14"/>
              <c:layout/>
              <c:tx>
                <c:strRef>
                  <c:f>'Gasta AL x MFamHH'!$C$16</c:f>
                  <c:strCache>
                    <c:ptCount val="1"/>
                    <c:pt idx="0">
                      <c:v>sm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{03DFD300-E654-4559-8F7F-573C6191D079}</c15:txfldGUID>
                      <c15:f>'Gasta AL x MFamHH'!$C$16</c15:f>
                      <c15:dlblFieldTableCache>
                        <c:ptCount val="1"/>
                        <c:pt idx="0">
                          <c:v>sm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F-B63E-4209-8771-E7F766D6B591}"/>
                </c:ext>
              </c:extLst>
            </c:dLbl>
            <c:dLbl>
              <c:idx val="15"/>
              <c:layout/>
              <c:tx>
                <c:strRef>
                  <c:f>'Gasta AL x MFamHH'!$C$17</c:f>
                  <c:strCache>
                    <c:ptCount val="1"/>
                    <c:pt idx="0">
                      <c:v>sm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{BF30B01F-5E1B-4F9B-9583-ED9E821D6EE2}</c15:txfldGUID>
                      <c15:f>'Gasta AL x MFamHH'!$C$17</c15:f>
                      <c15:dlblFieldTableCache>
                        <c:ptCount val="1"/>
                        <c:pt idx="0">
                          <c:v>sm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0-B63E-4209-8771-E7F766D6B591}"/>
                </c:ext>
              </c:extLst>
            </c:dLbl>
            <c:dLbl>
              <c:idx val="16"/>
              <c:layout/>
              <c:tx>
                <c:strRef>
                  <c:f>'Gasta AL x MFamHH'!$C$18</c:f>
                  <c:strCache>
                    <c:ptCount val="1"/>
                    <c:pt idx="0">
                      <c:v>po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{F856400B-1C69-4311-AE3F-6F636A3016AA}</c15:txfldGUID>
                      <c15:f>'Gasta AL x MFamHH'!$C$18</c15:f>
                      <c15:dlblFieldTableCache>
                        <c:ptCount val="1"/>
                        <c:pt idx="0">
                          <c:v>po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1-B63E-4209-8771-E7F766D6B591}"/>
                </c:ext>
              </c:extLst>
            </c:dLbl>
            <c:dLbl>
              <c:idx val="17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B63E-4209-8771-E7F766D6B591}"/>
                </c:ext>
              </c:extLst>
            </c:dLbl>
            <c:dLbl>
              <c:idx val="18"/>
              <c:layout/>
              <c:tx>
                <c:strRef>
                  <c:f>'Gasta AL x MFamHH'!$C$20</c:f>
                  <c:strCache>
                    <c:ptCount val="1"/>
                    <c:pt idx="0">
                      <c:v>sm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{BCC887D3-DD90-49FC-96BC-1F63D7AF12AF}</c15:txfldGUID>
                      <c15:f>'Gasta AL x MFamHH'!$C$20</c15:f>
                      <c15:dlblFieldTableCache>
                        <c:ptCount val="1"/>
                        <c:pt idx="0">
                          <c:v>sm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3-B63E-4209-8771-E7F766D6B591}"/>
                </c:ext>
              </c:extLst>
            </c:dLbl>
            <c:dLbl>
              <c:idx val="19"/>
              <c:layout/>
              <c:tx>
                <c:strRef>
                  <c:f>'Gasta AL x MFamHH'!$C$21</c:f>
                  <c:strCache>
                    <c:ptCount val="1"/>
                    <c:pt idx="0">
                      <c:v>po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{AB41BF45-AAE4-4AB0-81E9-71F9C5714427}</c15:txfldGUID>
                      <c15:f>'Gasta AL x MFamHH'!$C$21</c15:f>
                      <c15:dlblFieldTableCache>
                        <c:ptCount val="1"/>
                        <c:pt idx="0">
                          <c:v>po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4-B63E-4209-8771-E7F766D6B5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'Gasta AL x MFamHH'!$D$2:$D$21</c:f>
              <c:numCache>
                <c:formatCode>General</c:formatCode>
                <c:ptCount val="20"/>
                <c:pt idx="0">
                  <c:v>3.2</c:v>
                </c:pt>
                <c:pt idx="1">
                  <c:v>3.7</c:v>
                </c:pt>
                <c:pt idx="2">
                  <c:v>3.9</c:v>
                </c:pt>
                <c:pt idx="3">
                  <c:v>4.1</c:v>
                </c:pt>
                <c:pt idx="4">
                  <c:v>2.8</c:v>
                </c:pt>
                <c:pt idx="5">
                  <c:v>3.9</c:v>
                </c:pt>
                <c:pt idx="6">
                  <c:v>4.0</c:v>
                </c:pt>
                <c:pt idx="7">
                  <c:v>3.6</c:v>
                </c:pt>
                <c:pt idx="8">
                  <c:v>4.5</c:v>
                </c:pt>
                <c:pt idx="9">
                  <c:v>5.1</c:v>
                </c:pt>
                <c:pt idx="10">
                  <c:v>4.0</c:v>
                </c:pt>
                <c:pt idx="11">
                  <c:v>3.3</c:v>
                </c:pt>
                <c:pt idx="12">
                  <c:v>3.8</c:v>
                </c:pt>
                <c:pt idx="13">
                  <c:v>3.6</c:v>
                </c:pt>
                <c:pt idx="14">
                  <c:v>4.3</c:v>
                </c:pt>
                <c:pt idx="15">
                  <c:v>4.8</c:v>
                </c:pt>
                <c:pt idx="16">
                  <c:v>4.0</c:v>
                </c:pt>
                <c:pt idx="17">
                  <c:v>4.5</c:v>
                </c:pt>
                <c:pt idx="18">
                  <c:v>4.4</c:v>
                </c:pt>
                <c:pt idx="19">
                  <c:v>4.1</c:v>
                </c:pt>
              </c:numCache>
            </c:numRef>
          </c:xVal>
          <c:yVal>
            <c:numRef>
              <c:f>'Gasta AL x MFamHH'!$E$2:$E$21</c:f>
              <c:numCache>
                <c:formatCode>0</c:formatCode>
                <c:ptCount val="20"/>
                <c:pt idx="0">
                  <c:v>204.0</c:v>
                </c:pt>
                <c:pt idx="1">
                  <c:v>175.0</c:v>
                </c:pt>
                <c:pt idx="2">
                  <c:v>192.0</c:v>
                </c:pt>
                <c:pt idx="3">
                  <c:v>151.0</c:v>
                </c:pt>
                <c:pt idx="4">
                  <c:v>204.0</c:v>
                </c:pt>
                <c:pt idx="5">
                  <c:v>175.0</c:v>
                </c:pt>
                <c:pt idx="6">
                  <c:v>159.0</c:v>
                </c:pt>
                <c:pt idx="7">
                  <c:v>182.0</c:v>
                </c:pt>
                <c:pt idx="8">
                  <c:v>201.0</c:v>
                </c:pt>
                <c:pt idx="9">
                  <c:v>254.0</c:v>
                </c:pt>
                <c:pt idx="10">
                  <c:v>154.0</c:v>
                </c:pt>
                <c:pt idx="11">
                  <c:v>164.0</c:v>
                </c:pt>
                <c:pt idx="12">
                  <c:v>154.5</c:v>
                </c:pt>
                <c:pt idx="13">
                  <c:v>159.0</c:v>
                </c:pt>
                <c:pt idx="14">
                  <c:v>210.0</c:v>
                </c:pt>
                <c:pt idx="15">
                  <c:v>183.0</c:v>
                </c:pt>
                <c:pt idx="16">
                  <c:v>173.0</c:v>
                </c:pt>
                <c:pt idx="17">
                  <c:v>201.0</c:v>
                </c:pt>
                <c:pt idx="18">
                  <c:v>206.5</c:v>
                </c:pt>
                <c:pt idx="19">
                  <c:v>189.0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63E-4209-8771-E7F766D6B5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7076312"/>
        <c:axId val="2087083128"/>
      </c:scatterChart>
      <c:valAx>
        <c:axId val="2087076312"/>
        <c:scaling>
          <c:orientation val="minMax"/>
          <c:min val="2.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# Promedio habitantes Hogar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87083128"/>
        <c:crosses val="autoZero"/>
        <c:crossBetween val="midCat"/>
        <c:majorUnit val="1.0"/>
      </c:valAx>
      <c:valAx>
        <c:axId val="2087083128"/>
        <c:scaling>
          <c:orientation val="minMax"/>
          <c:min val="10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Gastos Mensual Alimentos ($)</a:t>
                </a:r>
              </a:p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 sz="1400" baseline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87076312"/>
        <c:crossesAt val="2.5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'Compras Generales'!$AN$1</c:f>
              <c:strCache>
                <c:ptCount val="1"/>
                <c:pt idx="0">
                  <c:v>freq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'Compras Generales'!$AM$2:$AM$10</c:f>
              <c:strCache>
                <c:ptCount val="9"/>
                <c:pt idx="0">
                  <c:v>Super Tía </c:v>
                </c:pt>
                <c:pt idx="1">
                  <c:v>Balarezo Paéz</c:v>
                </c:pt>
                <c:pt idx="2">
                  <c:v>Supermaxi</c:v>
                </c:pt>
                <c:pt idx="3">
                  <c:v>Super Mega</c:v>
                </c:pt>
                <c:pt idx="4">
                  <c:v>Santa María </c:v>
                </c:pt>
                <c:pt idx="5">
                  <c:v>La Fina </c:v>
                </c:pt>
                <c:pt idx="6">
                  <c:v>Aki </c:v>
                </c:pt>
                <c:pt idx="7">
                  <c:v>Comercial Bravo </c:v>
                </c:pt>
                <c:pt idx="8">
                  <c:v>Multisa </c:v>
                </c:pt>
              </c:strCache>
            </c:strRef>
          </c:cat>
          <c:val>
            <c:numRef>
              <c:f>'Compras Generales'!$AN$2:$AN$10</c:f>
              <c:numCache>
                <c:formatCode>General</c:formatCode>
                <c:ptCount val="9"/>
                <c:pt idx="0">
                  <c:v>41.0</c:v>
                </c:pt>
                <c:pt idx="1">
                  <c:v>25.0</c:v>
                </c:pt>
                <c:pt idx="2">
                  <c:v>13.0</c:v>
                </c:pt>
                <c:pt idx="3">
                  <c:v>10.0</c:v>
                </c:pt>
                <c:pt idx="4">
                  <c:v>7.0</c:v>
                </c:pt>
                <c:pt idx="5">
                  <c:v>6.0</c:v>
                </c:pt>
                <c:pt idx="6">
                  <c:v>1.0</c:v>
                </c:pt>
                <c:pt idx="7">
                  <c:v>1.0</c:v>
                </c:pt>
                <c:pt idx="8">
                  <c:v>1.0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14F-460B-A6FF-2F977954CD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55786648"/>
        <c:axId val="2055793960"/>
      </c:barChart>
      <c:catAx>
        <c:axId val="20557866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 dirty="0" err="1"/>
                  <a:t>Compras</a:t>
                </a:r>
                <a:r>
                  <a:rPr lang="en-US" dirty="0"/>
                  <a:t> </a:t>
                </a:r>
                <a:r>
                  <a:rPr lang="en-US" sz="1400" baseline="0" dirty="0" err="1"/>
                  <a:t>generales</a:t>
                </a:r>
                <a:r>
                  <a:rPr lang="en-US" sz="1400" baseline="0" dirty="0"/>
                  <a:t> </a:t>
                </a:r>
                <a:r>
                  <a:rPr lang="en-US" sz="1400" baseline="0" dirty="0" err="1"/>
                  <a:t>en</a:t>
                </a:r>
                <a:r>
                  <a:rPr lang="en-US" sz="1400" baseline="0" dirty="0"/>
                  <a:t> </a:t>
                </a:r>
                <a:r>
                  <a:rPr lang="en-US" sz="1400" baseline="0" dirty="0" err="1"/>
                  <a:t>Supermercados</a:t>
                </a:r>
                <a:r>
                  <a:rPr lang="en-US" sz="1400" baseline="0" dirty="0"/>
                  <a:t> 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55793960"/>
        <c:crosses val="autoZero"/>
        <c:auto val="1"/>
        <c:lblAlgn val="ctr"/>
        <c:lblOffset val="100"/>
        <c:noMultiLvlLbl val="0"/>
      </c:catAx>
      <c:valAx>
        <c:axId val="2055793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# de respuestas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55786648"/>
        <c:crosses val="autoZero"/>
        <c:crossBetween val="between"/>
        <c:majorUnit val="10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'Compras Generales'!$BJ$2</c:f>
              <c:strCache>
                <c:ptCount val="1"/>
                <c:pt idx="0">
                  <c:v>CGen2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'Compras Generales'!$BI$3:$BI$8</c:f>
              <c:strCache>
                <c:ptCount val="6"/>
                <c:pt idx="0">
                  <c:v>Mercado América </c:v>
                </c:pt>
                <c:pt idx="1">
                  <c:v>Eloy Alfaro</c:v>
                </c:pt>
                <c:pt idx="2">
                  <c:v>Augusto Dávalos</c:v>
                </c:pt>
                <c:pt idx="3">
                  <c:v>Balarezo Páez</c:v>
                </c:pt>
                <c:pt idx="4">
                  <c:v>Gustavo Terán</c:v>
                </c:pt>
                <c:pt idx="5">
                  <c:v>Calderón </c:v>
                </c:pt>
              </c:strCache>
            </c:strRef>
          </c:cat>
          <c:val>
            <c:numRef>
              <c:f>'Compras Generales'!$BJ$3:$BJ$8</c:f>
              <c:numCache>
                <c:formatCode>General</c:formatCode>
                <c:ptCount val="6"/>
                <c:pt idx="0">
                  <c:v>34.0</c:v>
                </c:pt>
                <c:pt idx="1">
                  <c:v>13.0</c:v>
                </c:pt>
                <c:pt idx="2">
                  <c:v>6.0</c:v>
                </c:pt>
                <c:pt idx="3">
                  <c:v>2.0</c:v>
                </c:pt>
                <c:pt idx="4">
                  <c:v>2.0</c:v>
                </c:pt>
                <c:pt idx="5">
                  <c:v>1.0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B33-455F-976D-F52D80FEB7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55825928"/>
        <c:axId val="2055832392"/>
      </c:barChart>
      <c:catAx>
        <c:axId val="20558259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Compras generales en mercados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55832392"/>
        <c:crosses val="autoZero"/>
        <c:auto val="1"/>
        <c:lblAlgn val="ctr"/>
        <c:lblOffset val="100"/>
        <c:noMultiLvlLbl val="0"/>
      </c:catAx>
      <c:valAx>
        <c:axId val="2055832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# de respuestas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55825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'Compra Alim Frescos'!$Z$8</c:f>
              <c:strCache>
                <c:ptCount val="1"/>
                <c:pt idx="0">
                  <c:v>CAF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'Compra Alim Frescos'!$Y$9:$Y$12</c:f>
              <c:strCache>
                <c:ptCount val="4"/>
                <c:pt idx="0">
                  <c:v>América</c:v>
                </c:pt>
                <c:pt idx="1">
                  <c:v>Eloy Alfaro</c:v>
                </c:pt>
                <c:pt idx="2">
                  <c:v>Augusto Dávalos</c:v>
                </c:pt>
                <c:pt idx="3">
                  <c:v>Gustavo Terán </c:v>
                </c:pt>
              </c:strCache>
            </c:strRef>
          </c:cat>
          <c:val>
            <c:numRef>
              <c:f>'Compra Alim Frescos'!$Z$9:$Z$12</c:f>
              <c:numCache>
                <c:formatCode>General</c:formatCode>
                <c:ptCount val="4"/>
                <c:pt idx="0">
                  <c:v>96.0</c:v>
                </c:pt>
                <c:pt idx="1">
                  <c:v>46.0</c:v>
                </c:pt>
                <c:pt idx="2">
                  <c:v>26.0</c:v>
                </c:pt>
                <c:pt idx="3">
                  <c:v>14.0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460-4E56-A736-E4B97C1C02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55892904"/>
        <c:axId val="2055899368"/>
      </c:barChart>
      <c:catAx>
        <c:axId val="20558929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baseline="0"/>
                  <a:t>Compras de Alimentos frescos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55899368"/>
        <c:crosses val="autoZero"/>
        <c:auto val="1"/>
        <c:lblAlgn val="ctr"/>
        <c:lblOffset val="100"/>
        <c:noMultiLvlLbl val="0"/>
      </c:catAx>
      <c:valAx>
        <c:axId val="2055899368"/>
        <c:scaling>
          <c:orientation val="minMax"/>
          <c:max val="10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baseline="0"/>
                  <a:t># de respuestas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55892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Sheet1!$X$6</c:f>
              <c:strCache>
                <c:ptCount val="1"/>
                <c:pt idx="0">
                  <c:v>General</c:v>
                </c:pt>
              </c:strCache>
            </c:strRef>
          </c:tx>
          <c:spPr>
            <a:solidFill>
              <a:srgbClr val="FFFFCC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Sheet1!$W$7:$W$11</c:f>
              <c:strCache>
                <c:ptCount val="5"/>
                <c:pt idx="0">
                  <c:v>Supermercados</c:v>
                </c:pt>
                <c:pt idx="1">
                  <c:v>Mercados</c:v>
                </c:pt>
                <c:pt idx="2">
                  <c:v>Tiendas B</c:v>
                </c:pt>
                <c:pt idx="3">
                  <c:v>Otros</c:v>
                </c:pt>
                <c:pt idx="4">
                  <c:v>RecFam</c:v>
                </c:pt>
              </c:strCache>
            </c:strRef>
          </c:cat>
          <c:val>
            <c:numRef>
              <c:f>Sheet1!$X$7:$X$11</c:f>
              <c:numCache>
                <c:formatCode>General</c:formatCode>
                <c:ptCount val="5"/>
                <c:pt idx="0">
                  <c:v>105.0</c:v>
                </c:pt>
                <c:pt idx="1">
                  <c:v>59.0</c:v>
                </c:pt>
                <c:pt idx="2">
                  <c:v>58.0</c:v>
                </c:pt>
                <c:pt idx="3">
                  <c:v>0.0</c:v>
                </c:pt>
                <c:pt idx="4">
                  <c:v>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2F-430C-81D3-8E56E01B8ED1}"/>
            </c:ext>
          </c:extLst>
        </c:ser>
        <c:ser>
          <c:idx val="1"/>
          <c:order val="1"/>
          <c:tx>
            <c:strRef>
              <c:f>Sheet1!$Y$6</c:f>
              <c:strCache>
                <c:ptCount val="1"/>
                <c:pt idx="0">
                  <c:v>Afrescos</c:v>
                </c:pt>
              </c:strCache>
            </c:strRef>
          </c:tx>
          <c:spPr>
            <a:solidFill>
              <a:srgbClr val="92D050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Sheet1!$W$7:$W$11</c:f>
              <c:strCache>
                <c:ptCount val="5"/>
                <c:pt idx="0">
                  <c:v>Supermercados</c:v>
                </c:pt>
                <c:pt idx="1">
                  <c:v>Mercados</c:v>
                </c:pt>
                <c:pt idx="2">
                  <c:v>Tiendas B</c:v>
                </c:pt>
                <c:pt idx="3">
                  <c:v>Otros</c:v>
                </c:pt>
                <c:pt idx="4">
                  <c:v>RecFam</c:v>
                </c:pt>
              </c:strCache>
            </c:strRef>
          </c:cat>
          <c:val>
            <c:numRef>
              <c:f>Sheet1!$Y$7:$Y$11</c:f>
              <c:numCache>
                <c:formatCode>General</c:formatCode>
                <c:ptCount val="5"/>
                <c:pt idx="0">
                  <c:v>8.0</c:v>
                </c:pt>
                <c:pt idx="1">
                  <c:v>182.0</c:v>
                </c:pt>
                <c:pt idx="2">
                  <c:v>16.0</c:v>
                </c:pt>
                <c:pt idx="3">
                  <c:v>5.0</c:v>
                </c:pt>
                <c:pt idx="4">
                  <c:v>90.0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B2F-430C-81D3-8E56E01B8E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55953496"/>
        <c:axId val="2055957160"/>
      </c:barChart>
      <c:catAx>
        <c:axId val="2055953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55957160"/>
        <c:crosses val="autoZero"/>
        <c:auto val="1"/>
        <c:lblAlgn val="ctr"/>
        <c:lblOffset val="100"/>
        <c:noMultiLvlLbl val="0"/>
      </c:catAx>
      <c:valAx>
        <c:axId val="2055957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>
                    <a:solidFill>
                      <a:sysClr val="windowText" lastClr="000000"/>
                    </a:solidFill>
                  </a:rPr>
                  <a:t># de respuestas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55953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Frutas!$J$2</c:f>
              <c:strCache>
                <c:ptCount val="1"/>
                <c:pt idx="0">
                  <c:v>Frutas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Frutas!$I$3:$I$6</c:f>
              <c:strCache>
                <c:ptCount val="4"/>
                <c:pt idx="0">
                  <c:v>No Consume</c:v>
                </c:pt>
                <c:pt idx="1">
                  <c:v>Bajo</c:v>
                </c:pt>
                <c:pt idx="2">
                  <c:v>Moderado</c:v>
                </c:pt>
                <c:pt idx="3">
                  <c:v>Alto</c:v>
                </c:pt>
              </c:strCache>
            </c:strRef>
          </c:cat>
          <c:val>
            <c:numRef>
              <c:f>Frutas!$J$3:$J$6</c:f>
              <c:numCache>
                <c:formatCode>General</c:formatCode>
                <c:ptCount val="4"/>
                <c:pt idx="0">
                  <c:v>4.0</c:v>
                </c:pt>
                <c:pt idx="1">
                  <c:v>60.0</c:v>
                </c:pt>
                <c:pt idx="2">
                  <c:v>94.0</c:v>
                </c:pt>
                <c:pt idx="3">
                  <c:v>42.0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EAE-46F4-8666-4AC0DBBD25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84283112"/>
        <c:axId val="2029613672"/>
      </c:barChart>
      <c:catAx>
        <c:axId val="20842831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Consumo de frutas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29613672"/>
        <c:crosses val="autoZero"/>
        <c:auto val="1"/>
        <c:lblAlgn val="ctr"/>
        <c:lblOffset val="100"/>
        <c:noMultiLvlLbl val="0"/>
      </c:catAx>
      <c:valAx>
        <c:axId val="2029613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# de respuestas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84283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Verduras!$I$2</c:f>
              <c:strCache>
                <c:ptCount val="1"/>
                <c:pt idx="0">
                  <c:v>Hortalizas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Verduras!$H$3:$H$6</c:f>
              <c:strCache>
                <c:ptCount val="4"/>
                <c:pt idx="0">
                  <c:v>No Consume</c:v>
                </c:pt>
                <c:pt idx="1">
                  <c:v>Bajo</c:v>
                </c:pt>
                <c:pt idx="2">
                  <c:v>Moderado</c:v>
                </c:pt>
                <c:pt idx="3">
                  <c:v>Alto</c:v>
                </c:pt>
              </c:strCache>
            </c:strRef>
          </c:cat>
          <c:val>
            <c:numRef>
              <c:f>Verduras!$I$3:$I$6</c:f>
              <c:numCache>
                <c:formatCode>General</c:formatCode>
                <c:ptCount val="4"/>
                <c:pt idx="0">
                  <c:v>3.0</c:v>
                </c:pt>
                <c:pt idx="1">
                  <c:v>54.0</c:v>
                </c:pt>
                <c:pt idx="2">
                  <c:v>92.0</c:v>
                </c:pt>
                <c:pt idx="3">
                  <c:v>51.0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934-40CA-9CF6-C695C2E94A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84410200"/>
        <c:axId val="2084416680"/>
      </c:barChart>
      <c:catAx>
        <c:axId val="20844102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Consumo de Hortalizas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84416680"/>
        <c:crosses val="autoZero"/>
        <c:auto val="1"/>
        <c:lblAlgn val="ctr"/>
        <c:lblOffset val="100"/>
        <c:noMultiLvlLbl val="0"/>
      </c:catAx>
      <c:valAx>
        <c:axId val="208441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# de Respuestas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84410200"/>
        <c:crosses val="autoZero"/>
        <c:crossBetween val="between"/>
        <c:majorUnit val="20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9342738407699"/>
          <c:y val="0.0570603674540683"/>
          <c:w val="0.797323928258967"/>
          <c:h val="0.6889730971128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'Carn PyM'!$I$9</c:f>
              <c:strCache>
                <c:ptCount val="1"/>
                <c:pt idx="0">
                  <c:v>Carnicos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'Carn PyM'!$H$10:$H$13</c:f>
              <c:strCache>
                <c:ptCount val="4"/>
                <c:pt idx="0">
                  <c:v>Alto</c:v>
                </c:pt>
                <c:pt idx="1">
                  <c:v>Moderado</c:v>
                </c:pt>
                <c:pt idx="2">
                  <c:v>Bajo</c:v>
                </c:pt>
                <c:pt idx="3">
                  <c:v>No Consume</c:v>
                </c:pt>
              </c:strCache>
            </c:strRef>
          </c:cat>
          <c:val>
            <c:numRef>
              <c:f>'Carn PyM'!$I$10:$I$13</c:f>
              <c:numCache>
                <c:formatCode>General</c:formatCode>
                <c:ptCount val="4"/>
                <c:pt idx="0">
                  <c:v>6.0</c:v>
                </c:pt>
                <c:pt idx="1">
                  <c:v>48.0</c:v>
                </c:pt>
                <c:pt idx="2">
                  <c:v>98.0</c:v>
                </c:pt>
                <c:pt idx="3">
                  <c:v>58.0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219-4A52-88B9-927C6EE0D2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84495784"/>
        <c:axId val="2084502216"/>
      </c:barChart>
      <c:catAx>
        <c:axId val="208449578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Consumo Carnicos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84502216"/>
        <c:crosses val="autoZero"/>
        <c:auto val="1"/>
        <c:lblAlgn val="ctr"/>
        <c:lblOffset val="100"/>
        <c:noMultiLvlLbl val="0"/>
      </c:catAx>
      <c:valAx>
        <c:axId val="2084502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# de Respuestas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84495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'Carn PyM'!$I$31</c:f>
              <c:strCache>
                <c:ptCount val="1"/>
                <c:pt idx="0">
                  <c:v>PezyMar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'Carn PyM'!$H$32:$H$35</c:f>
              <c:strCache>
                <c:ptCount val="4"/>
                <c:pt idx="0">
                  <c:v>Alto</c:v>
                </c:pt>
                <c:pt idx="1">
                  <c:v>Moderado</c:v>
                </c:pt>
                <c:pt idx="2">
                  <c:v>Bajo</c:v>
                </c:pt>
                <c:pt idx="3">
                  <c:v>No Consume</c:v>
                </c:pt>
              </c:strCache>
            </c:strRef>
          </c:cat>
          <c:val>
            <c:numRef>
              <c:f>'Carn PyM'!$I$32:$I$35</c:f>
              <c:numCache>
                <c:formatCode>General</c:formatCode>
                <c:ptCount val="4"/>
                <c:pt idx="0">
                  <c:v>13.0</c:v>
                </c:pt>
                <c:pt idx="1">
                  <c:v>95.0</c:v>
                </c:pt>
                <c:pt idx="2">
                  <c:v>79.0</c:v>
                </c:pt>
                <c:pt idx="3">
                  <c:v>23.0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173-41BC-8C5A-64650CD970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84528632"/>
        <c:axId val="2084535112"/>
      </c:barChart>
      <c:catAx>
        <c:axId val="20845286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Consumo Pescado y Marisco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84535112"/>
        <c:crosses val="autoZero"/>
        <c:auto val="1"/>
        <c:lblAlgn val="ctr"/>
        <c:lblOffset val="100"/>
        <c:noMultiLvlLbl val="0"/>
      </c:catAx>
      <c:valAx>
        <c:axId val="2084535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# de respuestas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84528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6053149606299"/>
          <c:y val="0.116439483979597"/>
          <c:w val="0.80783573928259"/>
          <c:h val="0.6254682934680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Procesados!$J$8</c:f>
              <c:strCache>
                <c:ptCount val="1"/>
                <c:pt idx="0">
                  <c:v>Procesados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Procesados!$I$9:$I$12</c:f>
              <c:strCache>
                <c:ptCount val="4"/>
                <c:pt idx="0">
                  <c:v>Alto</c:v>
                </c:pt>
                <c:pt idx="1">
                  <c:v>Moderado</c:v>
                </c:pt>
                <c:pt idx="2">
                  <c:v>Bajo</c:v>
                </c:pt>
                <c:pt idx="3">
                  <c:v>No consume</c:v>
                </c:pt>
              </c:strCache>
            </c:strRef>
          </c:cat>
          <c:val>
            <c:numRef>
              <c:f>Procesados!$J$9:$J$12</c:f>
              <c:numCache>
                <c:formatCode>0</c:formatCode>
                <c:ptCount val="4"/>
                <c:pt idx="0">
                  <c:v>36.0</c:v>
                </c:pt>
                <c:pt idx="1">
                  <c:v>110.5</c:v>
                </c:pt>
                <c:pt idx="2">
                  <c:v>48.0</c:v>
                </c:pt>
                <c:pt idx="3">
                  <c:v>5.5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68B-4EAC-A597-B8B4459886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56010776"/>
        <c:axId val="2056017240"/>
      </c:barChart>
      <c:catAx>
        <c:axId val="20560107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Consumo Procesados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56017240"/>
        <c:crosses val="autoZero"/>
        <c:auto val="1"/>
        <c:lblAlgn val="ctr"/>
        <c:lblOffset val="100"/>
        <c:noMultiLvlLbl val="0"/>
      </c:catAx>
      <c:valAx>
        <c:axId val="205601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# de respuestas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56010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Cereales!$I$6</c:f>
              <c:strCache>
                <c:ptCount val="1"/>
                <c:pt idx="0">
                  <c:v>Cereales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Cereales!$H$7:$H$10</c:f>
              <c:strCache>
                <c:ptCount val="4"/>
                <c:pt idx="0">
                  <c:v>No Consume</c:v>
                </c:pt>
                <c:pt idx="1">
                  <c:v>Bajo</c:v>
                </c:pt>
                <c:pt idx="2">
                  <c:v>Moderado</c:v>
                </c:pt>
                <c:pt idx="3">
                  <c:v>Alto</c:v>
                </c:pt>
              </c:strCache>
            </c:strRef>
          </c:cat>
          <c:val>
            <c:numRef>
              <c:f>Cereales!$I$7:$I$10</c:f>
              <c:numCache>
                <c:formatCode>General</c:formatCode>
                <c:ptCount val="4"/>
                <c:pt idx="0">
                  <c:v>1.0</c:v>
                </c:pt>
                <c:pt idx="1">
                  <c:v>36.0</c:v>
                </c:pt>
                <c:pt idx="2">
                  <c:v>79.0</c:v>
                </c:pt>
                <c:pt idx="3">
                  <c:v>84.0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3F7-41CA-8A45-5F80534143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55713624"/>
        <c:axId val="2055720088"/>
      </c:barChart>
      <c:catAx>
        <c:axId val="205571362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Consumo de Cereales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55720088"/>
        <c:crosses val="autoZero"/>
        <c:auto val="1"/>
        <c:lblAlgn val="ctr"/>
        <c:lblOffset val="100"/>
        <c:noMultiLvlLbl val="0"/>
      </c:catAx>
      <c:valAx>
        <c:axId val="2055720088"/>
        <c:scaling>
          <c:orientation val="minMax"/>
          <c:max val="10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 De </a:t>
                </a:r>
                <a:r>
                  <a:rPr lang="en-US" sz="1400" baseline="0"/>
                  <a:t>respuestas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55713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Indices!$C$1</c:f>
              <c:strCache>
                <c:ptCount val="1"/>
                <c:pt idx="0">
                  <c:v>IdePract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/>
              <c:tx>
                <c:strRef>
                  <c:f>Indices!$F$2</c:f>
                  <c:strCache>
                    <c:ptCount val="1"/>
                    <c:pt idx="0">
                      <c:v>be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{B4228E7E-FD5A-4C3E-BEB7-06F621A01361}</c15:txfldGUID>
                      <c15:f>Indices!$F$2</c15:f>
                      <c15:dlblFieldTableCache>
                        <c:ptCount val="1"/>
                        <c:pt idx="0">
                          <c:v>be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46EB-43FE-BAC7-A17347ADB2A7}"/>
                </c:ext>
              </c:extLst>
            </c:dLbl>
            <c:dLbl>
              <c:idx val="1"/>
              <c:layout/>
              <c:tx>
                <c:strRef>
                  <c:f>Indices!$F$3</c:f>
                  <c:strCache>
                    <c:ptCount val="1"/>
                    <c:pt idx="0">
                      <c:v>bn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{6056D4E0-8794-4CA3-BDA5-FEF0AC6BE39D}</c15:txfldGUID>
                      <c15:f>Indices!$F$3</c15:f>
                      <c15:dlblFieldTableCache>
                        <c:ptCount val="1"/>
                        <c:pt idx="0">
                          <c:v>bn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46EB-43FE-BAC7-A17347ADB2A7}"/>
                </c:ext>
              </c:extLst>
            </c:dLbl>
            <c:dLbl>
              <c:idx val="2"/>
              <c:layout/>
              <c:tx>
                <c:strRef>
                  <c:f>Indices!$F$4</c:f>
                  <c:strCache>
                    <c:ptCount val="1"/>
                    <c:pt idx="0">
                      <c:v>bs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{D7E868D4-5FE1-4E57-8370-85BFE40205A0}</c15:txfldGUID>
                      <c15:f>Indices!$F$4</c15:f>
                      <c15:dlblFieldTableCache>
                        <c:ptCount val="1"/>
                        <c:pt idx="0">
                          <c:v>bs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46EB-43FE-BAC7-A17347ADB2A7}"/>
                </c:ext>
              </c:extLst>
            </c:dLbl>
            <c:dLbl>
              <c:idx val="3"/>
              <c:layout/>
              <c:tx>
                <c:strRef>
                  <c:f>Indices!$F$5</c:f>
                  <c:strCache>
                    <c:ptCount val="1"/>
                    <c:pt idx="0">
                      <c:v>ca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{F2EE92B1-CC8F-4325-A3FA-8AB84170E6AC}</c15:txfldGUID>
                      <c15:f>Indices!$F$5</c15:f>
                      <c15:dlblFieldTableCache>
                        <c:ptCount val="1"/>
                        <c:pt idx="0">
                          <c:v>ca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46EB-43FE-BAC7-A17347ADB2A7}"/>
                </c:ext>
              </c:extLst>
            </c:dLbl>
            <c:dLbl>
              <c:idx val="4"/>
              <c:layout/>
              <c:tx>
                <c:strRef>
                  <c:f>Indices!$F$6</c:f>
                  <c:strCache>
                    <c:ptCount val="1"/>
                    <c:pt idx="0">
                      <c:v>ch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{5FFCD028-2350-4ED7-BEE1-3A43B185EEA9}</c15:txfldGUID>
                      <c15:f>Indices!$F$6</c15:f>
                      <c15:dlblFieldTableCache>
                        <c:ptCount val="1"/>
                        <c:pt idx="0">
                          <c:v>ch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46EB-43FE-BAC7-A17347ADB2A7}"/>
                </c:ext>
              </c:extLst>
            </c:dLbl>
            <c:dLbl>
              <c:idx val="5"/>
              <c:layout/>
              <c:tx>
                <c:strRef>
                  <c:f>Indices!$F$7</c:f>
                  <c:strCache>
                    <c:ptCount val="1"/>
                    <c:pt idx="0">
                      <c:v>ec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{0EDF946A-48B6-4252-B218-EC27C34B5B4A}</c15:txfldGUID>
                      <c15:f>Indices!$F$7</c15:f>
                      <c15:dlblFieldTableCache>
                        <c:ptCount val="1"/>
                        <c:pt idx="0">
                          <c:v>ec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46EB-43FE-BAC7-A17347ADB2A7}"/>
                </c:ext>
              </c:extLst>
            </c:dLbl>
            <c:dLbl>
              <c:idx val="6"/>
              <c:layout/>
              <c:tx>
                <c:strRef>
                  <c:f>Indices!$F$8</c:f>
                  <c:strCache>
                    <c:ptCount val="1"/>
                    <c:pt idx="0">
                      <c:v>em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{1C99FBE1-AAB2-44D9-8D59-B218F070D2DF}</c15:txfldGUID>
                      <c15:f>Indices!$F$8</c15:f>
                      <c15:dlblFieldTableCache>
                        <c:ptCount val="1"/>
                        <c:pt idx="0">
                          <c:v>em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46EB-43FE-BAC7-A17347ADB2A7}"/>
                </c:ext>
              </c:extLst>
            </c:dLbl>
            <c:dLbl>
              <c:idx val="7"/>
              <c:layout/>
              <c:tx>
                <c:strRef>
                  <c:f>Indices!$F$9</c:f>
                  <c:strCache>
                    <c:ptCount val="1"/>
                    <c:pt idx="0">
                      <c:v>ea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{7FB9FC22-EE1D-4A92-B141-BF2FE969ECDB}</c15:txfldGUID>
                      <c15:f>Indices!$F$9</c15:f>
                      <c15:dlblFieldTableCache>
                        <c:ptCount val="1"/>
                        <c:pt idx="0">
                          <c:v>ea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46EB-43FE-BAC7-A17347ADB2A7}"/>
                </c:ext>
              </c:extLst>
            </c:dLbl>
            <c:dLbl>
              <c:idx val="8"/>
              <c:layout/>
              <c:tx>
                <c:strRef>
                  <c:f>Indices!$F$10</c:f>
                  <c:strCache>
                    <c:ptCount val="1"/>
                    <c:pt idx="0">
                      <c:v>la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{9F1C8ACF-3604-40E0-86EE-6570EC9D91DE}</c15:txfldGUID>
                      <c15:f>Indices!$F$10</c15:f>
                      <c15:dlblFieldTableCache>
                        <c:ptCount val="1"/>
                        <c:pt idx="0">
                          <c:v>la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46EB-43FE-BAC7-A17347ADB2A7}"/>
                </c:ext>
              </c:extLst>
            </c:dLbl>
            <c:dLbl>
              <c:idx val="9"/>
              <c:layout/>
              <c:tx>
                <c:strRef>
                  <c:f>Indices!$F$11</c:f>
                  <c:strCache>
                    <c:ptCount val="1"/>
                    <c:pt idx="0">
                      <c:v>lf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{0332C35B-6B2D-4AB3-94B2-AE594F822077}</c15:txfldGUID>
                      <c15:f>Indices!$F$11</c15:f>
                      <c15:dlblFieldTableCache>
                        <c:ptCount val="1"/>
                        <c:pt idx="0">
                          <c:v>lf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46EB-43FE-BAC7-A17347ADB2A7}"/>
                </c:ext>
              </c:extLst>
            </c:dLbl>
            <c:dLbl>
              <c:idx val="10"/>
              <c:layout/>
              <c:tx>
                <c:strRef>
                  <c:f>Indices!$F$12</c:f>
                  <c:strCache>
                    <c:ptCount val="1"/>
                    <c:pt idx="0">
                      <c:v>lp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{6481A515-931D-41C8-B9A6-4B53A408E82D}</c15:txfldGUID>
                      <c15:f>Indices!$F$12</c15:f>
                      <c15:dlblFieldTableCache>
                        <c:ptCount val="1"/>
                        <c:pt idx="0">
                          <c:v>lp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46EB-43FE-BAC7-A17347ADB2A7}"/>
                </c:ext>
              </c:extLst>
            </c:dLbl>
            <c:dLbl>
              <c:idx val="11"/>
              <c:layout/>
              <c:tx>
                <c:strRef>
                  <c:f>Indices!$F$13</c:f>
                  <c:strCache>
                    <c:ptCount val="1"/>
                    <c:pt idx="0">
                      <c:v>lt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{268AAB65-659E-412D-95CF-0EAEBBB9DB23}</c15:txfldGUID>
                      <c15:f>Indices!$F$13</c15:f>
                      <c15:dlblFieldTableCache>
                        <c:ptCount val="1"/>
                        <c:pt idx="0">
                          <c:v>lt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46EB-43FE-BAC7-A17347ADB2A7}"/>
                </c:ext>
              </c:extLst>
            </c:dLbl>
            <c:dLbl>
              <c:idx val="12"/>
              <c:layout/>
              <c:tx>
                <c:strRef>
                  <c:f>Indices!$F$14</c:f>
                  <c:strCache>
                    <c:ptCount val="1"/>
                    <c:pt idx="0">
                      <c:v>np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{419720FD-ABE6-42C5-9EDC-6366EFBEF779}</c15:txfldGUID>
                      <c15:f>Indices!$F$14</c15:f>
                      <c15:dlblFieldTableCache>
                        <c:ptCount val="1"/>
                        <c:pt idx="0">
                          <c:v>np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46EB-43FE-BAC7-A17347ADB2A7}"/>
                </c:ext>
              </c:extLst>
            </c:dLbl>
            <c:dLbl>
              <c:idx val="13"/>
              <c:layout/>
              <c:tx>
                <c:strRef>
                  <c:f>Indices!$F$15</c:f>
                  <c:strCache>
                    <c:ptCount val="1"/>
                    <c:pt idx="0">
                      <c:v>rr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{2C0B014C-9B16-4FAE-B370-EE3CA4C47EB8}</c15:txfldGUID>
                      <c15:f>Indices!$F$15</c15:f>
                      <c15:dlblFieldTableCache>
                        <c:ptCount val="1"/>
                        <c:pt idx="0">
                          <c:v>rr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46EB-43FE-BAC7-A17347ADB2A7}"/>
                </c:ext>
              </c:extLst>
            </c:dLbl>
            <c:dLbl>
              <c:idx val="14"/>
              <c:layout/>
              <c:tx>
                <c:strRef>
                  <c:f>Indices!$F$16</c:f>
                  <c:strCache>
                    <c:ptCount val="1"/>
                    <c:pt idx="0">
                      <c:v>rn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{81003A7E-55C4-4CDC-9629-ED369B1CC3C5}</c15:txfldGUID>
                      <c15:f>Indices!$F$16</c15:f>
                      <c15:dlblFieldTableCache>
                        <c:ptCount val="1"/>
                        <c:pt idx="0">
                          <c:v>rn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E-46EB-43FE-BAC7-A17347ADB2A7}"/>
                </c:ext>
              </c:extLst>
            </c:dLbl>
            <c:dLbl>
              <c:idx val="15"/>
              <c:layout/>
              <c:tx>
                <c:strRef>
                  <c:f>Indices!$F$17</c:f>
                  <c:strCache>
                    <c:ptCount val="1"/>
                    <c:pt idx="0">
                      <c:v>ru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{F90ABE91-C17D-4719-B19A-3979401B5BE2}</c15:txfldGUID>
                      <c15:f>Indices!$F$17</c15:f>
                      <c15:dlblFieldTableCache>
                        <c:ptCount val="1"/>
                        <c:pt idx="0">
                          <c:v>ru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F-46EB-43FE-BAC7-A17347ADB2A7}"/>
                </c:ext>
              </c:extLst>
            </c:dLbl>
            <c:dLbl>
              <c:idx val="16"/>
              <c:layout/>
              <c:tx>
                <c:strRef>
                  <c:f>Indices!$F$18</c:f>
                  <c:strCache>
                    <c:ptCount val="1"/>
                    <c:pt idx="0">
                      <c:v>sa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{33511DA2-428E-45E1-BFB8-52AB955CBEC6}</c15:txfldGUID>
                      <c15:f>Indices!$F$18</c15:f>
                      <c15:dlblFieldTableCache>
                        <c:ptCount val="1"/>
                        <c:pt idx="0">
                          <c:v>sa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0-46EB-43FE-BAC7-A17347ADB2A7}"/>
                </c:ext>
              </c:extLst>
            </c:dLbl>
            <c:dLbl>
              <c:idx val="17"/>
              <c:layout/>
              <c:tx>
                <c:strRef>
                  <c:f>Indices!$F$19</c:f>
                  <c:strCache>
                    <c:ptCount val="1"/>
                    <c:pt idx="0">
                      <c:v>sf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{BFC3845D-D2E5-4B78-9D91-0BFD7A5B70B8}</c15:txfldGUID>
                      <c15:f>Indices!$F$19</c15:f>
                      <c15:dlblFieldTableCache>
                        <c:ptCount val="1"/>
                        <c:pt idx="0">
                          <c:v>sf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1-46EB-43FE-BAC7-A17347ADB2A7}"/>
                </c:ext>
              </c:extLst>
            </c:dLbl>
            <c:dLbl>
              <c:idx val="18"/>
              <c:layout/>
              <c:tx>
                <c:strRef>
                  <c:f>Indices!$F$20</c:f>
                  <c:strCache>
                    <c:ptCount val="1"/>
                    <c:pt idx="0">
                      <c:v>sm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{1864B4E5-46D4-4E90-B41A-DC7E44E9B50B}</c15:txfldGUID>
                      <c15:f>Indices!$F$20</c15:f>
                      <c15:dlblFieldTableCache>
                        <c:ptCount val="1"/>
                        <c:pt idx="0">
                          <c:v>sm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2-46EB-43FE-BAC7-A17347ADB2A7}"/>
                </c:ext>
              </c:extLst>
            </c:dLbl>
            <c:dLbl>
              <c:idx val="19"/>
              <c:layout/>
              <c:tx>
                <c:strRef>
                  <c:f>Indices!$F$21</c:f>
                  <c:strCache>
                    <c:ptCount val="1"/>
                    <c:pt idx="0">
                      <c:v>ug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{3F4C5784-1909-48A0-B4F4-77CB1555362F}</c15:txfldGUID>
                      <c15:f>Indices!$F$21</c15:f>
                      <c15:dlblFieldTableCache>
                        <c:ptCount val="1"/>
                        <c:pt idx="0">
                          <c:v>ug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3-46EB-43FE-BAC7-A17347ADB2A7}"/>
                </c:ext>
              </c:extLst>
            </c:dLbl>
            <c:dLbl>
              <c:idx val="20"/>
              <c:layout/>
              <c:tx>
                <c:strRef>
                  <c:f>Indices!$F$22</c:f>
                  <c:strCache>
                    <c:ptCount val="1"/>
                    <c:pt idx="0">
                      <c:v>MM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{92673EF6-261C-489D-BE6F-9E92D9918954}</c15:txfldGUID>
                      <c15:f>Indices!$F$22</c15:f>
                      <c15:dlblFieldTableCache>
                        <c:ptCount val="1"/>
                        <c:pt idx="0">
                          <c:v>MM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4-46EB-43FE-BAC7-A17347ADB2A7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aseline="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Indices!$B$2:$B$22</c:f>
              <c:numCache>
                <c:formatCode>####</c:formatCode>
                <c:ptCount val="21"/>
                <c:pt idx="0">
                  <c:v>74.0</c:v>
                </c:pt>
                <c:pt idx="1">
                  <c:v>65.9</c:v>
                </c:pt>
                <c:pt idx="2">
                  <c:v>76.0</c:v>
                </c:pt>
                <c:pt idx="3">
                  <c:v>69.2</c:v>
                </c:pt>
                <c:pt idx="4">
                  <c:v>82.0</c:v>
                </c:pt>
                <c:pt idx="5">
                  <c:v>68.2</c:v>
                </c:pt>
                <c:pt idx="6">
                  <c:v>70.8</c:v>
                </c:pt>
                <c:pt idx="7">
                  <c:v>58.4</c:v>
                </c:pt>
                <c:pt idx="8">
                  <c:v>56.5</c:v>
                </c:pt>
                <c:pt idx="9">
                  <c:v>72.4</c:v>
                </c:pt>
                <c:pt idx="10">
                  <c:v>71.4</c:v>
                </c:pt>
                <c:pt idx="11">
                  <c:v>70.5</c:v>
                </c:pt>
                <c:pt idx="12">
                  <c:v>75.0</c:v>
                </c:pt>
                <c:pt idx="13">
                  <c:v>67.0</c:v>
                </c:pt>
                <c:pt idx="14">
                  <c:v>76.9</c:v>
                </c:pt>
                <c:pt idx="15">
                  <c:v>60.8</c:v>
                </c:pt>
                <c:pt idx="16">
                  <c:v>65.7</c:v>
                </c:pt>
                <c:pt idx="17">
                  <c:v>72.60000000000001</c:v>
                </c:pt>
                <c:pt idx="18">
                  <c:v>71.0</c:v>
                </c:pt>
                <c:pt idx="19">
                  <c:v>70.8</c:v>
                </c:pt>
                <c:pt idx="20">
                  <c:v>69.75499999999996</c:v>
                </c:pt>
              </c:numCache>
            </c:numRef>
          </c:xVal>
          <c:yVal>
            <c:numRef>
              <c:f>Indices!$C$2:$C$22</c:f>
              <c:numCache>
                <c:formatCode>####</c:formatCode>
                <c:ptCount val="21"/>
                <c:pt idx="0">
                  <c:v>58.16666666666658</c:v>
                </c:pt>
                <c:pt idx="1">
                  <c:v>54.21904761904753</c:v>
                </c:pt>
                <c:pt idx="2">
                  <c:v>63.8611111111111</c:v>
                </c:pt>
                <c:pt idx="3">
                  <c:v>51.3164</c:v>
                </c:pt>
                <c:pt idx="4">
                  <c:v>51.85555555555555</c:v>
                </c:pt>
                <c:pt idx="5">
                  <c:v>51.83333333333334</c:v>
                </c:pt>
                <c:pt idx="6">
                  <c:v>53.75555555555555</c:v>
                </c:pt>
                <c:pt idx="7">
                  <c:v>60.69166666666656</c:v>
                </c:pt>
                <c:pt idx="8">
                  <c:v>49.67222222222223</c:v>
                </c:pt>
                <c:pt idx="9">
                  <c:v>55.11111111111111</c:v>
                </c:pt>
                <c:pt idx="10">
                  <c:v>51.1</c:v>
                </c:pt>
                <c:pt idx="11">
                  <c:v>60.51111111111111</c:v>
                </c:pt>
                <c:pt idx="12">
                  <c:v>55.21111111111111</c:v>
                </c:pt>
                <c:pt idx="13">
                  <c:v>50.47777777777777</c:v>
                </c:pt>
                <c:pt idx="14">
                  <c:v>46.88095238095238</c:v>
                </c:pt>
                <c:pt idx="15">
                  <c:v>41.9051888888889</c:v>
                </c:pt>
                <c:pt idx="16">
                  <c:v>47.8224761904762</c:v>
                </c:pt>
                <c:pt idx="17">
                  <c:v>52.67777777777778</c:v>
                </c:pt>
                <c:pt idx="18">
                  <c:v>50.13333333333333</c:v>
                </c:pt>
                <c:pt idx="19">
                  <c:v>48.8153439153439</c:v>
                </c:pt>
                <c:pt idx="20">
                  <c:v>52.80088711640203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5-46EB-43FE-BAC7-A17347ADB2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60676712"/>
        <c:axId val="2049093928"/>
      </c:scatterChart>
      <c:valAx>
        <c:axId val="2060676712"/>
        <c:scaling>
          <c:orientation val="minMax"/>
          <c:min val="50.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HEI</a:t>
                </a:r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####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2049093928"/>
        <c:crosses val="autoZero"/>
        <c:crossBetween val="midCat"/>
        <c:majorUnit val="10.0"/>
      </c:valAx>
      <c:valAx>
        <c:axId val="2049093928"/>
        <c:scaling>
          <c:orientation val="minMax"/>
          <c:max val="70.0"/>
          <c:min val="40.0"/>
        </c:scaling>
        <c:delete val="0"/>
        <c:axPos val="l"/>
        <c:minorGridlines>
          <c:spPr>
            <a:ln>
              <a:noFill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IPRAC</a:t>
                </a:r>
              </a:p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 sz="1400" baseline="0"/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####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60676712"/>
        <c:crossesAt val="0.0"/>
        <c:crossBetween val="midCat"/>
        <c:majorUnit val="10.0"/>
        <c:minorUnit val="1.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ysClr val="window" lastClr="FFFFFF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8188614076615"/>
          <c:y val="0.0487927132623861"/>
          <c:w val="0.797062442437414"/>
          <c:h val="0.734038752875606"/>
        </c:manualLayout>
      </c:layout>
      <c:scatterChart>
        <c:scatterStyle val="lineMarker"/>
        <c:varyColors val="0"/>
        <c:ser>
          <c:idx val="0"/>
          <c:order val="0"/>
          <c:tx>
            <c:strRef>
              <c:f>Indices!$D$1</c:f>
              <c:strCache>
                <c:ptCount val="1"/>
                <c:pt idx="0">
                  <c:v>I_CON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/>
              <c:tx>
                <c:strRef>
                  <c:f>Indices!$F$2</c:f>
                  <c:strCache>
                    <c:ptCount val="1"/>
                    <c:pt idx="0">
                      <c:v>be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es-E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strRef>
                  <c:f>Indices!$F$3</c:f>
                  <c:strCache>
                    <c:ptCount val="1"/>
                    <c:pt idx="0">
                      <c:v>bn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es-E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strRef>
                  <c:f>Indices!$F$4</c:f>
                  <c:strCache>
                    <c:ptCount val="1"/>
                    <c:pt idx="0">
                      <c:v>bs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es-E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strRef>
                  <c:f>Indices!$F$5</c:f>
                  <c:strCache>
                    <c:ptCount val="1"/>
                    <c:pt idx="0">
                      <c:v>ca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es-E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strRef>
                  <c:f>Indices!$F$6</c:f>
                  <c:strCache>
                    <c:ptCount val="1"/>
                    <c:pt idx="0">
                      <c:v>ch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es-E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strRef>
                  <c:f>Indices!$F$7</c:f>
                  <c:strCache>
                    <c:ptCount val="1"/>
                    <c:pt idx="0">
                      <c:v>ec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es-E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strRef>
                  <c:f>Indices!$F$8</c:f>
                  <c:strCache>
                    <c:ptCount val="1"/>
                    <c:pt idx="0">
                      <c:v>em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es-E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strRef>
                  <c:f>Indices!$F$9</c:f>
                  <c:strCache>
                    <c:ptCount val="1"/>
                    <c:pt idx="0">
                      <c:v>ea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es-E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strRef>
                  <c:f>Indices!$F$10</c:f>
                  <c:strCache>
                    <c:ptCount val="1"/>
                    <c:pt idx="0">
                      <c:v>la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es-E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strRef>
                  <c:f>Indices!$F$11</c:f>
                  <c:strCache>
                    <c:ptCount val="1"/>
                    <c:pt idx="0">
                      <c:v>lf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es-E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strRef>
                  <c:f>Indices!$F$12</c:f>
                  <c:strCache>
                    <c:ptCount val="1"/>
                    <c:pt idx="0">
                      <c:v>lp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es-E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strRef>
                  <c:f>Indices!$F$13</c:f>
                  <c:strCache>
                    <c:ptCount val="1"/>
                    <c:pt idx="0">
                      <c:v>lt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es-E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strRef>
                  <c:f>Indices!$F$14</c:f>
                  <c:strCache>
                    <c:ptCount val="1"/>
                    <c:pt idx="0">
                      <c:v>np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es-E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3"/>
              <c:layout/>
              <c:tx>
                <c:strRef>
                  <c:f>Indices!$F$15</c:f>
                  <c:strCache>
                    <c:ptCount val="1"/>
                    <c:pt idx="0">
                      <c:v>rr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es-E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4"/>
              <c:layout/>
              <c:tx>
                <c:strRef>
                  <c:f>Indices!$F$16</c:f>
                  <c:strCache>
                    <c:ptCount val="1"/>
                    <c:pt idx="0">
                      <c:v>rn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es-E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5"/>
              <c:layout/>
              <c:tx>
                <c:strRef>
                  <c:f>Indices!$F$17</c:f>
                  <c:strCache>
                    <c:ptCount val="1"/>
                    <c:pt idx="0">
                      <c:v>ru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es-E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6"/>
              <c:layout/>
              <c:tx>
                <c:strRef>
                  <c:f>Indices!$F$18</c:f>
                  <c:strCache>
                    <c:ptCount val="1"/>
                    <c:pt idx="0">
                      <c:v>sa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es-E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7"/>
              <c:layout/>
              <c:tx>
                <c:strRef>
                  <c:f>Indices!$F$19</c:f>
                  <c:strCache>
                    <c:ptCount val="1"/>
                    <c:pt idx="0">
                      <c:v>sf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es-E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8"/>
              <c:layout/>
              <c:tx>
                <c:strRef>
                  <c:f>Indices!$F$20</c:f>
                  <c:strCache>
                    <c:ptCount val="1"/>
                    <c:pt idx="0">
                      <c:v>sm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es-E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9"/>
              <c:layout/>
              <c:tx>
                <c:strRef>
                  <c:f>Indices!$F$21</c:f>
                  <c:strCache>
                    <c:ptCount val="1"/>
                    <c:pt idx="0">
                      <c:v>ug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es-E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0"/>
              <c:layout/>
              <c:tx>
                <c:strRef>
                  <c:f>Indices!$F$22</c:f>
                  <c:strCache>
                    <c:ptCount val="1"/>
                    <c:pt idx="0">
                      <c:v>MM</c:v>
                    </c:pt>
                  </c:strCache>
                </c:strRef>
              </c:tx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es-E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Indices!$B$2:$B$22</c:f>
              <c:numCache>
                <c:formatCode>####</c:formatCode>
                <c:ptCount val="21"/>
                <c:pt idx="0">
                  <c:v>74.0</c:v>
                </c:pt>
                <c:pt idx="1">
                  <c:v>65.9</c:v>
                </c:pt>
                <c:pt idx="2">
                  <c:v>76.0</c:v>
                </c:pt>
                <c:pt idx="3">
                  <c:v>69.2</c:v>
                </c:pt>
                <c:pt idx="4">
                  <c:v>82.0</c:v>
                </c:pt>
                <c:pt idx="5">
                  <c:v>68.2</c:v>
                </c:pt>
                <c:pt idx="6">
                  <c:v>70.8</c:v>
                </c:pt>
                <c:pt idx="7">
                  <c:v>58.4</c:v>
                </c:pt>
                <c:pt idx="8">
                  <c:v>56.5</c:v>
                </c:pt>
                <c:pt idx="9">
                  <c:v>72.4</c:v>
                </c:pt>
                <c:pt idx="10">
                  <c:v>71.4</c:v>
                </c:pt>
                <c:pt idx="11">
                  <c:v>70.5</c:v>
                </c:pt>
                <c:pt idx="12">
                  <c:v>75.0</c:v>
                </c:pt>
                <c:pt idx="13">
                  <c:v>67.0</c:v>
                </c:pt>
                <c:pt idx="14">
                  <c:v>76.9</c:v>
                </c:pt>
                <c:pt idx="15">
                  <c:v>60.8</c:v>
                </c:pt>
                <c:pt idx="16">
                  <c:v>65.7</c:v>
                </c:pt>
                <c:pt idx="17">
                  <c:v>72.60000000000001</c:v>
                </c:pt>
                <c:pt idx="18">
                  <c:v>71.0</c:v>
                </c:pt>
                <c:pt idx="19">
                  <c:v>70.8</c:v>
                </c:pt>
                <c:pt idx="20">
                  <c:v>69.75499999999996</c:v>
                </c:pt>
              </c:numCache>
            </c:numRef>
          </c:xVal>
          <c:yVal>
            <c:numRef>
              <c:f>Indices!$D$2:$D$22</c:f>
              <c:numCache>
                <c:formatCode>####</c:formatCode>
                <c:ptCount val="21"/>
                <c:pt idx="0">
                  <c:v>71.4</c:v>
                </c:pt>
                <c:pt idx="1">
                  <c:v>71.0</c:v>
                </c:pt>
                <c:pt idx="2">
                  <c:v>84.70000000000001</c:v>
                </c:pt>
                <c:pt idx="3">
                  <c:v>55.1</c:v>
                </c:pt>
                <c:pt idx="4">
                  <c:v>74.60000000000001</c:v>
                </c:pt>
                <c:pt idx="5">
                  <c:v>75.1</c:v>
                </c:pt>
                <c:pt idx="6">
                  <c:v>67.3</c:v>
                </c:pt>
                <c:pt idx="7">
                  <c:v>70.8</c:v>
                </c:pt>
                <c:pt idx="8">
                  <c:v>57.20000000000001</c:v>
                </c:pt>
                <c:pt idx="9">
                  <c:v>81.1</c:v>
                </c:pt>
                <c:pt idx="10">
                  <c:v>56.3</c:v>
                </c:pt>
                <c:pt idx="11">
                  <c:v>68.4</c:v>
                </c:pt>
                <c:pt idx="12">
                  <c:v>59.9</c:v>
                </c:pt>
                <c:pt idx="13">
                  <c:v>65.1</c:v>
                </c:pt>
                <c:pt idx="14">
                  <c:v>58.5</c:v>
                </c:pt>
                <c:pt idx="15">
                  <c:v>55.8</c:v>
                </c:pt>
                <c:pt idx="16">
                  <c:v>53.8</c:v>
                </c:pt>
                <c:pt idx="17">
                  <c:v>72.0</c:v>
                </c:pt>
                <c:pt idx="18">
                  <c:v>65.6</c:v>
                </c:pt>
                <c:pt idx="19">
                  <c:v>67.2</c:v>
                </c:pt>
                <c:pt idx="20">
                  <c:v>66.54500000000007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5-5E84-42D3-8877-E50F2037C1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3039096"/>
        <c:axId val="2083053960"/>
      </c:scatterChart>
      <c:valAx>
        <c:axId val="2083039096"/>
        <c:scaling>
          <c:orientation val="minMax"/>
          <c:min val="50.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minorGridlines>
          <c:spPr>
            <a:ln>
              <a:noFill/>
            </a:ln>
          </c:spPr>
        </c:min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HEI</a:t>
                </a:r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####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95000"/>
                <a:lumOff val="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/>
            </a:pPr>
            <a:endParaRPr lang="es-ES"/>
          </a:p>
        </c:txPr>
        <c:crossAx val="2083053960"/>
        <c:crosses val="autoZero"/>
        <c:crossBetween val="midCat"/>
        <c:majorUnit val="10.0"/>
        <c:minorUnit val="1.0"/>
      </c:valAx>
      <c:valAx>
        <c:axId val="2083053960"/>
        <c:scaling>
          <c:orientation val="minMax"/>
          <c:max val="90.0"/>
          <c:min val="40.0"/>
        </c:scaling>
        <c:delete val="0"/>
        <c:axPos val="l"/>
        <c:majorGridlines>
          <c:spPr>
            <a:ln>
              <a:noFill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ICON</a:t>
                </a:r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####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 baseline="0"/>
            </a:pPr>
            <a:endParaRPr lang="es-ES"/>
          </a:p>
        </c:txPr>
        <c:crossAx val="2083039096"/>
        <c:crosses val="autoZero"/>
        <c:crossBetween val="midCat"/>
        <c:majorUnit val="10.0"/>
        <c:minorUnit val="1.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 baseline="0"/>
      </a:pPr>
      <a:endParaRPr lang="es-ES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437350938973"/>
          <c:y val="0.0400439714160213"/>
          <c:w val="0.854921011650019"/>
          <c:h val="0.769673486397591"/>
        </c:manualLayout>
      </c:layout>
      <c:scatterChart>
        <c:scatterStyle val="lineMarker"/>
        <c:varyColors val="0"/>
        <c:ser>
          <c:idx val="0"/>
          <c:order val="0"/>
          <c:tx>
            <c:strRef>
              <c:f>Indices!$E$1</c:f>
              <c:strCache>
                <c:ptCount val="1"/>
                <c:pt idx="0">
                  <c:v>IACT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/>
              <c:tx>
                <c:strRef>
                  <c:f>Indices!$F$2</c:f>
                  <c:strCache>
                    <c:ptCount val="1"/>
                    <c:pt idx="0">
                      <c:v>be</c:v>
                    </c:pt>
                  </c:strCache>
                </c:strRef>
              </c:tx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5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{60F7A8FD-C90F-48B3-80A3-8891EE09D387}</c15:txfldGUID>
                      <c15:f>Indices!$F$2</c15:f>
                      <c15:dlblFieldTableCache>
                        <c:ptCount val="1"/>
                        <c:pt idx="0">
                          <c:v>be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434C-4CAF-8C9D-5C4A6178901E}"/>
                </c:ext>
              </c:extLst>
            </c:dLbl>
            <c:dLbl>
              <c:idx val="1"/>
              <c:layout/>
              <c:tx>
                <c:strRef>
                  <c:f>Indices!$F$3</c:f>
                  <c:strCache>
                    <c:ptCount val="1"/>
                    <c:pt idx="0">
                      <c:v>bn</c:v>
                    </c:pt>
                  </c:strCache>
                </c:strRef>
              </c:tx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5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{D040F894-0AD6-4527-848C-973570D2F74E}</c15:txfldGUID>
                      <c15:f>Indices!$F$3</c15:f>
                      <c15:dlblFieldTableCache>
                        <c:ptCount val="1"/>
                        <c:pt idx="0">
                          <c:v>bn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434C-4CAF-8C9D-5C4A6178901E}"/>
                </c:ext>
              </c:extLst>
            </c:dLbl>
            <c:dLbl>
              <c:idx val="2"/>
              <c:layout/>
              <c:tx>
                <c:strRef>
                  <c:f>Indices!$F$4</c:f>
                  <c:strCache>
                    <c:ptCount val="1"/>
                    <c:pt idx="0">
                      <c:v>bs</c:v>
                    </c:pt>
                  </c:strCache>
                </c:strRef>
              </c:tx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5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{2D2DA37F-12DC-496B-BBEC-40764E5E7143}</c15:txfldGUID>
                      <c15:f>Indices!$F$4</c15:f>
                      <c15:dlblFieldTableCache>
                        <c:ptCount val="1"/>
                        <c:pt idx="0">
                          <c:v>bs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434C-4CAF-8C9D-5C4A6178901E}"/>
                </c:ext>
              </c:extLst>
            </c:dLbl>
            <c:dLbl>
              <c:idx val="3"/>
              <c:layout/>
              <c:tx>
                <c:strRef>
                  <c:f>Indices!$F$5</c:f>
                  <c:strCache>
                    <c:ptCount val="1"/>
                    <c:pt idx="0">
                      <c:v>ca</c:v>
                    </c:pt>
                  </c:strCache>
                </c:strRef>
              </c:tx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5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{D09D99CB-B933-4E88-9008-2AB7E86EA3EF}</c15:txfldGUID>
                      <c15:f>Indices!$F$5</c15:f>
                      <c15:dlblFieldTableCache>
                        <c:ptCount val="1"/>
                        <c:pt idx="0">
                          <c:v>ca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434C-4CAF-8C9D-5C4A6178901E}"/>
                </c:ext>
              </c:extLst>
            </c:dLbl>
            <c:dLbl>
              <c:idx val="4"/>
              <c:layout/>
              <c:tx>
                <c:strRef>
                  <c:f>Indices!$F$6</c:f>
                  <c:strCache>
                    <c:ptCount val="1"/>
                    <c:pt idx="0">
                      <c:v>ch</c:v>
                    </c:pt>
                  </c:strCache>
                </c:strRef>
              </c:tx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5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{6151D83A-C97F-49E1-922B-01D1143C5311}</c15:txfldGUID>
                      <c15:f>Indices!$F$6</c15:f>
                      <c15:dlblFieldTableCache>
                        <c:ptCount val="1"/>
                        <c:pt idx="0">
                          <c:v>ch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434C-4CAF-8C9D-5C4A6178901E}"/>
                </c:ext>
              </c:extLst>
            </c:dLbl>
            <c:dLbl>
              <c:idx val="5"/>
              <c:layout/>
              <c:tx>
                <c:strRef>
                  <c:f>Indices!$F$7</c:f>
                  <c:strCache>
                    <c:ptCount val="1"/>
                    <c:pt idx="0">
                      <c:v>ec</c:v>
                    </c:pt>
                  </c:strCache>
                </c:strRef>
              </c:tx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5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{F333CDD3-861A-40C3-9F59-A2F1F5536011}</c15:txfldGUID>
                      <c15:f>Indices!$F$7</c15:f>
                      <c15:dlblFieldTableCache>
                        <c:ptCount val="1"/>
                        <c:pt idx="0">
                          <c:v>ec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434C-4CAF-8C9D-5C4A6178901E}"/>
                </c:ext>
              </c:extLst>
            </c:dLbl>
            <c:dLbl>
              <c:idx val="6"/>
              <c:layout/>
              <c:tx>
                <c:strRef>
                  <c:f>Indices!$F$8</c:f>
                  <c:strCache>
                    <c:ptCount val="1"/>
                    <c:pt idx="0">
                      <c:v>em</c:v>
                    </c:pt>
                  </c:strCache>
                </c:strRef>
              </c:tx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5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{2211481A-6A16-4FB1-A32F-C0DBCF7F9815}</c15:txfldGUID>
                      <c15:f>Indices!$F$8</c15:f>
                      <c15:dlblFieldTableCache>
                        <c:ptCount val="1"/>
                        <c:pt idx="0">
                          <c:v>em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434C-4CAF-8C9D-5C4A6178901E}"/>
                </c:ext>
              </c:extLst>
            </c:dLbl>
            <c:dLbl>
              <c:idx val="7"/>
              <c:layout/>
              <c:tx>
                <c:strRef>
                  <c:f>Indices!$F$9</c:f>
                  <c:strCache>
                    <c:ptCount val="1"/>
                    <c:pt idx="0">
                      <c:v>ea</c:v>
                    </c:pt>
                  </c:strCache>
                </c:strRef>
              </c:tx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5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{42BBF4F1-8E68-44CF-A458-4335E47B31DD}</c15:txfldGUID>
                      <c15:f>Indices!$F$9</c15:f>
                      <c15:dlblFieldTableCache>
                        <c:ptCount val="1"/>
                        <c:pt idx="0">
                          <c:v>ea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434C-4CAF-8C9D-5C4A6178901E}"/>
                </c:ext>
              </c:extLst>
            </c:dLbl>
            <c:dLbl>
              <c:idx val="8"/>
              <c:layout/>
              <c:tx>
                <c:strRef>
                  <c:f>Indices!$F$10</c:f>
                  <c:strCache>
                    <c:ptCount val="1"/>
                    <c:pt idx="0">
                      <c:v>la</c:v>
                    </c:pt>
                  </c:strCache>
                </c:strRef>
              </c:tx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5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{07A1A6AF-E3AA-4B75-A6E4-2525B1DD422E}</c15:txfldGUID>
                      <c15:f>Indices!$F$10</c15:f>
                      <c15:dlblFieldTableCache>
                        <c:ptCount val="1"/>
                        <c:pt idx="0">
                          <c:v>la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434C-4CAF-8C9D-5C4A6178901E}"/>
                </c:ext>
              </c:extLst>
            </c:dLbl>
            <c:dLbl>
              <c:idx val="9"/>
              <c:layout/>
              <c:tx>
                <c:strRef>
                  <c:f>Indices!$F$11</c:f>
                  <c:strCache>
                    <c:ptCount val="1"/>
                    <c:pt idx="0">
                      <c:v>lf</c:v>
                    </c:pt>
                  </c:strCache>
                </c:strRef>
              </c:tx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5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{978ADC8B-B070-4B26-B0B3-9027748A0480}</c15:txfldGUID>
                      <c15:f>Indices!$F$11</c15:f>
                      <c15:dlblFieldTableCache>
                        <c:ptCount val="1"/>
                        <c:pt idx="0">
                          <c:v>lf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434C-4CAF-8C9D-5C4A6178901E}"/>
                </c:ext>
              </c:extLst>
            </c:dLbl>
            <c:dLbl>
              <c:idx val="10"/>
              <c:layout/>
              <c:tx>
                <c:strRef>
                  <c:f>Indices!$F$12</c:f>
                  <c:strCache>
                    <c:ptCount val="1"/>
                    <c:pt idx="0">
                      <c:v>lp</c:v>
                    </c:pt>
                  </c:strCache>
                </c:strRef>
              </c:tx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5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{BA3BEBED-CA40-46C0-8CF6-2FEC96E4EA9B}</c15:txfldGUID>
                      <c15:f>Indices!$F$12</c15:f>
                      <c15:dlblFieldTableCache>
                        <c:ptCount val="1"/>
                        <c:pt idx="0">
                          <c:v>lp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434C-4CAF-8C9D-5C4A6178901E}"/>
                </c:ext>
              </c:extLst>
            </c:dLbl>
            <c:dLbl>
              <c:idx val="11"/>
              <c:layout/>
              <c:tx>
                <c:strRef>
                  <c:f>Indices!$F$13</c:f>
                  <c:strCache>
                    <c:ptCount val="1"/>
                    <c:pt idx="0">
                      <c:v>lt</c:v>
                    </c:pt>
                  </c:strCache>
                </c:strRef>
              </c:tx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5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{B4DEC9B1-8811-49E4-B8BD-21D01341DB93}</c15:txfldGUID>
                      <c15:f>Indices!$F$13</c15:f>
                      <c15:dlblFieldTableCache>
                        <c:ptCount val="1"/>
                        <c:pt idx="0">
                          <c:v>lt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434C-4CAF-8C9D-5C4A6178901E}"/>
                </c:ext>
              </c:extLst>
            </c:dLbl>
            <c:dLbl>
              <c:idx val="12"/>
              <c:layout/>
              <c:tx>
                <c:strRef>
                  <c:f>Indices!$F$14</c:f>
                  <c:strCache>
                    <c:ptCount val="1"/>
                    <c:pt idx="0">
                      <c:v>np</c:v>
                    </c:pt>
                  </c:strCache>
                </c:strRef>
              </c:tx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5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{C790281A-7AAB-4A41-AD36-75FFC0164A53}</c15:txfldGUID>
                      <c15:f>Indices!$F$14</c15:f>
                      <c15:dlblFieldTableCache>
                        <c:ptCount val="1"/>
                        <c:pt idx="0">
                          <c:v>np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434C-4CAF-8C9D-5C4A6178901E}"/>
                </c:ext>
              </c:extLst>
            </c:dLbl>
            <c:dLbl>
              <c:idx val="13"/>
              <c:layout/>
              <c:tx>
                <c:strRef>
                  <c:f>Indices!$F$15</c:f>
                  <c:strCache>
                    <c:ptCount val="1"/>
                    <c:pt idx="0">
                      <c:v>rr</c:v>
                    </c:pt>
                  </c:strCache>
                </c:strRef>
              </c:tx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5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{099E2FD2-91E7-42C6-88D1-F6FD3B299A68}</c15:txfldGUID>
                      <c15:f>Indices!$F$15</c15:f>
                      <c15:dlblFieldTableCache>
                        <c:ptCount val="1"/>
                        <c:pt idx="0">
                          <c:v>rr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434C-4CAF-8C9D-5C4A6178901E}"/>
                </c:ext>
              </c:extLst>
            </c:dLbl>
            <c:dLbl>
              <c:idx val="14"/>
              <c:layout/>
              <c:tx>
                <c:strRef>
                  <c:f>Indices!$F$16</c:f>
                  <c:strCache>
                    <c:ptCount val="1"/>
                    <c:pt idx="0">
                      <c:v>rn</c:v>
                    </c:pt>
                  </c:strCache>
                </c:strRef>
              </c:tx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5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{5D473966-65F8-4D7F-A598-9B131934E77C}</c15:txfldGUID>
                      <c15:f>Indices!$F$16</c15:f>
                      <c15:dlblFieldTableCache>
                        <c:ptCount val="1"/>
                        <c:pt idx="0">
                          <c:v>rn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E-434C-4CAF-8C9D-5C4A6178901E}"/>
                </c:ext>
              </c:extLst>
            </c:dLbl>
            <c:dLbl>
              <c:idx val="15"/>
              <c:layout/>
              <c:tx>
                <c:strRef>
                  <c:f>Indices!$F$17</c:f>
                  <c:strCache>
                    <c:ptCount val="1"/>
                    <c:pt idx="0">
                      <c:v>ru</c:v>
                    </c:pt>
                  </c:strCache>
                </c:strRef>
              </c:tx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5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{A17E567B-8933-406E-B9FC-A9AE96C979C6}</c15:txfldGUID>
                      <c15:f>Indices!$F$17</c15:f>
                      <c15:dlblFieldTableCache>
                        <c:ptCount val="1"/>
                        <c:pt idx="0">
                          <c:v>ru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F-434C-4CAF-8C9D-5C4A6178901E}"/>
                </c:ext>
              </c:extLst>
            </c:dLbl>
            <c:dLbl>
              <c:idx val="16"/>
              <c:layout/>
              <c:tx>
                <c:strRef>
                  <c:f>Indices!$F$18</c:f>
                  <c:strCache>
                    <c:ptCount val="1"/>
                    <c:pt idx="0">
                      <c:v>sa</c:v>
                    </c:pt>
                  </c:strCache>
                </c:strRef>
              </c:tx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5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{1B4E16E0-EFD0-4844-898B-F45D65570561}</c15:txfldGUID>
                      <c15:f>Indices!$F$18</c15:f>
                      <c15:dlblFieldTableCache>
                        <c:ptCount val="1"/>
                        <c:pt idx="0">
                          <c:v>sa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0-434C-4CAF-8C9D-5C4A6178901E}"/>
                </c:ext>
              </c:extLst>
            </c:dLbl>
            <c:dLbl>
              <c:idx val="17"/>
              <c:layout/>
              <c:tx>
                <c:strRef>
                  <c:f>Indices!$F$19</c:f>
                  <c:strCache>
                    <c:ptCount val="1"/>
                    <c:pt idx="0">
                      <c:v>sf</c:v>
                    </c:pt>
                  </c:strCache>
                </c:strRef>
              </c:tx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5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{C24F2603-2AFF-4F87-8C8E-7BA87A6D95C0}</c15:txfldGUID>
                      <c15:f>Indices!$F$19</c15:f>
                      <c15:dlblFieldTableCache>
                        <c:ptCount val="1"/>
                        <c:pt idx="0">
                          <c:v>sf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1-434C-4CAF-8C9D-5C4A6178901E}"/>
                </c:ext>
              </c:extLst>
            </c:dLbl>
            <c:dLbl>
              <c:idx val="18"/>
              <c:layout/>
              <c:tx>
                <c:strRef>
                  <c:f>Indices!$F$20</c:f>
                  <c:strCache>
                    <c:ptCount val="1"/>
                    <c:pt idx="0">
                      <c:v>sm</c:v>
                    </c:pt>
                  </c:strCache>
                </c:strRef>
              </c:tx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5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{0B7CF88D-461E-424D-9A1D-423CA4C4F5C6}</c15:txfldGUID>
                      <c15:f>Indices!$F$20</c15:f>
                      <c15:dlblFieldTableCache>
                        <c:ptCount val="1"/>
                        <c:pt idx="0">
                          <c:v>sm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2-434C-4CAF-8C9D-5C4A6178901E}"/>
                </c:ext>
              </c:extLst>
            </c:dLbl>
            <c:dLbl>
              <c:idx val="19"/>
              <c:layout/>
              <c:tx>
                <c:strRef>
                  <c:f>Indices!$F$21</c:f>
                  <c:strCache>
                    <c:ptCount val="1"/>
                    <c:pt idx="0">
                      <c:v>ug</c:v>
                    </c:pt>
                  </c:strCache>
                </c:strRef>
              </c:tx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5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{40290AE2-E25E-46E8-9F9E-70DBFABDFB5E}</c15:txfldGUID>
                      <c15:f>Indices!$F$21</c15:f>
                      <c15:dlblFieldTableCache>
                        <c:ptCount val="1"/>
                        <c:pt idx="0">
                          <c:v>ug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3-434C-4CAF-8C9D-5C4A6178901E}"/>
                </c:ext>
              </c:extLst>
            </c:dLbl>
            <c:dLbl>
              <c:idx val="20"/>
              <c:layout/>
              <c:tx>
                <c:strRef>
                  <c:f>Indices!$F$22</c:f>
                  <c:strCache>
                    <c:ptCount val="1"/>
                    <c:pt idx="0">
                      <c:v>MM</c:v>
                    </c:pt>
                  </c:strCache>
                </c:strRef>
              </c:tx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50" baseline="0">
                      <a:latin typeface="Arial" panose="020B0604020202020204" pitchFamily="34" charset="0"/>
                    </a:defRPr>
                  </a:pPr>
                  <a:endParaRPr lang="es-E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{141AEEF1-6FC7-4DA5-B646-F7424D23DD2E}</c15:txfldGUID>
                      <c15:f>Indices!$F$22</c15:f>
                      <c15:dlblFieldTableCache>
                        <c:ptCount val="1"/>
                        <c:pt idx="0">
                          <c:v>MM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4-434C-4CAF-8C9D-5C4A617890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aseline="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xVal>
            <c:numRef>
              <c:f>Indices!$B$2:$B$22</c:f>
              <c:numCache>
                <c:formatCode>####</c:formatCode>
                <c:ptCount val="21"/>
                <c:pt idx="0">
                  <c:v>74.0</c:v>
                </c:pt>
                <c:pt idx="1">
                  <c:v>65.9</c:v>
                </c:pt>
                <c:pt idx="2">
                  <c:v>76.0</c:v>
                </c:pt>
                <c:pt idx="3">
                  <c:v>69.2</c:v>
                </c:pt>
                <c:pt idx="4">
                  <c:v>82.0</c:v>
                </c:pt>
                <c:pt idx="5">
                  <c:v>68.2</c:v>
                </c:pt>
                <c:pt idx="6">
                  <c:v>70.8</c:v>
                </c:pt>
                <c:pt idx="7">
                  <c:v>58.4</c:v>
                </c:pt>
                <c:pt idx="8">
                  <c:v>56.5</c:v>
                </c:pt>
                <c:pt idx="9">
                  <c:v>72.4</c:v>
                </c:pt>
                <c:pt idx="10">
                  <c:v>71.4</c:v>
                </c:pt>
                <c:pt idx="11">
                  <c:v>70.5</c:v>
                </c:pt>
                <c:pt idx="12">
                  <c:v>75.0</c:v>
                </c:pt>
                <c:pt idx="13">
                  <c:v>67.0</c:v>
                </c:pt>
                <c:pt idx="14">
                  <c:v>76.9</c:v>
                </c:pt>
                <c:pt idx="15">
                  <c:v>60.8</c:v>
                </c:pt>
                <c:pt idx="16">
                  <c:v>65.7</c:v>
                </c:pt>
                <c:pt idx="17">
                  <c:v>72.60000000000001</c:v>
                </c:pt>
                <c:pt idx="18">
                  <c:v>71.0</c:v>
                </c:pt>
                <c:pt idx="19">
                  <c:v>70.8</c:v>
                </c:pt>
                <c:pt idx="20">
                  <c:v>69.75499999999996</c:v>
                </c:pt>
              </c:numCache>
            </c:numRef>
          </c:xVal>
          <c:yVal>
            <c:numRef>
              <c:f>Indices!$E$2:$E$22</c:f>
              <c:numCache>
                <c:formatCode>####</c:formatCode>
                <c:ptCount val="21"/>
                <c:pt idx="0">
                  <c:v>84.5</c:v>
                </c:pt>
                <c:pt idx="1">
                  <c:v>75.0</c:v>
                </c:pt>
                <c:pt idx="2">
                  <c:v>79.0</c:v>
                </c:pt>
                <c:pt idx="3">
                  <c:v>67.5</c:v>
                </c:pt>
                <c:pt idx="4">
                  <c:v>57.0</c:v>
                </c:pt>
                <c:pt idx="5">
                  <c:v>46.5</c:v>
                </c:pt>
                <c:pt idx="6">
                  <c:v>71.0</c:v>
                </c:pt>
                <c:pt idx="7">
                  <c:v>78.5</c:v>
                </c:pt>
                <c:pt idx="8">
                  <c:v>56.0</c:v>
                </c:pt>
                <c:pt idx="9">
                  <c:v>66.5</c:v>
                </c:pt>
                <c:pt idx="10">
                  <c:v>42.0</c:v>
                </c:pt>
                <c:pt idx="11">
                  <c:v>46.0</c:v>
                </c:pt>
                <c:pt idx="12">
                  <c:v>42.0</c:v>
                </c:pt>
                <c:pt idx="13">
                  <c:v>65.5</c:v>
                </c:pt>
                <c:pt idx="14">
                  <c:v>47.0</c:v>
                </c:pt>
                <c:pt idx="15">
                  <c:v>66.0</c:v>
                </c:pt>
                <c:pt idx="16">
                  <c:v>69.5</c:v>
                </c:pt>
                <c:pt idx="17">
                  <c:v>72.0</c:v>
                </c:pt>
                <c:pt idx="18">
                  <c:v>66.5</c:v>
                </c:pt>
                <c:pt idx="19">
                  <c:v>46.0</c:v>
                </c:pt>
                <c:pt idx="20">
                  <c:v>62.19999999999998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5-434C-4CAF-8C9D-5C4A617890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5192072"/>
        <c:axId val="2054319048"/>
      </c:scatterChart>
      <c:valAx>
        <c:axId val="2055192072"/>
        <c:scaling>
          <c:orientation val="minMax"/>
          <c:max val="90.0"/>
          <c:min val="50.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minorGridlines>
          <c:spPr>
            <a:ln>
              <a:noFill/>
            </a:ln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HEI</a:t>
                </a:r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####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alpha val="99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400" b="0" i="0" u="none" strike="noStrike" baseline="0">
                <a:solidFill>
                  <a:sysClr val="windowText" lastClr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2054319048"/>
        <c:crosses val="autoZero"/>
        <c:crossBetween val="midCat"/>
        <c:majorUnit val="10.0"/>
      </c:valAx>
      <c:valAx>
        <c:axId val="2054319048"/>
        <c:scaling>
          <c:orientation val="minMax"/>
          <c:min val="40.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IACT</a:t>
                </a:r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####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es-ES"/>
          </a:p>
        </c:txPr>
        <c:crossAx val="2055192072"/>
        <c:crosses val="autoZero"/>
        <c:crossBetween val="midCat"/>
        <c:majorUnit val="10.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0.15758</cdr:x>
      <cdr:y>0.36401</cdr:y>
    </cdr:from>
    <cdr:to>
      <cdr:x>1</cdr:x>
      <cdr:y>0.37737</cdr:y>
    </cdr:to>
    <cdr:cxnSp macro="">
      <cdr:nvCxnSpPr>
        <cdr:cNvPr id="3" name="Conector recto 2"/>
        <cdr:cNvCxnSpPr/>
      </cdr:nvCxnSpPr>
      <cdr:spPr>
        <a:xfrm xmlns:a="http://schemas.openxmlformats.org/drawingml/2006/main" flipV="1">
          <a:off x="1320800" y="1845734"/>
          <a:ext cx="7061200" cy="67732"/>
        </a:xfrm>
        <a:prstGeom xmlns:a="http://schemas.openxmlformats.org/drawingml/2006/main" prst="line">
          <a:avLst/>
        </a:prstGeom>
        <a:ln xmlns:a="http://schemas.openxmlformats.org/drawingml/2006/main" w="3175" cmpd="sng">
          <a:solidFill>
            <a:srgbClr val="000000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0.54949</cdr:x>
      <cdr:y>0</cdr:y>
    </cdr:from>
    <cdr:to>
      <cdr:x>0.55152</cdr:x>
      <cdr:y>0.78479</cdr:y>
    </cdr:to>
    <cdr:cxnSp macro="">
      <cdr:nvCxnSpPr>
        <cdr:cNvPr id="4" name="Conector recto 3"/>
        <cdr:cNvCxnSpPr/>
      </cdr:nvCxnSpPr>
      <cdr:spPr>
        <a:xfrm xmlns:a="http://schemas.openxmlformats.org/drawingml/2006/main">
          <a:off x="4605867" y="0"/>
          <a:ext cx="16933" cy="3979333"/>
        </a:xfrm>
        <a:prstGeom xmlns:a="http://schemas.openxmlformats.org/drawingml/2006/main" prst="line">
          <a:avLst/>
        </a:prstGeom>
        <a:ln xmlns:a="http://schemas.openxmlformats.org/drawingml/2006/main" w="3175" cmpd="sng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0.11198</cdr:x>
      <cdr:y>0.43378</cdr:y>
    </cdr:from>
    <cdr:to>
      <cdr:x>1</cdr:x>
      <cdr:y>0.4399</cdr:y>
    </cdr:to>
    <cdr:cxnSp macro="">
      <cdr:nvCxnSpPr>
        <cdr:cNvPr id="3" name="Conector recto 2"/>
        <cdr:cNvCxnSpPr/>
      </cdr:nvCxnSpPr>
      <cdr:spPr>
        <a:xfrm xmlns:a="http://schemas.openxmlformats.org/drawingml/2006/main" flipV="1">
          <a:off x="965200" y="2399957"/>
          <a:ext cx="7653866" cy="33867"/>
        </a:xfrm>
        <a:prstGeom xmlns:a="http://schemas.openxmlformats.org/drawingml/2006/main" prst="line">
          <a:avLst/>
        </a:prstGeom>
        <a:ln xmlns:a="http://schemas.openxmlformats.org/drawingml/2006/main" w="3175" cmpd="sng">
          <a:solidFill>
            <a:srgbClr val="000000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0.54224</cdr:x>
      <cdr:y>0</cdr:y>
    </cdr:from>
    <cdr:to>
      <cdr:x>0.54813</cdr:x>
      <cdr:y>0.81024</cdr:y>
    </cdr:to>
    <cdr:cxnSp macro="">
      <cdr:nvCxnSpPr>
        <cdr:cNvPr id="4" name="Conector recto 3"/>
        <cdr:cNvCxnSpPr/>
      </cdr:nvCxnSpPr>
      <cdr:spPr>
        <a:xfrm xmlns:a="http://schemas.openxmlformats.org/drawingml/2006/main" flipH="1">
          <a:off x="4673600" y="0"/>
          <a:ext cx="50800" cy="4482758"/>
        </a:xfrm>
        <a:prstGeom xmlns:a="http://schemas.openxmlformats.org/drawingml/2006/main" prst="line">
          <a:avLst/>
        </a:prstGeom>
        <a:ln xmlns:a="http://schemas.openxmlformats.org/drawingml/2006/main" w="3175" cmpd="sng">
          <a:solidFill>
            <a:srgbClr val="000000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B7D7E9-9C32-2A4C-89A7-30307832F98B}" type="datetimeFigureOut">
              <a:rPr lang="es-ES" smtClean="0"/>
              <a:t>7/17/17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D88FA3-8F4C-1A46-A9F1-96645375AAC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3414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A64755-39C6-0A42-A64C-494F495B19E8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203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EkoRural ha realizado varios esfuerzos investigativos en lograr una mayor comprensión de los conocimientos, prácticas y actitudes de los consumidores urbanos hacia productos locales, frescos y de origen agroecológico, en la esperanza de lograr mayores oportunidades dentro del sistema local de alimentos para el acceso a mercado a pequeños campesinos. En este sentido, destacamos las acciones realizadas por mapear instituciones y organizaciones locales en relación con los temas alimentarios, sea por educación, política, actividad comercial o por sus preocupaciones por nutrición o salud de la población local, entre otras. Tal información compartida con organizaciones de productoras permitió extender las redes de relaciones y carteras de clientes. </a:t>
            </a:r>
            <a:endParaRPr lang="es-ES_trad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D88FA3-8F4C-1A46-A9F1-96645375AACF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6232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Desde la acción, hemos apoyado a los movimientos agro-ecológicos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para aumentar la conciencia de los consumidores de la importancia del origen de los alimentos y crear innovaciones de mercado entre el campo y la ciudad mutuamente beneficioso. Nuestras decisiones de consumo impactan entre otros, la destrucción de suelos, pérdida de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agrobiodiversidad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y maltrato de los pequeños productores. Las consecuencias de nuestro sistema de producir y consumir alimentos dependen en gran medida de las acciones y la demanda de los consumidores. Como una unidad colectiva, los consumidores urbanos se presentan y presentan a los agricultores una oportunidad única para la recuperación de los derechos fundamentales a la seguridad alimentaria y la estabilidad económica.</a:t>
            </a:r>
          </a:p>
          <a:p>
            <a:endParaRPr lang="es-E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A64755-39C6-0A42-A64C-494F495B19E8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9128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 embargo, existe la necesidad de expandir nuestra comprensión de como las preocupaciones de bienestar y salud de los hogares están siendo vinculados con alimentos.  ¿Cómo establecer, y a través de qué metodología, la intensidad con la población (urbana principalmente) está percibiendo los mensajes en alimentos, y qué oportunidades abren estos entendimientos para los productos frescos, locales, orgánicos u agroecológicos?  Preocupaciones similares han llevado a una proliferación de métodos y se critica que muchas de las investigaciones producen data superflua, poco confiable, no significativa, que no se usa y que difícilmente es extrapolable a otros dominios con fines de comparación. El análisis multivariado ofrece herramientas en la búsqueda de tendencias y/o de clasificación (tipos o segmentos), pero no siempre es fácil de explicar sin suficiente apoyo experto en el tema en análisis y difíciles para uso en estudios comparativos. De allí que, sin excluir el análisis multivariado, la construcción de criterios – indicadores o índices - basados en conocimiento experto, teórico o pragmático, para prospectar tipologías o segmentación de una población sea relevante.  Varias publicaciones han tocado el tema e índices de diversidad de la dieta, diversidad nutricional, entre otros han sido publicados para caracterizar a las poblaciones y su ingesta alimentaria  (Ver Mark van Wijk: RHoMISS, entre otros). Entre sus propósitos están evitar la proliferación de grandes cuestionarios de encuestas y que los instrumentos sean aplicables en ambientes diversos.</a:t>
            </a:r>
            <a:endParaRPr lang="es-ES_trad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D88FA3-8F4C-1A46-A9F1-96645375AACF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6886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 embargo, existe la necesidad de expandir nuestra comprensión de como las preocupaciones de bienestar y salud de los hogares están siendo vinculados con alimentos.  ¿Cómo establecer, y a través de qué metodología, la intensidad con la población (urbana principalmente) está percibiendo los mensajes en alimentos, y qué oportunidades abren estos entendimientos para los productos frescos, locales, orgánicos u agroecológicos?  Preocupaciones similares han llevado a una proliferación de métodos y se critica que muchas de las investigaciones producen data superflua, poco confiable, no significativa, que no se usa y que difícilmente es extrapolable a otros dominios con fines de comparación. El análisis multivariado ofrece herramientas en la búsqueda de tendencias y/o de clasificación (tipos o segmentos), pero no siempre es fácil de explicar sin suficiente apoyo experto en el tema en análisis y difíciles para uso en estudios comparativos. De allí que, sin excluir el análisis multivariado, la construcción de criterios – indicadores o índices - basados en conocimiento experto, teórico o pragmático, para prospectar tipologías o segmentación de una población sea relevante.  Varias publicaciones han tocado el tema e índices de diversidad de la dieta, diversidad nutricional, entre otros han sido publicados para caracterizar a las poblaciones y su ingesta alimentaria  (Ver Mark van Wijk: RHoMISS, entre otros). Entre sus propósitos están evitar la proliferación de grandes cuestionarios de encuestas y que los instrumentos sean aplicables en ambientes diversos.</a:t>
            </a:r>
            <a:endParaRPr lang="es-ES_trad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D88FA3-8F4C-1A46-A9F1-96645375AACF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8487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En este mapa</a:t>
            </a:r>
            <a:r>
              <a:rPr lang="es-ES" baseline="0" dirty="0" smtClean="0"/>
              <a:t> se muestra la ciudad de Salcedo y próximo a Salcedo, Latacunga, que son dos ciudades intermedias muy importantes dentro de la Sierra Centro del país y que interactúan fuertemente. Salcedo tiene una población aproximada 80.000 </a:t>
            </a:r>
            <a:r>
              <a:rPr lang="es-ES" baseline="0" dirty="0" err="1" smtClean="0"/>
              <a:t>hab</a:t>
            </a:r>
            <a:r>
              <a:rPr lang="es-ES" baseline="0" dirty="0" smtClean="0"/>
              <a:t> y Latacunga 120.000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D88FA3-8F4C-1A46-A9F1-96645375AACF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52408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Aquí podemos ver los diferentes tipos de mercados que existen en la ciudad de salcedo, muchos de los</a:t>
            </a:r>
            <a:r>
              <a:rPr lang="es-ES" baseline="0" dirty="0" smtClean="0"/>
              <a:t> cuales son mercados campesinos, objeto de nuestras intervenciones. Hay que notar que hay una creciente cantidad de supermercados y que estos aparecen de importancia tanto para Salcedo como Latacunga. Los supermercados de Latacunga son importantes para Salcedo como veremos posteriormente. Salcedo es una ciudad pequeña.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D88FA3-8F4C-1A46-A9F1-96645375AACF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91882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Aquí podemos ver la distribución de  los</a:t>
            </a:r>
            <a:r>
              <a:rPr lang="es-ES" baseline="0" dirty="0" smtClean="0"/>
              <a:t> barrios y de los puntos de encuesta. Se provee además una clasificación local del estatus socio-económico del barrio. Al no existir un análisis socio-económico en el GAD, el equipo discutió con actores claves del municipio una categorización preliminar que corresponde a Barrios </a:t>
            </a:r>
            <a:r>
              <a:rPr lang="es-ES" baseline="0" dirty="0" err="1" smtClean="0"/>
              <a:t>Popolares</a:t>
            </a:r>
            <a:r>
              <a:rPr lang="es-ES" baseline="0" dirty="0" smtClean="0"/>
              <a:t>, Sectores Medios o Residenciales y Sector Comercial. El ES fue consensuado. Notar que los accesos a puntos de mercado en la ciudad cuestan para la mayor parte de los participantes no más que 30 minutos caminando y no más de 15 minutos por otros medios de transporte. El número de personas / hogar es bastante homogéneo con una media mínima de 2.8 y de 5.1. Son valores medios de 10 hogares/barrio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D88FA3-8F4C-1A46-A9F1-96645375AACF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7582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El promedio</a:t>
            </a:r>
            <a:r>
              <a:rPr lang="es-ES" baseline="0" dirty="0" smtClean="0"/>
              <a:t> mensual de gastos en alimentos/mes es de alrededor de US$200. Una buena manera de mirar este tema fue investigar si el número de habitantes en el hogar está relacionado con el gasto en alimentos.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D88FA3-8F4C-1A46-A9F1-96645375AACF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6205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Donde hace sus compras de productos</a:t>
            </a:r>
            <a:r>
              <a:rPr lang="es-ES" baseline="0" dirty="0" smtClean="0"/>
              <a:t> en general. Para </a:t>
            </a:r>
            <a:r>
              <a:rPr lang="es-ES" baseline="0" dirty="0" err="1" smtClean="0"/>
              <a:t>supermecados</a:t>
            </a:r>
            <a:r>
              <a:rPr lang="es-ES" baseline="0" dirty="0" smtClean="0"/>
              <a:t> y mercados. Entonces más del 50% de los encuestados está haciendo compras en supermercados y un aproximadamente un 25% en otros mercados y bodegas.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D88FA3-8F4C-1A46-A9F1-96645375AACF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050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Otra forma de ver la cosa es cómo están consumiendo ciertos alimentos en general. La pregunta fue de un grupo específico de alimentos que cantidad consume.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D88FA3-8F4C-1A46-A9F1-96645375AACF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53377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Valores</a:t>
            </a:r>
            <a:r>
              <a:rPr lang="en-US" dirty="0"/>
              <a:t> para 4 indices </a:t>
            </a:r>
            <a:r>
              <a:rPr lang="en-US" dirty="0" err="1"/>
              <a:t>representando</a:t>
            </a:r>
            <a:r>
              <a:rPr lang="en-US" dirty="0"/>
              <a:t> </a:t>
            </a:r>
            <a:r>
              <a:rPr lang="en-US" dirty="0" err="1"/>
              <a:t>habitos</a:t>
            </a:r>
            <a:r>
              <a:rPr lang="en-US" dirty="0"/>
              <a:t> </a:t>
            </a:r>
            <a:r>
              <a:rPr lang="en-US" dirty="0" err="1"/>
              <a:t>saludables</a:t>
            </a:r>
            <a:r>
              <a:rPr lang="en-US" dirty="0"/>
              <a:t> de </a:t>
            </a:r>
            <a:r>
              <a:rPr lang="en-US" dirty="0" err="1"/>
              <a:t>alimentacion</a:t>
            </a:r>
            <a:r>
              <a:rPr lang="en-US" dirty="0"/>
              <a:t> (HEI),y </a:t>
            </a:r>
            <a:r>
              <a:rPr lang="en-US" dirty="0" err="1"/>
              <a:t>los</a:t>
            </a:r>
            <a:r>
              <a:rPr lang="en-US" dirty="0"/>
              <a:t> indices de </a:t>
            </a:r>
            <a:r>
              <a:rPr lang="en-US" dirty="0" err="1"/>
              <a:t>Practicas</a:t>
            </a:r>
            <a:r>
              <a:rPr lang="en-US" dirty="0"/>
              <a:t> de </a:t>
            </a:r>
            <a:r>
              <a:rPr lang="en-US" dirty="0" err="1"/>
              <a:t>consum</a:t>
            </a:r>
            <a:r>
              <a:rPr lang="en-US" dirty="0"/>
              <a:t> (</a:t>
            </a:r>
            <a:r>
              <a:rPr lang="en-US" dirty="0" err="1"/>
              <a:t>IdePract</a:t>
            </a:r>
            <a:r>
              <a:rPr lang="en-US" dirty="0"/>
              <a:t>), </a:t>
            </a:r>
            <a:r>
              <a:rPr lang="en-US" dirty="0" err="1"/>
              <a:t>conocimiento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alimentos</a:t>
            </a:r>
            <a:r>
              <a:rPr lang="en-US" dirty="0"/>
              <a:t> (I_CON)  y </a:t>
            </a:r>
            <a:r>
              <a:rPr lang="en-US" dirty="0" err="1"/>
              <a:t>actitud</a:t>
            </a:r>
            <a:r>
              <a:rPr lang="en-US" dirty="0"/>
              <a:t> a </a:t>
            </a:r>
            <a:r>
              <a:rPr lang="en-US" dirty="0" err="1"/>
              <a:t>participar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mercados</a:t>
            </a:r>
            <a:r>
              <a:rPr lang="en-US" dirty="0"/>
              <a:t> de </a:t>
            </a:r>
            <a:r>
              <a:rPr lang="en-US" dirty="0" err="1"/>
              <a:t>productos</a:t>
            </a:r>
            <a:r>
              <a:rPr lang="en-US" dirty="0"/>
              <a:t> AE (IACT). Los barrios </a:t>
            </a:r>
            <a:r>
              <a:rPr lang="en-US" dirty="0" err="1"/>
              <a:t>estan</a:t>
            </a:r>
            <a:r>
              <a:rPr lang="en-US" dirty="0"/>
              <a:t> </a:t>
            </a:r>
            <a:r>
              <a:rPr lang="en-US" dirty="0" err="1"/>
              <a:t>ordenados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base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promedios</a:t>
            </a:r>
            <a:r>
              <a:rPr lang="en-US" dirty="0"/>
              <a:t> de </a:t>
            </a:r>
            <a:r>
              <a:rPr lang="en-US" dirty="0" err="1"/>
              <a:t>estos</a:t>
            </a:r>
            <a:r>
              <a:rPr lang="en-US" dirty="0"/>
              <a:t> </a:t>
            </a:r>
            <a:r>
              <a:rPr lang="en-US" dirty="0" err="1"/>
              <a:t>cuatro</a:t>
            </a:r>
            <a:r>
              <a:rPr lang="en-US" dirty="0"/>
              <a:t> </a:t>
            </a:r>
            <a:r>
              <a:rPr lang="en-US" dirty="0" err="1"/>
              <a:t>Valores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444C8-7EDB-4A78-93D9-BEAAE15A0E0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764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9E3C-990B-5040-9A09-0AA5A80ACE21}" type="datetimeFigureOut">
              <a:rPr lang="es-ES" smtClean="0"/>
              <a:t>7/17/17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504D-7E38-2040-B08D-F2026DD93C4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7570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9E3C-990B-5040-9A09-0AA5A80ACE21}" type="datetimeFigureOut">
              <a:rPr lang="es-ES" smtClean="0"/>
              <a:t>7/17/17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504D-7E38-2040-B08D-F2026DD93C4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3165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9E3C-990B-5040-9A09-0AA5A80ACE21}" type="datetimeFigureOut">
              <a:rPr lang="es-ES" smtClean="0"/>
              <a:t>7/17/17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504D-7E38-2040-B08D-F2026DD93C4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3755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9E3C-990B-5040-9A09-0AA5A80ACE21}" type="datetimeFigureOut">
              <a:rPr lang="es-ES" smtClean="0"/>
              <a:t>7/17/17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504D-7E38-2040-B08D-F2026DD93C4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3786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9E3C-990B-5040-9A09-0AA5A80ACE21}" type="datetimeFigureOut">
              <a:rPr lang="es-ES" smtClean="0"/>
              <a:t>7/17/17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504D-7E38-2040-B08D-F2026DD93C4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8959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9E3C-990B-5040-9A09-0AA5A80ACE21}" type="datetimeFigureOut">
              <a:rPr lang="es-ES" smtClean="0"/>
              <a:t>7/17/17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504D-7E38-2040-B08D-F2026DD93C4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892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9E3C-990B-5040-9A09-0AA5A80ACE21}" type="datetimeFigureOut">
              <a:rPr lang="es-ES" smtClean="0"/>
              <a:t>7/17/17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504D-7E38-2040-B08D-F2026DD93C4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8540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9E3C-990B-5040-9A09-0AA5A80ACE21}" type="datetimeFigureOut">
              <a:rPr lang="es-ES" smtClean="0"/>
              <a:t>7/17/17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504D-7E38-2040-B08D-F2026DD93C4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8752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9E3C-990B-5040-9A09-0AA5A80ACE21}" type="datetimeFigureOut">
              <a:rPr lang="es-ES" smtClean="0"/>
              <a:t>7/17/17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504D-7E38-2040-B08D-F2026DD93C4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6984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9E3C-990B-5040-9A09-0AA5A80ACE21}" type="datetimeFigureOut">
              <a:rPr lang="es-ES" smtClean="0"/>
              <a:t>7/17/17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504D-7E38-2040-B08D-F2026DD93C4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7464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9E3C-990B-5040-9A09-0AA5A80ACE21}" type="datetimeFigureOut">
              <a:rPr lang="es-ES" smtClean="0"/>
              <a:t>7/17/17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504D-7E38-2040-B08D-F2026DD93C4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0687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9E3C-990B-5040-9A09-0AA5A80ACE21}" type="datetimeFigureOut">
              <a:rPr lang="es-ES" smtClean="0"/>
              <a:t>7/17/17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A504D-7E38-2040-B08D-F2026DD93C4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7299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4" Type="http://schemas.openxmlformats.org/officeDocument/2006/relationships/hyperlink" Target="Ross%202010%5CConf_Miami%5CMiami_Conf.ppt%23-1,2,EkoRural%20program%20locations" TargetMode="External"/><Relationship Id="rId5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4" Type="http://schemas.openxmlformats.org/officeDocument/2006/relationships/image" Target="../media/image20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4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4" Type="http://schemas.openxmlformats.org/officeDocument/2006/relationships/chart" Target="../charts/chart4.xml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4" Type="http://schemas.openxmlformats.org/officeDocument/2006/relationships/chart" Target="../charts/chart8.xm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4" Type="http://schemas.openxmlformats.org/officeDocument/2006/relationships/chart" Target="../charts/chart11.xml"/><Relationship Id="rId5" Type="http://schemas.openxmlformats.org/officeDocument/2006/relationships/chart" Target="../charts/chart12.xml"/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0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9454" y="689126"/>
            <a:ext cx="8602903" cy="2802898"/>
          </a:xfrm>
        </p:spPr>
        <p:txBody>
          <a:bodyPr>
            <a:noAutofit/>
          </a:bodyPr>
          <a:lstStyle/>
          <a:p>
            <a:r>
              <a:rPr lang="es-ES" sz="4000" b="1" dirty="0" smtClean="0"/>
              <a:t>Avanzando en el análisis de la caracterización </a:t>
            </a:r>
            <a:r>
              <a:rPr lang="es-ES" sz="4000" b="1" dirty="0"/>
              <a:t>de consumidores en barrios </a:t>
            </a:r>
            <a:r>
              <a:rPr lang="es-ES" sz="4000" b="1" dirty="0" smtClean="0"/>
              <a:t>urbanos: Caso Salcedo, Cotopaxi </a:t>
            </a:r>
            <a:endParaRPr lang="es-ES" sz="40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143898" y="4614761"/>
            <a:ext cx="5323702" cy="587144"/>
          </a:xfrm>
        </p:spPr>
        <p:txBody>
          <a:bodyPr>
            <a:normAutofit/>
          </a:bodyPr>
          <a:lstStyle/>
          <a:p>
            <a:r>
              <a:rPr lang="es-ES" sz="2000" b="1" dirty="0" smtClean="0">
                <a:solidFill>
                  <a:srgbClr val="000000"/>
                </a:solidFill>
              </a:rPr>
              <a:t>Sucre, Julio 11 </a:t>
            </a:r>
            <a:r>
              <a:rPr lang="es-ES" sz="2000" b="1" dirty="0">
                <a:solidFill>
                  <a:srgbClr val="000000"/>
                </a:solidFill>
              </a:rPr>
              <a:t>de 2017</a:t>
            </a:r>
          </a:p>
        </p:txBody>
      </p:sp>
      <p:pic>
        <p:nvPicPr>
          <p:cNvPr id="5" name="Picture 6" descr="Eko_Rural_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090" y="170556"/>
            <a:ext cx="17526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3" descr="DSC01545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459" r="-18459"/>
          <a:stretch>
            <a:fillRect/>
          </a:stretch>
        </p:blipFill>
        <p:spPr bwMode="auto">
          <a:xfrm>
            <a:off x="-338757" y="5379894"/>
            <a:ext cx="2697500" cy="1478106"/>
          </a:xfrm>
          <a:prstGeom prst="rect">
            <a:avLst/>
          </a:prstGeom>
        </p:spPr>
      </p:pic>
      <p:pic>
        <p:nvPicPr>
          <p:cNvPr id="8" name="Content Placeholder 5" descr="DSC01439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3690" y="5379894"/>
            <a:ext cx="1197660" cy="147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866" r="-10866"/>
          <a:stretch>
            <a:fillRect/>
          </a:stretch>
        </p:blipFill>
        <p:spPr bwMode="auto">
          <a:xfrm>
            <a:off x="2931001" y="5379894"/>
            <a:ext cx="2698006" cy="1478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5978" y="5390974"/>
            <a:ext cx="980814" cy="147810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1148" y="5390974"/>
            <a:ext cx="1972852" cy="147810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4571" y="5390974"/>
            <a:ext cx="2248021" cy="1489186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662121" y="3814465"/>
            <a:ext cx="6214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Ross M. Borja &amp; Pedro J. </a:t>
            </a:r>
            <a:r>
              <a:rPr lang="es-ES" sz="2800" b="1" dirty="0" err="1"/>
              <a:t>Oyarzún</a:t>
            </a:r>
            <a:r>
              <a:rPr lang="es-ES" sz="2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16307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54442" y="274638"/>
            <a:ext cx="3532358" cy="827124"/>
          </a:xfrm>
        </p:spPr>
        <p:txBody>
          <a:bodyPr/>
          <a:lstStyle/>
          <a:p>
            <a:r>
              <a:rPr lang="es-ES" b="1" dirty="0" smtClean="0"/>
              <a:t>Estructura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4442" y="1232479"/>
            <a:ext cx="3716429" cy="5401434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Introducción: Por qué este estudio de consumidores? </a:t>
            </a:r>
          </a:p>
          <a:p>
            <a:r>
              <a:rPr lang="es-ES" dirty="0" smtClean="0"/>
              <a:t>Metodología y marco de referencia</a:t>
            </a:r>
          </a:p>
          <a:p>
            <a:r>
              <a:rPr lang="es-ES" dirty="0" smtClean="0"/>
              <a:t>Resultados preliminares del estudio </a:t>
            </a:r>
          </a:p>
          <a:p>
            <a:r>
              <a:rPr lang="es-ES" dirty="0" smtClean="0"/>
              <a:t>Reflexiones y Conclusiones: Qué nos enseña este estudio?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784" y="951935"/>
            <a:ext cx="4261484" cy="568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613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/>
              <a:t>Por qué un estudio de consumidores?  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55635" y="1600200"/>
            <a:ext cx="4071262" cy="510374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EC" dirty="0" smtClean="0"/>
              <a:t>Cómo </a:t>
            </a:r>
            <a:r>
              <a:rPr lang="es-EC" dirty="0"/>
              <a:t>dar oxígeno a productos de la pequeña economía </a:t>
            </a:r>
            <a:r>
              <a:rPr lang="es-EC" dirty="0" smtClean="0"/>
              <a:t>campesina y </a:t>
            </a:r>
            <a:r>
              <a:rPr lang="es-ES_tradnl" dirty="0" smtClean="0"/>
              <a:t> </a:t>
            </a:r>
            <a:r>
              <a:rPr lang="es-ES" dirty="0"/>
              <a:t>l</a:t>
            </a:r>
            <a:r>
              <a:rPr lang="es-ES" dirty="0" smtClean="0"/>
              <a:t>ograr </a:t>
            </a:r>
            <a:r>
              <a:rPr lang="es-ES" dirty="0"/>
              <a:t>mayores oportunidades dentro del sistema local de alimentos para el acceso a mercado a pequeños </a:t>
            </a:r>
            <a:r>
              <a:rPr lang="es-ES" dirty="0" smtClean="0"/>
              <a:t>campesinos</a:t>
            </a:r>
            <a:r>
              <a:rPr lang="es-ES" i="1" dirty="0" smtClean="0"/>
              <a:t>?</a:t>
            </a:r>
          </a:p>
          <a:p>
            <a:pPr marL="0" indent="0">
              <a:buNone/>
            </a:pPr>
            <a:r>
              <a:rPr lang="es-EC" dirty="0" smtClean="0"/>
              <a:t>- Los consumidores </a:t>
            </a:r>
            <a:r>
              <a:rPr lang="es-EC" dirty="0"/>
              <a:t>son vistos como actores cada vez más importantes en la dinamización del sistema </a:t>
            </a:r>
            <a:r>
              <a:rPr lang="es-EC" dirty="0" smtClean="0"/>
              <a:t>alimentario y para la IAE. </a:t>
            </a:r>
            <a:r>
              <a:rPr lang="es-ES_tradnl" dirty="0" smtClean="0"/>
              <a:t> </a:t>
            </a:r>
            <a:endParaRPr lang="es-ES" i="1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166" y="2213539"/>
            <a:ext cx="4509078" cy="337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04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3867" y="250493"/>
            <a:ext cx="6349602" cy="804862"/>
          </a:xfrm>
        </p:spPr>
        <p:txBody>
          <a:bodyPr>
            <a:noAutofit/>
          </a:bodyPr>
          <a:lstStyle/>
          <a:p>
            <a:r>
              <a:rPr lang="es-ES" sz="3200" b="1" dirty="0"/>
              <a:t>Por qué un estudio de </a:t>
            </a:r>
            <a:r>
              <a:rPr lang="es-ES" sz="3200" b="1" dirty="0" smtClean="0"/>
              <a:t>consumidores cont.? </a:t>
            </a:r>
            <a:endParaRPr lang="es-ES" sz="3200" b="1" dirty="0"/>
          </a:p>
        </p:txBody>
      </p:sp>
      <p:pic>
        <p:nvPicPr>
          <p:cNvPr id="6" name="Picture 8" descr="canastas r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537" y="4280023"/>
            <a:ext cx="3446049" cy="2291238"/>
          </a:xfrm>
          <a:prstGeom prst="rect">
            <a:avLst/>
          </a:prstGeom>
        </p:spPr>
      </p:pic>
      <p:pic>
        <p:nvPicPr>
          <p:cNvPr id="7" name="Picture Placeholder 6" descr="canasta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996858" y="1254763"/>
            <a:ext cx="3448531" cy="258639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935" y="603831"/>
            <a:ext cx="2573866" cy="3642346"/>
          </a:xfrm>
          <a:prstGeom prst="rect">
            <a:avLst/>
          </a:prstGeom>
        </p:spPr>
      </p:pic>
      <p:pic>
        <p:nvPicPr>
          <p:cNvPr id="9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6"/>
          <a:srcRect t="13324" b="13324"/>
          <a:stretch>
            <a:fillRect/>
          </a:stretch>
        </p:blipFill>
        <p:spPr>
          <a:xfrm>
            <a:off x="4444773" y="4246177"/>
            <a:ext cx="4225418" cy="2325084"/>
          </a:xfrm>
        </p:spPr>
      </p:pic>
      <p:sp>
        <p:nvSpPr>
          <p:cNvPr id="4" name="CuadroTexto 3"/>
          <p:cNvSpPr txBox="1"/>
          <p:nvPr/>
        </p:nvSpPr>
        <p:spPr>
          <a:xfrm>
            <a:off x="2982406" y="1624632"/>
            <a:ext cx="16491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Apoyo a los movimientos AE</a:t>
            </a:r>
            <a:endParaRPr lang="es-ES" sz="2000" b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3198333" y="3073994"/>
            <a:ext cx="16491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Creación de innovaciones de mercado  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2783083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/>
              <a:t>Por qué un estudio de </a:t>
            </a:r>
            <a:r>
              <a:rPr lang="es-ES" b="1" dirty="0" smtClean="0"/>
              <a:t>consumidores</a:t>
            </a:r>
            <a:r>
              <a:rPr lang="es-ES" b="1" dirty="0"/>
              <a:t> </a:t>
            </a:r>
            <a:r>
              <a:rPr lang="es-ES" b="1" dirty="0" smtClean="0"/>
              <a:t>(cont.)?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9653"/>
          </a:xfrm>
        </p:spPr>
        <p:txBody>
          <a:bodyPr>
            <a:normAutofit fontScale="92500" lnSpcReduction="20000"/>
          </a:bodyPr>
          <a:lstStyle/>
          <a:p>
            <a:r>
              <a:rPr lang="es-ES" b="1" dirty="0" smtClean="0"/>
              <a:t>Necesidad: </a:t>
            </a:r>
            <a:r>
              <a:rPr lang="es-ES" b="1" dirty="0"/>
              <a:t>E</a:t>
            </a:r>
            <a:r>
              <a:rPr lang="es-ES" b="1" dirty="0" smtClean="0"/>
              <a:t>xpandir nuestra comprensión sobre  </a:t>
            </a:r>
            <a:r>
              <a:rPr lang="es-EC" dirty="0"/>
              <a:t>c</a:t>
            </a:r>
            <a:r>
              <a:rPr lang="es-EC" dirty="0" smtClean="0"/>
              <a:t>ómo </a:t>
            </a:r>
            <a:r>
              <a:rPr lang="es-EC" dirty="0"/>
              <a:t>establecer, y a través de qué metodología, la intensidad </a:t>
            </a:r>
            <a:r>
              <a:rPr lang="es-EC" dirty="0" smtClean="0"/>
              <a:t>con que </a:t>
            </a:r>
            <a:r>
              <a:rPr lang="es-EC" dirty="0"/>
              <a:t>la población (urbana principalmente) está percibiendo los mensajes en alimentos, y qué oportunidades abren estos entendimientos para los productos frescos, locales, orgánicos u agroecológicos? </a:t>
            </a:r>
            <a:endParaRPr lang="es-ES" b="1" dirty="0" smtClean="0"/>
          </a:p>
          <a:p>
            <a:r>
              <a:rPr lang="es-ES" dirty="0" smtClean="0"/>
              <a:t>Construir </a:t>
            </a:r>
            <a:r>
              <a:rPr lang="es-ES" dirty="0"/>
              <a:t>un instrumento que nos permita, basado en conocimiento a priori, medir el grado de disposición de los consumidores en Salcedo hacia/por los productos </a:t>
            </a:r>
            <a:r>
              <a:rPr lang="es-ES" dirty="0" smtClean="0"/>
              <a:t>agroecológicos</a:t>
            </a:r>
            <a:r>
              <a:rPr lang="es-ES" dirty="0"/>
              <a:t> </a:t>
            </a:r>
            <a:r>
              <a:rPr lang="es-ES" dirty="0" smtClean="0">
                <a:sym typeface="Wingdings"/>
              </a:rPr>
              <a:t> </a:t>
            </a:r>
            <a:r>
              <a:rPr lang="es-ES" dirty="0" smtClean="0"/>
              <a:t>pistas </a:t>
            </a:r>
            <a:r>
              <a:rPr lang="es-ES" dirty="0"/>
              <a:t>del comportamiento del </a:t>
            </a:r>
            <a:r>
              <a:rPr lang="es-ES" dirty="0" smtClean="0"/>
              <a:t>consumidor</a:t>
            </a:r>
          </a:p>
        </p:txBody>
      </p:sp>
    </p:spTree>
    <p:extLst>
      <p:ext uri="{BB962C8B-B14F-4D97-AF65-F5344CB8AC3E}">
        <p14:creationId xmlns:p14="http://schemas.microsoft.com/office/powerpoint/2010/main" val="2517098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/>
              <a:t>Por qué un estudio de </a:t>
            </a:r>
            <a:r>
              <a:rPr lang="es-ES" b="1" dirty="0" smtClean="0"/>
              <a:t>consumidores cont.?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Mapeo </a:t>
            </a:r>
            <a:r>
              <a:rPr lang="es-ES" dirty="0"/>
              <a:t>de actores →  </a:t>
            </a:r>
            <a:r>
              <a:rPr lang="es-ES" dirty="0" smtClean="0"/>
              <a:t>selección de grupos </a:t>
            </a:r>
            <a:r>
              <a:rPr lang="es-ES" dirty="0"/>
              <a:t>de </a:t>
            </a:r>
            <a:r>
              <a:rPr lang="es-ES" dirty="0" smtClean="0"/>
              <a:t>actores potenciales </a:t>
            </a:r>
            <a:r>
              <a:rPr lang="es-ES" dirty="0"/>
              <a:t>→ 200 encuestas  en Riobamba y Salcedo </a:t>
            </a:r>
            <a:r>
              <a:rPr lang="es-ES" dirty="0">
                <a:sym typeface="Wingdings"/>
              </a:rPr>
              <a:t> </a:t>
            </a:r>
            <a:r>
              <a:rPr lang="es-ES" dirty="0"/>
              <a:t>Índice de Disponibilidad hacia Productos Agroecológicos, HEI, etc. </a:t>
            </a:r>
            <a:r>
              <a:rPr lang="es-ES" dirty="0" smtClean="0"/>
              <a:t>→ </a:t>
            </a:r>
            <a:r>
              <a:rPr lang="es-ES" dirty="0"/>
              <a:t>Tipologías de </a:t>
            </a:r>
            <a:r>
              <a:rPr lang="es-ES" dirty="0" smtClean="0"/>
              <a:t>Consumidores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42038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29145" y="728283"/>
            <a:ext cx="3753779" cy="5434113"/>
          </a:xfrm>
        </p:spPr>
        <p:txBody>
          <a:bodyPr>
            <a:noAutofit/>
          </a:bodyPr>
          <a:lstStyle/>
          <a:p>
            <a:r>
              <a:rPr lang="es-ES" sz="4800" b="1" dirty="0" smtClean="0"/>
              <a:t> Estudio de consumidores en Salcedo </a:t>
            </a:r>
            <a:endParaRPr lang="es-ES" sz="48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018" y="242762"/>
            <a:ext cx="4694643" cy="625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271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Metodología y marco de análisis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ES" dirty="0" smtClean="0"/>
              <a:t>1. Revisión </a:t>
            </a:r>
            <a:r>
              <a:rPr lang="es-ES" dirty="0"/>
              <a:t>de </a:t>
            </a:r>
            <a:r>
              <a:rPr lang="es-ES" dirty="0" smtClean="0"/>
              <a:t>literatura: por </a:t>
            </a:r>
            <a:r>
              <a:rPr lang="es-ES" dirty="0"/>
              <a:t>qué los consumidores compran productos locales y cómo lo </a:t>
            </a:r>
            <a:r>
              <a:rPr lang="es-ES" dirty="0" smtClean="0"/>
              <a:t>hacen?  </a:t>
            </a:r>
            <a:endParaRPr lang="es-ES" dirty="0"/>
          </a:p>
          <a:p>
            <a:pPr marL="0" indent="0">
              <a:buNone/>
            </a:pPr>
            <a:r>
              <a:rPr lang="es-ES" dirty="0"/>
              <a:t>	</a:t>
            </a:r>
            <a:r>
              <a:rPr lang="es-ES" dirty="0" smtClean="0"/>
              <a:t>- </a:t>
            </a:r>
            <a:r>
              <a:rPr lang="es-ES" b="1" dirty="0" smtClean="0"/>
              <a:t>Tipologías</a:t>
            </a:r>
            <a:r>
              <a:rPr lang="es-ES" dirty="0"/>
              <a:t>: ¿Cuál es el perfil de los </a:t>
            </a:r>
            <a:r>
              <a:rPr lang="es-ES" dirty="0" smtClean="0"/>
              <a:t>consumidores</a:t>
            </a:r>
          </a:p>
          <a:p>
            <a:pPr marL="0" indent="0">
              <a:buNone/>
            </a:pPr>
            <a:r>
              <a:rPr lang="es-ES" dirty="0"/>
              <a:t>	</a:t>
            </a:r>
            <a:r>
              <a:rPr lang="es-ES" dirty="0" smtClean="0"/>
              <a:t>- </a:t>
            </a:r>
            <a:r>
              <a:rPr lang="es-ES" b="1" dirty="0" smtClean="0"/>
              <a:t>Motivaciones</a:t>
            </a:r>
            <a:r>
              <a:rPr lang="es-ES" dirty="0"/>
              <a:t>: ¿Cuáles son las </a:t>
            </a:r>
            <a:r>
              <a:rPr lang="es-ES" dirty="0" smtClean="0"/>
              <a:t>motivaciones/factores </a:t>
            </a:r>
            <a:r>
              <a:rPr lang="es-ES" dirty="0"/>
              <a:t>conducen a los consumidores a comprar? </a:t>
            </a:r>
            <a:r>
              <a:rPr lang="es-ES" dirty="0" smtClean="0"/>
              <a:t>¿</a:t>
            </a:r>
            <a:r>
              <a:rPr lang="es-ES" dirty="0"/>
              <a:t>Cuál es disponibilidad de los consumidores a pagar por este tipo de productos AGE</a:t>
            </a:r>
            <a:r>
              <a:rPr lang="es-ES" dirty="0" smtClean="0"/>
              <a:t>?</a:t>
            </a:r>
            <a:endParaRPr lang="es-ES" dirty="0"/>
          </a:p>
          <a:p>
            <a:pPr marL="0" indent="0">
              <a:buNone/>
            </a:pPr>
            <a:r>
              <a:rPr lang="es-ES" dirty="0"/>
              <a:t>	</a:t>
            </a:r>
            <a:r>
              <a:rPr lang="es-ES" dirty="0" smtClean="0"/>
              <a:t>- </a:t>
            </a:r>
            <a:r>
              <a:rPr lang="es-ES" b="1" dirty="0" smtClean="0"/>
              <a:t>Hábitos/Comportamiento de comprar</a:t>
            </a:r>
            <a:r>
              <a:rPr lang="es-ES" dirty="0" smtClean="0"/>
              <a:t>: </a:t>
            </a:r>
            <a:r>
              <a:rPr lang="es-ES" dirty="0"/>
              <a:t>¿Dónde compran los consumidores sus alimentos? </a:t>
            </a:r>
          </a:p>
        </p:txBody>
      </p:sp>
    </p:spTree>
    <p:extLst>
      <p:ext uri="{BB962C8B-B14F-4D97-AF65-F5344CB8AC3E}">
        <p14:creationId xmlns:p14="http://schemas.microsoft.com/office/powerpoint/2010/main" val="51972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Metodología (cont.)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 smtClean="0"/>
              <a:t>Detalle del protocolo de investigación</a:t>
            </a:r>
          </a:p>
          <a:p>
            <a:r>
              <a:rPr lang="es-ES" dirty="0" smtClean="0"/>
              <a:t>Desarrollamos el instrumento a aplicar: Encuesta de 20 preguntas con respuestas múltiples, tipo Si/No, algunas abiertas y dos tablas. </a:t>
            </a:r>
          </a:p>
          <a:p>
            <a:r>
              <a:rPr lang="es-ES" dirty="0" smtClean="0"/>
              <a:t>Acercamientos a las autoridades locales</a:t>
            </a:r>
          </a:p>
          <a:p>
            <a:r>
              <a:rPr lang="es-ES" dirty="0" smtClean="0"/>
              <a:t>Selección de barrios del </a:t>
            </a:r>
            <a:r>
              <a:rPr lang="es-ES" dirty="0"/>
              <a:t>c</a:t>
            </a:r>
            <a:r>
              <a:rPr lang="es-ES" dirty="0" smtClean="0"/>
              <a:t>atastro (n=20 de 40; 10 familias/barrio. 200 encuestados) </a:t>
            </a:r>
          </a:p>
          <a:p>
            <a:r>
              <a:rPr lang="es-ES" dirty="0" smtClean="0"/>
              <a:t>Capacitación al equipo; y,</a:t>
            </a:r>
          </a:p>
          <a:p>
            <a:r>
              <a:rPr lang="es-ES" dirty="0" smtClean="0"/>
              <a:t>Prueba piloto del instrumento y aplicación</a:t>
            </a:r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29216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Pregunta de investigación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/>
              <a:t>¿Cómo están </a:t>
            </a:r>
            <a:r>
              <a:rPr lang="es-ES" dirty="0"/>
              <a:t>las motivaciones, prácticas, conocimientos, </a:t>
            </a:r>
            <a:r>
              <a:rPr lang="es-ES" dirty="0" smtClean="0"/>
              <a:t>percepciones, hacia productos </a:t>
            </a:r>
            <a:r>
              <a:rPr lang="es-ES" dirty="0"/>
              <a:t>AE para </a:t>
            </a:r>
            <a:r>
              <a:rPr lang="es-ES" dirty="0" smtClean="0"/>
              <a:t>consumidores en barrios de </a:t>
            </a:r>
            <a:r>
              <a:rPr lang="es-ES" dirty="0"/>
              <a:t>Salcedo? </a:t>
            </a:r>
          </a:p>
          <a:p>
            <a:endParaRPr lang="es-ES" dirty="0"/>
          </a:p>
          <a:p>
            <a:pPr marL="0" indent="0">
              <a:buNone/>
            </a:pPr>
            <a:r>
              <a:rPr lang="es-ES" dirty="0" smtClean="0"/>
              <a:t>a</a:t>
            </a:r>
            <a:r>
              <a:rPr lang="es-ES" dirty="0"/>
              <a:t>)	Situación socio-económica de los encuestados</a:t>
            </a:r>
          </a:p>
          <a:p>
            <a:pPr marL="514350" indent="-514350">
              <a:buAutoNum type="alphaLcParenR" startAt="2"/>
            </a:pPr>
            <a:r>
              <a:rPr lang="es-ES" dirty="0" smtClean="0"/>
              <a:t>Hábitos </a:t>
            </a:r>
            <a:r>
              <a:rPr lang="es-ES" dirty="0"/>
              <a:t>de consumo y de compra de alimentos </a:t>
            </a:r>
          </a:p>
          <a:p>
            <a:pPr marL="0" indent="0">
              <a:buNone/>
            </a:pPr>
            <a:r>
              <a:rPr lang="es-ES" dirty="0" smtClean="0"/>
              <a:t>c</a:t>
            </a:r>
            <a:r>
              <a:rPr lang="es-ES" dirty="0"/>
              <a:t>)	Conocimiento y actitudes sobre los alimentos AGE (definición de producto AGE, atributos, disponibilidad a comprar, barreras a la compra, formas de apreciación del producto </a:t>
            </a:r>
            <a:r>
              <a:rPr lang="es-ES" dirty="0" smtClean="0"/>
              <a:t>AGE, involucramiento en acciones concretas, etc.) 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3704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4F0BBFC7-3C7A-4B71-B9F4-BF700BCED1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257" y="2093880"/>
            <a:ext cx="3019543" cy="325113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Localización </a:t>
            </a:r>
            <a:endParaRPr lang="es-ES" dirty="0"/>
          </a:p>
        </p:txBody>
      </p:sp>
      <p:pic>
        <p:nvPicPr>
          <p:cNvPr id="4" name="Picture 6" descr="Ecuador_4jpg">
            <a:hlinkClick r:id="rId4" action="ppaction://hlinkpres?slideindex=2&amp;slidetitle=EkoRural program locations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066" y="1417638"/>
            <a:ext cx="5175852" cy="4450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Conector recto de flecha 7"/>
          <p:cNvCxnSpPr/>
          <p:nvPr/>
        </p:nvCxnSpPr>
        <p:spPr>
          <a:xfrm>
            <a:off x="2801328" y="3249263"/>
            <a:ext cx="5079740" cy="1344523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8208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F264913-110C-4860-B4F1-5F89C8C67E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5871575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E272184F-78C6-4724-A509-8124DEC8F9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721" y="100208"/>
            <a:ext cx="3864280" cy="685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Elipse 1"/>
          <p:cNvSpPr/>
          <p:nvPr/>
        </p:nvSpPr>
        <p:spPr>
          <a:xfrm>
            <a:off x="3081460" y="4911243"/>
            <a:ext cx="672319" cy="12511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Elipse 5"/>
          <p:cNvSpPr/>
          <p:nvPr/>
        </p:nvSpPr>
        <p:spPr>
          <a:xfrm>
            <a:off x="2390465" y="478882"/>
            <a:ext cx="1213910" cy="17119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8" name="Conector recto de flecha 7"/>
          <p:cNvCxnSpPr/>
          <p:nvPr/>
        </p:nvCxnSpPr>
        <p:spPr>
          <a:xfrm flipV="1">
            <a:off x="3753779" y="3921525"/>
            <a:ext cx="2117797" cy="149391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2515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343AD9AA-C64A-4AAF-882A-88A7E6BF9D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38" y="1"/>
            <a:ext cx="5443538" cy="68579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95327B7-DA49-4BFE-A7CC-61A62855FC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2106" y="2124076"/>
            <a:ext cx="3650950" cy="242690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C80DC20-6715-452E-87E6-B35F3451F523}"/>
              </a:ext>
            </a:extLst>
          </p:cNvPr>
          <p:cNvSpPr txBox="1"/>
          <p:nvPr/>
        </p:nvSpPr>
        <p:spPr>
          <a:xfrm>
            <a:off x="5549463" y="1114097"/>
            <a:ext cx="3318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/>
              <a:t>Mercados y Supermercados en Salcedo.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717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814292"/>
            <a:ext cx="8229600" cy="1143000"/>
          </a:xfrm>
        </p:spPr>
        <p:txBody>
          <a:bodyPr>
            <a:normAutofit/>
          </a:bodyPr>
          <a:lstStyle/>
          <a:p>
            <a:r>
              <a:rPr lang="es-ES" sz="4800" b="1" dirty="0" smtClean="0"/>
              <a:t>Algunos resultados </a:t>
            </a:r>
            <a:endParaRPr lang="es-ES" sz="4800" b="1" dirty="0"/>
          </a:p>
        </p:txBody>
      </p:sp>
    </p:spTree>
    <p:extLst>
      <p:ext uri="{BB962C8B-B14F-4D97-AF65-F5344CB8AC3E}">
        <p14:creationId xmlns:p14="http://schemas.microsoft.com/office/powerpoint/2010/main" val="2024521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251B3D1-0DA3-4406-8207-2519B986E2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6429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DD480BD8-3699-4BE0-B99C-B43D9A4874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189" y="903241"/>
            <a:ext cx="2868930" cy="442722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71B6A6D-DD20-4D18-90AC-FCF849625384}"/>
              </a:ext>
            </a:extLst>
          </p:cNvPr>
          <p:cNvSpPr txBox="1"/>
          <p:nvPr/>
        </p:nvSpPr>
        <p:spPr>
          <a:xfrm>
            <a:off x="6082189" y="5330462"/>
            <a:ext cx="28689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Forma accesso a Mercado: </a:t>
            </a:r>
            <a:r>
              <a:rPr lang="en-US" sz="1400" dirty="0" err="1"/>
              <a:t>caminando</a:t>
            </a:r>
            <a:r>
              <a:rPr lang="en-US" sz="1400" dirty="0"/>
              <a:t>, buses o </a:t>
            </a:r>
            <a:r>
              <a:rPr lang="en-US" sz="1400" dirty="0" err="1"/>
              <a:t>carros</a:t>
            </a:r>
            <a:r>
              <a:rPr lang="en-US" sz="1400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err="1"/>
              <a:t>Tiempo</a:t>
            </a:r>
            <a:r>
              <a:rPr lang="en-US" sz="1400" dirty="0"/>
              <a:t> </a:t>
            </a:r>
            <a:r>
              <a:rPr lang="en-US" sz="1400" dirty="0" err="1"/>
              <a:t>medios</a:t>
            </a:r>
            <a:r>
              <a:rPr lang="en-US" sz="1400" dirty="0"/>
              <a:t> </a:t>
            </a:r>
            <a:r>
              <a:rPr lang="en-US" sz="1400" dirty="0" err="1"/>
              <a:t>caminando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general </a:t>
            </a:r>
            <a:r>
              <a:rPr lang="en-US" sz="1400" dirty="0" err="1"/>
              <a:t>menos</a:t>
            </a:r>
            <a:r>
              <a:rPr lang="en-US" sz="1400" dirty="0"/>
              <a:t> de 30 </a:t>
            </a:r>
            <a:r>
              <a:rPr lang="en-US" sz="1400" dirty="0" err="1"/>
              <a:t>minutos</a:t>
            </a:r>
            <a:r>
              <a:rPr lang="en-US" sz="1400" dirty="0"/>
              <a:t> a la Fuente mas </a:t>
            </a:r>
            <a:r>
              <a:rPr lang="en-US" sz="1400" dirty="0" err="1"/>
              <a:t>cercana</a:t>
            </a:r>
            <a:r>
              <a:rPr lang="en-US" sz="1400" dirty="0"/>
              <a:t> de </a:t>
            </a:r>
            <a:r>
              <a:rPr lang="en-US" sz="1400" dirty="0" err="1"/>
              <a:t>abastecimiento</a:t>
            </a:r>
            <a:r>
              <a:rPr lang="en-US" sz="1400" dirty="0"/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F1526AD-E5AE-4866-9014-B996AA13DB1D}"/>
              </a:ext>
            </a:extLst>
          </p:cNvPr>
          <p:cNvSpPr txBox="1"/>
          <p:nvPr/>
        </p:nvSpPr>
        <p:spPr>
          <a:xfrm>
            <a:off x="6082189" y="210207"/>
            <a:ext cx="286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/>
              <a:t>Barrios en la encuesta.  Salcedo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574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Datos Generales </a:t>
            </a:r>
            <a:endParaRPr lang="es-E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="" xmlns:a16="http://schemas.microsoft.com/office/drawing/2014/main" id="{1FC7D476-182D-455B-8CEF-9C9A520275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8082614"/>
              </p:ext>
            </p:extLst>
          </p:nvPr>
        </p:nvGraphicFramePr>
        <p:xfrm>
          <a:off x="4182534" y="1790173"/>
          <a:ext cx="4792133" cy="4333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457200" y="2180973"/>
            <a:ext cx="3437467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s-ES" sz="2800" b="1" dirty="0" smtClean="0"/>
              <a:t>Género</a:t>
            </a:r>
            <a:r>
              <a:rPr lang="es-ES" sz="2800" dirty="0" smtClean="0"/>
              <a:t>:  84 H y 116 M</a:t>
            </a:r>
          </a:p>
          <a:p>
            <a:pPr marL="457200" indent="-457200">
              <a:buFont typeface="Arial"/>
              <a:buChar char="•"/>
            </a:pPr>
            <a:r>
              <a:rPr lang="es-ES" sz="2800" b="1" dirty="0" smtClean="0"/>
              <a:t>Ocupación</a:t>
            </a:r>
            <a:r>
              <a:rPr lang="es-ES" sz="2800" dirty="0" smtClean="0"/>
              <a:t>: Ama de casa y jubilados, profesionales y servicio (70%)</a:t>
            </a:r>
          </a:p>
          <a:p>
            <a:pPr marL="457200" indent="-457200">
              <a:buFont typeface="Arial"/>
              <a:buChar char="•"/>
            </a:pPr>
            <a:r>
              <a:rPr lang="es-ES" sz="2800" b="1" dirty="0" smtClean="0"/>
              <a:t>Ingreso medio en alimentos</a:t>
            </a:r>
            <a:r>
              <a:rPr lang="es-ES" sz="2800" dirty="0" smtClean="0"/>
              <a:t>: US$200</a:t>
            </a:r>
          </a:p>
        </p:txBody>
      </p:sp>
    </p:spTree>
    <p:extLst>
      <p:ext uri="{BB962C8B-B14F-4D97-AF65-F5344CB8AC3E}">
        <p14:creationId xmlns:p14="http://schemas.microsoft.com/office/powerpoint/2010/main" val="3446288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606C82E-03D0-4BCD-A762-FA22D193BB42}"/>
              </a:ext>
            </a:extLst>
          </p:cNvPr>
          <p:cNvSpPr txBox="1"/>
          <p:nvPr/>
        </p:nvSpPr>
        <p:spPr>
          <a:xfrm>
            <a:off x="2503980" y="6196280"/>
            <a:ext cx="50258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Sm: </a:t>
            </a:r>
            <a:r>
              <a:rPr lang="en-US" sz="1600" dirty="0" smtClean="0"/>
              <a:t>Sector </a:t>
            </a:r>
            <a:r>
              <a:rPr lang="en-US" sz="1600" dirty="0" err="1" smtClean="0"/>
              <a:t>Medio</a:t>
            </a:r>
            <a:r>
              <a:rPr lang="en-US" sz="1600" dirty="0" smtClean="0"/>
              <a:t>; Co</a:t>
            </a:r>
            <a:r>
              <a:rPr lang="en-US" sz="1600" dirty="0"/>
              <a:t>:  </a:t>
            </a:r>
            <a:r>
              <a:rPr lang="en-US" sz="1600" dirty="0" err="1" smtClean="0"/>
              <a:t>Comercial</a:t>
            </a:r>
            <a:r>
              <a:rPr lang="en-US" sz="1600" dirty="0" smtClean="0"/>
              <a:t>; Po</a:t>
            </a:r>
            <a:r>
              <a:rPr lang="en-US" sz="1600" dirty="0"/>
              <a:t>:  </a:t>
            </a:r>
            <a:r>
              <a:rPr lang="en-US" sz="1600" dirty="0" smtClean="0"/>
              <a:t>Popular</a:t>
            </a:r>
            <a:endParaRPr lang="en-US" sz="1600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6029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Gastos en alimentos</a:t>
            </a:r>
            <a:endParaRPr lang="es-ES" b="1" dirty="0"/>
          </a:p>
        </p:txBody>
      </p:sp>
      <p:graphicFrame>
        <p:nvGraphicFramePr>
          <p:cNvPr id="7" name="Chart 2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DED392D2-F298-496A-BEB9-F4EE46083E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0643618"/>
              </p:ext>
            </p:extLst>
          </p:nvPr>
        </p:nvGraphicFramePr>
        <p:xfrm>
          <a:off x="457200" y="1270084"/>
          <a:ext cx="8217304" cy="4722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90375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="" xmlns:a16="http://schemas.microsoft.com/office/drawing/2014/main" id="{15167F7E-45F0-4217-AA23-B496A80C16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3450061"/>
              </p:ext>
            </p:extLst>
          </p:nvPr>
        </p:nvGraphicFramePr>
        <p:xfrm>
          <a:off x="3959210" y="354805"/>
          <a:ext cx="4887024" cy="3418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="" xmlns:a16="http://schemas.microsoft.com/office/drawing/2014/main" id="{E7373283-7E2E-4C7F-B748-933B347942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9263010"/>
              </p:ext>
            </p:extLst>
          </p:nvPr>
        </p:nvGraphicFramePr>
        <p:xfrm>
          <a:off x="4351396" y="3811642"/>
          <a:ext cx="4494838" cy="3000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4D58A6-6527-4BE7-A350-A6508773BDB9}"/>
              </a:ext>
            </a:extLst>
          </p:cNvPr>
          <p:cNvSpPr txBox="1"/>
          <p:nvPr/>
        </p:nvSpPr>
        <p:spPr>
          <a:xfrm>
            <a:off x="7220607" y="924911"/>
            <a:ext cx="709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 = 105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7CE111B-D308-45F3-9DAB-B3063FF73147}"/>
              </a:ext>
            </a:extLst>
          </p:cNvPr>
          <p:cNvSpPr txBox="1"/>
          <p:nvPr/>
        </p:nvSpPr>
        <p:spPr>
          <a:xfrm>
            <a:off x="7283670" y="4030455"/>
            <a:ext cx="6463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N= 58</a:t>
            </a:r>
          </a:p>
          <a:p>
            <a:endParaRPr lang="en-US" sz="140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6437" y="169728"/>
            <a:ext cx="3394510" cy="1325563"/>
          </a:xfrm>
        </p:spPr>
        <p:txBody>
          <a:bodyPr>
            <a:noAutofit/>
          </a:bodyPr>
          <a:lstStyle/>
          <a:p>
            <a:r>
              <a:rPr lang="es-ES" sz="4000" b="1" dirty="0" smtClean="0"/>
              <a:t>Dónde hace las compras PG? </a:t>
            </a:r>
            <a:endParaRPr lang="es-ES" sz="4000" b="1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162" y="4476566"/>
            <a:ext cx="3062785" cy="229708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60" y="1845955"/>
            <a:ext cx="3224788" cy="241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552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="" xmlns:a16="http://schemas.microsoft.com/office/drawing/2014/main" id="{540AF5E0-6022-4C97-A404-5F5D184DD8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0865660"/>
              </p:ext>
            </p:extLst>
          </p:nvPr>
        </p:nvGraphicFramePr>
        <p:xfrm>
          <a:off x="4692187" y="2209560"/>
          <a:ext cx="4043855" cy="30535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B31118D-456E-4A66-8C74-2CEAC5B892FC}"/>
              </a:ext>
            </a:extLst>
          </p:cNvPr>
          <p:cNvSpPr txBox="1"/>
          <p:nvPr/>
        </p:nvSpPr>
        <p:spPr>
          <a:xfrm>
            <a:off x="5135767" y="5657672"/>
            <a:ext cx="384186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 smtClean="0"/>
              <a:t>Nota: solo 8  personas compran AF en supermercados.</a:t>
            </a:r>
            <a:endParaRPr lang="es-EC" sz="2400" b="1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4D7B27C-1BC1-4EC4-9E4F-8DCA8B2D0879}"/>
              </a:ext>
            </a:extLst>
          </p:cNvPr>
          <p:cNvSpPr txBox="1"/>
          <p:nvPr/>
        </p:nvSpPr>
        <p:spPr>
          <a:xfrm>
            <a:off x="5423338" y="1681656"/>
            <a:ext cx="7409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N=182</a:t>
            </a:r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628650" y="205412"/>
            <a:ext cx="8107392" cy="1120437"/>
          </a:xfrm>
        </p:spPr>
        <p:txBody>
          <a:bodyPr>
            <a:normAutofit fontScale="90000"/>
          </a:bodyPr>
          <a:lstStyle/>
          <a:p>
            <a:r>
              <a:rPr lang="es-ES" b="1" dirty="0" smtClean="0"/>
              <a:t>Dónde hace las compras de AF? (cont.)</a:t>
            </a:r>
            <a:endParaRPr lang="es-ES" b="1" dirty="0"/>
          </a:p>
        </p:txBody>
      </p:sp>
      <p:pic>
        <p:nvPicPr>
          <p:cNvPr id="7" name="Marcador de contenido 3"/>
          <p:cNvPicPr>
            <a:picLocks noChangeAspect="1"/>
          </p:cNvPicPr>
          <p:nvPr/>
        </p:nvPicPr>
        <p:blipFill>
          <a:blip r:embed="rId3"/>
          <a:srcRect t="13029" b="13029"/>
          <a:stretch>
            <a:fillRect/>
          </a:stretch>
        </p:blipFill>
        <p:spPr>
          <a:xfrm>
            <a:off x="233094" y="4171706"/>
            <a:ext cx="3968898" cy="218274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" y="1690689"/>
            <a:ext cx="3025966" cy="218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530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xmlns="" id="{53F9E6E3-E28F-4017-8947-7235E5DE39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1135851"/>
              </p:ext>
            </p:extLst>
          </p:nvPr>
        </p:nvGraphicFramePr>
        <p:xfrm>
          <a:off x="1711111" y="1783079"/>
          <a:ext cx="6518487" cy="4685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37067" y="308504"/>
            <a:ext cx="8636000" cy="1143000"/>
          </a:xfrm>
        </p:spPr>
        <p:txBody>
          <a:bodyPr>
            <a:noAutofit/>
          </a:bodyPr>
          <a:lstStyle/>
          <a:p>
            <a:r>
              <a:rPr lang="es-EC" sz="2800" b="1" dirty="0" smtClean="0"/>
              <a:t>Conductas de compra para productos generales y productos frescos en consumidores de 20 barrios de Salcedo, 2017</a:t>
            </a:r>
            <a:endParaRPr lang="es-EC" sz="2800" b="1" dirty="0"/>
          </a:p>
        </p:txBody>
      </p:sp>
    </p:spTree>
    <p:extLst>
      <p:ext uri="{BB962C8B-B14F-4D97-AF65-F5344CB8AC3E}">
        <p14:creationId xmlns:p14="http://schemas.microsoft.com/office/powerpoint/2010/main" val="3859623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="" xmlns:a16="http://schemas.microsoft.com/office/drawing/2014/main" id="{0513B548-96A4-4E64-9954-03ED57855E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9916293"/>
              </p:ext>
            </p:extLst>
          </p:nvPr>
        </p:nvGraphicFramePr>
        <p:xfrm>
          <a:off x="260978" y="2644049"/>
          <a:ext cx="4214787" cy="3435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="" xmlns:a16="http://schemas.microsoft.com/office/drawing/2014/main" id="{01B60A8D-583C-4E9D-99AF-1EEC70B0C9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5942449"/>
              </p:ext>
            </p:extLst>
          </p:nvPr>
        </p:nvGraphicFramePr>
        <p:xfrm>
          <a:off x="4840696" y="2278753"/>
          <a:ext cx="4045589" cy="38182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4800" b="1" dirty="0" smtClean="0"/>
              <a:t>Consumo por grupo de alimentos </a:t>
            </a:r>
            <a:endParaRPr lang="es-ES" sz="4800" b="1" dirty="0"/>
          </a:p>
        </p:txBody>
      </p:sp>
    </p:spTree>
    <p:extLst>
      <p:ext uri="{BB962C8B-B14F-4D97-AF65-F5344CB8AC3E}">
        <p14:creationId xmlns:p14="http://schemas.microsoft.com/office/powerpoint/2010/main" val="2087483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="" xmlns:a16="http://schemas.microsoft.com/office/drawing/2014/main" id="{8F6F4302-7C54-4BDC-93C9-FC01AB9429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2534064"/>
              </p:ext>
            </p:extLst>
          </p:nvPr>
        </p:nvGraphicFramePr>
        <p:xfrm>
          <a:off x="5420580" y="1328722"/>
          <a:ext cx="3429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="" xmlns:a16="http://schemas.microsoft.com/office/drawing/2014/main" id="{A7B8E2AC-BE52-4A7E-A4BB-1652181D71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0793660"/>
              </p:ext>
            </p:extLst>
          </p:nvPr>
        </p:nvGraphicFramePr>
        <p:xfrm>
          <a:off x="5394482" y="4114800"/>
          <a:ext cx="3429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="" xmlns:a16="http://schemas.microsoft.com/office/drawing/2014/main" id="{D6EB7C46-FDA5-4A27-846B-540B93DE9F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1958051"/>
              </p:ext>
            </p:extLst>
          </p:nvPr>
        </p:nvGraphicFramePr>
        <p:xfrm>
          <a:off x="676006" y="1224849"/>
          <a:ext cx="3264694" cy="2881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="" xmlns:a16="http://schemas.microsoft.com/office/drawing/2014/main" id="{9926D094-CF06-48CD-8CD3-1FF8C22AE7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0217062"/>
              </p:ext>
            </p:extLst>
          </p:nvPr>
        </p:nvGraphicFramePr>
        <p:xfrm>
          <a:off x="560564" y="4114800"/>
          <a:ext cx="370903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191347"/>
            <a:ext cx="8322879" cy="869752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Consumo por grupo de alimentos </a:t>
            </a:r>
            <a:r>
              <a:rPr lang="es-ES" b="1" dirty="0" smtClean="0"/>
              <a:t>(cont.)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2510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B8F49339-70E7-4AF7-A24D-CE1ADF951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77" y="1543594"/>
            <a:ext cx="7761921" cy="503323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74294"/>
          </a:xfrm>
        </p:spPr>
        <p:txBody>
          <a:bodyPr/>
          <a:lstStyle/>
          <a:p>
            <a:pPr algn="ctr"/>
            <a:r>
              <a:rPr lang="es-ES" b="1" dirty="0" smtClean="0"/>
              <a:t>Índice de Comer Saludable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342186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F8F4854-7AAD-4C27-90ED-52A3BFB08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94" y="1638300"/>
            <a:ext cx="8113871" cy="236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602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C57760C-2381-456D-BDC3-5717FFA764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31" y="209551"/>
            <a:ext cx="7915275" cy="651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901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="" xmlns:a16="http://schemas.microsoft.com/office/drawing/2014/main" id="{2F2DF0B0-D002-4D9B-ABBC-A5A7CEE6DF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7375332"/>
              </p:ext>
            </p:extLst>
          </p:nvPr>
        </p:nvGraphicFramePr>
        <p:xfrm>
          <a:off x="609600" y="1896533"/>
          <a:ext cx="7958667" cy="4741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b="1" dirty="0" smtClean="0"/>
              <a:t>Índice de Prácticas</a:t>
            </a:r>
            <a:r>
              <a:rPr lang="es-ES" b="1" dirty="0"/>
              <a:t> </a:t>
            </a:r>
            <a:r>
              <a:rPr lang="es-ES" b="1" dirty="0" smtClean="0"/>
              <a:t>vs Comer Saludable </a:t>
            </a:r>
            <a:endParaRPr lang="es-ES" b="1" dirty="0"/>
          </a:p>
        </p:txBody>
      </p:sp>
      <p:cxnSp>
        <p:nvCxnSpPr>
          <p:cNvPr id="5" name="Conector recto 4"/>
          <p:cNvCxnSpPr/>
          <p:nvPr/>
        </p:nvCxnSpPr>
        <p:spPr>
          <a:xfrm flipV="1">
            <a:off x="1591733" y="4250266"/>
            <a:ext cx="6976534" cy="1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 flipH="1">
            <a:off x="5147733" y="1896533"/>
            <a:ext cx="33866" cy="3996267"/>
          </a:xfrm>
          <a:prstGeom prst="line">
            <a:avLst/>
          </a:prstGeom>
          <a:ln w="317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6418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="" xmlns:a16="http://schemas.microsoft.com/office/drawing/2014/main" id="{FE989DAA-22F8-43D8-9A37-E9A5C558AB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898604"/>
              </p:ext>
            </p:extLst>
          </p:nvPr>
        </p:nvGraphicFramePr>
        <p:xfrm>
          <a:off x="457200" y="1608667"/>
          <a:ext cx="8382000" cy="5070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b="1" dirty="0" smtClean="0"/>
              <a:t>Índice de Conocimiento vs Índice de Comer Saludable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447980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="" xmlns:a16="http://schemas.microsoft.com/office/drawing/2014/main" id="{F03662EA-6D10-4D6A-A7B3-56D0DF9AFC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7203551"/>
              </p:ext>
            </p:extLst>
          </p:nvPr>
        </p:nvGraphicFramePr>
        <p:xfrm>
          <a:off x="237067" y="1139109"/>
          <a:ext cx="8619066" cy="5532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25724" cy="677732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 smtClean="0"/>
              <a:t>Índice de Actitudes vs Índice de Comer Saludable</a:t>
            </a:r>
            <a:endParaRPr 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2871571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65C2E0E-E0BD-40AE-98ED-61E26619EF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20" y="452272"/>
            <a:ext cx="6329447" cy="605347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28830" y="2557074"/>
            <a:ext cx="2358584" cy="1826480"/>
          </a:xfrm>
        </p:spPr>
        <p:txBody>
          <a:bodyPr>
            <a:normAutofit/>
          </a:bodyPr>
          <a:lstStyle/>
          <a:p>
            <a:pPr algn="ctr"/>
            <a:r>
              <a:rPr lang="es-ES" sz="2800" b="1" dirty="0" smtClean="0"/>
              <a:t>Comparando índices</a:t>
            </a:r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1096850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Algunas conclusiones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199" y="1417638"/>
            <a:ext cx="8469697" cy="5192932"/>
          </a:xfrm>
        </p:spPr>
        <p:txBody>
          <a:bodyPr>
            <a:normAutofit fontScale="70000" lnSpcReduction="20000"/>
          </a:bodyPr>
          <a:lstStyle/>
          <a:p>
            <a:r>
              <a:rPr lang="es-ES" dirty="0" smtClean="0"/>
              <a:t>Salcedo en términos generales se ve como una ciudad rural con familias relativamente pequeñas y que hacen uso intensivo de las comidas preparadas en el hogar. </a:t>
            </a:r>
          </a:p>
          <a:p>
            <a:r>
              <a:rPr lang="es-ES" dirty="0"/>
              <a:t>Los gastos en alimentos en general en los hogares aparece bajos y con poca relación con el número de habitantes en el hogar. </a:t>
            </a:r>
          </a:p>
          <a:p>
            <a:r>
              <a:rPr lang="es-ES" dirty="0" smtClean="0"/>
              <a:t>Una </a:t>
            </a:r>
            <a:r>
              <a:rPr lang="es-ES" dirty="0"/>
              <a:t>importante fracción de la población recibe productos alimenticios de sus familiares en el campo, pero no se pudo establecer su importancia en términos de ingresos en alimentos. </a:t>
            </a:r>
            <a:endParaRPr lang="es-ES" dirty="0" smtClean="0"/>
          </a:p>
          <a:p>
            <a:r>
              <a:rPr lang="es-ES" dirty="0" smtClean="0"/>
              <a:t>Visto </a:t>
            </a:r>
            <a:r>
              <a:rPr lang="es-ES" dirty="0"/>
              <a:t>a través del consumo de grupos de alimentos </a:t>
            </a:r>
            <a:r>
              <a:rPr lang="es-ES" dirty="0" smtClean="0"/>
              <a:t>podríamos decir que los encuestados tienen hábitos saludables </a:t>
            </a:r>
            <a:r>
              <a:rPr lang="es-ES" dirty="0"/>
              <a:t>de consumo </a:t>
            </a:r>
            <a:r>
              <a:rPr lang="es-ES" dirty="0" smtClean="0"/>
              <a:t>(moderado </a:t>
            </a:r>
            <a:r>
              <a:rPr lang="es-ES" dirty="0"/>
              <a:t>o </a:t>
            </a:r>
            <a:r>
              <a:rPr lang="es-ES" dirty="0" smtClean="0"/>
              <a:t>alto de granos, hortalizas, </a:t>
            </a:r>
            <a:r>
              <a:rPr lang="es-ES" dirty="0" err="1" smtClean="0"/>
              <a:t>RTAs</a:t>
            </a:r>
            <a:r>
              <a:rPr lang="es-ES" dirty="0" smtClean="0"/>
              <a:t> y frutas) </a:t>
            </a:r>
          </a:p>
          <a:p>
            <a:r>
              <a:rPr lang="es-ES" dirty="0" smtClean="0"/>
              <a:t>Aunque </a:t>
            </a:r>
            <a:r>
              <a:rPr lang="es-ES" dirty="0"/>
              <a:t>los supermercados son un fenómeno relativamente recientes en el área han cobrado importancia como proveedores de productos generales. </a:t>
            </a:r>
          </a:p>
          <a:p>
            <a:r>
              <a:rPr lang="es-ES" dirty="0"/>
              <a:t>Los mercados y ferias y otros puntos siguen siendo muy importantes en el abastecimiento de productos frescos como verduras, hortalizas, </a:t>
            </a:r>
            <a:r>
              <a:rPr lang="es-ES" dirty="0" err="1"/>
              <a:t>RTAs</a:t>
            </a:r>
            <a:r>
              <a:rPr lang="es-ES" dirty="0"/>
              <a:t>, etc. 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3987078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Algunas conclusiones (cont.)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dirty="0"/>
              <a:t>Mirado a través de los índices vemos una variabilidad interesante pero no muy grande de la población respecto al consumo de PAE</a:t>
            </a:r>
            <a:r>
              <a:rPr lang="es-ES" dirty="0" smtClean="0"/>
              <a:t>.</a:t>
            </a:r>
          </a:p>
          <a:p>
            <a:r>
              <a:rPr lang="es-ES" dirty="0" smtClean="0"/>
              <a:t>La distribución de los barrios obtenida del cruce de índices permite separar barrios con distintas prácticas, actitudes y conocimientos.</a:t>
            </a:r>
          </a:p>
          <a:p>
            <a:r>
              <a:rPr lang="es-ES" dirty="0" smtClean="0"/>
              <a:t>La distribución </a:t>
            </a:r>
            <a:r>
              <a:rPr lang="es-ES" dirty="0"/>
              <a:t>global indica </a:t>
            </a:r>
            <a:r>
              <a:rPr lang="es-ES" dirty="0" smtClean="0"/>
              <a:t>que la </a:t>
            </a:r>
            <a:r>
              <a:rPr lang="es-ES" dirty="0"/>
              <a:t>práctica y actitud </a:t>
            </a:r>
            <a:r>
              <a:rPr lang="es-ES" dirty="0" smtClean="0"/>
              <a:t>son menores </a:t>
            </a:r>
            <a:r>
              <a:rPr lang="es-ES" dirty="0"/>
              <a:t>que lo que se </a:t>
            </a:r>
            <a:r>
              <a:rPr lang="es-ES" dirty="0" smtClean="0"/>
              <a:t>ve en  </a:t>
            </a:r>
            <a:r>
              <a:rPr lang="es-ES" dirty="0"/>
              <a:t>los índices de </a:t>
            </a:r>
            <a:r>
              <a:rPr lang="es-ES" dirty="0" smtClean="0"/>
              <a:t>comer </a:t>
            </a:r>
            <a:r>
              <a:rPr lang="es-ES" dirty="0"/>
              <a:t>saludable y conocimiento. </a:t>
            </a:r>
            <a:endParaRPr lang="es-ES" dirty="0" smtClean="0"/>
          </a:p>
          <a:p>
            <a:r>
              <a:rPr lang="es-ES" dirty="0" smtClean="0"/>
              <a:t>Como desafío queda todavía probar la robustez de estos índices con los colegas del grupo SAL y ver cuán consistentemente pueden ser usados para comparar conductas de consumidores en los SLA. 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2126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2543</TotalTime>
  <Words>2136</Words>
  <Application>Microsoft Macintosh PowerPoint</Application>
  <PresentationFormat>Presentación en pantalla (4:3)</PresentationFormat>
  <Paragraphs>129</Paragraphs>
  <Slides>31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Tema de Office</vt:lpstr>
      <vt:lpstr>Avanzando en el análisis de la caracterización de consumidores en barrios urbanos: Caso Salcedo, Cotopaxi </vt:lpstr>
      <vt:lpstr>Estructura </vt:lpstr>
      <vt:lpstr>Por qué un estudio de consumidores?  </vt:lpstr>
      <vt:lpstr>Por qué un estudio de consumidores cont.? </vt:lpstr>
      <vt:lpstr>Por qué un estudio de consumidores (cont.)?</vt:lpstr>
      <vt:lpstr>Por qué un estudio de consumidores cont.? </vt:lpstr>
      <vt:lpstr> Estudio de consumidores en Salcedo </vt:lpstr>
      <vt:lpstr>Metodología y marco de análisis </vt:lpstr>
      <vt:lpstr>Metodología (cont.)</vt:lpstr>
      <vt:lpstr>Pregunta de investigación</vt:lpstr>
      <vt:lpstr>Localización </vt:lpstr>
      <vt:lpstr>Presentación de PowerPoint</vt:lpstr>
      <vt:lpstr>Presentación de PowerPoint</vt:lpstr>
      <vt:lpstr>Algunos resultados </vt:lpstr>
      <vt:lpstr>Presentación de PowerPoint</vt:lpstr>
      <vt:lpstr>Datos Generales </vt:lpstr>
      <vt:lpstr>Gastos en alimentos</vt:lpstr>
      <vt:lpstr>Dónde hace las compras PG? </vt:lpstr>
      <vt:lpstr>Dónde hace las compras de AF? (cont.)</vt:lpstr>
      <vt:lpstr>Conductas de compra para productos generales y productos frescos en consumidores de 20 barrios de Salcedo, 2017</vt:lpstr>
      <vt:lpstr>Consumo por grupo de alimentos </vt:lpstr>
      <vt:lpstr>Consumo por grupo de alimentos (cont.)</vt:lpstr>
      <vt:lpstr>Índice de Comer Saludable </vt:lpstr>
      <vt:lpstr>Presentación de PowerPoint</vt:lpstr>
      <vt:lpstr>Presentación de PowerPoint</vt:lpstr>
      <vt:lpstr>Índice de Prácticas vs Comer Saludable </vt:lpstr>
      <vt:lpstr>Índice de Conocimiento vs Índice de Comer Saludable</vt:lpstr>
      <vt:lpstr>Índice de Actitudes vs Índice de Comer Saludable</vt:lpstr>
      <vt:lpstr>Comparando índices</vt:lpstr>
      <vt:lpstr>Algunas conclusiones</vt:lpstr>
      <vt:lpstr>Algunas conclusiones (cont.)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Caracterizando poblaciones: Índices </dc:title>
  <dc:creator>Ross Borja</dc:creator>
  <cp:lastModifiedBy>Ross Borja</cp:lastModifiedBy>
  <cp:revision>79</cp:revision>
  <dcterms:created xsi:type="dcterms:W3CDTF">2017-07-01T22:00:51Z</dcterms:created>
  <dcterms:modified xsi:type="dcterms:W3CDTF">2017-07-18T00:50:35Z</dcterms:modified>
</cp:coreProperties>
</file>