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12" r:id="rId1"/>
  </p:sldMasterIdLst>
  <p:notesMasterIdLst>
    <p:notesMasterId r:id="rId26"/>
  </p:notesMasterIdLst>
  <p:sldIdLst>
    <p:sldId id="256" r:id="rId2"/>
    <p:sldId id="329" r:id="rId3"/>
    <p:sldId id="398" r:id="rId4"/>
    <p:sldId id="361" r:id="rId5"/>
    <p:sldId id="362" r:id="rId6"/>
    <p:sldId id="394" r:id="rId7"/>
    <p:sldId id="336" r:id="rId8"/>
    <p:sldId id="403" r:id="rId9"/>
    <p:sldId id="350" r:id="rId10"/>
    <p:sldId id="388" r:id="rId11"/>
    <p:sldId id="400" r:id="rId12"/>
    <p:sldId id="393" r:id="rId13"/>
    <p:sldId id="396" r:id="rId14"/>
    <p:sldId id="392" r:id="rId15"/>
    <p:sldId id="389" r:id="rId16"/>
    <p:sldId id="386" r:id="rId17"/>
    <p:sldId id="397" r:id="rId18"/>
    <p:sldId id="402" r:id="rId19"/>
    <p:sldId id="404" r:id="rId20"/>
    <p:sldId id="385" r:id="rId21"/>
    <p:sldId id="378" r:id="rId22"/>
    <p:sldId id="379" r:id="rId23"/>
    <p:sldId id="390" r:id="rId24"/>
    <p:sldId id="391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FFCC"/>
    <a:srgbClr val="0000FF"/>
    <a:srgbClr val="4B6397"/>
    <a:srgbClr val="FF00FF"/>
    <a:srgbClr val="996633"/>
    <a:srgbClr val="66FF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63" autoAdjust="0"/>
  </p:normalViewPr>
  <p:slideViewPr>
    <p:cSldViewPr>
      <p:cViewPr>
        <p:scale>
          <a:sx n="66" d="100"/>
          <a:sy n="66" d="100"/>
        </p:scale>
        <p:origin x="2016" y="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themeOverride" Target="../theme/themeOverride1.x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0.pn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\Desktop\Libro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\Desktop\Libro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\Desktop\Libro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royecto%20MARCLOC-ANDES\SAT\Resp_entrevistas\Resp_Tec_Mun_Prod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6833476089275644E-2"/>
          <c:y val="4.5877682375130242E-2"/>
          <c:w val="0.87520517433546807"/>
          <c:h val="0.74838877971074391"/>
        </c:manualLayout>
      </c:layout>
      <c:barChart>
        <c:barDir val="col"/>
        <c:grouping val="stacked"/>
        <c:varyColors val="0"/>
        <c:ser>
          <c:idx val="0"/>
          <c:order val="0"/>
          <c:tx>
            <c:v>Agricultura</c:v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</c:spPr>
          <c:invertIfNegative val="0"/>
          <c:pictureOptions>
            <c:pictureFormat val="stackScale"/>
            <c:pictureStackUnit val="20"/>
          </c:pictureOptions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  <c:pictureOptions>
              <c:pictureFormat val="stretch"/>
            </c:pictureOptions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  <c:pictureOptions>
              <c:pictureFormat val="stretch"/>
            </c:pictureOptions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  <c:pictureOptions>
              <c:pictureFormat val="stackScale"/>
              <c:pictureStackUnit val="13"/>
            </c:pictureOptions>
          </c:dPt>
          <c:dLbls>
            <c:dLbl>
              <c:idx val="0"/>
              <c:layout>
                <c:manualLayout>
                  <c:x val="9.2157836818850328E-2"/>
                  <c:y val="3.14376823447462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2157836818850328E-2"/>
                  <c:y val="-3.14376823447462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46855797794856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ln w="12700">
                <a:solidFill>
                  <a:schemeClr val="accent3">
                    <a:lumMod val="75000"/>
                  </a:schemeClr>
                </a:solidFill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'RESUL GENERAL UMALA'!$D$62:$F$62</c:f>
              <c:strCache>
                <c:ptCount val="3"/>
                <c:pt idx="0">
                  <c:v>Iñacamaya</c:v>
                </c:pt>
                <c:pt idx="1">
                  <c:v>San José Llanga</c:v>
                </c:pt>
                <c:pt idx="2">
                  <c:v>Incamaya</c:v>
                </c:pt>
              </c:strCache>
            </c:strRef>
          </c:cat>
          <c:val>
            <c:numRef>
              <c:f>'RESUL GENERAL UMALA'!$D$63:$F$63</c:f>
              <c:numCache>
                <c:formatCode>General</c:formatCode>
                <c:ptCount val="3"/>
                <c:pt idx="0">
                  <c:v>12.5</c:v>
                </c:pt>
                <c:pt idx="1">
                  <c:v>9.1</c:v>
                </c:pt>
                <c:pt idx="2">
                  <c:v>40</c:v>
                </c:pt>
              </c:numCache>
            </c:numRef>
          </c:val>
        </c:ser>
        <c:ser>
          <c:idx val="1"/>
          <c:order val="1"/>
          <c:tx>
            <c:v>Ganaderia</c:v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</c:spPr>
          <c:invertIfNegative val="0"/>
          <c:pictureOptions>
            <c:pictureFormat val="stack"/>
          </c:pictureOptions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  <c:pictureOptions>
              <c:pictureFormat val="stackScale"/>
              <c:pictureStackUnit val="10"/>
            </c:pictureOptions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  <c:pictureOptions>
              <c:pictureFormat val="stackScale"/>
              <c:pictureStackUnit val="11"/>
            </c:pictureOptions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  <c:pictureOptions>
              <c:pictureFormat val="stretch"/>
            </c:pictureOptions>
          </c:dPt>
          <c:dLbls>
            <c:dLbl>
              <c:idx val="0"/>
              <c:layout>
                <c:manualLayout>
                  <c:x val="8.2194827433028667E-2"/>
                  <c:y val="6.28753646894922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48589165305733E-2"/>
                  <c:y val="6.28753646894922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2157836818850328E-2"/>
                  <c:y val="3.14376823447462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ln w="12700">
                <a:solidFill>
                  <a:srgbClr val="C00000"/>
                </a:solidFill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'RESUL GENERAL UMALA'!$D$62:$F$62</c:f>
              <c:strCache>
                <c:ptCount val="3"/>
                <c:pt idx="0">
                  <c:v>Iñacamaya</c:v>
                </c:pt>
                <c:pt idx="1">
                  <c:v>San José Llanga</c:v>
                </c:pt>
                <c:pt idx="2">
                  <c:v>Incamaya</c:v>
                </c:pt>
              </c:strCache>
            </c:strRef>
          </c:cat>
          <c:val>
            <c:numRef>
              <c:f>'RESUL GENERAL UMALA'!$D$64:$F$64</c:f>
              <c:numCache>
                <c:formatCode>General</c:formatCode>
                <c:ptCount val="3"/>
                <c:pt idx="0">
                  <c:v>50</c:v>
                </c:pt>
                <c:pt idx="1">
                  <c:v>54.5</c:v>
                </c:pt>
                <c:pt idx="2">
                  <c:v>10</c:v>
                </c:pt>
              </c:numCache>
            </c:numRef>
          </c:val>
        </c:ser>
        <c:ser>
          <c:idx val="2"/>
          <c:order val="2"/>
          <c:tx>
            <c:v>Agricultura y granaderia</c:v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</c:spPr>
          <c:invertIfNegative val="0"/>
          <c:pictureOptions>
            <c:pictureFormat val="stack"/>
          </c:pictureOptions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</c:spPr>
            <c:pictureOptions>
              <c:pictureFormat val="stackScale"/>
              <c:pictureStackUnit val="8"/>
            </c:pictureOptions>
          </c:dPt>
          <c:dLbls>
            <c:dLbl>
              <c:idx val="0"/>
              <c:layout>
                <c:manualLayout>
                  <c:x val="9.2157836818850328E-2"/>
                  <c:y val="2.8293914110271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48589165305733E-2"/>
                  <c:y val="3.1437682344746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4685579779485612E-2"/>
                  <c:y val="-3.7725218813695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ln w="12700">
                <a:solidFill>
                  <a:srgbClr val="0070C0"/>
                </a:solidFill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'RESUL GENERAL UMALA'!$D$62:$F$62</c:f>
              <c:strCache>
                <c:ptCount val="3"/>
                <c:pt idx="0">
                  <c:v>Iñacamaya</c:v>
                </c:pt>
                <c:pt idx="1">
                  <c:v>San José Llanga</c:v>
                </c:pt>
                <c:pt idx="2">
                  <c:v>Incamaya</c:v>
                </c:pt>
              </c:strCache>
            </c:strRef>
          </c:cat>
          <c:val>
            <c:numRef>
              <c:f>'RESUL GENERAL UMALA'!$D$65:$F$65</c:f>
              <c:numCache>
                <c:formatCode>General</c:formatCode>
                <c:ptCount val="3"/>
                <c:pt idx="0">
                  <c:v>37.5</c:v>
                </c:pt>
                <c:pt idx="1">
                  <c:v>36.4</c:v>
                </c:pt>
                <c:pt idx="2">
                  <c:v>40</c:v>
                </c:pt>
              </c:numCache>
            </c:numRef>
          </c:val>
        </c:ser>
        <c:ser>
          <c:idx val="3"/>
          <c:order val="3"/>
          <c:tx>
            <c:v>Ninguno</c:v>
          </c:tx>
          <c:invertIfNegative val="0"/>
          <c:dPt>
            <c:idx val="2"/>
            <c:invertIfNegative val="0"/>
            <c:bubble3D val="0"/>
            <c:spPr>
              <a:pattFill prst="lgConfetti">
                <a:fgClr>
                  <a:sysClr val="windowText" lastClr="000000"/>
                </a:fgClr>
                <a:bgClr>
                  <a:sysClr val="window" lastClr="FFFFFF"/>
                </a:bgClr>
              </a:pattFill>
            </c:spPr>
          </c:dPt>
          <c:cat>
            <c:strRef>
              <c:f>'RESUL GENERAL UMALA'!$D$62:$F$62</c:f>
              <c:strCache>
                <c:ptCount val="3"/>
                <c:pt idx="0">
                  <c:v>Iñacamaya</c:v>
                </c:pt>
                <c:pt idx="1">
                  <c:v>San José Llanga</c:v>
                </c:pt>
                <c:pt idx="2">
                  <c:v>Incamaya</c:v>
                </c:pt>
              </c:strCache>
            </c:strRef>
          </c:cat>
          <c:val>
            <c:numRef>
              <c:f>'RESUL GENERAL UMALA'!$D$66:$F$66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782128848"/>
        <c:axId val="-803297536"/>
      </c:barChart>
      <c:catAx>
        <c:axId val="-782128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-803297536"/>
        <c:crosses val="autoZero"/>
        <c:auto val="1"/>
        <c:lblAlgn val="ctr"/>
        <c:lblOffset val="100"/>
        <c:noMultiLvlLbl val="0"/>
      </c:catAx>
      <c:valAx>
        <c:axId val="-803297536"/>
        <c:scaling>
          <c:orientation val="minMax"/>
          <c:max val="100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Porcentaje (%)</a:t>
                </a:r>
              </a:p>
            </c:rich>
          </c:tx>
          <c:layout>
            <c:manualLayout>
              <c:xMode val="edge"/>
              <c:yMode val="edge"/>
              <c:x val="5.0838840874428059E-3"/>
              <c:y val="0.2857987810150196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-782128848"/>
        <c:crosses val="autoZero"/>
        <c:crossBetween val="between"/>
        <c:majorUnit val="20"/>
      </c:valAx>
      <c:spPr>
        <a:solidFill>
          <a:sysClr val="window" lastClr="FFFFFF"/>
        </a:solidFill>
        <a:ln w="25400" cap="flat" cmpd="sng" algn="ctr">
          <a:solidFill>
            <a:srgbClr val="72A376"/>
          </a:solidFill>
          <a:prstDash val="solid"/>
        </a:ln>
        <a:effectLst/>
      </c:spPr>
    </c:plotArea>
    <c:legend>
      <c:legendPos val="b"/>
      <c:layout>
        <c:manualLayout>
          <c:xMode val="edge"/>
          <c:yMode val="edge"/>
          <c:x val="2.745197330760701E-2"/>
          <c:y val="0.88802425659941586"/>
          <c:w val="0.96543118942872352"/>
          <c:h val="8.9643024102724178E-2"/>
        </c:manualLayout>
      </c:layout>
      <c:overlay val="0"/>
      <c:txPr>
        <a:bodyPr/>
        <a:lstStyle/>
        <a:p>
          <a:pPr>
            <a:defRPr sz="1400"/>
          </a:pPr>
          <a:endParaRPr lang="es-ES"/>
        </a:p>
      </c:txPr>
    </c:legend>
    <c:plotVisOnly val="1"/>
    <c:dispBlanksAs val="gap"/>
    <c:showDLblsOverMax val="0"/>
  </c:chart>
  <c:spPr>
    <a:solidFill>
      <a:srgbClr val="FFFFDD"/>
    </a:solidFill>
    <a:ln w="9525" cap="flat" cmpd="sng" algn="ctr">
      <a:solidFill>
        <a:srgbClr val="A8CDD7">
          <a:shade val="95000"/>
          <a:satMod val="105000"/>
        </a:srgb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es-ES"/>
    </a:p>
  </c:txPr>
  <c:externalData r:id="rId5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 sz="1200"/>
              <a:t>¿Que entiende por SAT?</a:t>
            </a:r>
          </a:p>
        </c:rich>
      </c:tx>
      <c:layout>
        <c:manualLayout>
          <c:xMode val="edge"/>
          <c:yMode val="edge"/>
          <c:x val="0.21797507595015189"/>
          <c:y val="3.80318516757784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9520827613083797"/>
          <c:y val="0.13864294417440748"/>
          <c:w val="0.60115107658786748"/>
          <c:h val="0.6732561461424920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Desconoce</c:v>
                </c:pt>
                <c:pt idx="1">
                  <c:v>Conocimiento bajo</c:v>
                </c:pt>
                <c:pt idx="2">
                  <c:v>Conocimiento medio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</c:v>
                </c:pt>
                <c:pt idx="1">
                  <c:v>8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598425196850394"/>
          <c:y val="0.82046042503213923"/>
          <c:w val="0.57894227788455566"/>
          <c:h val="0.164800697749719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00B0F0"/>
      </a:solidFill>
      <a:prstDash val="solid"/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BO" sz="1200" dirty="0" smtClean="0"/>
              <a:t>¿Cuál desea que sea la probabilidad </a:t>
            </a:r>
            <a:r>
              <a:rPr lang="es-BO" sz="1200" dirty="0"/>
              <a:t>de acierto del pronóstico?</a:t>
            </a:r>
            <a:endParaRPr lang="es-ES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9957476711292096"/>
          <c:y val="0.21016191611655863"/>
          <c:w val="0.65577037424097728"/>
          <c:h val="0.6811781638776017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Hoja1!$A$16:$A$18</c:f>
              <c:strCache>
                <c:ptCount val="3"/>
                <c:pt idx="0">
                  <c:v>70 a 80%</c:v>
                </c:pt>
                <c:pt idx="1">
                  <c:v>90%</c:v>
                </c:pt>
                <c:pt idx="2">
                  <c:v>100%</c:v>
                </c:pt>
              </c:strCache>
            </c:strRef>
          </c:cat>
          <c:val>
            <c:numRef>
              <c:f>Hoja1!$B$16:$B$18</c:f>
              <c:numCache>
                <c:formatCode>General</c:formatCode>
                <c:ptCount val="3"/>
                <c:pt idx="0">
                  <c:v>8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00B0F0"/>
      </a:solidFill>
      <a:prstDash val="solid"/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 sz="1200"/>
              <a:t>¿Cómo debería de ayudarle un sistema de alerta temprana?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9286360858436002"/>
          <c:y val="0.18768433521962527"/>
          <c:w val="0.56927840712824285"/>
          <c:h val="0.5892972798521284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Hoja1!$A$7:$A$10</c:f>
              <c:strCache>
                <c:ptCount val="4"/>
                <c:pt idx="0">
                  <c:v>Planificación</c:v>
                </c:pt>
                <c:pt idx="1">
                  <c:v>Recursos Ecónomicos</c:v>
                </c:pt>
                <c:pt idx="2">
                  <c:v>Tecnología</c:v>
                </c:pt>
                <c:pt idx="3">
                  <c:v>No Sabe</c:v>
                </c:pt>
              </c:strCache>
            </c:strRef>
          </c:cat>
          <c:val>
            <c:numRef>
              <c:f>Hoja1!$B$7:$B$10</c:f>
              <c:numCache>
                <c:formatCode>General</c:formatCode>
                <c:ptCount val="4"/>
                <c:pt idx="0">
                  <c:v>8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553785107570213E-2"/>
          <c:y val="0.82456531545573575"/>
          <c:w val="0.9298976997953996"/>
          <c:h val="0.147488713421767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00B0F0"/>
      </a:solidFill>
      <a:prstDash val="solid"/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227577052842086E-2"/>
          <c:y val="5.3647407463693092E-2"/>
          <c:w val="0.87751448669446086"/>
          <c:h val="0.57952110027259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Resp_5!$J$3</c:f>
              <c:strCache>
                <c:ptCount val="1"/>
                <c:pt idx="0">
                  <c:v>Celular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Resp_5!$K$2:$L$2</c:f>
              <c:strCache>
                <c:ptCount val="2"/>
                <c:pt idx="0">
                  <c:v>Instituciones</c:v>
                </c:pt>
                <c:pt idx="1">
                  <c:v>Municipios</c:v>
                </c:pt>
              </c:strCache>
            </c:strRef>
          </c:cat>
          <c:val>
            <c:numRef>
              <c:f>Resp_5!$K$3:$L$3</c:f>
              <c:numCache>
                <c:formatCode>0.00</c:formatCode>
                <c:ptCount val="2"/>
                <c:pt idx="0">
                  <c:v>34.615384615384613</c:v>
                </c:pt>
                <c:pt idx="1">
                  <c:v>14.285714285714286</c:v>
                </c:pt>
              </c:numCache>
            </c:numRef>
          </c:val>
        </c:ser>
        <c:ser>
          <c:idx val="1"/>
          <c:order val="1"/>
          <c:tx>
            <c:strRef>
              <c:f>Resp_5!$J$4</c:f>
              <c:strCache>
                <c:ptCount val="1"/>
                <c:pt idx="0">
                  <c:v>Boletines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Resp_5!$K$2:$L$2</c:f>
              <c:strCache>
                <c:ptCount val="2"/>
                <c:pt idx="0">
                  <c:v>Instituciones</c:v>
                </c:pt>
                <c:pt idx="1">
                  <c:v>Municipios</c:v>
                </c:pt>
              </c:strCache>
            </c:strRef>
          </c:cat>
          <c:val>
            <c:numRef>
              <c:f>Resp_5!$K$4:$L$4</c:f>
              <c:numCache>
                <c:formatCode>0.00</c:formatCode>
                <c:ptCount val="2"/>
                <c:pt idx="0">
                  <c:v>3.8461538461538463</c:v>
                </c:pt>
                <c:pt idx="1">
                  <c:v>14.285714285714286</c:v>
                </c:pt>
              </c:numCache>
            </c:numRef>
          </c:val>
        </c:ser>
        <c:ser>
          <c:idx val="2"/>
          <c:order val="2"/>
          <c:tx>
            <c:strRef>
              <c:f>Resp_5!$J$5</c:f>
              <c:strCache>
                <c:ptCount val="1"/>
                <c:pt idx="0">
                  <c:v>Radio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Resp_5!$K$2:$L$2</c:f>
              <c:strCache>
                <c:ptCount val="2"/>
                <c:pt idx="0">
                  <c:v>Instituciones</c:v>
                </c:pt>
                <c:pt idx="1">
                  <c:v>Municipios</c:v>
                </c:pt>
              </c:strCache>
            </c:strRef>
          </c:cat>
          <c:val>
            <c:numRef>
              <c:f>Resp_5!$K$5:$L$5</c:f>
              <c:numCache>
                <c:formatCode>0.00</c:formatCode>
                <c:ptCount val="2"/>
                <c:pt idx="0">
                  <c:v>19.23076923076923</c:v>
                </c:pt>
                <c:pt idx="1">
                  <c:v>35.714285714285715</c:v>
                </c:pt>
              </c:numCache>
            </c:numRef>
          </c:val>
        </c:ser>
        <c:ser>
          <c:idx val="3"/>
          <c:order val="3"/>
          <c:tx>
            <c:strRef>
              <c:f>Resp_5!$J$6</c:f>
              <c:strCache>
                <c:ptCount val="1"/>
                <c:pt idx="0">
                  <c:v>Televisión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Resp_5!$K$2:$L$2</c:f>
              <c:strCache>
                <c:ptCount val="2"/>
                <c:pt idx="0">
                  <c:v>Instituciones</c:v>
                </c:pt>
                <c:pt idx="1">
                  <c:v>Municipios</c:v>
                </c:pt>
              </c:strCache>
            </c:strRef>
          </c:cat>
          <c:val>
            <c:numRef>
              <c:f>Resp_5!$K$6:$L$6</c:f>
              <c:numCache>
                <c:formatCode>0.00</c:formatCode>
                <c:ptCount val="2"/>
                <c:pt idx="0">
                  <c:v>7.6923076923076925</c:v>
                </c:pt>
                <c:pt idx="1">
                  <c:v>7.1428571428571432</c:v>
                </c:pt>
              </c:numCache>
            </c:numRef>
          </c:val>
        </c:ser>
        <c:ser>
          <c:idx val="4"/>
          <c:order val="4"/>
          <c:tx>
            <c:strRef>
              <c:f>Resp_5!$J$7</c:f>
              <c:strCache>
                <c:ptCount val="1"/>
                <c:pt idx="0">
                  <c:v>Correo electrónico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Resp_5!$K$2:$L$2</c:f>
              <c:strCache>
                <c:ptCount val="2"/>
                <c:pt idx="0">
                  <c:v>Instituciones</c:v>
                </c:pt>
                <c:pt idx="1">
                  <c:v>Municipios</c:v>
                </c:pt>
              </c:strCache>
            </c:strRef>
          </c:cat>
          <c:val>
            <c:numRef>
              <c:f>Resp_5!$K$7:$L$7</c:f>
              <c:numCache>
                <c:formatCode>General</c:formatCode>
                <c:ptCount val="2"/>
                <c:pt idx="0" formatCode="0.00">
                  <c:v>15.384615384615385</c:v>
                </c:pt>
              </c:numCache>
            </c:numRef>
          </c:val>
        </c:ser>
        <c:ser>
          <c:idx val="5"/>
          <c:order val="5"/>
          <c:tx>
            <c:strRef>
              <c:f>Resp_5!$J$8</c:f>
              <c:strCache>
                <c:ptCount val="1"/>
                <c:pt idx="0">
                  <c:v>Mecanismos de las comunidades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Resp_5!$K$2:$L$2</c:f>
              <c:strCache>
                <c:ptCount val="2"/>
                <c:pt idx="0">
                  <c:v>Instituciones</c:v>
                </c:pt>
                <c:pt idx="1">
                  <c:v>Municipios</c:v>
                </c:pt>
              </c:strCache>
            </c:strRef>
          </c:cat>
          <c:val>
            <c:numRef>
              <c:f>Resp_5!$K$8:$L$8</c:f>
              <c:numCache>
                <c:formatCode>0.00</c:formatCode>
                <c:ptCount val="2"/>
                <c:pt idx="0">
                  <c:v>3.8461538461538463</c:v>
                </c:pt>
                <c:pt idx="1">
                  <c:v>7.1428571428571432</c:v>
                </c:pt>
              </c:numCache>
            </c:numRef>
          </c:val>
        </c:ser>
        <c:ser>
          <c:idx val="6"/>
          <c:order val="6"/>
          <c:tx>
            <c:strRef>
              <c:f>Resp_5!$J$9</c:f>
              <c:strCache>
                <c:ptCount val="1"/>
                <c:pt idx="0">
                  <c:v>Mapa de riesgos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Resp_5!$K$2:$L$2</c:f>
              <c:strCache>
                <c:ptCount val="2"/>
                <c:pt idx="0">
                  <c:v>Instituciones</c:v>
                </c:pt>
                <c:pt idx="1">
                  <c:v>Municipios</c:v>
                </c:pt>
              </c:strCache>
            </c:strRef>
          </c:cat>
          <c:val>
            <c:numRef>
              <c:f>Resp_5!$K$9:$L$9</c:f>
              <c:numCache>
                <c:formatCode>0.00</c:formatCode>
                <c:ptCount val="2"/>
                <c:pt idx="1">
                  <c:v>7.1428571428571432</c:v>
                </c:pt>
              </c:numCache>
            </c:numRef>
          </c:val>
        </c:ser>
        <c:ser>
          <c:idx val="7"/>
          <c:order val="7"/>
          <c:tx>
            <c:strRef>
              <c:f>Resp_5!$J$10</c:f>
              <c:strCache>
                <c:ptCount val="1"/>
                <c:pt idx="0">
                  <c:v>Mecanismos de las comunidades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Resp_5!$K$2:$L$2</c:f>
              <c:strCache>
                <c:ptCount val="2"/>
                <c:pt idx="0">
                  <c:v>Instituciones</c:v>
                </c:pt>
                <c:pt idx="1">
                  <c:v>Municipios</c:v>
                </c:pt>
              </c:strCache>
            </c:strRef>
          </c:cat>
          <c:val>
            <c:numRef>
              <c:f>Resp_5!$K$10:$L$10</c:f>
              <c:numCache>
                <c:formatCode>0.00</c:formatCode>
                <c:ptCount val="2"/>
                <c:pt idx="1">
                  <c:v>14.285714285714286</c:v>
                </c:pt>
              </c:numCache>
            </c:numRef>
          </c:val>
        </c:ser>
        <c:ser>
          <c:idx val="8"/>
          <c:order val="8"/>
          <c:tx>
            <c:strRef>
              <c:f>Resp_5!$J$11</c:f>
              <c:strCache>
                <c:ptCount val="1"/>
                <c:pt idx="0">
                  <c:v>No existe una forma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Resp_5!$K$2:$L$2</c:f>
              <c:strCache>
                <c:ptCount val="2"/>
                <c:pt idx="0">
                  <c:v>Instituciones</c:v>
                </c:pt>
                <c:pt idx="1">
                  <c:v>Municipios</c:v>
                </c:pt>
              </c:strCache>
            </c:strRef>
          </c:cat>
          <c:val>
            <c:numRef>
              <c:f>Resp_5!$K$11:$L$11</c:f>
              <c:numCache>
                <c:formatCode>General</c:formatCode>
                <c:ptCount val="2"/>
                <c:pt idx="0" formatCode="0.00">
                  <c:v>3.8461538461538463</c:v>
                </c:pt>
              </c:numCache>
            </c:numRef>
          </c:val>
        </c:ser>
        <c:ser>
          <c:idx val="9"/>
          <c:order val="9"/>
          <c:tx>
            <c:strRef>
              <c:f>Resp_5!$J$12</c:f>
              <c:strCache>
                <c:ptCount val="1"/>
                <c:pt idx="0">
                  <c:v>No dio alternativas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Resp_5!$K$2:$L$2</c:f>
              <c:strCache>
                <c:ptCount val="2"/>
                <c:pt idx="0">
                  <c:v>Instituciones</c:v>
                </c:pt>
                <c:pt idx="1">
                  <c:v>Municipios</c:v>
                </c:pt>
              </c:strCache>
            </c:strRef>
          </c:cat>
          <c:val>
            <c:numRef>
              <c:f>Resp_5!$K$12:$L$12</c:f>
              <c:numCache>
                <c:formatCode>General</c:formatCode>
                <c:ptCount val="2"/>
                <c:pt idx="0" formatCode="0.00">
                  <c:v>11.538461538461538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679819888"/>
        <c:axId val="-679830224"/>
      </c:barChart>
      <c:catAx>
        <c:axId val="-679819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679830224"/>
        <c:crosses val="autoZero"/>
        <c:auto val="1"/>
        <c:lblAlgn val="ctr"/>
        <c:lblOffset val="100"/>
        <c:noMultiLvlLbl val="0"/>
      </c:catAx>
      <c:valAx>
        <c:axId val="-67983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err="1"/>
                  <a:t>Porcentaje</a:t>
                </a:r>
                <a:r>
                  <a:rPr lang="en-US" dirty="0"/>
                  <a:t> (%)</a:t>
                </a:r>
              </a:p>
            </c:rich>
          </c:tx>
          <c:layout>
            <c:manualLayout>
              <c:xMode val="edge"/>
              <c:yMode val="edge"/>
              <c:x val="1.4663429209619983E-2"/>
              <c:y val="0.210977337284018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67981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1560102733939376E-2"/>
          <c:y val="0.73461888434030198"/>
          <c:w val="0.95683046269151251"/>
          <c:h val="0.236400867864842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1933AE-AD8D-474C-BEDE-402FA26A1C1F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F34E2E1-4104-4DCA-9120-919EBD9814C8}">
      <dgm:prSet phldrT="[Texto]"/>
      <dgm:spPr/>
      <dgm:t>
        <a:bodyPr/>
        <a:lstStyle/>
        <a:p>
          <a:r>
            <a:rPr lang="es-AR" dirty="0" smtClean="0"/>
            <a:t>Reducción de la diversidad de cultivos</a:t>
          </a:r>
          <a:endParaRPr lang="es-ES" dirty="0"/>
        </a:p>
      </dgm:t>
    </dgm:pt>
    <dgm:pt modelId="{F672447A-8475-445A-A071-60C10B3001CA}" type="parTrans" cxnId="{7A89AF1D-2EF1-4756-A00C-719A980DBED4}">
      <dgm:prSet/>
      <dgm:spPr/>
      <dgm:t>
        <a:bodyPr/>
        <a:lstStyle/>
        <a:p>
          <a:endParaRPr lang="es-ES"/>
        </a:p>
      </dgm:t>
    </dgm:pt>
    <dgm:pt modelId="{BD40BFDC-6688-4E29-A59A-2C2CFE7AABCD}" type="sibTrans" cxnId="{7A89AF1D-2EF1-4756-A00C-719A980DBED4}">
      <dgm:prSet/>
      <dgm:spPr/>
      <dgm:t>
        <a:bodyPr/>
        <a:lstStyle/>
        <a:p>
          <a:endParaRPr lang="es-ES"/>
        </a:p>
      </dgm:t>
    </dgm:pt>
    <dgm:pt modelId="{4150B9A6-ECDE-446A-B4BB-F118EF24B477}">
      <dgm:prSet phldrT="[Texto]"/>
      <dgm:spPr/>
      <dgm:t>
        <a:bodyPr/>
        <a:lstStyle/>
        <a:p>
          <a:r>
            <a:rPr lang="es-AR" dirty="0" smtClean="0"/>
            <a:t>Precio altamente </a:t>
          </a:r>
          <a:r>
            <a:rPr lang="es-AR" dirty="0" err="1" smtClean="0"/>
            <a:t>fluctuables</a:t>
          </a:r>
          <a:r>
            <a:rPr lang="es-AR" dirty="0" smtClean="0"/>
            <a:t> en mercados </a:t>
          </a:r>
          <a:endParaRPr lang="es-ES" dirty="0"/>
        </a:p>
      </dgm:t>
    </dgm:pt>
    <dgm:pt modelId="{7BA93F3C-9294-4177-BEFD-17F8FD4D36BA}" type="parTrans" cxnId="{B77716AB-D45A-4776-8078-E4153DF2BA7C}">
      <dgm:prSet/>
      <dgm:spPr/>
      <dgm:t>
        <a:bodyPr/>
        <a:lstStyle/>
        <a:p>
          <a:endParaRPr lang="es-ES"/>
        </a:p>
      </dgm:t>
    </dgm:pt>
    <dgm:pt modelId="{5F463743-B203-45C0-9248-E882A2EAC7E1}" type="sibTrans" cxnId="{B77716AB-D45A-4776-8078-E4153DF2BA7C}">
      <dgm:prSet/>
      <dgm:spPr/>
      <dgm:t>
        <a:bodyPr/>
        <a:lstStyle/>
        <a:p>
          <a:endParaRPr lang="es-ES"/>
        </a:p>
      </dgm:t>
    </dgm:pt>
    <dgm:pt modelId="{56573A07-C981-4A81-8B60-7CA319DAF826}">
      <dgm:prSet phldrT="[Texto]"/>
      <dgm:spPr/>
      <dgm:t>
        <a:bodyPr/>
        <a:lstStyle/>
        <a:p>
          <a:r>
            <a:rPr lang="es-AR" dirty="0" smtClean="0"/>
            <a:t>Variabilidad climática p.e.2016/2017</a:t>
          </a:r>
          <a:endParaRPr lang="es-ES" dirty="0"/>
        </a:p>
      </dgm:t>
    </dgm:pt>
    <dgm:pt modelId="{D244E959-90B1-4F88-B104-DE99BA1E666F}" type="parTrans" cxnId="{C178A0E6-5D3B-4DB0-A5C5-95F44FCC123D}">
      <dgm:prSet/>
      <dgm:spPr/>
      <dgm:t>
        <a:bodyPr/>
        <a:lstStyle/>
        <a:p>
          <a:endParaRPr lang="es-ES"/>
        </a:p>
      </dgm:t>
    </dgm:pt>
    <dgm:pt modelId="{08873A91-34D1-44C5-A192-0C69644CDA4B}" type="sibTrans" cxnId="{C178A0E6-5D3B-4DB0-A5C5-95F44FCC123D}">
      <dgm:prSet/>
      <dgm:spPr/>
      <dgm:t>
        <a:bodyPr/>
        <a:lstStyle/>
        <a:p>
          <a:endParaRPr lang="es-ES"/>
        </a:p>
      </dgm:t>
    </dgm:pt>
    <dgm:pt modelId="{0491C53A-8034-4A47-95B5-AA22A21ADE7F}">
      <dgm:prSet phldrT="[Texto]"/>
      <dgm:spPr/>
      <dgm:t>
        <a:bodyPr/>
        <a:lstStyle/>
        <a:p>
          <a:r>
            <a:rPr lang="es-AR" dirty="0" smtClean="0"/>
            <a:t>Reducción del tamaño de parcelas</a:t>
          </a:r>
          <a:endParaRPr lang="es-ES" dirty="0"/>
        </a:p>
      </dgm:t>
    </dgm:pt>
    <dgm:pt modelId="{3C2B4969-918E-45C3-A96A-63C60FA0AF7C}" type="parTrans" cxnId="{8301922C-67FA-4551-A182-ADA8294702A4}">
      <dgm:prSet/>
      <dgm:spPr/>
      <dgm:t>
        <a:bodyPr/>
        <a:lstStyle/>
        <a:p>
          <a:endParaRPr lang="es-ES"/>
        </a:p>
      </dgm:t>
    </dgm:pt>
    <dgm:pt modelId="{DA399D51-325A-4083-AF18-DF42205B4BA9}" type="sibTrans" cxnId="{8301922C-67FA-4551-A182-ADA8294702A4}">
      <dgm:prSet/>
      <dgm:spPr/>
      <dgm:t>
        <a:bodyPr/>
        <a:lstStyle/>
        <a:p>
          <a:endParaRPr lang="es-ES"/>
        </a:p>
      </dgm:t>
    </dgm:pt>
    <dgm:pt modelId="{099A2423-75A8-46D2-A1A6-63A6533EC559}">
      <dgm:prSet phldrT="[Texto]"/>
      <dgm:spPr/>
      <dgm:t>
        <a:bodyPr/>
        <a:lstStyle/>
        <a:p>
          <a:r>
            <a:rPr lang="es-AR" dirty="0" smtClean="0"/>
            <a:t>Bajo rendimiento y producción de los cultivos</a:t>
          </a:r>
          <a:endParaRPr lang="es-ES" dirty="0"/>
        </a:p>
      </dgm:t>
    </dgm:pt>
    <dgm:pt modelId="{CB87BC17-20EA-4E24-B4F5-2187026D9458}" type="parTrans" cxnId="{5F50A997-0E02-4E6E-904B-3947AAA6C020}">
      <dgm:prSet/>
      <dgm:spPr/>
      <dgm:t>
        <a:bodyPr/>
        <a:lstStyle/>
        <a:p>
          <a:endParaRPr lang="es-ES"/>
        </a:p>
      </dgm:t>
    </dgm:pt>
    <dgm:pt modelId="{A6870E9E-9E9F-477A-978C-70B42236E725}" type="sibTrans" cxnId="{5F50A997-0E02-4E6E-904B-3947AAA6C020}">
      <dgm:prSet/>
      <dgm:spPr/>
      <dgm:t>
        <a:bodyPr/>
        <a:lstStyle/>
        <a:p>
          <a:endParaRPr lang="es-ES"/>
        </a:p>
      </dgm:t>
    </dgm:pt>
    <dgm:pt modelId="{76CF17B2-0FCD-4FD7-9A91-33CA514E810D}">
      <dgm:prSet phldrT="[Texto]"/>
      <dgm:spPr/>
      <dgm:t>
        <a:bodyPr/>
        <a:lstStyle/>
        <a:p>
          <a:r>
            <a:rPr lang="es-AR" dirty="0" smtClean="0"/>
            <a:t>Ataque de plagas potenciales</a:t>
          </a:r>
          <a:endParaRPr lang="es-ES" dirty="0"/>
        </a:p>
      </dgm:t>
    </dgm:pt>
    <dgm:pt modelId="{98615A1B-4385-4D63-A003-A70F00E5AD01}" type="parTrans" cxnId="{5F309CD8-35A2-4F2D-987A-53842D3B9101}">
      <dgm:prSet/>
      <dgm:spPr/>
      <dgm:t>
        <a:bodyPr/>
        <a:lstStyle/>
        <a:p>
          <a:endParaRPr lang="es-ES"/>
        </a:p>
      </dgm:t>
    </dgm:pt>
    <dgm:pt modelId="{8D031933-2C25-4A6E-A8D6-0799567C2336}" type="sibTrans" cxnId="{5F309CD8-35A2-4F2D-987A-53842D3B9101}">
      <dgm:prSet/>
      <dgm:spPr/>
      <dgm:t>
        <a:bodyPr/>
        <a:lstStyle/>
        <a:p>
          <a:endParaRPr lang="es-ES"/>
        </a:p>
      </dgm:t>
    </dgm:pt>
    <dgm:pt modelId="{D45CB451-F159-4E2C-AD91-8E40A09C944D}" type="pres">
      <dgm:prSet presAssocID="{281933AE-AD8D-474C-BEDE-402FA26A1C1F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s-ES"/>
        </a:p>
      </dgm:t>
    </dgm:pt>
    <dgm:pt modelId="{73A4CE2D-38AC-4BA1-81FB-8700C9EF8B48}" type="pres">
      <dgm:prSet presAssocID="{281933AE-AD8D-474C-BEDE-402FA26A1C1F}" presName="arrowNode" presStyleLbl="node1" presStyleIdx="0" presStyleCnt="1" custAng="127560"/>
      <dgm:spPr/>
    </dgm:pt>
    <dgm:pt modelId="{01EDF95E-BF56-42B4-AA54-BCE2471817FD}" type="pres">
      <dgm:prSet presAssocID="{7F34E2E1-4104-4DCA-9120-919EBD9814C8}" presName="txNode1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D7AF7D-D89D-4D8D-BAD4-CAE3F77C5105}" type="pres">
      <dgm:prSet presAssocID="{4150B9A6-ECDE-446A-B4BB-F118EF24B477}" presName="txNode2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34F8C3-65C3-4C33-B036-22FAC38918C8}" type="pres">
      <dgm:prSet presAssocID="{5F463743-B203-45C0-9248-E882A2EAC7E1}" presName="dotNode2" presStyleCnt="0"/>
      <dgm:spPr/>
    </dgm:pt>
    <dgm:pt modelId="{CBB466A7-7DF3-4586-ABE5-E46218BD94B0}" type="pres">
      <dgm:prSet presAssocID="{5F463743-B203-45C0-9248-E882A2EAC7E1}" presName="dotRepeatNode" presStyleLbl="fgShp" presStyleIdx="0" presStyleCnt="4" custLinFactX="-323927" custLinFactY="-176363" custLinFactNeighborX="-400000" custLinFactNeighborY="-200000"/>
      <dgm:spPr/>
      <dgm:t>
        <a:bodyPr/>
        <a:lstStyle/>
        <a:p>
          <a:endParaRPr lang="es-ES"/>
        </a:p>
      </dgm:t>
    </dgm:pt>
    <dgm:pt modelId="{F0E2DDA5-F30D-4BBC-9F40-A4B2A3EF6FCE}" type="pres">
      <dgm:prSet presAssocID="{76CF17B2-0FCD-4FD7-9A91-33CA514E810D}" presName="txNode3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B950B1A-2D47-43D8-88A5-31C9730FA61D}" type="pres">
      <dgm:prSet presAssocID="{8D031933-2C25-4A6E-A8D6-0799567C2336}" presName="dotNode3" presStyleCnt="0"/>
      <dgm:spPr/>
    </dgm:pt>
    <dgm:pt modelId="{158D5D3F-7663-42A1-9897-4F6A23EF3CEC}" type="pres">
      <dgm:prSet presAssocID="{8D031933-2C25-4A6E-A8D6-0799567C2336}" presName="dotRepeatNode" presStyleLbl="fgShp" presStyleIdx="1" presStyleCnt="4" custLinFactX="-183157" custLinFactY="-170323" custLinFactNeighborX="-200000" custLinFactNeighborY="-200000"/>
      <dgm:spPr/>
      <dgm:t>
        <a:bodyPr/>
        <a:lstStyle/>
        <a:p>
          <a:endParaRPr lang="es-ES"/>
        </a:p>
      </dgm:t>
    </dgm:pt>
    <dgm:pt modelId="{85A6C3B6-624B-4728-AF2F-EAF6B02E0608}" type="pres">
      <dgm:prSet presAssocID="{56573A07-C981-4A81-8B60-7CA319DAF826}" presName="txNode4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E985FF-A3FD-41F3-8F64-3D977B28523A}" type="pres">
      <dgm:prSet presAssocID="{08873A91-34D1-44C5-A192-0C69644CDA4B}" presName="dotNode4" presStyleCnt="0"/>
      <dgm:spPr/>
    </dgm:pt>
    <dgm:pt modelId="{4F7AADEA-B7E8-440B-9CB6-5F8132FCAE75}" type="pres">
      <dgm:prSet presAssocID="{08873A91-34D1-44C5-A192-0C69644CDA4B}" presName="dotRepeatNode" presStyleLbl="fgShp" presStyleIdx="2" presStyleCnt="4"/>
      <dgm:spPr/>
      <dgm:t>
        <a:bodyPr/>
        <a:lstStyle/>
        <a:p>
          <a:endParaRPr lang="es-ES"/>
        </a:p>
      </dgm:t>
    </dgm:pt>
    <dgm:pt modelId="{E5E3CB63-1238-46C7-94AB-B08D9F42F650}" type="pres">
      <dgm:prSet presAssocID="{0491C53A-8034-4A47-95B5-AA22A21ADE7F}" presName="txNode5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124836-A091-43D2-A023-C39CD2B4EE71}" type="pres">
      <dgm:prSet presAssocID="{DA399D51-325A-4083-AF18-DF42205B4BA9}" presName="dotNode5" presStyleCnt="0"/>
      <dgm:spPr/>
    </dgm:pt>
    <dgm:pt modelId="{54CCDB65-2AB7-4482-8CF7-35CF7ED30B9A}" type="pres">
      <dgm:prSet presAssocID="{DA399D51-325A-4083-AF18-DF42205B4BA9}" presName="dotRepeatNode" presStyleLbl="fgShp" presStyleIdx="3" presStyleCnt="4"/>
      <dgm:spPr/>
      <dgm:t>
        <a:bodyPr/>
        <a:lstStyle/>
        <a:p>
          <a:endParaRPr lang="es-ES"/>
        </a:p>
      </dgm:t>
    </dgm:pt>
    <dgm:pt modelId="{8AF66CF2-59AF-4610-AC45-5B426128591F}" type="pres">
      <dgm:prSet presAssocID="{099A2423-75A8-46D2-A1A6-63A6533EC559}" presName="txNode6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9BA5FD2-BD02-4503-8659-F6D379252BF3}" type="presOf" srcId="{8D031933-2C25-4A6E-A8D6-0799567C2336}" destId="{158D5D3F-7663-42A1-9897-4F6A23EF3CEC}" srcOrd="0" destOrd="0" presId="urn:microsoft.com/office/officeart/2009/3/layout/DescendingProcess"/>
    <dgm:cxn modelId="{C178A0E6-5D3B-4DB0-A5C5-95F44FCC123D}" srcId="{281933AE-AD8D-474C-BEDE-402FA26A1C1F}" destId="{56573A07-C981-4A81-8B60-7CA319DAF826}" srcOrd="3" destOrd="0" parTransId="{D244E959-90B1-4F88-B104-DE99BA1E666F}" sibTransId="{08873A91-34D1-44C5-A192-0C69644CDA4B}"/>
    <dgm:cxn modelId="{69637529-7E91-4341-AF31-B1F166BA1919}" type="presOf" srcId="{7F34E2E1-4104-4DCA-9120-919EBD9814C8}" destId="{01EDF95E-BF56-42B4-AA54-BCE2471817FD}" srcOrd="0" destOrd="0" presId="urn:microsoft.com/office/officeart/2009/3/layout/DescendingProcess"/>
    <dgm:cxn modelId="{B6DDCD2F-9B20-4FB5-80CC-F8A93DE66F87}" type="presOf" srcId="{56573A07-C981-4A81-8B60-7CA319DAF826}" destId="{85A6C3B6-624B-4728-AF2F-EAF6B02E0608}" srcOrd="0" destOrd="0" presId="urn:microsoft.com/office/officeart/2009/3/layout/DescendingProcess"/>
    <dgm:cxn modelId="{8090C6D6-6F61-4222-BE65-56E2A3CA9E18}" type="presOf" srcId="{5F463743-B203-45C0-9248-E882A2EAC7E1}" destId="{CBB466A7-7DF3-4586-ABE5-E46218BD94B0}" srcOrd="0" destOrd="0" presId="urn:microsoft.com/office/officeart/2009/3/layout/DescendingProcess"/>
    <dgm:cxn modelId="{5F50A997-0E02-4E6E-904B-3947AAA6C020}" srcId="{281933AE-AD8D-474C-BEDE-402FA26A1C1F}" destId="{099A2423-75A8-46D2-A1A6-63A6533EC559}" srcOrd="5" destOrd="0" parTransId="{CB87BC17-20EA-4E24-B4F5-2187026D9458}" sibTransId="{A6870E9E-9E9F-477A-978C-70B42236E725}"/>
    <dgm:cxn modelId="{124DB5DC-49DB-44E4-9A6C-6CB19A5F986D}" type="presOf" srcId="{08873A91-34D1-44C5-A192-0C69644CDA4B}" destId="{4F7AADEA-B7E8-440B-9CB6-5F8132FCAE75}" srcOrd="0" destOrd="0" presId="urn:microsoft.com/office/officeart/2009/3/layout/DescendingProcess"/>
    <dgm:cxn modelId="{5F309CD8-35A2-4F2D-987A-53842D3B9101}" srcId="{281933AE-AD8D-474C-BEDE-402FA26A1C1F}" destId="{76CF17B2-0FCD-4FD7-9A91-33CA514E810D}" srcOrd="2" destOrd="0" parTransId="{98615A1B-4385-4D63-A003-A70F00E5AD01}" sibTransId="{8D031933-2C25-4A6E-A8D6-0799567C2336}"/>
    <dgm:cxn modelId="{7A89AF1D-2EF1-4756-A00C-719A980DBED4}" srcId="{281933AE-AD8D-474C-BEDE-402FA26A1C1F}" destId="{7F34E2E1-4104-4DCA-9120-919EBD9814C8}" srcOrd="0" destOrd="0" parTransId="{F672447A-8475-445A-A071-60C10B3001CA}" sibTransId="{BD40BFDC-6688-4E29-A59A-2C2CFE7AABCD}"/>
    <dgm:cxn modelId="{047A4FC8-F2B7-4A1A-B80A-1EA7416B322D}" type="presOf" srcId="{4150B9A6-ECDE-446A-B4BB-F118EF24B477}" destId="{ADD7AF7D-D89D-4D8D-BAD4-CAE3F77C5105}" srcOrd="0" destOrd="0" presId="urn:microsoft.com/office/officeart/2009/3/layout/DescendingProcess"/>
    <dgm:cxn modelId="{E43E1B6C-2DAC-4727-8E91-BE395EBC8A21}" type="presOf" srcId="{76CF17B2-0FCD-4FD7-9A91-33CA514E810D}" destId="{F0E2DDA5-F30D-4BBC-9F40-A4B2A3EF6FCE}" srcOrd="0" destOrd="0" presId="urn:microsoft.com/office/officeart/2009/3/layout/DescendingProcess"/>
    <dgm:cxn modelId="{1A5B4EF2-0E1D-4CA4-96B8-E98E27F2F7F9}" type="presOf" srcId="{DA399D51-325A-4083-AF18-DF42205B4BA9}" destId="{54CCDB65-2AB7-4482-8CF7-35CF7ED30B9A}" srcOrd="0" destOrd="0" presId="urn:microsoft.com/office/officeart/2009/3/layout/DescendingProcess"/>
    <dgm:cxn modelId="{5D6DB082-3AC4-48E9-87EF-ED573E992A72}" type="presOf" srcId="{281933AE-AD8D-474C-BEDE-402FA26A1C1F}" destId="{D45CB451-F159-4E2C-AD91-8E40A09C944D}" srcOrd="0" destOrd="0" presId="urn:microsoft.com/office/officeart/2009/3/layout/DescendingProcess"/>
    <dgm:cxn modelId="{5C46E24F-3A8F-4836-B1B5-C7237883085D}" type="presOf" srcId="{0491C53A-8034-4A47-95B5-AA22A21ADE7F}" destId="{E5E3CB63-1238-46C7-94AB-B08D9F42F650}" srcOrd="0" destOrd="0" presId="urn:microsoft.com/office/officeart/2009/3/layout/DescendingProcess"/>
    <dgm:cxn modelId="{85713517-2ABA-47CD-AEE6-0AFAFA5191DD}" type="presOf" srcId="{099A2423-75A8-46D2-A1A6-63A6533EC559}" destId="{8AF66CF2-59AF-4610-AC45-5B426128591F}" srcOrd="0" destOrd="0" presId="urn:microsoft.com/office/officeart/2009/3/layout/DescendingProcess"/>
    <dgm:cxn modelId="{8301922C-67FA-4551-A182-ADA8294702A4}" srcId="{281933AE-AD8D-474C-BEDE-402FA26A1C1F}" destId="{0491C53A-8034-4A47-95B5-AA22A21ADE7F}" srcOrd="4" destOrd="0" parTransId="{3C2B4969-918E-45C3-A96A-63C60FA0AF7C}" sibTransId="{DA399D51-325A-4083-AF18-DF42205B4BA9}"/>
    <dgm:cxn modelId="{B77716AB-D45A-4776-8078-E4153DF2BA7C}" srcId="{281933AE-AD8D-474C-BEDE-402FA26A1C1F}" destId="{4150B9A6-ECDE-446A-B4BB-F118EF24B477}" srcOrd="1" destOrd="0" parTransId="{7BA93F3C-9294-4177-BEFD-17F8FD4D36BA}" sibTransId="{5F463743-B203-45C0-9248-E882A2EAC7E1}"/>
    <dgm:cxn modelId="{B5EF4CDB-E383-4A85-8550-703CDAEB7F1A}" type="presParOf" srcId="{D45CB451-F159-4E2C-AD91-8E40A09C944D}" destId="{73A4CE2D-38AC-4BA1-81FB-8700C9EF8B48}" srcOrd="0" destOrd="0" presId="urn:microsoft.com/office/officeart/2009/3/layout/DescendingProcess"/>
    <dgm:cxn modelId="{B61C7F9F-DCB6-4CD8-883F-53E147CC6E23}" type="presParOf" srcId="{D45CB451-F159-4E2C-AD91-8E40A09C944D}" destId="{01EDF95E-BF56-42B4-AA54-BCE2471817FD}" srcOrd="1" destOrd="0" presId="urn:microsoft.com/office/officeart/2009/3/layout/DescendingProcess"/>
    <dgm:cxn modelId="{0767B528-D55F-4CBF-8B30-34E8AB623313}" type="presParOf" srcId="{D45CB451-F159-4E2C-AD91-8E40A09C944D}" destId="{ADD7AF7D-D89D-4D8D-BAD4-CAE3F77C5105}" srcOrd="2" destOrd="0" presId="urn:microsoft.com/office/officeart/2009/3/layout/DescendingProcess"/>
    <dgm:cxn modelId="{979213C5-1CB2-4886-912C-BA8CD895CF06}" type="presParOf" srcId="{D45CB451-F159-4E2C-AD91-8E40A09C944D}" destId="{0D34F8C3-65C3-4C33-B036-22FAC38918C8}" srcOrd="3" destOrd="0" presId="urn:microsoft.com/office/officeart/2009/3/layout/DescendingProcess"/>
    <dgm:cxn modelId="{A5354731-BA9F-4042-B7D2-0ECC926C609D}" type="presParOf" srcId="{0D34F8C3-65C3-4C33-B036-22FAC38918C8}" destId="{CBB466A7-7DF3-4586-ABE5-E46218BD94B0}" srcOrd="0" destOrd="0" presId="urn:microsoft.com/office/officeart/2009/3/layout/DescendingProcess"/>
    <dgm:cxn modelId="{796A6B81-32D1-4AE7-953E-87C2CDE814D0}" type="presParOf" srcId="{D45CB451-F159-4E2C-AD91-8E40A09C944D}" destId="{F0E2DDA5-F30D-4BBC-9F40-A4B2A3EF6FCE}" srcOrd="4" destOrd="0" presId="urn:microsoft.com/office/officeart/2009/3/layout/DescendingProcess"/>
    <dgm:cxn modelId="{5F09FBCC-EE23-40D9-BE07-CDBD2A84CBCA}" type="presParOf" srcId="{D45CB451-F159-4E2C-AD91-8E40A09C944D}" destId="{0B950B1A-2D47-43D8-88A5-31C9730FA61D}" srcOrd="5" destOrd="0" presId="urn:microsoft.com/office/officeart/2009/3/layout/DescendingProcess"/>
    <dgm:cxn modelId="{F6EDB0F5-8487-42C0-8A17-953C2DA6A933}" type="presParOf" srcId="{0B950B1A-2D47-43D8-88A5-31C9730FA61D}" destId="{158D5D3F-7663-42A1-9897-4F6A23EF3CEC}" srcOrd="0" destOrd="0" presId="urn:microsoft.com/office/officeart/2009/3/layout/DescendingProcess"/>
    <dgm:cxn modelId="{ACB2F01E-5D34-4E45-BC56-E0551A1F29A5}" type="presParOf" srcId="{D45CB451-F159-4E2C-AD91-8E40A09C944D}" destId="{85A6C3B6-624B-4728-AF2F-EAF6B02E0608}" srcOrd="6" destOrd="0" presId="urn:microsoft.com/office/officeart/2009/3/layout/DescendingProcess"/>
    <dgm:cxn modelId="{2D17A100-AFF3-4E3A-958E-ED68F63A250B}" type="presParOf" srcId="{D45CB451-F159-4E2C-AD91-8E40A09C944D}" destId="{9AE985FF-A3FD-41F3-8F64-3D977B28523A}" srcOrd="7" destOrd="0" presId="urn:microsoft.com/office/officeart/2009/3/layout/DescendingProcess"/>
    <dgm:cxn modelId="{3319500E-39B1-4F05-9A00-D34E3AA81DC2}" type="presParOf" srcId="{9AE985FF-A3FD-41F3-8F64-3D977B28523A}" destId="{4F7AADEA-B7E8-440B-9CB6-5F8132FCAE75}" srcOrd="0" destOrd="0" presId="urn:microsoft.com/office/officeart/2009/3/layout/DescendingProcess"/>
    <dgm:cxn modelId="{5C92850B-0CF4-4CB5-91D3-9E21113377A5}" type="presParOf" srcId="{D45CB451-F159-4E2C-AD91-8E40A09C944D}" destId="{E5E3CB63-1238-46C7-94AB-B08D9F42F650}" srcOrd="8" destOrd="0" presId="urn:microsoft.com/office/officeart/2009/3/layout/DescendingProcess"/>
    <dgm:cxn modelId="{DF1F5E4B-4214-47DA-A07C-4C7F7157C61C}" type="presParOf" srcId="{D45CB451-F159-4E2C-AD91-8E40A09C944D}" destId="{FA124836-A091-43D2-A023-C39CD2B4EE71}" srcOrd="9" destOrd="0" presId="urn:microsoft.com/office/officeart/2009/3/layout/DescendingProcess"/>
    <dgm:cxn modelId="{91E1EA6E-601E-46FF-818C-75955D1BDCBE}" type="presParOf" srcId="{FA124836-A091-43D2-A023-C39CD2B4EE71}" destId="{54CCDB65-2AB7-4482-8CF7-35CF7ED30B9A}" srcOrd="0" destOrd="0" presId="urn:microsoft.com/office/officeart/2009/3/layout/DescendingProcess"/>
    <dgm:cxn modelId="{C40A793F-2D3F-4454-A4F6-F3DC8A835771}" type="presParOf" srcId="{D45CB451-F159-4E2C-AD91-8E40A09C944D}" destId="{8AF66CF2-59AF-4610-AC45-5B426128591F}" srcOrd="10" destOrd="0" presId="urn:microsoft.com/office/officeart/2009/3/layout/DescendingProcess"/>
  </dgm:cxnLst>
  <dgm:bg>
    <a:solidFill>
      <a:schemeClr val="accent2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F9B7E8-49B1-4932-B72A-2DA97C29CDAA}" type="doc">
      <dgm:prSet loTypeId="urn:microsoft.com/office/officeart/2005/8/layout/cycle1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FAB48EF1-D968-4436-98C3-6C5B4071BE43}">
      <dgm:prSet phldrT="[Texto]"/>
      <dgm:spPr/>
      <dgm:t>
        <a:bodyPr/>
        <a:lstStyle/>
        <a:p>
          <a:r>
            <a:rPr lang="es-AR" dirty="0" smtClean="0"/>
            <a:t>Siembra</a:t>
          </a:r>
          <a:endParaRPr lang="es-ES" dirty="0"/>
        </a:p>
      </dgm:t>
    </dgm:pt>
    <dgm:pt modelId="{AB5487F2-F748-43D9-9116-1F409F75F891}" type="parTrans" cxnId="{388327BD-3CF1-44B5-8611-AD6557DC97FA}">
      <dgm:prSet/>
      <dgm:spPr/>
      <dgm:t>
        <a:bodyPr/>
        <a:lstStyle/>
        <a:p>
          <a:endParaRPr lang="es-ES"/>
        </a:p>
      </dgm:t>
    </dgm:pt>
    <dgm:pt modelId="{0D3955C0-F8B6-4BD2-9701-7799679BB442}" type="sibTrans" cxnId="{388327BD-3CF1-44B5-8611-AD6557DC97FA}">
      <dgm:prSet/>
      <dgm:spPr/>
      <dgm:t>
        <a:bodyPr/>
        <a:lstStyle/>
        <a:p>
          <a:endParaRPr lang="es-ES"/>
        </a:p>
      </dgm:t>
    </dgm:pt>
    <dgm:pt modelId="{F45E2DD8-554E-42C5-9891-30E9B44FEF30}">
      <dgm:prSet phldrT="[Texto]"/>
      <dgm:spPr/>
      <dgm:t>
        <a:bodyPr/>
        <a:lstStyle/>
        <a:p>
          <a:r>
            <a:rPr lang="es-AR" dirty="0" smtClean="0"/>
            <a:t>Cuidado del cultivo</a:t>
          </a:r>
          <a:endParaRPr lang="es-ES" dirty="0"/>
        </a:p>
      </dgm:t>
    </dgm:pt>
    <dgm:pt modelId="{C16BE9A7-8B4B-4DB2-973C-E8C021565436}" type="parTrans" cxnId="{19781787-4E16-4546-ADBD-FA11080305CE}">
      <dgm:prSet/>
      <dgm:spPr/>
      <dgm:t>
        <a:bodyPr/>
        <a:lstStyle/>
        <a:p>
          <a:endParaRPr lang="es-ES"/>
        </a:p>
      </dgm:t>
    </dgm:pt>
    <dgm:pt modelId="{142938F4-C576-4174-BD62-3F67A6BF5E7C}" type="sibTrans" cxnId="{19781787-4E16-4546-ADBD-FA11080305CE}">
      <dgm:prSet/>
      <dgm:spPr/>
      <dgm:t>
        <a:bodyPr/>
        <a:lstStyle/>
        <a:p>
          <a:endParaRPr lang="es-ES"/>
        </a:p>
      </dgm:t>
    </dgm:pt>
    <dgm:pt modelId="{93E8AAAA-A97C-40CB-BF80-00DF25F94615}">
      <dgm:prSet phldrT="[Texto]"/>
      <dgm:spPr/>
      <dgm:t>
        <a:bodyPr/>
        <a:lstStyle/>
        <a:p>
          <a:r>
            <a:rPr lang="es-AR" dirty="0" smtClean="0"/>
            <a:t>Momento de cosecha</a:t>
          </a:r>
          <a:endParaRPr lang="es-ES" dirty="0"/>
        </a:p>
      </dgm:t>
    </dgm:pt>
    <dgm:pt modelId="{CA279528-A0AF-4C78-8EE7-6B500D088047}" type="parTrans" cxnId="{8C38FE53-B1BE-4035-A7F0-BE15DCA3E792}">
      <dgm:prSet/>
      <dgm:spPr/>
      <dgm:t>
        <a:bodyPr/>
        <a:lstStyle/>
        <a:p>
          <a:endParaRPr lang="es-ES"/>
        </a:p>
      </dgm:t>
    </dgm:pt>
    <dgm:pt modelId="{EF2B50D6-0509-4C63-BD17-1E6037ACDD23}" type="sibTrans" cxnId="{8C38FE53-B1BE-4035-A7F0-BE15DCA3E792}">
      <dgm:prSet/>
      <dgm:spPr/>
      <dgm:t>
        <a:bodyPr/>
        <a:lstStyle/>
        <a:p>
          <a:endParaRPr lang="es-ES"/>
        </a:p>
      </dgm:t>
    </dgm:pt>
    <dgm:pt modelId="{607CB708-26F2-4562-8C5E-6F00F79D694F}">
      <dgm:prSet phldrT="[Texto]"/>
      <dgm:spPr/>
      <dgm:t>
        <a:bodyPr/>
        <a:lstStyle/>
        <a:p>
          <a:r>
            <a:rPr lang="es-AR" dirty="0" smtClean="0"/>
            <a:t>Manejo de </a:t>
          </a:r>
          <a:r>
            <a:rPr lang="es-AR" dirty="0" err="1" smtClean="0"/>
            <a:t>postcosecha</a:t>
          </a:r>
          <a:endParaRPr lang="es-ES" dirty="0"/>
        </a:p>
      </dgm:t>
    </dgm:pt>
    <dgm:pt modelId="{17184001-2672-4891-99A4-7EA5D5585680}" type="parTrans" cxnId="{3AE51222-BA27-480F-B813-2EF9F1C1D85D}">
      <dgm:prSet/>
      <dgm:spPr/>
      <dgm:t>
        <a:bodyPr/>
        <a:lstStyle/>
        <a:p>
          <a:endParaRPr lang="es-ES"/>
        </a:p>
      </dgm:t>
    </dgm:pt>
    <dgm:pt modelId="{30E9A9BB-EA4E-4399-8D1F-FCF9C8AD598E}" type="sibTrans" cxnId="{3AE51222-BA27-480F-B813-2EF9F1C1D85D}">
      <dgm:prSet/>
      <dgm:spPr/>
      <dgm:t>
        <a:bodyPr/>
        <a:lstStyle/>
        <a:p>
          <a:endParaRPr lang="es-ES"/>
        </a:p>
      </dgm:t>
    </dgm:pt>
    <dgm:pt modelId="{F76B26AF-32B1-4396-91C7-7948B633A541}">
      <dgm:prSet phldrT="[Texto]"/>
      <dgm:spPr/>
      <dgm:t>
        <a:bodyPr/>
        <a:lstStyle/>
        <a:p>
          <a:r>
            <a:rPr lang="es-AR" dirty="0" smtClean="0"/>
            <a:t>Preparación terreno</a:t>
          </a:r>
          <a:endParaRPr lang="es-ES" dirty="0"/>
        </a:p>
      </dgm:t>
    </dgm:pt>
    <dgm:pt modelId="{E3B54FCC-9966-415E-BE65-E21E7C429E68}" type="parTrans" cxnId="{4426E600-3476-4E01-AE84-1FACFA43E4D8}">
      <dgm:prSet/>
      <dgm:spPr/>
      <dgm:t>
        <a:bodyPr/>
        <a:lstStyle/>
        <a:p>
          <a:endParaRPr lang="es-ES"/>
        </a:p>
      </dgm:t>
    </dgm:pt>
    <dgm:pt modelId="{09236B57-8266-4A03-96BD-91D2D9607D85}" type="sibTrans" cxnId="{4426E600-3476-4E01-AE84-1FACFA43E4D8}">
      <dgm:prSet/>
      <dgm:spPr/>
      <dgm:t>
        <a:bodyPr/>
        <a:lstStyle/>
        <a:p>
          <a:endParaRPr lang="es-ES"/>
        </a:p>
      </dgm:t>
    </dgm:pt>
    <dgm:pt modelId="{BB02B4CD-9A31-4451-8893-3EC3198CD6AF}" type="pres">
      <dgm:prSet presAssocID="{A2F9B7E8-49B1-4932-B72A-2DA97C29CDA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80346BD-EC50-459D-8D91-F5971D2F3BAF}" type="pres">
      <dgm:prSet presAssocID="{FAB48EF1-D968-4436-98C3-6C5B4071BE43}" presName="dummy" presStyleCnt="0"/>
      <dgm:spPr/>
    </dgm:pt>
    <dgm:pt modelId="{C6196F2F-0334-4BCF-B8C8-FCAFB3949CEC}" type="pres">
      <dgm:prSet presAssocID="{FAB48EF1-D968-4436-98C3-6C5B4071BE43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0A2AF75-DE3A-4D71-97C8-6A342715E91B}" type="pres">
      <dgm:prSet presAssocID="{0D3955C0-F8B6-4BD2-9701-7799679BB442}" presName="sibTrans" presStyleLbl="node1" presStyleIdx="0" presStyleCnt="5"/>
      <dgm:spPr/>
      <dgm:t>
        <a:bodyPr/>
        <a:lstStyle/>
        <a:p>
          <a:endParaRPr lang="es-ES"/>
        </a:p>
      </dgm:t>
    </dgm:pt>
    <dgm:pt modelId="{A7A20767-B73E-481C-8AB0-3B19263EDBDF}" type="pres">
      <dgm:prSet presAssocID="{F45E2DD8-554E-42C5-9891-30E9B44FEF30}" presName="dummy" presStyleCnt="0"/>
      <dgm:spPr/>
    </dgm:pt>
    <dgm:pt modelId="{35E8FE12-59D6-40A6-B434-EF2C9286F2DD}" type="pres">
      <dgm:prSet presAssocID="{F45E2DD8-554E-42C5-9891-30E9B44FEF30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438D20-CCB5-489C-A6C4-20C1A5C52F0D}" type="pres">
      <dgm:prSet presAssocID="{142938F4-C576-4174-BD62-3F67A6BF5E7C}" presName="sibTrans" presStyleLbl="node1" presStyleIdx="1" presStyleCnt="5"/>
      <dgm:spPr/>
      <dgm:t>
        <a:bodyPr/>
        <a:lstStyle/>
        <a:p>
          <a:endParaRPr lang="es-ES"/>
        </a:p>
      </dgm:t>
    </dgm:pt>
    <dgm:pt modelId="{A18E5364-9F05-49EE-AAA1-B8445B7B6E29}" type="pres">
      <dgm:prSet presAssocID="{93E8AAAA-A97C-40CB-BF80-00DF25F94615}" presName="dummy" presStyleCnt="0"/>
      <dgm:spPr/>
    </dgm:pt>
    <dgm:pt modelId="{C58335CE-261F-4A40-BE05-F6634BFE7043}" type="pres">
      <dgm:prSet presAssocID="{93E8AAAA-A97C-40CB-BF80-00DF25F94615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586C50-1853-44CC-957B-F736D8630615}" type="pres">
      <dgm:prSet presAssocID="{EF2B50D6-0509-4C63-BD17-1E6037ACDD23}" presName="sibTrans" presStyleLbl="node1" presStyleIdx="2" presStyleCnt="5"/>
      <dgm:spPr/>
      <dgm:t>
        <a:bodyPr/>
        <a:lstStyle/>
        <a:p>
          <a:endParaRPr lang="es-ES"/>
        </a:p>
      </dgm:t>
    </dgm:pt>
    <dgm:pt modelId="{90FCB2A7-EAB8-45AC-AF0C-E498CE170206}" type="pres">
      <dgm:prSet presAssocID="{607CB708-26F2-4562-8C5E-6F00F79D694F}" presName="dummy" presStyleCnt="0"/>
      <dgm:spPr/>
    </dgm:pt>
    <dgm:pt modelId="{F0CE3284-21DF-4797-BCD0-B51678E36992}" type="pres">
      <dgm:prSet presAssocID="{607CB708-26F2-4562-8C5E-6F00F79D694F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51C98C-CCA6-4368-B20E-CC8EEC04A550}" type="pres">
      <dgm:prSet presAssocID="{30E9A9BB-EA4E-4399-8D1F-FCF9C8AD598E}" presName="sibTrans" presStyleLbl="node1" presStyleIdx="3" presStyleCnt="5"/>
      <dgm:spPr/>
      <dgm:t>
        <a:bodyPr/>
        <a:lstStyle/>
        <a:p>
          <a:endParaRPr lang="es-ES"/>
        </a:p>
      </dgm:t>
    </dgm:pt>
    <dgm:pt modelId="{0387C394-7E8B-4381-A0B2-32A16D4AC9B3}" type="pres">
      <dgm:prSet presAssocID="{F76B26AF-32B1-4396-91C7-7948B633A541}" presName="dummy" presStyleCnt="0"/>
      <dgm:spPr/>
    </dgm:pt>
    <dgm:pt modelId="{8664E64F-C16B-4640-B922-BEADB1F326EE}" type="pres">
      <dgm:prSet presAssocID="{F76B26AF-32B1-4396-91C7-7948B633A541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CCA493A-6276-4E73-A96C-FB346D90077E}" type="pres">
      <dgm:prSet presAssocID="{09236B57-8266-4A03-96BD-91D2D9607D85}" presName="sibTrans" presStyleLbl="node1" presStyleIdx="4" presStyleCnt="5"/>
      <dgm:spPr/>
      <dgm:t>
        <a:bodyPr/>
        <a:lstStyle/>
        <a:p>
          <a:endParaRPr lang="es-ES"/>
        </a:p>
      </dgm:t>
    </dgm:pt>
  </dgm:ptLst>
  <dgm:cxnLst>
    <dgm:cxn modelId="{830F04E1-B720-44DA-8B83-5FC2425D91D7}" type="presOf" srcId="{0D3955C0-F8B6-4BD2-9701-7799679BB442}" destId="{A0A2AF75-DE3A-4D71-97C8-6A342715E91B}" srcOrd="0" destOrd="0" presId="urn:microsoft.com/office/officeart/2005/8/layout/cycle1"/>
    <dgm:cxn modelId="{4426E600-3476-4E01-AE84-1FACFA43E4D8}" srcId="{A2F9B7E8-49B1-4932-B72A-2DA97C29CDAA}" destId="{F76B26AF-32B1-4396-91C7-7948B633A541}" srcOrd="4" destOrd="0" parTransId="{E3B54FCC-9966-415E-BE65-E21E7C429E68}" sibTransId="{09236B57-8266-4A03-96BD-91D2D9607D85}"/>
    <dgm:cxn modelId="{8C38FE53-B1BE-4035-A7F0-BE15DCA3E792}" srcId="{A2F9B7E8-49B1-4932-B72A-2DA97C29CDAA}" destId="{93E8AAAA-A97C-40CB-BF80-00DF25F94615}" srcOrd="2" destOrd="0" parTransId="{CA279528-A0AF-4C78-8EE7-6B500D088047}" sibTransId="{EF2B50D6-0509-4C63-BD17-1E6037ACDD23}"/>
    <dgm:cxn modelId="{388327BD-3CF1-44B5-8611-AD6557DC97FA}" srcId="{A2F9B7E8-49B1-4932-B72A-2DA97C29CDAA}" destId="{FAB48EF1-D968-4436-98C3-6C5B4071BE43}" srcOrd="0" destOrd="0" parTransId="{AB5487F2-F748-43D9-9116-1F409F75F891}" sibTransId="{0D3955C0-F8B6-4BD2-9701-7799679BB442}"/>
    <dgm:cxn modelId="{3AE51222-BA27-480F-B813-2EF9F1C1D85D}" srcId="{A2F9B7E8-49B1-4932-B72A-2DA97C29CDAA}" destId="{607CB708-26F2-4562-8C5E-6F00F79D694F}" srcOrd="3" destOrd="0" parTransId="{17184001-2672-4891-99A4-7EA5D5585680}" sibTransId="{30E9A9BB-EA4E-4399-8D1F-FCF9C8AD598E}"/>
    <dgm:cxn modelId="{040D229B-01B1-4832-A204-5498DE42B27A}" type="presOf" srcId="{142938F4-C576-4174-BD62-3F67A6BF5E7C}" destId="{58438D20-CCB5-489C-A6C4-20C1A5C52F0D}" srcOrd="0" destOrd="0" presId="urn:microsoft.com/office/officeart/2005/8/layout/cycle1"/>
    <dgm:cxn modelId="{7936684E-CAFF-4AF6-AC89-7712DD28B4EF}" type="presOf" srcId="{F45E2DD8-554E-42C5-9891-30E9B44FEF30}" destId="{35E8FE12-59D6-40A6-B434-EF2C9286F2DD}" srcOrd="0" destOrd="0" presId="urn:microsoft.com/office/officeart/2005/8/layout/cycle1"/>
    <dgm:cxn modelId="{D0AB4394-32D2-4F64-8731-74E2BA085C63}" type="presOf" srcId="{F76B26AF-32B1-4396-91C7-7948B633A541}" destId="{8664E64F-C16B-4640-B922-BEADB1F326EE}" srcOrd="0" destOrd="0" presId="urn:microsoft.com/office/officeart/2005/8/layout/cycle1"/>
    <dgm:cxn modelId="{4E227B1A-110B-4D95-A850-F2A161B7D78D}" type="presOf" srcId="{A2F9B7E8-49B1-4932-B72A-2DA97C29CDAA}" destId="{BB02B4CD-9A31-4451-8893-3EC3198CD6AF}" srcOrd="0" destOrd="0" presId="urn:microsoft.com/office/officeart/2005/8/layout/cycle1"/>
    <dgm:cxn modelId="{741DCCFF-0D12-4733-9702-8B57A80F8CE3}" type="presOf" srcId="{30E9A9BB-EA4E-4399-8D1F-FCF9C8AD598E}" destId="{4451C98C-CCA6-4368-B20E-CC8EEC04A550}" srcOrd="0" destOrd="0" presId="urn:microsoft.com/office/officeart/2005/8/layout/cycle1"/>
    <dgm:cxn modelId="{19781787-4E16-4546-ADBD-FA11080305CE}" srcId="{A2F9B7E8-49B1-4932-B72A-2DA97C29CDAA}" destId="{F45E2DD8-554E-42C5-9891-30E9B44FEF30}" srcOrd="1" destOrd="0" parTransId="{C16BE9A7-8B4B-4DB2-973C-E8C021565436}" sibTransId="{142938F4-C576-4174-BD62-3F67A6BF5E7C}"/>
    <dgm:cxn modelId="{561EA515-7024-46FC-B340-5616D462A128}" type="presOf" srcId="{EF2B50D6-0509-4C63-BD17-1E6037ACDD23}" destId="{C4586C50-1853-44CC-957B-F736D8630615}" srcOrd="0" destOrd="0" presId="urn:microsoft.com/office/officeart/2005/8/layout/cycle1"/>
    <dgm:cxn modelId="{AEDEDAEF-353D-4E5D-A2C2-CBA86A28DC35}" type="presOf" srcId="{93E8AAAA-A97C-40CB-BF80-00DF25F94615}" destId="{C58335CE-261F-4A40-BE05-F6634BFE7043}" srcOrd="0" destOrd="0" presId="urn:microsoft.com/office/officeart/2005/8/layout/cycle1"/>
    <dgm:cxn modelId="{838B98B8-45EC-499E-89A5-8ADF9F023E79}" type="presOf" srcId="{FAB48EF1-D968-4436-98C3-6C5B4071BE43}" destId="{C6196F2F-0334-4BCF-B8C8-FCAFB3949CEC}" srcOrd="0" destOrd="0" presId="urn:microsoft.com/office/officeart/2005/8/layout/cycle1"/>
    <dgm:cxn modelId="{7BC9F917-E6CF-4F11-8F8A-7AF35E37233E}" type="presOf" srcId="{09236B57-8266-4A03-96BD-91D2D9607D85}" destId="{FCCA493A-6276-4E73-A96C-FB346D90077E}" srcOrd="0" destOrd="0" presId="urn:microsoft.com/office/officeart/2005/8/layout/cycle1"/>
    <dgm:cxn modelId="{CE733FEC-F8C3-4A6C-98D5-1FDB07303274}" type="presOf" srcId="{607CB708-26F2-4562-8C5E-6F00F79D694F}" destId="{F0CE3284-21DF-4797-BCD0-B51678E36992}" srcOrd="0" destOrd="0" presId="urn:microsoft.com/office/officeart/2005/8/layout/cycle1"/>
    <dgm:cxn modelId="{D0D70F99-F14F-48BE-A55D-EB62164F6360}" type="presParOf" srcId="{BB02B4CD-9A31-4451-8893-3EC3198CD6AF}" destId="{180346BD-EC50-459D-8D91-F5971D2F3BAF}" srcOrd="0" destOrd="0" presId="urn:microsoft.com/office/officeart/2005/8/layout/cycle1"/>
    <dgm:cxn modelId="{9AD6B372-1BD1-4597-857E-C633673C4334}" type="presParOf" srcId="{BB02B4CD-9A31-4451-8893-3EC3198CD6AF}" destId="{C6196F2F-0334-4BCF-B8C8-FCAFB3949CEC}" srcOrd="1" destOrd="0" presId="urn:microsoft.com/office/officeart/2005/8/layout/cycle1"/>
    <dgm:cxn modelId="{8BEEF906-E372-4958-8A47-05ECE3772D7D}" type="presParOf" srcId="{BB02B4CD-9A31-4451-8893-3EC3198CD6AF}" destId="{A0A2AF75-DE3A-4D71-97C8-6A342715E91B}" srcOrd="2" destOrd="0" presId="urn:microsoft.com/office/officeart/2005/8/layout/cycle1"/>
    <dgm:cxn modelId="{DF8335FE-26A1-4B05-8103-242A948AF4B0}" type="presParOf" srcId="{BB02B4CD-9A31-4451-8893-3EC3198CD6AF}" destId="{A7A20767-B73E-481C-8AB0-3B19263EDBDF}" srcOrd="3" destOrd="0" presId="urn:microsoft.com/office/officeart/2005/8/layout/cycle1"/>
    <dgm:cxn modelId="{11FBE99E-01F6-46BD-AB52-61B678D2DB26}" type="presParOf" srcId="{BB02B4CD-9A31-4451-8893-3EC3198CD6AF}" destId="{35E8FE12-59D6-40A6-B434-EF2C9286F2DD}" srcOrd="4" destOrd="0" presId="urn:microsoft.com/office/officeart/2005/8/layout/cycle1"/>
    <dgm:cxn modelId="{6A145970-7B86-4257-BF09-E75D6E820B0E}" type="presParOf" srcId="{BB02B4CD-9A31-4451-8893-3EC3198CD6AF}" destId="{58438D20-CCB5-489C-A6C4-20C1A5C52F0D}" srcOrd="5" destOrd="0" presId="urn:microsoft.com/office/officeart/2005/8/layout/cycle1"/>
    <dgm:cxn modelId="{E6A309B9-D5FE-4D67-8F01-C9F15AB52534}" type="presParOf" srcId="{BB02B4CD-9A31-4451-8893-3EC3198CD6AF}" destId="{A18E5364-9F05-49EE-AAA1-B8445B7B6E29}" srcOrd="6" destOrd="0" presId="urn:microsoft.com/office/officeart/2005/8/layout/cycle1"/>
    <dgm:cxn modelId="{F1B55D99-23E5-4EB0-B95A-2C5C3C34FA9E}" type="presParOf" srcId="{BB02B4CD-9A31-4451-8893-3EC3198CD6AF}" destId="{C58335CE-261F-4A40-BE05-F6634BFE7043}" srcOrd="7" destOrd="0" presId="urn:microsoft.com/office/officeart/2005/8/layout/cycle1"/>
    <dgm:cxn modelId="{752DE1F4-39BF-4C6F-A1E3-51DAA1B45FA3}" type="presParOf" srcId="{BB02B4CD-9A31-4451-8893-3EC3198CD6AF}" destId="{C4586C50-1853-44CC-957B-F736D8630615}" srcOrd="8" destOrd="0" presId="urn:microsoft.com/office/officeart/2005/8/layout/cycle1"/>
    <dgm:cxn modelId="{69937CBB-D6A8-4E9E-B47E-5ABEBE78EB16}" type="presParOf" srcId="{BB02B4CD-9A31-4451-8893-3EC3198CD6AF}" destId="{90FCB2A7-EAB8-45AC-AF0C-E498CE170206}" srcOrd="9" destOrd="0" presId="urn:microsoft.com/office/officeart/2005/8/layout/cycle1"/>
    <dgm:cxn modelId="{CEB24244-971B-4259-B711-08FDF6617212}" type="presParOf" srcId="{BB02B4CD-9A31-4451-8893-3EC3198CD6AF}" destId="{F0CE3284-21DF-4797-BCD0-B51678E36992}" srcOrd="10" destOrd="0" presId="urn:microsoft.com/office/officeart/2005/8/layout/cycle1"/>
    <dgm:cxn modelId="{45BD8CA6-7D99-4AD0-9E5E-AEE1516928FD}" type="presParOf" srcId="{BB02B4CD-9A31-4451-8893-3EC3198CD6AF}" destId="{4451C98C-CCA6-4368-B20E-CC8EEC04A550}" srcOrd="11" destOrd="0" presId="urn:microsoft.com/office/officeart/2005/8/layout/cycle1"/>
    <dgm:cxn modelId="{50DDE1CB-9257-4EB6-8434-25502AAC23C8}" type="presParOf" srcId="{BB02B4CD-9A31-4451-8893-3EC3198CD6AF}" destId="{0387C394-7E8B-4381-A0B2-32A16D4AC9B3}" srcOrd="12" destOrd="0" presId="urn:microsoft.com/office/officeart/2005/8/layout/cycle1"/>
    <dgm:cxn modelId="{75C4861D-6FAE-4536-962B-A4A010759740}" type="presParOf" srcId="{BB02B4CD-9A31-4451-8893-3EC3198CD6AF}" destId="{8664E64F-C16B-4640-B922-BEADB1F326EE}" srcOrd="13" destOrd="0" presId="urn:microsoft.com/office/officeart/2005/8/layout/cycle1"/>
    <dgm:cxn modelId="{EBA0492E-9FCD-4570-950A-A6647EC1EBE7}" type="presParOf" srcId="{BB02B4CD-9A31-4451-8893-3EC3198CD6AF}" destId="{FCCA493A-6276-4E73-A96C-FB346D90077E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0.84762</cdr:x>
      <cdr:y>0.7842</cdr:y>
    </cdr:from>
    <cdr:to>
      <cdr:x>0.97143</cdr:x>
      <cdr:y>0.84301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6408712" y="2880320"/>
          <a:ext cx="936104" cy="21602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1100" dirty="0" smtClean="0"/>
            <a:t>municipios</a:t>
          </a:r>
          <a:endParaRPr lang="es-E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01562-3332-40F6-8AE5-DE8D78649D4A}" type="datetimeFigureOut">
              <a:rPr lang="es-ES" smtClean="0"/>
              <a:t>11/07/2017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BB6F0-1192-4435-BC5D-B39BAFC469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8384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4</a:t>
            </a:fld>
            <a:endParaRPr lang="es-BO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387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958C7E-9174-40A4-9686-452F33AA4B26}" type="slidenum">
              <a:rPr lang="es-BO" smtClean="0">
                <a:latin typeface="Arial" pitchFamily="34" charset="0"/>
              </a:rPr>
              <a:pPr/>
              <a:t>5</a:t>
            </a:fld>
            <a:endParaRPr lang="es-BO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436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BB6F0-1192-4435-BC5D-B39BAFC46975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901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dirty="0" smtClean="0"/>
          </a:p>
        </p:txBody>
      </p:sp>
      <p:sp>
        <p:nvSpPr>
          <p:cNvPr id="43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9ED967C-E71D-49DB-AEA4-C2AD986D0992}" type="slidenum">
              <a:rPr lang="es-BO" smtClean="0">
                <a:latin typeface="Arial" pitchFamily="34" charset="0"/>
              </a:rPr>
              <a:pPr/>
              <a:t>21</a:t>
            </a:fld>
            <a:endParaRPr lang="es-BO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216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BO" smtClean="0"/>
          </a:p>
        </p:txBody>
      </p:sp>
      <p:sp>
        <p:nvSpPr>
          <p:cNvPr id="43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9ED967C-E71D-49DB-AEA4-C2AD986D0992}" type="slidenum">
              <a:rPr lang="es-BO" smtClean="0">
                <a:latin typeface="Arial" pitchFamily="34" charset="0"/>
              </a:rPr>
              <a:pPr/>
              <a:t>22</a:t>
            </a:fld>
            <a:endParaRPr lang="es-BO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747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1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62CD28-C44C-4D48-9262-E4F7C49109CB}" type="datetimeFigureOut">
              <a:rPr lang="es-ES" smtClean="0"/>
              <a:t>11/07/2017</a:t>
            </a:fld>
            <a:endParaRPr lang="es-ES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D970C-EDF7-4C5E-8004-389D62CE1966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62CD28-C44C-4D48-9262-E4F7C49109CB}" type="datetimeFigureOut">
              <a:rPr lang="es-ES" smtClean="0"/>
              <a:t>11/07/2017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D970C-EDF7-4C5E-8004-389D62CE196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62CD28-C44C-4D48-9262-E4F7C49109CB}" type="datetimeFigureOut">
              <a:rPr lang="es-ES" smtClean="0"/>
              <a:t>11/07/2017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D970C-EDF7-4C5E-8004-389D62CE1966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62CD28-C44C-4D48-9262-E4F7C49109CB}" type="datetimeFigureOut">
              <a:rPr lang="es-ES" smtClean="0"/>
              <a:t>11/07/2017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D970C-EDF7-4C5E-8004-389D62CE196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6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6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82" indent="-274313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82" indent="-274313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62CD28-C44C-4D48-9262-E4F7C49109CB}" type="datetimeFigureOut">
              <a:rPr lang="es-ES" smtClean="0"/>
              <a:t>11/07/2017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D970C-EDF7-4C5E-8004-389D62CE196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62CD28-C44C-4D48-9262-E4F7C49109CB}" type="datetimeFigureOut">
              <a:rPr lang="es-ES" smtClean="0"/>
              <a:t>11/07/2017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D970C-EDF7-4C5E-8004-389D62CE196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62CD28-C44C-4D48-9262-E4F7C49109CB}" type="datetimeFigureOut">
              <a:rPr lang="es-ES" smtClean="0"/>
              <a:t>11/07/2017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D970C-EDF7-4C5E-8004-389D62CE1966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19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3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62CD28-C44C-4D48-9262-E4F7C49109CB}" type="datetimeFigureOut">
              <a:rPr lang="es-ES" smtClean="0"/>
              <a:t>11/07/2017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D970C-EDF7-4C5E-8004-389D62CE196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62CD28-C44C-4D48-9262-E4F7C49109CB}" type="datetimeFigureOut">
              <a:rPr lang="es-ES" smtClean="0"/>
              <a:t>11/07/2017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D970C-EDF7-4C5E-8004-389D62CE1966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57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9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62CD28-C44C-4D48-9262-E4F7C49109CB}" type="datetimeFigureOut">
              <a:rPr lang="es-ES" smtClean="0"/>
              <a:t>11/07/2017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D970C-EDF7-4C5E-8004-389D62CE196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45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6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62CD28-C44C-4D48-9262-E4F7C49109CB}" type="datetimeFigureOut">
              <a:rPr lang="es-ES" smtClean="0"/>
              <a:t>11/07/2017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D970C-EDF7-4C5E-8004-389D62CE196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5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8" name="7 Elipse"/>
          <p:cNvSpPr/>
          <p:nvPr/>
        </p:nvSpPr>
        <p:spPr>
          <a:xfrm>
            <a:off x="168818" y="21106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11" name="10 Anillo"/>
          <p:cNvSpPr/>
          <p:nvPr/>
        </p:nvSpPr>
        <p:spPr>
          <a:xfrm rot="2315675">
            <a:off x="182882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12" name="11 Rectángulo"/>
          <p:cNvSpPr/>
          <p:nvPr/>
        </p:nvSpPr>
        <p:spPr>
          <a:xfrm>
            <a:off x="1012876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F62CD28-C44C-4D48-9262-E4F7C49109CB}" type="datetimeFigureOut">
              <a:rPr lang="es-ES" smtClean="0"/>
              <a:t>11/07/2017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1FD970C-EDF7-4C5E-8004-389D62CE1966}" type="slidenum">
              <a:rPr lang="es-ES" smtClean="0"/>
              <a:t>‹Nº›</a:t>
            </a:fld>
            <a:endParaRPr lang="es-ES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3" r:id="rId1"/>
    <p:sldLayoutId id="2147484514" r:id="rId2"/>
    <p:sldLayoutId id="2147484515" r:id="rId3"/>
    <p:sldLayoutId id="2147484516" r:id="rId4"/>
    <p:sldLayoutId id="2147484517" r:id="rId5"/>
    <p:sldLayoutId id="2147484518" r:id="rId6"/>
    <p:sldLayoutId id="2147484519" r:id="rId7"/>
    <p:sldLayoutId id="2147484520" r:id="rId8"/>
    <p:sldLayoutId id="2147484521" r:id="rId9"/>
    <p:sldLayoutId id="2147484522" r:id="rId10"/>
    <p:sldLayoutId id="214748452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51" indent="-283457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64" indent="-237738" algn="l" rtl="0" eaLnBrk="1" latinLnBrk="0" hangingPunct="1">
        <a:lnSpc>
          <a:spcPct val="100000"/>
        </a:lnSpc>
        <a:spcBef>
          <a:spcPts val="551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46" indent="-228594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53" indent="-173732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16" indent="-182875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22" indent="-182875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29" indent="-182875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192" indent="-182875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499" indent="-182875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4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3.png"/><Relationship Id="rId4" Type="http://schemas.openxmlformats.org/officeDocument/2006/relationships/diagramData" Target="../diagrams/data1.xml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21.emf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9.jpeg"/><Relationship Id="rId3" Type="http://schemas.openxmlformats.org/officeDocument/2006/relationships/image" Target="../media/image25.jpg"/><Relationship Id="rId7" Type="http://schemas.openxmlformats.org/officeDocument/2006/relationships/image" Target="../media/image26.png"/><Relationship Id="rId12" Type="http://schemas.openxmlformats.org/officeDocument/2006/relationships/image" Target="../media/image8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3.png"/><Relationship Id="rId5" Type="http://schemas.openxmlformats.org/officeDocument/2006/relationships/image" Target="../media/image6.jpeg"/><Relationship Id="rId10" Type="http://schemas.openxmlformats.org/officeDocument/2006/relationships/image" Target="../media/image27.jpeg"/><Relationship Id="rId4" Type="http://schemas.openxmlformats.org/officeDocument/2006/relationships/image" Target="../media/image1.jpg"/><Relationship Id="rId9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60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61.png"/><Relationship Id="rId9" Type="http://schemas.microsoft.com/office/2007/relationships/diagramDrawing" Target="../diagrams/drawing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expansion.com/photos/2007/11/01/la-migracion-de-mujeres-tiene-efectos-positivos-para-la-economia-mexicana-especial.2007-11-26.7474654939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13" Type="http://schemas.openxmlformats.org/officeDocument/2006/relationships/image" Target="../media/image75.jpeg"/><Relationship Id="rId18" Type="http://schemas.openxmlformats.org/officeDocument/2006/relationships/image" Target="../media/image80.jpeg"/><Relationship Id="rId3" Type="http://schemas.openxmlformats.org/officeDocument/2006/relationships/image" Target="../media/image65.jpg"/><Relationship Id="rId7" Type="http://schemas.openxmlformats.org/officeDocument/2006/relationships/image" Target="../media/image69.jpeg"/><Relationship Id="rId12" Type="http://schemas.openxmlformats.org/officeDocument/2006/relationships/image" Target="../media/image74.jpeg"/><Relationship Id="rId17" Type="http://schemas.openxmlformats.org/officeDocument/2006/relationships/image" Target="../media/image79.jpeg"/><Relationship Id="rId2" Type="http://schemas.openxmlformats.org/officeDocument/2006/relationships/image" Target="../media/image6.jpeg"/><Relationship Id="rId16" Type="http://schemas.openxmlformats.org/officeDocument/2006/relationships/image" Target="../media/image78.jpeg"/><Relationship Id="rId20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11" Type="http://schemas.openxmlformats.org/officeDocument/2006/relationships/image" Target="../media/image73.jpeg"/><Relationship Id="rId5" Type="http://schemas.openxmlformats.org/officeDocument/2006/relationships/image" Target="../media/image67.jpeg"/><Relationship Id="rId15" Type="http://schemas.openxmlformats.org/officeDocument/2006/relationships/image" Target="../media/image77.jpeg"/><Relationship Id="rId10" Type="http://schemas.openxmlformats.org/officeDocument/2006/relationships/image" Target="../media/image72.jpeg"/><Relationship Id="rId19" Type="http://schemas.openxmlformats.org/officeDocument/2006/relationships/image" Target="../media/image81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Relationship Id="rId14" Type="http://schemas.openxmlformats.org/officeDocument/2006/relationships/image" Target="../media/image7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88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:\Documents and Settings\Alan Roly\Mis documentos\Mis imágenes\mapas\logo umsa.jpg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113338"/>
            <a:ext cx="648072" cy="1262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96309" y="3501008"/>
            <a:ext cx="5804292" cy="1548059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Georgia" pitchFamily="18" charset="0"/>
              </a:rPr>
              <a:t>Redes de conocimiento para mejorar la producción agrícola a través del acceso a información meteorológica de calidad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62043" y="1398701"/>
            <a:ext cx="6984776" cy="1217929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s-ES" sz="3300" dirty="0"/>
              <a:t>Proyecto: </a:t>
            </a:r>
          </a:p>
          <a:p>
            <a:r>
              <a:rPr lang="es-ES" b="1" dirty="0" smtClean="0"/>
              <a:t>MANEJO </a:t>
            </a:r>
            <a:r>
              <a:rPr lang="es-ES" b="1" dirty="0"/>
              <a:t>DE RIESGO RELACIONADOS CON EL CLIMA</a:t>
            </a:r>
            <a:endParaRPr lang="es-ES" dirty="0"/>
          </a:p>
          <a:p>
            <a:r>
              <a:rPr lang="es-ES" b="1" dirty="0"/>
              <a:t>EN LOS </a:t>
            </a:r>
            <a:r>
              <a:rPr lang="es-ES" b="1" dirty="0" smtClean="0"/>
              <a:t>ANDES:  INTEGRANDO </a:t>
            </a:r>
            <a:r>
              <a:rPr lang="es-ES" b="1" dirty="0"/>
              <a:t>LOS </a:t>
            </a:r>
            <a:endParaRPr lang="es-ES" dirty="0"/>
          </a:p>
          <a:p>
            <a:r>
              <a:rPr lang="es-ES" b="1" dirty="0"/>
              <a:t>CONOCIMIENTOS LOCALES Y HERRAMIENTAS TECNOLÓGICAS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Imagen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777" y="1082766"/>
            <a:ext cx="1519261" cy="924900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6" y="175822"/>
            <a:ext cx="3653371" cy="666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7713425" y="5712383"/>
            <a:ext cx="134524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Edwin </a:t>
            </a:r>
            <a:r>
              <a:rPr lang="es-ES" sz="1400" dirty="0" err="1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Yucra</a:t>
            </a:r>
            <a:endParaRPr lang="es-ES" sz="1400" dirty="0">
              <a:solidFill>
                <a:srgbClr val="0000FF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s-ES" sz="1400" dirty="0" err="1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Jere</a:t>
            </a:r>
            <a:r>
              <a:rPr lang="es-ES" sz="14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Gilles</a:t>
            </a:r>
          </a:p>
          <a:p>
            <a:r>
              <a:rPr lang="es-ES" sz="14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Magali García</a:t>
            </a:r>
          </a:p>
          <a:p>
            <a:r>
              <a:rPr lang="es-ES" sz="1400" dirty="0" err="1">
                <a:solidFill>
                  <a:srgbClr val="0000FF"/>
                </a:solidFill>
              </a:rPr>
              <a:t>Khaterine</a:t>
            </a:r>
            <a:r>
              <a:rPr lang="es-ES" sz="1400" dirty="0">
                <a:solidFill>
                  <a:srgbClr val="0000FF"/>
                </a:solidFill>
              </a:rPr>
              <a:t> Rojas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33" y="175822"/>
            <a:ext cx="1073372" cy="107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3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9895" y="-4524"/>
            <a:ext cx="8124105" cy="90872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3200" b="1" dirty="0" smtClean="0"/>
              <a:t>BASE DEL PROYECTO</a:t>
            </a:r>
            <a:endParaRPr lang="es-ES" sz="3200" b="1" dirty="0"/>
          </a:p>
        </p:txBody>
      </p:sp>
      <p:pic>
        <p:nvPicPr>
          <p:cNvPr id="5" name="Picture 11" descr="E:\FOTOS UMALA\FOTOS tesis\IMG_02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95" y="3030294"/>
            <a:ext cx="3359105" cy="1598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E:\ENERO 25-28\100_665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21" b="17838"/>
          <a:stretch/>
        </p:blipFill>
        <p:spPr bwMode="auto">
          <a:xfrm>
            <a:off x="2891352" y="4021274"/>
            <a:ext cx="3001579" cy="18138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E:\FOTOS UMALA\FOTOS INDICADORES\THOLA Y PHUSKALLA y QHUTA (Inca, Jose, Iña) oct 8\100_249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1" t="31046" r="21365" b="26420"/>
          <a:stretch/>
        </p:blipFill>
        <p:spPr bwMode="auto">
          <a:xfrm>
            <a:off x="984439" y="4679200"/>
            <a:ext cx="2651463" cy="18138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ENERO 25-28\100_647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686" y="4928217"/>
            <a:ext cx="2362479" cy="17719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E:\FOTOS UMALA\fotos_rosita\S730234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365" y="2927871"/>
            <a:ext cx="2311116" cy="182292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/>
          <p:cNvPicPr/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604" y="24348"/>
            <a:ext cx="1519261" cy="850975"/>
          </a:xfrm>
          <a:prstGeom prst="rect">
            <a:avLst/>
          </a:prstGeom>
          <a:noFill/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115616" y="956426"/>
            <a:ext cx="767993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rgbClr val="0070C0"/>
                </a:solidFill>
              </a:rPr>
              <a:t>INTEGRAR  CONOCIMIENTOS</a:t>
            </a:r>
            <a:r>
              <a:rPr lang="es-ES" b="1" dirty="0" smtClean="0"/>
              <a:t> PARA EVALUAR  POTENCIALIDAD </a:t>
            </a:r>
            <a:r>
              <a:rPr lang="es-ES" b="1" dirty="0">
                <a:solidFill>
                  <a:srgbClr val="FF0000"/>
                </a:solidFill>
              </a:rPr>
              <a:t>DE ALERTA </a:t>
            </a:r>
            <a:r>
              <a:rPr lang="es-ES" b="1" dirty="0" smtClean="0">
                <a:solidFill>
                  <a:srgbClr val="FF0000"/>
                </a:solidFill>
              </a:rPr>
              <a:t>TEMPRANA Y PRONOSTICO</a:t>
            </a:r>
            <a:r>
              <a:rPr lang="es-ES" b="1" dirty="0" smtClean="0"/>
              <a:t> CLIMÁTICO EN UN CONTEXTO DE ACCIONES DE ADAPTACIÓN AUTÓNOMA EN SISTEMAS PRODUCTIVOS ALTO-ANDINOS DE BOLIVIA</a:t>
            </a:r>
            <a:endParaRPr lang="es-ES" b="1" dirty="0">
              <a:solidFill>
                <a:srgbClr val="0000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25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9895" y="-4524"/>
            <a:ext cx="8172400" cy="90872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3200" b="1" dirty="0" smtClean="0"/>
              <a:t>Que pasa con los cultivos? </a:t>
            </a:r>
            <a:endParaRPr lang="es-ES" sz="3200" b="1" dirty="0"/>
          </a:p>
        </p:txBody>
      </p:sp>
      <p:pic>
        <p:nvPicPr>
          <p:cNvPr id="15" name="Imagen 14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529" y="108683"/>
            <a:ext cx="1519261" cy="850975"/>
          </a:xfrm>
          <a:prstGeom prst="rect">
            <a:avLst/>
          </a:prstGeom>
          <a:noFill/>
        </p:spPr>
      </p:pic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096276098"/>
              </p:ext>
            </p:extLst>
          </p:nvPr>
        </p:nvGraphicFramePr>
        <p:xfrm>
          <a:off x="1019896" y="904196"/>
          <a:ext cx="7944592" cy="5837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20272" y="4005064"/>
            <a:ext cx="1693640" cy="1270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5656" y="4650051"/>
            <a:ext cx="2400000" cy="1800000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922521"/>
            <a:ext cx="1679920" cy="1259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252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6" y="-365125"/>
            <a:ext cx="1009651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2357426" y="142852"/>
            <a:ext cx="5572164" cy="8894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METODOLOGIA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971603" y="980729"/>
            <a:ext cx="7853620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2200" b="1" dirty="0"/>
              <a:t>El trabajo se dividió en levantamiento de la siguiente información :</a:t>
            </a:r>
          </a:p>
          <a:p>
            <a:pPr algn="just"/>
            <a:r>
              <a:rPr lang="es-ES" sz="2200" b="1" i="1" dirty="0">
                <a:solidFill>
                  <a:srgbClr val="002060"/>
                </a:solidFill>
              </a:rPr>
              <a:t>	Información socio productiva:</a:t>
            </a:r>
            <a:r>
              <a:rPr lang="es-ES" sz="2200" b="1" dirty="0">
                <a:solidFill>
                  <a:srgbClr val="000036"/>
                </a:solidFill>
              </a:rPr>
              <a:t> A través de encuestas, talleres, entrevistas a informantes claves, etc. La actividad principal </a:t>
            </a:r>
            <a:r>
              <a:rPr lang="es-ES" sz="2200" b="1" dirty="0" smtClean="0">
                <a:solidFill>
                  <a:srgbClr val="000036"/>
                </a:solidFill>
              </a:rPr>
              <a:t>fue la participación cotidiana en los sistemas de decisión acción de </a:t>
            </a:r>
            <a:r>
              <a:rPr lang="es-ES" sz="2200" b="1" dirty="0">
                <a:solidFill>
                  <a:srgbClr val="000036"/>
                </a:solidFill>
              </a:rPr>
              <a:t>los agricultores durante </a:t>
            </a:r>
            <a:r>
              <a:rPr lang="es-ES" sz="2200" b="1" dirty="0" smtClean="0">
                <a:solidFill>
                  <a:srgbClr val="000036"/>
                </a:solidFill>
              </a:rPr>
              <a:t>la </a:t>
            </a:r>
            <a:r>
              <a:rPr lang="es-ES" sz="2200" b="1" dirty="0">
                <a:solidFill>
                  <a:srgbClr val="000036"/>
                </a:solidFill>
              </a:rPr>
              <a:t>épocas agrícolas. Con esto se obtuvo la siguiente información:</a:t>
            </a:r>
          </a:p>
          <a:p>
            <a:pPr marL="457189" indent="-457189" algn="just">
              <a:buAutoNum type="arabicPeriod"/>
            </a:pPr>
            <a:r>
              <a:rPr lang="es-ES" sz="2200" b="1" dirty="0">
                <a:solidFill>
                  <a:srgbClr val="000036"/>
                </a:solidFill>
              </a:rPr>
              <a:t>Se levantó </a:t>
            </a:r>
            <a:r>
              <a:rPr lang="es-ES" sz="2200" b="1" dirty="0" smtClean="0">
                <a:solidFill>
                  <a:srgbClr val="000036"/>
                </a:solidFill>
              </a:rPr>
              <a:t>una encuesta </a:t>
            </a:r>
            <a:r>
              <a:rPr lang="es-ES" sz="2200" b="1" dirty="0">
                <a:solidFill>
                  <a:srgbClr val="000036"/>
                </a:solidFill>
              </a:rPr>
              <a:t>de las estrategias locales para lidiar con el clima errático </a:t>
            </a:r>
            <a:r>
              <a:rPr lang="es-ES" sz="2200" b="1" dirty="0" smtClean="0">
                <a:solidFill>
                  <a:srgbClr val="000036"/>
                </a:solidFill>
              </a:rPr>
              <a:t>como los indicadores climáticos, medidas de mitigación, percepción del sistema de alerta.</a:t>
            </a:r>
            <a:endParaRPr lang="es-ES" sz="2200" b="1" dirty="0">
              <a:solidFill>
                <a:srgbClr val="000036"/>
              </a:solidFill>
            </a:endParaRPr>
          </a:p>
          <a:p>
            <a:pPr marL="457189" indent="-457189" algn="just">
              <a:buAutoNum type="arabicPeriod"/>
            </a:pPr>
            <a:r>
              <a:rPr lang="es-ES" sz="2200" b="1" dirty="0" smtClean="0">
                <a:solidFill>
                  <a:srgbClr val="000036"/>
                </a:solidFill>
              </a:rPr>
              <a:t>Se </a:t>
            </a:r>
            <a:r>
              <a:rPr lang="es-ES" sz="2200" b="1" dirty="0">
                <a:solidFill>
                  <a:srgbClr val="000036"/>
                </a:solidFill>
              </a:rPr>
              <a:t>evaluó la estructura productiva de los sistemas agropecuarios y sus cambios</a:t>
            </a:r>
            <a:r>
              <a:rPr lang="es-ES" sz="2200" b="1" dirty="0" smtClean="0">
                <a:solidFill>
                  <a:srgbClr val="000036"/>
                </a:solidFill>
              </a:rPr>
              <a:t>.</a:t>
            </a:r>
          </a:p>
          <a:p>
            <a:pPr marL="457189" indent="-457189" algn="just">
              <a:buAutoNum type="arabicPeriod"/>
            </a:pPr>
            <a:r>
              <a:rPr lang="es-AR" sz="2200" b="1" dirty="0" smtClean="0">
                <a:solidFill>
                  <a:srgbClr val="000036"/>
                </a:solidFill>
              </a:rPr>
              <a:t>Se evaluó la percepción de como debería llegar información de pronostico de corto plazo.</a:t>
            </a:r>
            <a:endParaRPr lang="es-ES" sz="2200" b="1" dirty="0" smtClean="0">
              <a:solidFill>
                <a:srgbClr val="000036"/>
              </a:solidFill>
            </a:endParaRPr>
          </a:p>
          <a:p>
            <a:pPr marL="457189" indent="-457189" algn="just">
              <a:buAutoNum type="arabicPeriod"/>
            </a:pPr>
            <a:endParaRPr lang="es-ES" sz="2200" b="1" dirty="0" smtClean="0">
              <a:solidFill>
                <a:srgbClr val="000036"/>
              </a:solidFill>
            </a:endParaRPr>
          </a:p>
          <a:p>
            <a:pPr marL="457189" indent="-457189" algn="just">
              <a:buAutoNum type="arabicPeriod"/>
            </a:pPr>
            <a:endParaRPr lang="es-ES" sz="2200" b="1" dirty="0">
              <a:solidFill>
                <a:srgbClr val="0000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21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 bwMode="auto">
          <a:xfrm>
            <a:off x="2357426" y="3"/>
            <a:ext cx="5572164" cy="7143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METODOLOGÍA </a:t>
            </a:r>
            <a:r>
              <a:rPr lang="es-ES" sz="3200" kern="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cont</a:t>
            </a:r>
            <a:r>
              <a:rPr lang="es-ES" sz="32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….</a:t>
            </a:r>
            <a:endParaRPr lang="es-ES" sz="32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043611" y="857232"/>
            <a:ext cx="79575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b="1" i="1" dirty="0" smtClean="0">
                <a:solidFill>
                  <a:srgbClr val="002060"/>
                </a:solidFill>
              </a:rPr>
              <a:t>Información </a:t>
            </a:r>
            <a:r>
              <a:rPr lang="es-ES" b="1" i="1" dirty="0">
                <a:solidFill>
                  <a:srgbClr val="002060"/>
                </a:solidFill>
              </a:rPr>
              <a:t>agroclimática:</a:t>
            </a:r>
          </a:p>
          <a:p>
            <a:pPr algn="just"/>
            <a:endParaRPr lang="es-ES" b="1" dirty="0">
              <a:solidFill>
                <a:srgbClr val="000036"/>
              </a:solidFill>
            </a:endParaRPr>
          </a:p>
          <a:p>
            <a:pPr marL="457189" indent="-457189" algn="just">
              <a:buAutoNum type="arabicPeriod"/>
            </a:pPr>
            <a:r>
              <a:rPr lang="es-ES" b="1" dirty="0">
                <a:solidFill>
                  <a:srgbClr val="000036"/>
                </a:solidFill>
              </a:rPr>
              <a:t>Se instalaron estaciones agro-meteorológicas en parte de las comunidades y se registró en forma diaria las variables meteorológicas más importantes.</a:t>
            </a:r>
          </a:p>
          <a:p>
            <a:pPr marL="457189" indent="-457189" algn="just">
              <a:buAutoNum type="arabicPeriod"/>
            </a:pPr>
            <a:r>
              <a:rPr lang="es-ES" b="1" dirty="0" smtClean="0">
                <a:solidFill>
                  <a:srgbClr val="000036"/>
                </a:solidFill>
              </a:rPr>
              <a:t>Se incorporaron dos estaciones para conexión al sistema global, para pronostico de corto plazo.</a:t>
            </a:r>
          </a:p>
          <a:p>
            <a:pPr marL="457189" indent="-457189" algn="just"/>
            <a:endParaRPr lang="es-ES" b="1" dirty="0">
              <a:solidFill>
                <a:srgbClr val="000036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25265" y="2852936"/>
            <a:ext cx="7655244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b="1" dirty="0" smtClean="0">
                <a:solidFill>
                  <a:srgbClr val="002060"/>
                </a:solidFill>
              </a:rPr>
              <a:t>Registro</a:t>
            </a:r>
            <a:r>
              <a:rPr lang="es-ES" b="1" dirty="0">
                <a:solidFill>
                  <a:srgbClr val="002060"/>
                </a:solidFill>
              </a:rPr>
              <a:t>, sistematización </a:t>
            </a:r>
            <a:r>
              <a:rPr lang="es-ES" b="1" dirty="0" smtClean="0">
                <a:solidFill>
                  <a:srgbClr val="002060"/>
                </a:solidFill>
              </a:rPr>
              <a:t>de información enviada por los productores :</a:t>
            </a:r>
            <a:endParaRPr lang="es-ES" b="1" dirty="0">
              <a:solidFill>
                <a:srgbClr val="002060"/>
              </a:solidFill>
            </a:endParaRPr>
          </a:p>
          <a:p>
            <a:pPr algn="just"/>
            <a:endParaRPr lang="es-ES" b="1" dirty="0">
              <a:solidFill>
                <a:srgbClr val="002060"/>
              </a:solidFill>
            </a:endParaRPr>
          </a:p>
          <a:p>
            <a:pPr algn="just"/>
            <a:r>
              <a:rPr lang="es-ES" b="1" dirty="0" smtClean="0"/>
              <a:t>Se formo la red de información de pronósticos locales, con productores, los cuales envían información sobre: </a:t>
            </a:r>
            <a:endParaRPr lang="es-ES" b="1" dirty="0"/>
          </a:p>
          <a:p>
            <a:pPr algn="just"/>
            <a:endParaRPr lang="es-ES" b="1" dirty="0"/>
          </a:p>
          <a:p>
            <a:pPr marL="457189" indent="-457189" algn="just">
              <a:buFont typeface="+mj-lt"/>
              <a:buAutoNum type="arabicPeriod"/>
            </a:pPr>
            <a:r>
              <a:rPr lang="es-ES" b="1" dirty="0" smtClean="0">
                <a:solidFill>
                  <a:srgbClr val="000036"/>
                </a:solidFill>
              </a:rPr>
              <a:t>Comportamiento de indicadores naturales, eventos extremos.</a:t>
            </a:r>
          </a:p>
          <a:p>
            <a:pPr marL="457189" indent="-457189" algn="just">
              <a:buFont typeface="+mj-lt"/>
              <a:buAutoNum type="arabicPeriod"/>
            </a:pPr>
            <a:r>
              <a:rPr lang="es-AR" b="1" dirty="0" smtClean="0">
                <a:solidFill>
                  <a:srgbClr val="000036"/>
                </a:solidFill>
              </a:rPr>
              <a:t>Informe a través de una red social sobre eventos destacados que ocurren durante el periodo de cultivo (eventos extremos, plagas, </a:t>
            </a:r>
            <a:r>
              <a:rPr lang="es-AR" b="1" dirty="0" err="1" smtClean="0">
                <a:solidFill>
                  <a:srgbClr val="000036"/>
                </a:solidFill>
              </a:rPr>
              <a:t>etc</a:t>
            </a:r>
            <a:r>
              <a:rPr lang="es-AR" b="1" dirty="0">
                <a:solidFill>
                  <a:srgbClr val="000036"/>
                </a:solidFill>
              </a:rPr>
              <a:t>)</a:t>
            </a:r>
            <a:r>
              <a:rPr lang="es-AR" b="1" dirty="0" smtClean="0">
                <a:solidFill>
                  <a:srgbClr val="000036"/>
                </a:solidFill>
              </a:rPr>
              <a:t>.</a:t>
            </a:r>
          </a:p>
          <a:p>
            <a:pPr marL="457189" indent="-457189" algn="just">
              <a:buFont typeface="+mj-lt"/>
              <a:buAutoNum type="arabicPeriod"/>
            </a:pPr>
            <a:r>
              <a:rPr lang="es-AR" b="1" dirty="0" smtClean="0">
                <a:solidFill>
                  <a:srgbClr val="000036"/>
                </a:solidFill>
              </a:rPr>
              <a:t>Participaciones adicionales temporales de productores en la red</a:t>
            </a:r>
            <a:endParaRPr lang="es-ES" b="1" dirty="0" smtClean="0">
              <a:solidFill>
                <a:srgbClr val="000036"/>
              </a:solidFill>
            </a:endParaRPr>
          </a:p>
          <a:p>
            <a:pPr marL="457189" indent="-457189" algn="just">
              <a:buFont typeface="+mj-lt"/>
              <a:buAutoNum type="arabicPeriod"/>
            </a:pPr>
            <a:r>
              <a:rPr lang="es-ES" b="1" dirty="0" smtClean="0">
                <a:solidFill>
                  <a:srgbClr val="000036"/>
                </a:solidFill>
              </a:rPr>
              <a:t>No se logro implementar la encuesta </a:t>
            </a:r>
            <a:r>
              <a:rPr lang="es-ES" b="1" dirty="0" err="1" smtClean="0">
                <a:solidFill>
                  <a:srgbClr val="000036"/>
                </a:solidFill>
              </a:rPr>
              <a:t>ODK</a:t>
            </a:r>
            <a:r>
              <a:rPr lang="es-ES" b="1" dirty="0" smtClean="0">
                <a:solidFill>
                  <a:srgbClr val="000036"/>
                </a:solidFill>
              </a:rPr>
              <a:t>, debido a que los productores tienen todavía dificultades para integrar apps complejas, por la edad, reducción de capacidades físicas y por ser nueva tecnología.</a:t>
            </a:r>
          </a:p>
          <a:p>
            <a:pPr marL="457189" indent="-457189" algn="just">
              <a:buFont typeface="+mj-lt"/>
              <a:buAutoNum type="arabicPeriod"/>
            </a:pPr>
            <a:endParaRPr lang="es-ES" b="1" dirty="0">
              <a:solidFill>
                <a:srgbClr val="0000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05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9460" y="240133"/>
            <a:ext cx="3844876" cy="746222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Área de trabajo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37306" y="986355"/>
            <a:ext cx="4440475" cy="23035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Altiplano Norte: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000" dirty="0" err="1">
                <a:latin typeface="+mj-lt"/>
              </a:rPr>
              <a:t>Ancoraimes</a:t>
            </a:r>
            <a:r>
              <a:rPr lang="es-ES" sz="2000" dirty="0">
                <a:latin typeface="+mj-lt"/>
              </a:rPr>
              <a:t> (3 comunidades)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000" dirty="0">
                <a:latin typeface="+mj-lt"/>
              </a:rPr>
              <a:t>Batallas (1 comunidad)</a:t>
            </a:r>
          </a:p>
          <a:p>
            <a:pPr marL="0" indent="0">
              <a:buNone/>
            </a:pP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Altiplano centro: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000" dirty="0" err="1">
                <a:latin typeface="+mj-lt"/>
              </a:rPr>
              <a:t>Umala</a:t>
            </a:r>
            <a:r>
              <a:rPr lang="es-ES" sz="2000" dirty="0">
                <a:latin typeface="+mj-lt"/>
              </a:rPr>
              <a:t> (3 comunidades)</a:t>
            </a:r>
          </a:p>
        </p:txBody>
      </p:sp>
      <p:pic>
        <p:nvPicPr>
          <p:cNvPr id="4" name="Imagen 3" descr="E:\PROYECTO 2016\informes\mapa de areas de intervencion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6090" y="240133"/>
            <a:ext cx="3931466" cy="5509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6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r="22812"/>
          <a:stretch/>
        </p:blipFill>
        <p:spPr>
          <a:xfrm>
            <a:off x="1187624" y="3443069"/>
            <a:ext cx="3064991" cy="24265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7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467417"/>
            <a:ext cx="3193576" cy="21678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347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8400"/>
            <a:ext cx="8172400" cy="90032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s-ES" sz="3200" b="1" dirty="0" smtClean="0"/>
              <a:t>Características productivas</a:t>
            </a:r>
            <a:endParaRPr lang="es-ES" sz="3200" b="1" dirty="0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13" name="3 Gráfico"/>
          <p:cNvGraphicFramePr/>
          <p:nvPr>
            <p:extLst>
              <p:ext uri="{D42A27DB-BD31-4B8C-83A1-F6EECF244321}">
                <p14:modId xmlns:p14="http://schemas.microsoft.com/office/powerpoint/2010/main" val="231503684"/>
              </p:ext>
            </p:extLst>
          </p:nvPr>
        </p:nvGraphicFramePr>
        <p:xfrm>
          <a:off x="1728235" y="1143968"/>
          <a:ext cx="6696744" cy="26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" name="4 Imagen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3"/>
          <a:stretch/>
        </p:blipFill>
        <p:spPr bwMode="auto">
          <a:xfrm>
            <a:off x="1659746" y="3881224"/>
            <a:ext cx="6840760" cy="2539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5" name="5 CuadroTexto"/>
          <p:cNvSpPr txBox="1"/>
          <p:nvPr/>
        </p:nvSpPr>
        <p:spPr>
          <a:xfrm rot="16200000">
            <a:off x="616758" y="2039422"/>
            <a:ext cx="158417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UMALA</a:t>
            </a:r>
            <a:endParaRPr lang="es-ES" dirty="0"/>
          </a:p>
        </p:txBody>
      </p:sp>
      <p:sp>
        <p:nvSpPr>
          <p:cNvPr id="16" name="6 CuadroTexto"/>
          <p:cNvSpPr txBox="1"/>
          <p:nvPr/>
        </p:nvSpPr>
        <p:spPr>
          <a:xfrm rot="16200000">
            <a:off x="617890" y="4919743"/>
            <a:ext cx="1728191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ANCORAIMES</a:t>
            </a:r>
            <a:endParaRPr lang="es-E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063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8400"/>
            <a:ext cx="8172400" cy="90032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Conocimientos científicos y locales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908720"/>
            <a:ext cx="8172400" cy="5949280"/>
          </a:xfrm>
          <a:pattFill prst="pct60">
            <a:fgClr>
              <a:schemeClr val="bg2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s-ES" sz="2800" dirty="0"/>
              <a:t>Conocimiento científico</a:t>
            </a:r>
          </a:p>
          <a:p>
            <a:endParaRPr lang="es-ES" sz="2800" dirty="0"/>
          </a:p>
          <a:p>
            <a:endParaRPr lang="es-ES" dirty="0"/>
          </a:p>
          <a:p>
            <a:endParaRPr lang="es-ES" dirty="0" smtClean="0"/>
          </a:p>
          <a:p>
            <a:r>
              <a:rPr lang="es-ES" sz="2800" dirty="0" smtClean="0"/>
              <a:t>Conocimiento </a:t>
            </a:r>
            <a:r>
              <a:rPr lang="es-ES" sz="2800" dirty="0"/>
              <a:t>local</a:t>
            </a:r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187624" y="1412776"/>
            <a:ext cx="4896544" cy="16561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/>
              <a:t>Se orientan a la búsqueda de generalizaciones, de aplicación universal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/>
              <a:t>Su enfoque se basa en el comportamiento de variables específicas y no en la totalidad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115616" y="3573934"/>
            <a:ext cx="4896544" cy="18722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/>
              <a:t>Se sustentan en observaciones empíricas.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/>
              <a:t>El enfoque de los conocimientos locales es holístico y por tanto, no se fundamenta en la explicación del comportamiento de variables específicas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9366" t="4641" r="8421" b="13880"/>
          <a:stretch/>
        </p:blipFill>
        <p:spPr>
          <a:xfrm>
            <a:off x="6297260" y="3573016"/>
            <a:ext cx="2651433" cy="17639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/>
          <a:srcRect l="12108" t="5332" r="10909" b="17351"/>
          <a:stretch/>
        </p:blipFill>
        <p:spPr>
          <a:xfrm>
            <a:off x="6297260" y="1412776"/>
            <a:ext cx="2580107" cy="1656184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115616" y="5828905"/>
            <a:ext cx="7509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ES" dirty="0"/>
              <a:t>Sistemas de </a:t>
            </a:r>
            <a:r>
              <a:rPr lang="es-ES" b="1" dirty="0"/>
              <a:t>Conocimientos Locales</a:t>
            </a:r>
            <a:r>
              <a:rPr lang="es-ES" dirty="0"/>
              <a:t> e Indígenas </a:t>
            </a:r>
            <a:r>
              <a:rPr lang="es-ES" dirty="0" smtClean="0"/>
              <a:t>y </a:t>
            </a:r>
            <a:r>
              <a:rPr lang="es-ES" dirty="0"/>
              <a:t>tradicionales como un recurso importante para adaptarse al cambio climático (</a:t>
            </a:r>
            <a:r>
              <a:rPr lang="es-ES" b="1" dirty="0" err="1"/>
              <a:t>IPCC</a:t>
            </a:r>
            <a:r>
              <a:rPr lang="es-ES" dirty="0"/>
              <a:t>, 2014).</a:t>
            </a:r>
            <a:endParaRPr lang="es-ES" b="1" i="0" dirty="0">
              <a:solidFill>
                <a:srgbClr val="2255AA"/>
              </a:solidFill>
              <a:effectLst/>
              <a:latin typeface="Verdan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774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2 Marcador de contenido"/>
          <p:cNvSpPr txBox="1">
            <a:spLocks/>
          </p:cNvSpPr>
          <p:nvPr/>
        </p:nvSpPr>
        <p:spPr>
          <a:xfrm>
            <a:off x="971600" y="908720"/>
            <a:ext cx="8172400" cy="6093296"/>
          </a:xfrm>
          <a:prstGeom prst="rect">
            <a:avLst/>
          </a:prstGeom>
          <a:pattFill prst="pct75">
            <a:fgClr>
              <a:schemeClr val="bg2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365751" indent="-283457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37738" algn="l" rtl="0" eaLnBrk="1" latinLnBrk="0" hangingPunct="1">
              <a:lnSpc>
                <a:spcPct val="100000"/>
              </a:lnSpc>
              <a:spcBef>
                <a:spcPts val="551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46" indent="-228594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53" indent="-173732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16" indent="-182875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22" indent="-182875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29" indent="-182875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192" indent="-182875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499" indent="-182875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Wingdings 2"/>
              <a:buBlip>
                <a:blip r:embed="rId2"/>
              </a:buBlip>
            </a:pPr>
            <a:r>
              <a:rPr lang="es-ES" sz="2400" b="1" dirty="0" smtClean="0"/>
              <a:t>Fito-indicadores</a:t>
            </a:r>
          </a:p>
          <a:p>
            <a:pPr>
              <a:buFont typeface="Wingdings 2"/>
              <a:buBlip>
                <a:blip r:embed="rId3"/>
              </a:buBlip>
            </a:pPr>
            <a:r>
              <a:rPr lang="es-ES" sz="2400" b="1" dirty="0" smtClean="0"/>
              <a:t>Zoo-indicadores</a:t>
            </a:r>
          </a:p>
          <a:p>
            <a:pPr>
              <a:buFont typeface="Wingdings 2"/>
              <a:buBlip>
                <a:blip r:embed="rId4"/>
              </a:buBlip>
            </a:pPr>
            <a:r>
              <a:rPr lang="es-ES" sz="2200" b="1" dirty="0" smtClean="0"/>
              <a:t>Indicadores Astronómicos, </a:t>
            </a:r>
          </a:p>
          <a:p>
            <a:pPr>
              <a:buFont typeface="Wingdings 2"/>
              <a:buBlip>
                <a:blip r:embed="rId4"/>
              </a:buBlip>
            </a:pPr>
            <a:r>
              <a:rPr lang="es-ES" sz="2200" b="1" dirty="0" smtClean="0"/>
              <a:t>Meteorológicos</a:t>
            </a:r>
          </a:p>
          <a:p>
            <a:pPr>
              <a:buFont typeface="Wingdings 2"/>
              <a:buBlip>
                <a:blip r:embed="rId4"/>
              </a:buBlip>
            </a:pPr>
            <a:r>
              <a:rPr lang="es-ES" sz="2200" b="1" dirty="0" smtClean="0"/>
              <a:t>Tradiciones</a:t>
            </a: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908720"/>
          </a:xfrm>
          <a:blipFill>
            <a:blip r:embed="rId5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s-AR" sz="3200" b="1" dirty="0" smtClean="0"/>
              <a:t>Conocimiento local</a:t>
            </a:r>
            <a:endParaRPr lang="es-ES" sz="3200" b="1" dirty="0"/>
          </a:p>
        </p:txBody>
      </p:sp>
      <p:pic>
        <p:nvPicPr>
          <p:cNvPr id="5" name="Picture 11" descr="E:\FOTOS UMALA\FOTOS tesis\IMG_029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6" y="3284985"/>
            <a:ext cx="3359105" cy="1598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2" r="12079"/>
          <a:stretch/>
        </p:blipFill>
        <p:spPr bwMode="auto">
          <a:xfrm>
            <a:off x="3813228" y="3188659"/>
            <a:ext cx="2188336" cy="16122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E:\ENERO 25-28\100_647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526" y="3030294"/>
            <a:ext cx="2362479" cy="17719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1424374" y="3317579"/>
            <a:ext cx="2051803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rgbClr val="0000FF"/>
                </a:solidFill>
              </a:rPr>
              <a:t>Claverías, 1999</a:t>
            </a:r>
          </a:p>
        </p:txBody>
      </p:sp>
      <p:pic>
        <p:nvPicPr>
          <p:cNvPr id="13" name="Picture 9" descr="E:\FOTOS UMALA\fotos_rosita\S730234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889" y="4990689"/>
            <a:ext cx="2311116" cy="182292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Rectángulo redondeado"/>
          <p:cNvSpPr/>
          <p:nvPr/>
        </p:nvSpPr>
        <p:spPr>
          <a:xfrm>
            <a:off x="5964233" y="965184"/>
            <a:ext cx="2977765" cy="208992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dirty="0"/>
              <a:t>Para evitar riesgos, los productores del Altiplano emplean el conocimiento tradicional sobre la predicción del clima, basados en indicadores naturales (Albo, 1989).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7273876" y="6493631"/>
            <a:ext cx="1320903" cy="325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rgbClr val="FFFF00"/>
                </a:solidFill>
              </a:rPr>
              <a:t>Kessel, 2002</a:t>
            </a:r>
          </a:p>
        </p:txBody>
      </p:sp>
      <p:pic>
        <p:nvPicPr>
          <p:cNvPr id="19" name="18 Imagen" descr="E:\FOTOS UMALA\FOTOS INDICADORES\THOLA Y PHUSKALLA y QHUTA (Inca, Jose, Iña) oct 8\100_2533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98080" y="3255"/>
            <a:ext cx="1067168" cy="9054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/>
          <p:cNvPicPr/>
          <p:nvPr/>
        </p:nvPicPr>
        <p:blipFill>
          <a:blip r:embed="rId11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36" y="32340"/>
            <a:ext cx="1519261" cy="850975"/>
          </a:xfrm>
          <a:prstGeom prst="rect">
            <a:avLst/>
          </a:prstGeom>
          <a:noFill/>
        </p:spPr>
      </p:pic>
      <p:pic>
        <p:nvPicPr>
          <p:cNvPr id="17" name="Picture 14" descr="E:\ENERO 25-28\100_6657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21" b="17838"/>
          <a:stretch/>
        </p:blipFill>
        <p:spPr bwMode="auto">
          <a:xfrm>
            <a:off x="2962654" y="4831263"/>
            <a:ext cx="3001579" cy="18138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E:\FOTOS UMALA\FOTOS INDICADORES\THOLA Y PHUSKALLA y QHUTA (Inca, Jose, Iña) oct 8\100_2490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1" t="31046" r="21365" b="26420"/>
          <a:stretch/>
        </p:blipFill>
        <p:spPr bwMode="auto">
          <a:xfrm>
            <a:off x="1026683" y="4829565"/>
            <a:ext cx="2741660" cy="18138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45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0908" y="-5441"/>
            <a:ext cx="8113092" cy="667518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AR" sz="2500" dirty="0" smtClean="0"/>
              <a:t> Estrategias de mitigación desde el conocimiento local</a:t>
            </a:r>
            <a:endParaRPr lang="es-ES" sz="2500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2183741" y="5065332"/>
            <a:ext cx="681081" cy="72008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736" y="815641"/>
            <a:ext cx="3786526" cy="206910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/>
          <a:srcRect l="25431" t="15561" r="19760" b="34040"/>
          <a:stretch/>
        </p:blipFill>
        <p:spPr>
          <a:xfrm>
            <a:off x="1192092" y="4070520"/>
            <a:ext cx="3804169" cy="206910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9152" y="3992010"/>
            <a:ext cx="3607224" cy="216433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/>
          <a:srcRect l="9366" t="4641" r="8421" b="13880"/>
          <a:stretch/>
        </p:blipFill>
        <p:spPr>
          <a:xfrm>
            <a:off x="5140075" y="805750"/>
            <a:ext cx="3835734" cy="207834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140075" y="2792698"/>
            <a:ext cx="3808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/>
              <a:t>Autoridades con herramientas para granizo o helada</a:t>
            </a:r>
            <a:endParaRPr lang="es-ES" sz="1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70512" y="6231581"/>
            <a:ext cx="38075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/>
              <a:t>Muestra de agua cuando no hay lluvias</a:t>
            </a:r>
            <a:endParaRPr lang="es-ES" sz="16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273385" y="6228601"/>
            <a:ext cx="3622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err="1" smtClean="0"/>
              <a:t>Wajtas</a:t>
            </a:r>
            <a:r>
              <a:rPr lang="es-AR" sz="1600" dirty="0" smtClean="0"/>
              <a:t> a los cerros protectores de los eventos extremos</a:t>
            </a:r>
            <a:endParaRPr lang="es-ES" sz="16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1229885" y="2884093"/>
            <a:ext cx="3622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Quema de bosta contra granizo</a:t>
            </a:r>
            <a:endParaRPr lang="es-ES" dirty="0"/>
          </a:p>
        </p:txBody>
      </p:sp>
      <p:sp>
        <p:nvSpPr>
          <p:cNvPr id="14" name="10 Rectángulo redondeado"/>
          <p:cNvSpPr/>
          <p:nvPr/>
        </p:nvSpPr>
        <p:spPr>
          <a:xfrm>
            <a:off x="1030908" y="3325681"/>
            <a:ext cx="5040560" cy="578389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Para reducir daño por eventos climáticos, se practican estrategias locales que tiene sustento</a:t>
            </a:r>
            <a:endParaRPr lang="es-ES" dirty="0"/>
          </a:p>
        </p:txBody>
      </p:sp>
      <p:pic>
        <p:nvPicPr>
          <p:cNvPr id="18" name="Imagen 17"/>
          <p:cNvPicPr/>
          <p:nvPr/>
        </p:nvPicPr>
        <p:blipFill>
          <a:blip r:embed="rId7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761"/>
            <a:ext cx="1130088" cy="6620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533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18 Imagen" descr="E:\FOTOS UMALA\FOTOS INDICADORES\THOLA Y PHUSKALLA y QHUTA (Inca, Jose, Iña) oct 8\100_253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8080" y="3255"/>
            <a:ext cx="1067168" cy="9054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1 Título"/>
          <p:cNvSpPr txBox="1">
            <a:spLocks/>
          </p:cNvSpPr>
          <p:nvPr/>
        </p:nvSpPr>
        <p:spPr bwMode="auto">
          <a:xfrm>
            <a:off x="1019888" y="5426"/>
            <a:ext cx="8135958" cy="92869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0000" lnSpcReduction="20000"/>
          </a:bodyPr>
          <a:lstStyle/>
          <a:p>
            <a:pPr lvl="0" algn="ctr" eaLnBrk="0" hangingPunct="0">
              <a:defRPr/>
            </a:pPr>
            <a:endParaRPr lang="es-ES" sz="2800" kern="0" dirty="0" smtClean="0">
              <a:solidFill>
                <a:schemeClr val="tx2"/>
              </a:solidFill>
            </a:endParaRPr>
          </a:p>
          <a:p>
            <a:pPr lvl="0" algn="ctr" eaLnBrk="0" hangingPunct="0">
              <a:defRPr/>
            </a:pPr>
            <a:r>
              <a:rPr lang="es-ES" sz="2800" b="1" kern="0" dirty="0" smtClean="0">
                <a:solidFill>
                  <a:schemeClr val="tx2"/>
                </a:solidFill>
              </a:rPr>
              <a:t>PERCEPCIONES SOBRE LA IMPORTANCIA Y VALIDEZ DEL</a:t>
            </a:r>
          </a:p>
          <a:p>
            <a:pPr lvl="0" algn="ctr" eaLnBrk="0" hangingPunct="0">
              <a:defRPr/>
            </a:pPr>
            <a:r>
              <a:rPr lang="es-ES" sz="2800" b="1" kern="0" dirty="0" smtClean="0">
                <a:solidFill>
                  <a:schemeClr val="tx2"/>
                </a:solidFill>
              </a:rPr>
              <a:t>CONOCIMIENTO LOCAL  PARA EL MANEJO DEL CLIMA EN LOS ANDES BOLIVIANOS</a:t>
            </a:r>
          </a:p>
          <a:p>
            <a:pPr lvl="0" algn="ctr" eaLnBrk="0" hangingPunct="0">
              <a:defRPr/>
            </a:pPr>
            <a:endParaRPr lang="es-ES" sz="2800" kern="0" dirty="0">
              <a:solidFill>
                <a:schemeClr val="tx2"/>
              </a:solidFill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1075597" y="923549"/>
            <a:ext cx="56163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rgbClr val="002060"/>
                </a:solidFill>
              </a:rPr>
              <a:t>Pronósticos convencionales e institucionales </a:t>
            </a:r>
          </a:p>
        </p:txBody>
      </p:sp>
      <p:pic>
        <p:nvPicPr>
          <p:cNvPr id="22" name="8 Imagen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494" y="1503494"/>
            <a:ext cx="5726440" cy="2855240"/>
          </a:xfrm>
          <a:prstGeom prst="rect">
            <a:avLst/>
          </a:prstGeom>
          <a:noFill/>
        </p:spPr>
      </p:pic>
      <p:pic>
        <p:nvPicPr>
          <p:cNvPr id="23" name="6 Imagen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69121" y="2586564"/>
            <a:ext cx="5429288" cy="2714644"/>
          </a:xfrm>
          <a:prstGeom prst="rect">
            <a:avLst/>
          </a:prstGeom>
          <a:noFill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55071" y="3591197"/>
            <a:ext cx="6149975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504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364" y="67797"/>
            <a:ext cx="7868116" cy="92935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AR" sz="3700" dirty="0" smtClean="0"/>
              <a:t>Percepción de productores sobre </a:t>
            </a:r>
            <a:r>
              <a:rPr lang="es-AR" sz="3700" dirty="0" err="1" smtClean="0"/>
              <a:t>SAT</a:t>
            </a:r>
            <a:endParaRPr lang="es-ES" sz="37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13746" y="1016554"/>
            <a:ext cx="7878734" cy="568249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ES" dirty="0"/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1901038858"/>
              </p:ext>
            </p:extLst>
          </p:nvPr>
        </p:nvGraphicFramePr>
        <p:xfrm>
          <a:off x="1109738" y="1011680"/>
          <a:ext cx="3016635" cy="2726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1089646896"/>
              </p:ext>
            </p:extLst>
          </p:nvPr>
        </p:nvGraphicFramePr>
        <p:xfrm>
          <a:off x="1120826" y="3802200"/>
          <a:ext cx="3024336" cy="2854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31962453"/>
              </p:ext>
            </p:extLst>
          </p:nvPr>
        </p:nvGraphicFramePr>
        <p:xfrm>
          <a:off x="4953113" y="1072771"/>
          <a:ext cx="3326631" cy="3014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3940930" y="2941231"/>
            <a:ext cx="5040560" cy="3777223"/>
            <a:chOff x="3940930" y="2941231"/>
            <a:chExt cx="5040560" cy="3777223"/>
          </a:xfrm>
        </p:grpSpPr>
        <p:grpSp>
          <p:nvGrpSpPr>
            <p:cNvPr id="21" name="Grupo 20"/>
            <p:cNvGrpSpPr/>
            <p:nvPr/>
          </p:nvGrpSpPr>
          <p:grpSpPr>
            <a:xfrm>
              <a:off x="3940930" y="2941231"/>
              <a:ext cx="5040560" cy="3777223"/>
              <a:chOff x="3940930" y="2941231"/>
              <a:chExt cx="5040560" cy="3777223"/>
            </a:xfrm>
          </p:grpSpPr>
          <p:pic>
            <p:nvPicPr>
              <p:cNvPr id="18" name="Imagen 1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40930" y="2941231"/>
                <a:ext cx="5040560" cy="3777223"/>
              </a:xfrm>
              <a:prstGeom prst="rect">
                <a:avLst/>
              </a:prstGeom>
            </p:spPr>
          </p:pic>
          <p:sp>
            <p:nvSpPr>
              <p:cNvPr id="20" name="CuadroTexto 19"/>
              <p:cNvSpPr txBox="1"/>
              <p:nvPr/>
            </p:nvSpPr>
            <p:spPr>
              <a:xfrm>
                <a:off x="4145162" y="3140968"/>
                <a:ext cx="208302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AR" dirty="0" smtClean="0"/>
                  <a:t>Elaborado con productores</a:t>
                </a:r>
                <a:endParaRPr lang="es-ES" dirty="0"/>
              </a:p>
            </p:txBody>
          </p:sp>
        </p:grpSp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44792" y="5661248"/>
              <a:ext cx="1327408" cy="9955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581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962088" cy="634082"/>
          </a:xfrm>
        </p:spPr>
        <p:txBody>
          <a:bodyPr>
            <a:noAutofit/>
          </a:bodyPr>
          <a:lstStyle/>
          <a:p>
            <a:r>
              <a:rPr lang="es-MX" sz="3500" b="1" dirty="0">
                <a:effectLst/>
              </a:rPr>
              <a:t>Como debería llegar la información</a:t>
            </a:r>
            <a:endParaRPr lang="es-ES" sz="3500" dirty="0"/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4993035"/>
              </p:ext>
            </p:extLst>
          </p:nvPr>
        </p:nvGraphicFramePr>
        <p:xfrm>
          <a:off x="971600" y="980728"/>
          <a:ext cx="7560840" cy="3672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20705" t="3799" r="8893" b="15561"/>
          <a:stretch/>
        </p:blipFill>
        <p:spPr>
          <a:xfrm>
            <a:off x="2915816" y="4653677"/>
            <a:ext cx="3240270" cy="208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1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6"/>
          <p:cNvSpPr>
            <a:spLocks noChangeArrowheads="1"/>
          </p:cNvSpPr>
          <p:nvPr/>
        </p:nvSpPr>
        <p:spPr bwMode="auto">
          <a:xfrm rot="16200000">
            <a:off x="900482" y="4380292"/>
            <a:ext cx="2480231" cy="540239"/>
          </a:xfrm>
          <a:prstGeom prst="leftArrow">
            <a:avLst>
              <a:gd name="adj1" fmla="val 50000"/>
              <a:gd name="adj2" fmla="val 88732"/>
            </a:avLst>
          </a:prstGeom>
          <a:solidFill>
            <a:srgbClr val="FFFFFF"/>
          </a:solidFill>
          <a:ln w="76200" algn="ctr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74" name="Picture 2" descr="data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344" y="969214"/>
            <a:ext cx="2100869" cy="1553633"/>
          </a:xfrm>
          <a:prstGeom prst="ellipse">
            <a:avLst/>
          </a:prstGeom>
          <a:noFill/>
          <a:ln w="76200" algn="ctr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AutoShape 3"/>
          <p:cNvSpPr>
            <a:spLocks noChangeArrowheads="1"/>
          </p:cNvSpPr>
          <p:nvPr/>
        </p:nvSpPr>
        <p:spPr bwMode="auto">
          <a:xfrm rot="3501912">
            <a:off x="17731282" y="15248265"/>
            <a:ext cx="847750" cy="401408"/>
          </a:xfrm>
          <a:prstGeom prst="leftArrow">
            <a:avLst>
              <a:gd name="adj1" fmla="val 50000"/>
              <a:gd name="adj2" fmla="val 53358"/>
            </a:avLst>
          </a:prstGeom>
          <a:solidFill>
            <a:srgbClr val="FFFFFF"/>
          </a:solidFill>
          <a:ln w="76200" algn="ctr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80" name="Picture 8" descr="nube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534" y="4940312"/>
            <a:ext cx="2266487" cy="1699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1" y="3305361"/>
            <a:ext cx="1347581" cy="925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08" y="4266219"/>
            <a:ext cx="1382987" cy="956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05" y="5414385"/>
            <a:ext cx="1493016" cy="86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7184571" y="452059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Agregador</a:t>
            </a:r>
            <a:r>
              <a:rPr lang="es-ES" dirty="0"/>
              <a:t> ODK</a:t>
            </a:r>
          </a:p>
        </p:txBody>
      </p:sp>
      <p:pic>
        <p:nvPicPr>
          <p:cNvPr id="21" name="Picture 8" descr="nube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055" y="1321416"/>
            <a:ext cx="2266487" cy="1699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22" name="CuadroTexto 21"/>
          <p:cNvSpPr txBox="1"/>
          <p:nvPr/>
        </p:nvSpPr>
        <p:spPr>
          <a:xfrm>
            <a:off x="1226191" y="143910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Procesador</a:t>
            </a:r>
          </a:p>
        </p:txBody>
      </p:sp>
      <p:sp>
        <p:nvSpPr>
          <p:cNvPr id="23" name="CuadroTexto 22"/>
          <p:cNvSpPr txBox="1"/>
          <p:nvPr/>
        </p:nvSpPr>
        <p:spPr>
          <a:xfrm rot="16200000">
            <a:off x="954668" y="4167556"/>
            <a:ext cx="2378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Información</a:t>
            </a:r>
          </a:p>
        </p:txBody>
      </p:sp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1043608" y="365131"/>
            <a:ext cx="7794144" cy="510573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s-ES" sz="40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Proceso de los servidores</a:t>
            </a:r>
          </a:p>
        </p:txBody>
      </p:sp>
      <p:pic>
        <p:nvPicPr>
          <p:cNvPr id="1026" name="Picture 2" descr="http://cde.peru21.pe/ima/0/0/0/3/0/3033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764" y="4983433"/>
            <a:ext cx="2907848" cy="163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 rot="2633451">
            <a:off x="6014476" y="3408889"/>
            <a:ext cx="1076117" cy="300013"/>
          </a:xfrm>
          <a:prstGeom prst="leftArrow">
            <a:avLst>
              <a:gd name="adj1" fmla="val 50000"/>
              <a:gd name="adj2" fmla="val 88732"/>
            </a:avLst>
          </a:prstGeom>
          <a:solidFill>
            <a:srgbClr val="FFFFFF"/>
          </a:solidFill>
          <a:ln w="76200" algn="ctr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7" name="AutoShape 5"/>
          <p:cNvSpPr>
            <a:spLocks noChangeArrowheads="1"/>
          </p:cNvSpPr>
          <p:nvPr/>
        </p:nvSpPr>
        <p:spPr bwMode="auto">
          <a:xfrm>
            <a:off x="2685984" y="4957042"/>
            <a:ext cx="3462959" cy="696769"/>
          </a:xfrm>
          <a:prstGeom prst="leftArrow">
            <a:avLst>
              <a:gd name="adj1" fmla="val 50000"/>
              <a:gd name="adj2" fmla="val 122435"/>
            </a:avLst>
          </a:prstGeom>
          <a:solidFill>
            <a:srgbClr val="FFC299"/>
          </a:solidFill>
          <a:ln w="31750" algn="ctr">
            <a:solidFill>
              <a:srgbClr val="FF6600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BO" altLang="es-ES" sz="1400" dirty="0">
                <a:solidFill>
                  <a:srgbClr val="000000"/>
                </a:solidFill>
                <a:latin typeface="Arial" panose="020B0604020202020204" pitchFamily="34" charset="0"/>
              </a:rPr>
              <a:t>Procesos desarrollados en el proyecto</a:t>
            </a:r>
            <a:endParaRPr lang="es-ES" altLang="es-ES" sz="1400" dirty="0">
              <a:latin typeface="Arial" panose="020B0604020202020204" pitchFamily="34" charset="0"/>
            </a:endParaRPr>
          </a:p>
        </p:txBody>
      </p:sp>
      <p:pic>
        <p:nvPicPr>
          <p:cNvPr id="19" name="Picture 12" descr="kobo-toolbox-1-72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" t="5717" r="4422" b="44707"/>
          <a:stretch>
            <a:fillRect/>
          </a:stretch>
        </p:blipFill>
        <p:spPr bwMode="auto">
          <a:xfrm>
            <a:off x="2311153" y="5778618"/>
            <a:ext cx="1703709" cy="9326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" name="CuadroTexto 19"/>
          <p:cNvSpPr txBox="1"/>
          <p:nvPr/>
        </p:nvSpPr>
        <p:spPr>
          <a:xfrm>
            <a:off x="7160521" y="161751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Servidor</a:t>
            </a:r>
          </a:p>
        </p:txBody>
      </p:sp>
      <p:sp>
        <p:nvSpPr>
          <p:cNvPr id="2" name="Elipse 1"/>
          <p:cNvSpPr/>
          <p:nvPr/>
        </p:nvSpPr>
        <p:spPr>
          <a:xfrm>
            <a:off x="6343293" y="3793558"/>
            <a:ext cx="2670078" cy="2708920"/>
          </a:xfrm>
          <a:prstGeom prst="ellipse">
            <a:avLst/>
          </a:prstGeom>
          <a:solidFill>
            <a:srgbClr val="00B050">
              <a:alpha val="1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auto">
          <a:xfrm rot="5400000">
            <a:off x="906985" y="3878959"/>
            <a:ext cx="2480231" cy="540239"/>
          </a:xfrm>
          <a:prstGeom prst="leftArrow">
            <a:avLst>
              <a:gd name="adj1" fmla="val 50000"/>
              <a:gd name="adj2" fmla="val 88732"/>
            </a:avLst>
          </a:prstGeom>
          <a:noFill/>
          <a:ln w="76200" algn="ctr">
            <a:solidFill>
              <a:srgbClr val="FF6600"/>
            </a:solidFill>
            <a:miter lim="800000"/>
            <a:headEnd/>
            <a:tailEnd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Elipse 2"/>
          <p:cNvSpPr/>
          <p:nvPr/>
        </p:nvSpPr>
        <p:spPr>
          <a:xfrm>
            <a:off x="5230541" y="1523839"/>
            <a:ext cx="1279273" cy="1140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err="1" smtClean="0"/>
              <a:t>UMSA</a:t>
            </a:r>
            <a:endParaRPr lang="es-ES" dirty="0"/>
          </a:p>
        </p:txBody>
      </p:sp>
      <p:sp>
        <p:nvSpPr>
          <p:cNvPr id="5" name="Flecha izquierda y derecha 4"/>
          <p:cNvSpPr/>
          <p:nvPr/>
        </p:nvSpPr>
        <p:spPr>
          <a:xfrm>
            <a:off x="2311153" y="1682667"/>
            <a:ext cx="2778908" cy="1072255"/>
          </a:xfrm>
          <a:prstGeom prst="leftRightArrow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BO" altLang="es-ES" sz="1400" dirty="0">
                <a:solidFill>
                  <a:srgbClr val="0070C0"/>
                </a:solidFill>
                <a:latin typeface="Arial" panose="020B0604020202020204" pitchFamily="34" charset="0"/>
              </a:rPr>
              <a:t>Procesos desarrollados en el proyecto</a:t>
            </a:r>
            <a:endParaRPr lang="es-ES" altLang="es-ES" sz="14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cxnSp>
        <p:nvCxnSpPr>
          <p:cNvPr id="10" name="Conector recto de flecha 9"/>
          <p:cNvCxnSpPr/>
          <p:nvPr/>
        </p:nvCxnSpPr>
        <p:spPr>
          <a:xfrm flipH="1">
            <a:off x="1970363" y="1289062"/>
            <a:ext cx="4962981" cy="1500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lecha izquierda y derecha 10"/>
          <p:cNvSpPr/>
          <p:nvPr/>
        </p:nvSpPr>
        <p:spPr>
          <a:xfrm>
            <a:off x="6444208" y="2132856"/>
            <a:ext cx="674757" cy="38611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25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8992" y="115024"/>
            <a:ext cx="7498080" cy="840188"/>
          </a:xfrm>
        </p:spPr>
        <p:txBody>
          <a:bodyPr/>
          <a:lstStyle/>
          <a:p>
            <a:r>
              <a:rPr lang="es-AR" dirty="0" smtClean="0"/>
              <a:t>Talleres de capacitación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35608" y="1697409"/>
            <a:ext cx="7498080" cy="4899943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799" y="4182126"/>
            <a:ext cx="2550889" cy="1622493"/>
          </a:xfrm>
          <a:prstGeom prst="rect">
            <a:avLst/>
          </a:prstGeom>
        </p:spPr>
      </p:pic>
      <p:grpSp>
        <p:nvGrpSpPr>
          <p:cNvPr id="25" name="Grupo 24"/>
          <p:cNvGrpSpPr/>
          <p:nvPr/>
        </p:nvGrpSpPr>
        <p:grpSpPr>
          <a:xfrm>
            <a:off x="1428847" y="1172576"/>
            <a:ext cx="7312857" cy="3094235"/>
            <a:chOff x="1428847" y="1172576"/>
            <a:chExt cx="7312857" cy="3094235"/>
          </a:xfrm>
        </p:grpSpPr>
        <p:sp>
          <p:nvSpPr>
            <p:cNvPr id="6" name="Rectangle 42"/>
            <p:cNvSpPr>
              <a:spLocks noChangeArrowheads="1"/>
            </p:cNvSpPr>
            <p:nvPr/>
          </p:nvSpPr>
          <p:spPr bwMode="auto">
            <a:xfrm>
              <a:off x="4288304" y="1172576"/>
              <a:ext cx="1625581" cy="705834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0" tIns="72000" rIns="0" bIns="0"/>
            <a:lstStyle/>
            <a:p>
              <a:pPr algn="ctr"/>
              <a:r>
                <a:rPr lang="es-MX" altLang="es-ES" b="1" dirty="0" smtClean="0">
                  <a:solidFill>
                    <a:srgbClr val="FFFF66"/>
                  </a:solidFill>
                </a:rPr>
                <a:t>Motivación y sensibilización</a:t>
              </a:r>
              <a:endParaRPr lang="es-MX" altLang="es-ES" b="1" dirty="0">
                <a:solidFill>
                  <a:srgbClr val="FFFF66"/>
                </a:solidFill>
              </a:endParaRPr>
            </a:p>
          </p:txBody>
        </p:sp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7113109" y="2016151"/>
              <a:ext cx="1628595" cy="530700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0" tIns="72000" rIns="0" bIns="0"/>
            <a:lstStyle/>
            <a:p>
              <a:pPr algn="ctr">
                <a:lnSpc>
                  <a:spcPct val="80000"/>
                </a:lnSpc>
              </a:pPr>
              <a:r>
                <a:rPr lang="es-MX" altLang="es-ES" sz="1400" b="1" i="1" dirty="0">
                  <a:solidFill>
                    <a:srgbClr val="FFFF66"/>
                  </a:solidFill>
                </a:rPr>
                <a:t>Conocimientos previos</a:t>
              </a:r>
              <a:endParaRPr lang="es-MX" altLang="es-ES" sz="1400" b="1" dirty="0">
                <a:solidFill>
                  <a:srgbClr val="FFFF66"/>
                </a:solidFill>
              </a:endParaRPr>
            </a:p>
          </p:txBody>
        </p:sp>
        <p:sp>
          <p:nvSpPr>
            <p:cNvPr id="8" name="Rectangle 44"/>
            <p:cNvSpPr>
              <a:spLocks noChangeArrowheads="1"/>
            </p:cNvSpPr>
            <p:nvPr/>
          </p:nvSpPr>
          <p:spPr bwMode="auto">
            <a:xfrm>
              <a:off x="7114616" y="2940936"/>
              <a:ext cx="1627088" cy="795175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44000" rIns="0" bIns="0"/>
            <a:lstStyle/>
            <a:p>
              <a:pPr algn="ctr">
                <a:lnSpc>
                  <a:spcPct val="72000"/>
                </a:lnSpc>
              </a:pPr>
              <a:r>
                <a:rPr lang="es-MX" altLang="es-ES" sz="1400" b="1" i="1">
                  <a:solidFill>
                    <a:srgbClr val="FFFF66"/>
                  </a:solidFill>
                </a:rPr>
                <a:t>Contenidos conceptuales prácticos</a:t>
              </a:r>
              <a:endParaRPr lang="es-MX" altLang="es-ES" sz="1400" b="1">
                <a:solidFill>
                  <a:srgbClr val="FFFF66"/>
                </a:solidFill>
              </a:endParaRPr>
            </a:p>
          </p:txBody>
        </p:sp>
        <p:sp>
          <p:nvSpPr>
            <p:cNvPr id="9" name="Rectangle 45"/>
            <p:cNvSpPr>
              <a:spLocks noChangeArrowheads="1"/>
            </p:cNvSpPr>
            <p:nvPr/>
          </p:nvSpPr>
          <p:spPr bwMode="auto">
            <a:xfrm>
              <a:off x="4250639" y="3711590"/>
              <a:ext cx="1627088" cy="555221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0" tIns="72000" rIns="0" bIns="0"/>
            <a:lstStyle/>
            <a:p>
              <a:pPr algn="ctr">
                <a:lnSpc>
                  <a:spcPct val="80000"/>
                </a:lnSpc>
              </a:pPr>
              <a:r>
                <a:rPr lang="es-MX" altLang="es-ES" sz="1400" b="1" i="1">
                  <a:solidFill>
                    <a:srgbClr val="FFFF66"/>
                  </a:solidFill>
                </a:rPr>
                <a:t>Habilidades intelectuales</a:t>
              </a:r>
              <a:endParaRPr lang="es-MX" altLang="es-ES" sz="1400" b="1">
                <a:solidFill>
                  <a:srgbClr val="FFFF66"/>
                </a:solidFill>
              </a:endParaRPr>
            </a:p>
          </p:txBody>
        </p:sp>
        <p:sp>
          <p:nvSpPr>
            <p:cNvPr id="10" name="Rectangle 46"/>
            <p:cNvSpPr>
              <a:spLocks noChangeArrowheads="1"/>
            </p:cNvSpPr>
            <p:nvPr/>
          </p:nvSpPr>
          <p:spPr bwMode="auto">
            <a:xfrm>
              <a:off x="1428847" y="3100321"/>
              <a:ext cx="1627088" cy="469399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0" tIns="72000" rIns="0" bIns="0"/>
            <a:lstStyle/>
            <a:p>
              <a:pPr algn="ctr"/>
              <a:r>
                <a:rPr lang="es-MX" altLang="es-ES" sz="1400" b="1" i="1">
                  <a:solidFill>
                    <a:srgbClr val="FFFF66"/>
                  </a:solidFill>
                </a:rPr>
                <a:t>Reflexión</a:t>
              </a:r>
              <a:endParaRPr lang="es-MX" altLang="es-ES" sz="1400" b="1">
                <a:solidFill>
                  <a:srgbClr val="FFFF66"/>
                </a:solidFill>
              </a:endParaRPr>
            </a:p>
          </p:txBody>
        </p:sp>
        <p:sp>
          <p:nvSpPr>
            <p:cNvPr id="11" name="Rectangle 47"/>
            <p:cNvSpPr>
              <a:spLocks noChangeArrowheads="1"/>
            </p:cNvSpPr>
            <p:nvPr/>
          </p:nvSpPr>
          <p:spPr bwMode="auto">
            <a:xfrm>
              <a:off x="1445419" y="2149264"/>
              <a:ext cx="1624075" cy="434369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tIns="72000" rIns="0" bIns="0"/>
            <a:lstStyle/>
            <a:p>
              <a:pPr algn="ctr"/>
              <a:r>
                <a:rPr lang="es-MX" altLang="es-ES" sz="1400" b="1" i="1">
                  <a:solidFill>
                    <a:srgbClr val="FFFF66"/>
                  </a:solidFill>
                </a:rPr>
                <a:t>Evaluación</a:t>
              </a:r>
              <a:endParaRPr lang="es-MX" altLang="es-ES" sz="1400" b="1">
                <a:solidFill>
                  <a:srgbClr val="FFFF66"/>
                </a:solidFill>
              </a:endParaRPr>
            </a:p>
          </p:txBody>
        </p:sp>
        <p:sp>
          <p:nvSpPr>
            <p:cNvPr id="12" name="Rectangle 48"/>
            <p:cNvSpPr>
              <a:spLocks noChangeArrowheads="1"/>
            </p:cNvSpPr>
            <p:nvPr/>
          </p:nvSpPr>
          <p:spPr bwMode="auto">
            <a:xfrm>
              <a:off x="4435946" y="2625791"/>
              <a:ext cx="1440000" cy="379206"/>
            </a:xfrm>
            <a:prstGeom prst="rect">
              <a:avLst/>
            </a:prstGeom>
            <a:ln/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0" tIns="0" rIns="0" bIns="0" anchor="ctr">
              <a:spAutoFit/>
            </a:bodyPr>
            <a:lstStyle/>
            <a:p>
              <a:pPr algn="ctr">
                <a:lnSpc>
                  <a:spcPct val="88000"/>
                </a:lnSpc>
              </a:pPr>
              <a:r>
                <a:rPr lang="es-MX" altLang="es-ES" sz="1400" b="1" i="1" dirty="0"/>
                <a:t>Conocimiento</a:t>
              </a:r>
            </a:p>
            <a:p>
              <a:pPr algn="ctr">
                <a:lnSpc>
                  <a:spcPct val="88000"/>
                </a:lnSpc>
              </a:pPr>
              <a:r>
                <a:rPr lang="es-MX" altLang="es-ES" sz="1400" b="1" i="1" dirty="0"/>
                <a:t> interactivo</a:t>
              </a:r>
              <a:endParaRPr lang="es-MX" altLang="es-ES" sz="1400" dirty="0"/>
            </a:p>
          </p:txBody>
        </p:sp>
        <p:sp>
          <p:nvSpPr>
            <p:cNvPr id="13" name="Freeform 49"/>
            <p:cNvSpPr>
              <a:spLocks/>
            </p:cNvSpPr>
            <p:nvPr/>
          </p:nvSpPr>
          <p:spPr bwMode="auto">
            <a:xfrm>
              <a:off x="6382426" y="2613407"/>
              <a:ext cx="561948" cy="395836"/>
            </a:xfrm>
            <a:custGeom>
              <a:avLst/>
              <a:gdLst>
                <a:gd name="T0" fmla="*/ 15000 w 20000"/>
                <a:gd name="T1" fmla="*/ 0 h 20000"/>
                <a:gd name="T2" fmla="*/ 15000 w 20000"/>
                <a:gd name="T3" fmla="*/ 5000 h 20000"/>
                <a:gd name="T4" fmla="*/ 0 w 20000"/>
                <a:gd name="T5" fmla="*/ 5000 h 20000"/>
                <a:gd name="T6" fmla="*/ 0 w 20000"/>
                <a:gd name="T7" fmla="*/ 15000 h 20000"/>
                <a:gd name="T8" fmla="*/ 15000 w 20000"/>
                <a:gd name="T9" fmla="*/ 15000 h 20000"/>
                <a:gd name="T10" fmla="*/ 15000 w 20000"/>
                <a:gd name="T11" fmla="*/ 20000 h 20000"/>
                <a:gd name="T12" fmla="*/ 20000 w 20000"/>
                <a:gd name="T13" fmla="*/ 10000 h 20000"/>
                <a:gd name="T14" fmla="*/ 15000 w 20000"/>
                <a:gd name="T15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00" h="20000">
                  <a:moveTo>
                    <a:pt x="15000" y="0"/>
                  </a:moveTo>
                  <a:lnTo>
                    <a:pt x="15000" y="5000"/>
                  </a:lnTo>
                  <a:lnTo>
                    <a:pt x="0" y="5000"/>
                  </a:lnTo>
                  <a:lnTo>
                    <a:pt x="0" y="15000"/>
                  </a:lnTo>
                  <a:lnTo>
                    <a:pt x="15000" y="15000"/>
                  </a:lnTo>
                  <a:lnTo>
                    <a:pt x="15000" y="20000"/>
                  </a:lnTo>
                  <a:lnTo>
                    <a:pt x="20000" y="10000"/>
                  </a:lnTo>
                  <a:lnTo>
                    <a:pt x="15000" y="0"/>
                  </a:lnTo>
                  <a:close/>
                </a:path>
              </a:pathLst>
            </a:custGeom>
            <a:solidFill>
              <a:srgbClr val="99CCFF"/>
            </a:solidFill>
            <a:ln w="31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s-ES"/>
            </a:p>
          </p:txBody>
        </p:sp>
        <p:sp>
          <p:nvSpPr>
            <p:cNvPr id="14" name="Freeform 50"/>
            <p:cNvSpPr>
              <a:spLocks/>
            </p:cNvSpPr>
            <p:nvPr/>
          </p:nvSpPr>
          <p:spPr bwMode="auto">
            <a:xfrm rot="10800000">
              <a:off x="3506397" y="2613407"/>
              <a:ext cx="561948" cy="395836"/>
            </a:xfrm>
            <a:custGeom>
              <a:avLst/>
              <a:gdLst>
                <a:gd name="T0" fmla="*/ 15000 w 20000"/>
                <a:gd name="T1" fmla="*/ 0 h 20000"/>
                <a:gd name="T2" fmla="*/ 15000 w 20000"/>
                <a:gd name="T3" fmla="*/ 5000 h 20000"/>
                <a:gd name="T4" fmla="*/ 0 w 20000"/>
                <a:gd name="T5" fmla="*/ 5000 h 20000"/>
                <a:gd name="T6" fmla="*/ 0 w 20000"/>
                <a:gd name="T7" fmla="*/ 15000 h 20000"/>
                <a:gd name="T8" fmla="*/ 15000 w 20000"/>
                <a:gd name="T9" fmla="*/ 15000 h 20000"/>
                <a:gd name="T10" fmla="*/ 15000 w 20000"/>
                <a:gd name="T11" fmla="*/ 20000 h 20000"/>
                <a:gd name="T12" fmla="*/ 20000 w 20000"/>
                <a:gd name="T13" fmla="*/ 10000 h 20000"/>
                <a:gd name="T14" fmla="*/ 15000 w 20000"/>
                <a:gd name="T15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00" h="20000">
                  <a:moveTo>
                    <a:pt x="15000" y="0"/>
                  </a:moveTo>
                  <a:lnTo>
                    <a:pt x="15000" y="5000"/>
                  </a:lnTo>
                  <a:lnTo>
                    <a:pt x="0" y="5000"/>
                  </a:lnTo>
                  <a:lnTo>
                    <a:pt x="0" y="15000"/>
                  </a:lnTo>
                  <a:lnTo>
                    <a:pt x="15000" y="15000"/>
                  </a:lnTo>
                  <a:lnTo>
                    <a:pt x="15000" y="20000"/>
                  </a:lnTo>
                  <a:lnTo>
                    <a:pt x="20000" y="10000"/>
                  </a:lnTo>
                  <a:lnTo>
                    <a:pt x="15000" y="0"/>
                  </a:lnTo>
                  <a:close/>
                </a:path>
              </a:pathLst>
            </a:custGeom>
            <a:solidFill>
              <a:srgbClr val="99CCFF"/>
            </a:solidFill>
            <a:ln w="31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s-ES"/>
            </a:p>
          </p:txBody>
        </p:sp>
        <p:sp>
          <p:nvSpPr>
            <p:cNvPr id="15" name="Freeform 51"/>
            <p:cNvSpPr>
              <a:spLocks/>
            </p:cNvSpPr>
            <p:nvPr/>
          </p:nvSpPr>
          <p:spPr bwMode="auto">
            <a:xfrm rot="5400000">
              <a:off x="4814010" y="3170100"/>
              <a:ext cx="593754" cy="373628"/>
            </a:xfrm>
            <a:custGeom>
              <a:avLst/>
              <a:gdLst>
                <a:gd name="T0" fmla="*/ 15000 w 20000"/>
                <a:gd name="T1" fmla="*/ 0 h 20000"/>
                <a:gd name="T2" fmla="*/ 15000 w 20000"/>
                <a:gd name="T3" fmla="*/ 5000 h 20000"/>
                <a:gd name="T4" fmla="*/ 0 w 20000"/>
                <a:gd name="T5" fmla="*/ 5000 h 20000"/>
                <a:gd name="T6" fmla="*/ 0 w 20000"/>
                <a:gd name="T7" fmla="*/ 15000 h 20000"/>
                <a:gd name="T8" fmla="*/ 15000 w 20000"/>
                <a:gd name="T9" fmla="*/ 15000 h 20000"/>
                <a:gd name="T10" fmla="*/ 15000 w 20000"/>
                <a:gd name="T11" fmla="*/ 20000 h 20000"/>
                <a:gd name="T12" fmla="*/ 20000 w 20000"/>
                <a:gd name="T13" fmla="*/ 10000 h 20000"/>
                <a:gd name="T14" fmla="*/ 15000 w 20000"/>
                <a:gd name="T15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00" h="20000">
                  <a:moveTo>
                    <a:pt x="15000" y="0"/>
                  </a:moveTo>
                  <a:lnTo>
                    <a:pt x="15000" y="5000"/>
                  </a:lnTo>
                  <a:lnTo>
                    <a:pt x="0" y="5000"/>
                  </a:lnTo>
                  <a:lnTo>
                    <a:pt x="0" y="15000"/>
                  </a:lnTo>
                  <a:lnTo>
                    <a:pt x="15000" y="15000"/>
                  </a:lnTo>
                  <a:lnTo>
                    <a:pt x="15000" y="20000"/>
                  </a:lnTo>
                  <a:lnTo>
                    <a:pt x="20000" y="10000"/>
                  </a:lnTo>
                  <a:lnTo>
                    <a:pt x="15000" y="0"/>
                  </a:lnTo>
                  <a:close/>
                </a:path>
              </a:pathLst>
            </a:custGeom>
            <a:solidFill>
              <a:srgbClr val="FFCC99"/>
            </a:solidFill>
            <a:ln w="31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s-ES"/>
            </a:p>
          </p:txBody>
        </p:sp>
        <p:sp>
          <p:nvSpPr>
            <p:cNvPr id="16" name="Freeform 52"/>
            <p:cNvSpPr>
              <a:spLocks/>
            </p:cNvSpPr>
            <p:nvPr/>
          </p:nvSpPr>
          <p:spPr bwMode="auto">
            <a:xfrm rot="16200000">
              <a:off x="4812258" y="2028647"/>
              <a:ext cx="597257" cy="373628"/>
            </a:xfrm>
            <a:custGeom>
              <a:avLst/>
              <a:gdLst>
                <a:gd name="T0" fmla="*/ 15000 w 20000"/>
                <a:gd name="T1" fmla="*/ 0 h 20000"/>
                <a:gd name="T2" fmla="*/ 15000 w 20000"/>
                <a:gd name="T3" fmla="*/ 5000 h 20000"/>
                <a:gd name="T4" fmla="*/ 0 w 20000"/>
                <a:gd name="T5" fmla="*/ 5000 h 20000"/>
                <a:gd name="T6" fmla="*/ 0 w 20000"/>
                <a:gd name="T7" fmla="*/ 15000 h 20000"/>
                <a:gd name="T8" fmla="*/ 15000 w 20000"/>
                <a:gd name="T9" fmla="*/ 15000 h 20000"/>
                <a:gd name="T10" fmla="*/ 15000 w 20000"/>
                <a:gd name="T11" fmla="*/ 20000 h 20000"/>
                <a:gd name="T12" fmla="*/ 20000 w 20000"/>
                <a:gd name="T13" fmla="*/ 10000 h 20000"/>
                <a:gd name="T14" fmla="*/ 15000 w 20000"/>
                <a:gd name="T15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00" h="20000">
                  <a:moveTo>
                    <a:pt x="15000" y="0"/>
                  </a:moveTo>
                  <a:lnTo>
                    <a:pt x="15000" y="5000"/>
                  </a:lnTo>
                  <a:lnTo>
                    <a:pt x="0" y="5000"/>
                  </a:lnTo>
                  <a:lnTo>
                    <a:pt x="0" y="15000"/>
                  </a:lnTo>
                  <a:lnTo>
                    <a:pt x="15000" y="15000"/>
                  </a:lnTo>
                  <a:lnTo>
                    <a:pt x="15000" y="20000"/>
                  </a:lnTo>
                  <a:lnTo>
                    <a:pt x="20000" y="10000"/>
                  </a:lnTo>
                  <a:lnTo>
                    <a:pt x="15000" y="0"/>
                  </a:lnTo>
                  <a:close/>
                </a:path>
              </a:pathLst>
            </a:custGeom>
            <a:solidFill>
              <a:srgbClr val="FFCC99"/>
            </a:solidFill>
            <a:ln w="31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s-ES"/>
            </a:p>
          </p:txBody>
        </p:sp>
        <p:sp>
          <p:nvSpPr>
            <p:cNvPr id="17" name="Freeform 53"/>
            <p:cNvSpPr>
              <a:spLocks/>
            </p:cNvSpPr>
            <p:nvPr/>
          </p:nvSpPr>
          <p:spPr bwMode="auto">
            <a:xfrm>
              <a:off x="5924431" y="1476693"/>
              <a:ext cx="1999209" cy="530700"/>
            </a:xfrm>
            <a:custGeom>
              <a:avLst/>
              <a:gdLst>
                <a:gd name="T0" fmla="*/ 0 w 1920"/>
                <a:gd name="T1" fmla="*/ 0 h 480"/>
                <a:gd name="T2" fmla="*/ 1920 w 1920"/>
                <a:gd name="T3" fmla="*/ 0 h 480"/>
                <a:gd name="T4" fmla="*/ 1920 w 1920"/>
                <a:gd name="T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0" h="480">
                  <a:moveTo>
                    <a:pt x="0" y="0"/>
                  </a:moveTo>
                  <a:lnTo>
                    <a:pt x="1920" y="0"/>
                  </a:lnTo>
                  <a:lnTo>
                    <a:pt x="1920" y="480"/>
                  </a:lnTo>
                </a:path>
              </a:pathLst>
            </a:custGeom>
            <a:noFill/>
            <a:ln w="6350" cmpd="sng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s-ES"/>
            </a:p>
          </p:txBody>
        </p:sp>
        <p:sp>
          <p:nvSpPr>
            <p:cNvPr id="18" name="Line 54"/>
            <p:cNvSpPr>
              <a:spLocks noChangeShapeType="1"/>
            </p:cNvSpPr>
            <p:nvPr/>
          </p:nvSpPr>
          <p:spPr bwMode="auto">
            <a:xfrm>
              <a:off x="7923640" y="2555609"/>
              <a:ext cx="0" cy="397587"/>
            </a:xfrm>
            <a:prstGeom prst="line">
              <a:avLst/>
            </a:prstGeom>
            <a:noFill/>
            <a:ln w="6350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es-ES"/>
            </a:p>
          </p:txBody>
        </p:sp>
        <p:sp>
          <p:nvSpPr>
            <p:cNvPr id="19" name="Freeform 55"/>
            <p:cNvSpPr>
              <a:spLocks/>
            </p:cNvSpPr>
            <p:nvPr/>
          </p:nvSpPr>
          <p:spPr bwMode="auto">
            <a:xfrm>
              <a:off x="5882247" y="3737862"/>
              <a:ext cx="1999209" cy="262723"/>
            </a:xfrm>
            <a:custGeom>
              <a:avLst/>
              <a:gdLst>
                <a:gd name="T0" fmla="*/ 1920 w 1920"/>
                <a:gd name="T1" fmla="*/ 0 h 240"/>
                <a:gd name="T2" fmla="*/ 1920 w 1920"/>
                <a:gd name="T3" fmla="*/ 240 h 240"/>
                <a:gd name="T4" fmla="*/ 0 w 1920"/>
                <a:gd name="T5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0" h="240">
                  <a:moveTo>
                    <a:pt x="1920" y="0"/>
                  </a:moveTo>
                  <a:lnTo>
                    <a:pt x="1920" y="240"/>
                  </a:lnTo>
                  <a:lnTo>
                    <a:pt x="0" y="240"/>
                  </a:lnTo>
                </a:path>
              </a:pathLst>
            </a:custGeom>
            <a:noFill/>
            <a:ln w="6350" cmpd="sng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s-ES"/>
            </a:p>
          </p:txBody>
        </p:sp>
        <p:sp>
          <p:nvSpPr>
            <p:cNvPr id="20" name="Freeform 56"/>
            <p:cNvSpPr>
              <a:spLocks/>
            </p:cNvSpPr>
            <p:nvPr/>
          </p:nvSpPr>
          <p:spPr bwMode="auto">
            <a:xfrm>
              <a:off x="2243897" y="3604749"/>
              <a:ext cx="2000716" cy="395836"/>
            </a:xfrm>
            <a:custGeom>
              <a:avLst/>
              <a:gdLst>
                <a:gd name="T0" fmla="*/ 1680 w 1680"/>
                <a:gd name="T1" fmla="*/ 360 h 360"/>
                <a:gd name="T2" fmla="*/ 0 w 1680"/>
                <a:gd name="T3" fmla="*/ 360 h 360"/>
                <a:gd name="T4" fmla="*/ 0 w 1680"/>
                <a:gd name="T5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0" h="360">
                  <a:moveTo>
                    <a:pt x="1680" y="360"/>
                  </a:moveTo>
                  <a:lnTo>
                    <a:pt x="0" y="360"/>
                  </a:lnTo>
                  <a:lnTo>
                    <a:pt x="0" y="0"/>
                  </a:lnTo>
                </a:path>
              </a:pathLst>
            </a:custGeom>
            <a:noFill/>
            <a:ln w="6350" cmpd="sng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s-ES"/>
            </a:p>
          </p:txBody>
        </p:sp>
        <p:sp>
          <p:nvSpPr>
            <p:cNvPr id="21" name="Line 57"/>
            <p:cNvSpPr>
              <a:spLocks noChangeShapeType="1"/>
            </p:cNvSpPr>
            <p:nvPr/>
          </p:nvSpPr>
          <p:spPr bwMode="auto">
            <a:xfrm flipV="1">
              <a:off x="2243897" y="2583632"/>
              <a:ext cx="0" cy="492167"/>
            </a:xfrm>
            <a:prstGeom prst="line">
              <a:avLst/>
            </a:prstGeom>
            <a:noFill/>
            <a:ln w="6350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es-ES"/>
            </a:p>
          </p:txBody>
        </p:sp>
        <p:sp>
          <p:nvSpPr>
            <p:cNvPr id="22" name="Freeform 58"/>
            <p:cNvSpPr>
              <a:spLocks/>
            </p:cNvSpPr>
            <p:nvPr/>
          </p:nvSpPr>
          <p:spPr bwMode="auto">
            <a:xfrm>
              <a:off x="2257457" y="1487202"/>
              <a:ext cx="2000716" cy="662062"/>
            </a:xfrm>
            <a:custGeom>
              <a:avLst/>
              <a:gdLst>
                <a:gd name="T0" fmla="*/ 0 w 1680"/>
                <a:gd name="T1" fmla="*/ 600 h 600"/>
                <a:gd name="T2" fmla="*/ 0 w 1680"/>
                <a:gd name="T3" fmla="*/ 0 h 600"/>
                <a:gd name="T4" fmla="*/ 1680 w 1680"/>
                <a:gd name="T5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0" h="600">
                  <a:moveTo>
                    <a:pt x="0" y="600"/>
                  </a:moveTo>
                  <a:lnTo>
                    <a:pt x="0" y="0"/>
                  </a:lnTo>
                  <a:lnTo>
                    <a:pt x="1680" y="0"/>
                  </a:lnTo>
                </a:path>
              </a:pathLst>
            </a:custGeom>
            <a:noFill/>
            <a:ln w="6350" cmpd="sng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es-ES"/>
            </a:p>
          </p:txBody>
        </p:sp>
      </p:grpSp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747" y="4464729"/>
            <a:ext cx="2872649" cy="180303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871" y="3815595"/>
            <a:ext cx="24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7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19776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Pronósticos de corto plazo y estrategia de Alerta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6885"/>
          <a:stretch/>
        </p:blipFill>
        <p:spPr>
          <a:xfrm>
            <a:off x="788792" y="3553565"/>
            <a:ext cx="5470101" cy="330444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653" y="1916442"/>
            <a:ext cx="2752677" cy="4575876"/>
          </a:xfrm>
          <a:prstGeom prst="rect">
            <a:avLst/>
          </a:prstGeom>
        </p:spPr>
      </p:pic>
      <p:pic>
        <p:nvPicPr>
          <p:cNvPr id="6" name="4 Imagen" descr="E:\FOTOS PRODUCTORES UMALA\DSCN053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40953" y="1754980"/>
            <a:ext cx="2773288" cy="22215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/>
          <a:srcRect l="7476" t="13881" r="63230" b="39080"/>
          <a:stretch/>
        </p:blipFill>
        <p:spPr>
          <a:xfrm>
            <a:off x="2787571" y="1479102"/>
            <a:ext cx="2952459" cy="27732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952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5960" y="302819"/>
            <a:ext cx="7498080" cy="778098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Incorporar estudiantes de secundaria en el proceso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99992" y="1601936"/>
            <a:ext cx="4073656" cy="1826864"/>
          </a:xfrm>
        </p:spPr>
        <p:txBody>
          <a:bodyPr>
            <a:normAutofit fontScale="70000" lnSpcReduction="20000"/>
          </a:bodyPr>
          <a:lstStyle/>
          <a:p>
            <a:r>
              <a:rPr lang="es-AR" dirty="0" smtClean="0"/>
              <a:t>Colegio de </a:t>
            </a:r>
            <a:r>
              <a:rPr lang="es-AR" dirty="0" err="1" smtClean="0"/>
              <a:t>Umala</a:t>
            </a:r>
            <a:endParaRPr lang="es-AR" dirty="0" smtClean="0"/>
          </a:p>
          <a:p>
            <a:r>
              <a:rPr lang="es-AR" dirty="0" smtClean="0"/>
              <a:t>Colegio </a:t>
            </a:r>
            <a:r>
              <a:rPr lang="es-AR" dirty="0" err="1" smtClean="0"/>
              <a:t>Chinchaya</a:t>
            </a:r>
            <a:endParaRPr lang="es-AR" dirty="0" smtClean="0"/>
          </a:p>
          <a:p>
            <a:r>
              <a:rPr lang="es-AR" dirty="0" smtClean="0"/>
              <a:t>Colegio </a:t>
            </a:r>
            <a:r>
              <a:rPr lang="es-AR" dirty="0" err="1" smtClean="0"/>
              <a:t>Cutusuma</a:t>
            </a:r>
            <a:endParaRPr lang="es-AR" dirty="0" smtClean="0"/>
          </a:p>
          <a:p>
            <a:r>
              <a:rPr lang="es-AR" dirty="0" smtClean="0"/>
              <a:t>Escuela de </a:t>
            </a:r>
            <a:r>
              <a:rPr lang="es-AR" dirty="0" err="1" smtClean="0"/>
              <a:t>Calahuancane</a:t>
            </a:r>
            <a:r>
              <a:rPr lang="es-AR" dirty="0" smtClean="0"/>
              <a:t> baja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3275329"/>
            <a:ext cx="2992208" cy="1800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403524"/>
            <a:ext cx="2992208" cy="1800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668" y="3209204"/>
            <a:ext cx="24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0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498080" cy="490066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Flujo de información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0" r="1334" b="8502"/>
          <a:stretch/>
        </p:blipFill>
        <p:spPr>
          <a:xfrm>
            <a:off x="1056583" y="836712"/>
            <a:ext cx="2088232" cy="3273446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3932" b="8066"/>
          <a:stretch/>
        </p:blipFill>
        <p:spPr>
          <a:xfrm>
            <a:off x="3594773" y="1844824"/>
            <a:ext cx="2255461" cy="35286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t="4522" b="8066"/>
          <a:stretch/>
        </p:blipFill>
        <p:spPr>
          <a:xfrm>
            <a:off x="6300192" y="2506838"/>
            <a:ext cx="250224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4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890080" cy="562074"/>
          </a:xfrm>
        </p:spPr>
        <p:txBody>
          <a:bodyPr>
            <a:noAutofit/>
          </a:bodyPr>
          <a:lstStyle/>
          <a:p>
            <a:r>
              <a:rPr lang="es-AR" sz="3200" dirty="0" smtClean="0"/>
              <a:t>La información ayudo en la Toma de decisiones</a:t>
            </a:r>
            <a:endParaRPr lang="es-ES" sz="32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4773774"/>
            <a:ext cx="2388376" cy="179128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216" y="4128443"/>
            <a:ext cx="1461968" cy="243661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2" y="1628800"/>
            <a:ext cx="1988004" cy="2650672"/>
          </a:xfrm>
          <a:prstGeom prst="rect">
            <a:avLst/>
          </a:prstGeom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1727102910"/>
              </p:ext>
            </p:extLst>
          </p:nvPr>
        </p:nvGraphicFramePr>
        <p:xfrm>
          <a:off x="1259632" y="98072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4862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Innovador con acceso a pronostico corto plazo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7" y="4830230"/>
            <a:ext cx="2556838" cy="191762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962133" y="5824530"/>
            <a:ext cx="1692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Apoyo con información a la comunidad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000" y="4904227"/>
            <a:ext cx="3200000" cy="1800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251812" y="4683694"/>
            <a:ext cx="169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dirty="0" smtClean="0"/>
              <a:t>Apoyo con </a:t>
            </a:r>
            <a:r>
              <a:rPr lang="es-AR" dirty="0" err="1" smtClean="0"/>
              <a:t>Tesistas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44330" t="32360" r="20233" b="33200"/>
          <a:stretch/>
        </p:blipFill>
        <p:spPr>
          <a:xfrm>
            <a:off x="1907704" y="1353770"/>
            <a:ext cx="6091324" cy="332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1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6" y="-365125"/>
            <a:ext cx="1009651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3" name="1 Título"/>
          <p:cNvSpPr txBox="1">
            <a:spLocks/>
          </p:cNvSpPr>
          <p:nvPr/>
        </p:nvSpPr>
        <p:spPr bwMode="auto">
          <a:xfrm>
            <a:off x="771559" y="237672"/>
            <a:ext cx="8229600" cy="53225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lvl="0" algn="ctr" eaLnBrk="0" hangingPunct="0">
              <a:defRPr/>
            </a:pPr>
            <a:r>
              <a:rPr lang="es-ES" sz="2800" kern="0" dirty="0" smtClean="0">
                <a:solidFill>
                  <a:schemeClr val="tx2"/>
                </a:solidFill>
              </a:rPr>
              <a:t>LECCIONES APRENDIDAS</a:t>
            </a:r>
            <a:endParaRPr lang="es-ES" sz="2800" kern="0" dirty="0">
              <a:solidFill>
                <a:schemeClr val="tx2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043611" y="1142989"/>
            <a:ext cx="795754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rgbClr val="002060"/>
                </a:solidFill>
              </a:rPr>
              <a:t>Es importante conversar del aporte mutuo de información.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rgbClr val="002060"/>
                </a:solidFill>
              </a:rPr>
              <a:t>La variabilidad climática es muy local, incluso entre comunidades que se encuentran en zonas homogéneas y muy cercanas.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rgbClr val="002060"/>
                </a:solidFill>
              </a:rPr>
              <a:t>El manejo de tecnología como los celulares, a pesar de haber sido muy solicitado, en la practica no fue fácil, especialmente entre los agricultores de mayor edad.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rgbClr val="002060"/>
                </a:solidFill>
              </a:rPr>
              <a:t>Las redes de agricultores investigadores, son mas valiosas de lo inicialmente supuesto, para contar con sistemas de pronostico climático confiable, valido y utilizable.</a:t>
            </a:r>
            <a:endParaRPr lang="es-ES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30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AutoShape 2" descr="Ver imagen en tamaño completo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6" y="-365125"/>
            <a:ext cx="1009651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BO"/>
          </a:p>
        </p:txBody>
      </p:sp>
      <p:sp>
        <p:nvSpPr>
          <p:cNvPr id="3" name="1 Título"/>
          <p:cNvSpPr txBox="1">
            <a:spLocks/>
          </p:cNvSpPr>
          <p:nvPr/>
        </p:nvSpPr>
        <p:spPr bwMode="auto">
          <a:xfrm>
            <a:off x="714348" y="500042"/>
            <a:ext cx="8229600" cy="53225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lvl="0" algn="ctr" eaLnBrk="0" hangingPunct="0">
              <a:defRPr/>
            </a:pPr>
            <a:r>
              <a:rPr lang="es-AR" sz="2800" kern="0" dirty="0" smtClean="0">
                <a:solidFill>
                  <a:schemeClr val="tx2"/>
                </a:solidFill>
              </a:rPr>
              <a:t>¿Y Ahora que?</a:t>
            </a:r>
            <a:endParaRPr lang="es-ES" sz="2800" kern="0" dirty="0">
              <a:solidFill>
                <a:schemeClr val="tx2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165226" y="1340768"/>
            <a:ext cx="7873739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rgbClr val="002060"/>
                </a:solidFill>
              </a:rPr>
              <a:t>Mejorar el alcance de la conexión de las estaciones que contamos al presente.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rgbClr val="002060"/>
                </a:solidFill>
              </a:rPr>
              <a:t>Estamos evaluando prototipos de estaciones meteorológicas que puedan incorporarse en las comunidades.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rgbClr val="002060"/>
                </a:solidFill>
              </a:rPr>
              <a:t>Potenciar el valor de información recibida de los productores relacionándola con pronósticos comerciales y con eventos atmosféricos ocurrentes, para a futuro generar pronósticos regionales.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000" b="1" dirty="0" smtClean="0">
                <a:solidFill>
                  <a:srgbClr val="002060"/>
                </a:solidFill>
              </a:rPr>
              <a:t>Los productores vienen demandando manuales integrados para la gestión del riesgo, adecuadas a sus zonas.</a:t>
            </a:r>
            <a:endParaRPr lang="es-ES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43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93610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AGRADECIMIENTO Altiplano Central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836712"/>
            <a:ext cx="8172400" cy="6021288"/>
          </a:xfrm>
          <a:pattFill prst="pct60">
            <a:fgClr>
              <a:schemeClr val="bg2"/>
            </a:fgClr>
            <a:bgClr>
              <a:schemeClr val="bg1"/>
            </a:bgClr>
          </a:pattFill>
        </p:spPr>
        <p:txBody>
          <a:bodyPr/>
          <a:lstStyle/>
          <a:p>
            <a:pPr>
              <a:buBlip>
                <a:blip r:embed="rId3"/>
              </a:buBlip>
            </a:pPr>
            <a:r>
              <a:rPr lang="es-ES" sz="2400" b="1" dirty="0"/>
              <a:t>Comunidad </a:t>
            </a:r>
            <a:r>
              <a:rPr lang="es-ES" sz="2400" b="1" dirty="0" err="1"/>
              <a:t>Iñacamaya</a:t>
            </a:r>
            <a:endParaRPr lang="es-ES" sz="2400" b="1" dirty="0"/>
          </a:p>
          <a:p>
            <a:pPr marL="82294" indent="0">
              <a:buNone/>
            </a:pPr>
            <a:endParaRPr lang="es-ES" dirty="0"/>
          </a:p>
          <a:p>
            <a:pPr marL="82294" indent="0">
              <a:buNone/>
            </a:pPr>
            <a:endParaRPr lang="es-ES" dirty="0"/>
          </a:p>
          <a:p>
            <a:pPr marL="82294" indent="0">
              <a:buNone/>
            </a:pPr>
            <a:endParaRPr lang="es-ES" sz="2000" dirty="0"/>
          </a:p>
          <a:p>
            <a:pPr>
              <a:buBlip>
                <a:blip r:embed="rId3"/>
              </a:buBlip>
            </a:pPr>
            <a:r>
              <a:rPr lang="es-ES" sz="2400" b="1" dirty="0"/>
              <a:t>Comunidad San José </a:t>
            </a:r>
            <a:r>
              <a:rPr lang="es-ES" sz="2400" b="1" dirty="0" err="1"/>
              <a:t>Llanga</a:t>
            </a:r>
            <a:endParaRPr lang="es-ES" sz="2400" b="1" dirty="0"/>
          </a:p>
          <a:p>
            <a:endParaRPr lang="es-ES" sz="2400" b="1" dirty="0"/>
          </a:p>
          <a:p>
            <a:endParaRPr lang="es-ES" dirty="0"/>
          </a:p>
          <a:p>
            <a:pPr marL="82294" indent="0">
              <a:buNone/>
            </a:pPr>
            <a:endParaRPr lang="es-ES" sz="1800" dirty="0"/>
          </a:p>
          <a:p>
            <a:pPr>
              <a:buBlip>
                <a:blip r:embed="rId3"/>
              </a:buBlip>
            </a:pPr>
            <a:r>
              <a:rPr lang="es-ES" sz="2400" b="1" dirty="0"/>
              <a:t>Comunidad </a:t>
            </a:r>
            <a:r>
              <a:rPr lang="es-ES" sz="2400" b="1" dirty="0" err="1"/>
              <a:t>Incamaya</a:t>
            </a:r>
            <a:endParaRPr lang="es-ES" sz="2400" b="1" dirty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5" name="4 Imagen" descr="E:\FOTOS UMALA\FOTOS tesis\IMG_010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6" t="16492" r="72823" b="44211"/>
          <a:stretch/>
        </p:blipFill>
        <p:spPr bwMode="auto">
          <a:xfrm>
            <a:off x="1475656" y="1368692"/>
            <a:ext cx="1224136" cy="1364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5 Imagen" descr="E:\FOTOS UMALA\FOTOS tesis\100_7410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2" t="23406" r="70844" b="60788"/>
          <a:stretch/>
        </p:blipFill>
        <p:spPr bwMode="auto">
          <a:xfrm>
            <a:off x="3027863" y="1363743"/>
            <a:ext cx="1256108" cy="13331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6 Imagen" descr="E:\FOTOS UMALA\FOTOS tesis\DSC00125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15" t="14341" r="39961" b="65999"/>
          <a:stretch/>
        </p:blipFill>
        <p:spPr bwMode="auto">
          <a:xfrm>
            <a:off x="4529285" y="1363741"/>
            <a:ext cx="1266853" cy="13331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7 Imagen" descr="E:\FOTOS UMALA\FOTOS tesis\100_7453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96" t="11273" r="24516" b="68727"/>
          <a:stretch/>
        </p:blipFill>
        <p:spPr bwMode="auto">
          <a:xfrm>
            <a:off x="6128737" y="1332211"/>
            <a:ext cx="1297240" cy="1364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8 Imagen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739" y="3174669"/>
            <a:ext cx="1143000" cy="1445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9 Imagen" descr="E:\FOTOS UMALA\100_4847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9" r="38211" b="72408"/>
          <a:stretch/>
        </p:blipFill>
        <p:spPr bwMode="auto">
          <a:xfrm>
            <a:off x="1475656" y="5081522"/>
            <a:ext cx="1224136" cy="13071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10 Imagen" descr="E:\FOTOS COCHA\FOTOS COCHA-MARY010111 137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89" t="23885" r="31267" b="61417"/>
          <a:stretch/>
        </p:blipFill>
        <p:spPr bwMode="auto">
          <a:xfrm>
            <a:off x="2699795" y="3218962"/>
            <a:ext cx="1024612" cy="11610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11 Imagen" descr="C:\Documents and Settings\Administrador\Mis documentos\fotos para clara\100_0412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82" t="14483" r="30081" b="64174"/>
          <a:stretch/>
        </p:blipFill>
        <p:spPr bwMode="auto">
          <a:xfrm>
            <a:off x="6190460" y="5097482"/>
            <a:ext cx="1082675" cy="12879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12 Imagen" descr="E:\FOTOS COCHA\FOTOS COCHA-MARY010111 156.jpg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5" t="49779" r="56472" b="41470"/>
          <a:stretch/>
        </p:blipFill>
        <p:spPr bwMode="auto">
          <a:xfrm>
            <a:off x="7741374" y="3218956"/>
            <a:ext cx="1151108" cy="1161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13 Imagen" descr="E:\FOTOS COCHA\FOTOS COCHA-MARY010111 135.jpg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7" t="29659" r="62577" b="58005"/>
          <a:stretch/>
        </p:blipFill>
        <p:spPr bwMode="auto">
          <a:xfrm>
            <a:off x="5162709" y="3218956"/>
            <a:ext cx="966029" cy="1161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14 Imagen" descr="E:\FOTOS PRODUCTORES UMALA\DSCN0548.jpg"/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0" r="16536" b="4137"/>
          <a:stretch/>
        </p:blipFill>
        <p:spPr bwMode="auto">
          <a:xfrm>
            <a:off x="2699795" y="5080820"/>
            <a:ext cx="1234325" cy="12879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15 Imagen" descr="E:\ENERO 25-28\100_6510.jpg"/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8" t="8924" r="33465" b="34646"/>
          <a:stretch/>
        </p:blipFill>
        <p:spPr bwMode="auto">
          <a:xfrm>
            <a:off x="7223886" y="5100746"/>
            <a:ext cx="999615" cy="12879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16 Imagen" descr="E:\FOTOS UMALA\FOTITOS UMALA JULIO\100_1028.JPG"/>
          <p:cNvPicPr/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4" t="1312" r="51575" b="72703"/>
          <a:stretch/>
        </p:blipFill>
        <p:spPr bwMode="auto">
          <a:xfrm>
            <a:off x="8168931" y="5100751"/>
            <a:ext cx="995800" cy="13060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17 Imagen" descr="E:\FOTOS PRODUCTORES UMALA\DSCN0540.jpg"/>
          <p:cNvPicPr/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6" r="24868" b="18940"/>
          <a:stretch/>
        </p:blipFill>
        <p:spPr bwMode="auto">
          <a:xfrm>
            <a:off x="5076418" y="5081518"/>
            <a:ext cx="1138611" cy="12879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18 Imagen" descr="E:\FOTOS UMALA\Fotos de autoridades\FOT 1.jpg"/>
          <p:cNvPicPr/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9" t="40588" r="61277" b="41554"/>
          <a:stretch/>
        </p:blipFill>
        <p:spPr bwMode="auto">
          <a:xfrm>
            <a:off x="3956200" y="3218961"/>
            <a:ext cx="971551" cy="11610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19 Imagen" descr="E:\FOTOS PRODUCTORES UMALA\DSCN0524.jpg"/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942" y="3218956"/>
            <a:ext cx="1345395" cy="1161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E:\FOTOS PRODUCTORES UMALA\DSCN0560.jp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0" r="17515"/>
          <a:stretch/>
        </p:blipFill>
        <p:spPr bwMode="auto">
          <a:xfrm>
            <a:off x="3934117" y="5080818"/>
            <a:ext cx="1152128" cy="128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04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73"/>
    </mc:Choice>
    <mc:Fallback xmlns="">
      <p:transition spd="slow" advTm="8773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CLARA\BORRADOR DE TESIS INDICADORES NATURALES\image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4"/>
            <a:ext cx="8185397" cy="6886783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2050" name="Picture 2" descr="C:\Users\Public\Pictures\Sample Pictures\100_67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57" y="3548918"/>
            <a:ext cx="4450153" cy="333786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315257" y="2493495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i="1" dirty="0"/>
              <a:t>´´Se necesita ojos, oídos y capacidad de interpretación para entender el lenguaje de la naturaleza´´ (Van Den </a:t>
            </a:r>
            <a:r>
              <a:rPr lang="es-ES" sz="3600" b="1" i="1" dirty="0" err="1"/>
              <a:t>Berg</a:t>
            </a:r>
            <a:r>
              <a:rPr lang="es-ES" sz="3600" b="1" i="1" dirty="0"/>
              <a:t>; </a:t>
            </a:r>
            <a:r>
              <a:rPr lang="es-ES" sz="3600" b="1" i="1" dirty="0" err="1"/>
              <a:t>Schiffers</a:t>
            </a:r>
            <a:r>
              <a:rPr lang="es-ES" sz="3600" b="1" i="1" dirty="0"/>
              <a:t>. 1992)</a:t>
            </a:r>
          </a:p>
        </p:txBody>
      </p:sp>
      <p:pic>
        <p:nvPicPr>
          <p:cNvPr id="1027" name="Picture 3" descr="C:\Users\Public\Pictures\Sample Pictures\100_64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35" y="-8853"/>
            <a:ext cx="3131601" cy="234887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ublic\Pictures\Sample Pictures\100_25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329" y="4509123"/>
            <a:ext cx="3130672" cy="234818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Public\Pictures\Sample Pictures\100_30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5" y="16910"/>
            <a:ext cx="3109065" cy="23319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665" y="5796735"/>
            <a:ext cx="1656184" cy="1098904"/>
          </a:xfrm>
          <a:prstGeom prst="round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659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74"/>
    </mc:Choice>
    <mc:Fallback xmlns="">
      <p:transition spd="slow" advTm="16474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1"/>
</p:tagLst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9911</TotalTime>
  <Words>833</Words>
  <Application>Microsoft Office PowerPoint</Application>
  <PresentationFormat>Presentación en pantalla (4:3)</PresentationFormat>
  <Paragraphs>146</Paragraphs>
  <Slides>24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3" baseType="lpstr">
      <vt:lpstr>Arial</vt:lpstr>
      <vt:lpstr>Calibri</vt:lpstr>
      <vt:lpstr>Georgia</vt:lpstr>
      <vt:lpstr>Gill Sans MT</vt:lpstr>
      <vt:lpstr>Times New Roman</vt:lpstr>
      <vt:lpstr>Verdana</vt:lpstr>
      <vt:lpstr>Wingdings</vt:lpstr>
      <vt:lpstr>Wingdings 2</vt:lpstr>
      <vt:lpstr>Solsticio</vt:lpstr>
      <vt:lpstr>Redes de conocimiento para mejorar la producción agrícola a través del acceso a información meteorológica de calidad</vt:lpstr>
      <vt:lpstr>BASE DEL PROYECTO</vt:lpstr>
      <vt:lpstr>Que pasa con los cultivos? </vt:lpstr>
      <vt:lpstr>Presentación de PowerPoint</vt:lpstr>
      <vt:lpstr>Presentación de PowerPoint</vt:lpstr>
      <vt:lpstr>Área de trabajo</vt:lpstr>
      <vt:lpstr>Características productivas</vt:lpstr>
      <vt:lpstr>Conocimientos científicos y locales</vt:lpstr>
      <vt:lpstr>Conocimiento local</vt:lpstr>
      <vt:lpstr> Estrategias de mitigación desde el conocimiento local</vt:lpstr>
      <vt:lpstr>Presentación de PowerPoint</vt:lpstr>
      <vt:lpstr>Percepción de productores sobre SAT</vt:lpstr>
      <vt:lpstr>Como debería llegar la información</vt:lpstr>
      <vt:lpstr>Proceso de los servidores</vt:lpstr>
      <vt:lpstr>Talleres de capacitación</vt:lpstr>
      <vt:lpstr>Pronósticos de corto plazo y estrategia de Alerta</vt:lpstr>
      <vt:lpstr>Incorporar estudiantes de secundaria en el proceso</vt:lpstr>
      <vt:lpstr>Flujo de información</vt:lpstr>
      <vt:lpstr>La información ayudo en la Toma de decisiones</vt:lpstr>
      <vt:lpstr>Innovador con acceso a pronostico corto plazo</vt:lpstr>
      <vt:lpstr>Presentación de PowerPoint</vt:lpstr>
      <vt:lpstr>Presentación de PowerPoint</vt:lpstr>
      <vt:lpstr>AGRADECIMIENTO Altiplano Central</vt:lpstr>
      <vt:lpstr>´´Se necesita ojos, oídos y capacidad de interpretación para entender el lenguaje de la naturaleza´´ (Van Den Berg; Schiffers. 1992)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EVALUACIÓN MICROCLIMATICA DE LOS PRINCIPALES INDICADORES NATURALES PARA EL PRONÓSTICO DEL CLIMA EN EL MUNICIPIO DE UMALA</dc:title>
  <dc:creator>usuario</dc:creator>
  <cp:lastModifiedBy>Edwin</cp:lastModifiedBy>
  <cp:revision>396</cp:revision>
  <dcterms:created xsi:type="dcterms:W3CDTF">2013-07-02T01:56:40Z</dcterms:created>
  <dcterms:modified xsi:type="dcterms:W3CDTF">2017-07-11T11:26:22Z</dcterms:modified>
</cp:coreProperties>
</file>