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6" r:id="rId2"/>
    <p:sldMasterId id="2147483668" r:id="rId3"/>
  </p:sldMasterIdLst>
  <p:notesMasterIdLst>
    <p:notesMasterId r:id="rId23"/>
  </p:notesMasterIdLst>
  <p:sldIdLst>
    <p:sldId id="256" r:id="rId4"/>
    <p:sldId id="431" r:id="rId5"/>
    <p:sldId id="435" r:id="rId6"/>
    <p:sldId id="432" r:id="rId7"/>
    <p:sldId id="426" r:id="rId8"/>
    <p:sldId id="436" r:id="rId9"/>
    <p:sldId id="446" r:id="rId10"/>
    <p:sldId id="434" r:id="rId11"/>
    <p:sldId id="437" r:id="rId12"/>
    <p:sldId id="439" r:id="rId13"/>
    <p:sldId id="438" r:id="rId14"/>
    <p:sldId id="447" r:id="rId15"/>
    <p:sldId id="444" r:id="rId16"/>
    <p:sldId id="442" r:id="rId17"/>
    <p:sldId id="443" r:id="rId18"/>
    <p:sldId id="441" r:id="rId19"/>
    <p:sldId id="430" r:id="rId20"/>
    <p:sldId id="433" r:id="rId21"/>
    <p:sldId id="445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123">
          <p15:clr>
            <a:srgbClr val="A4A3A4"/>
          </p15:clr>
        </p15:guide>
        <p15:guide id="4" pos="451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y Richardson" initials="MR" lastIdx="3" clrIdx="0">
    <p:extLst/>
  </p:cmAuthor>
  <p:cmAuthor id="2" name="Claire" initials="C" lastIdx="1" clrIdx="1"/>
  <p:cmAuthor id="3" name="maria yumbla" initials="my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9E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19" autoAdjust="0"/>
    <p:restoredTop sz="92998" autoAdjust="0"/>
  </p:normalViewPr>
  <p:slideViewPr>
    <p:cSldViewPr snapToGrid="0" snapToObjects="1">
      <p:cViewPr varScale="1">
        <p:scale>
          <a:sx n="54" d="100"/>
          <a:sy n="54" d="100"/>
        </p:scale>
        <p:origin x="1411" y="53"/>
      </p:cViewPr>
      <p:guideLst>
        <p:guide orient="horz" pos="2160"/>
        <p:guide pos="2880"/>
        <p:guide orient="horz" pos="3123"/>
        <p:guide pos="4515"/>
      </p:guideLst>
    </p:cSldViewPr>
  </p:slideViewPr>
  <p:outlineViewPr>
    <p:cViewPr>
      <p:scale>
        <a:sx n="33" d="100"/>
        <a:sy n="33" d="100"/>
      </p:scale>
      <p:origin x="0" y="114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6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B3FEA2-B575-407B-8CE9-041EE8C049E7}" type="doc">
      <dgm:prSet loTypeId="urn:microsoft.com/office/officeart/2005/8/layout/cycle3" loCatId="cycle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D005049F-F2B2-4365-BED9-825ACD28553B}">
      <dgm:prSet phldrT="[Texto]" custT="1"/>
      <dgm:spPr/>
      <dgm:t>
        <a:bodyPr/>
        <a:lstStyle/>
        <a:p>
          <a:r>
            <a:rPr lang="en-US" sz="1600" b="1" smtClean="0">
              <a:latin typeface="+mn-lt"/>
            </a:rPr>
            <a:t>CCRP</a:t>
          </a:r>
          <a:endParaRPr lang="en-US" sz="1600" b="1" dirty="0">
            <a:latin typeface="+mn-lt"/>
          </a:endParaRPr>
        </a:p>
      </dgm:t>
    </dgm:pt>
    <dgm:pt modelId="{119A5F9B-AE1D-47AA-BA85-83404E60E3E8}" type="parTrans" cxnId="{B5905AA6-6A1B-48E9-AC53-DC0B5B105160}">
      <dgm:prSet/>
      <dgm:spPr/>
      <dgm:t>
        <a:bodyPr/>
        <a:lstStyle/>
        <a:p>
          <a:endParaRPr lang="en-US" sz="2400"/>
        </a:p>
      </dgm:t>
    </dgm:pt>
    <dgm:pt modelId="{0E5836E3-172B-4BBB-86B1-678D7928E601}" type="sibTrans" cxnId="{B5905AA6-6A1B-48E9-AC53-DC0B5B105160}">
      <dgm:prSet/>
      <dgm:spPr/>
      <dgm:t>
        <a:bodyPr/>
        <a:lstStyle/>
        <a:p>
          <a:endParaRPr lang="en-US" sz="2400"/>
        </a:p>
      </dgm:t>
    </dgm:pt>
    <dgm:pt modelId="{54094AE5-CF68-4B1A-8028-E1334B7194D7}">
      <dgm:prSet phldrT="[Texto]" custT="1"/>
      <dgm:spPr/>
      <dgm:t>
        <a:bodyPr/>
        <a:lstStyle/>
        <a:p>
          <a:r>
            <a:rPr lang="en-US" sz="1800" b="1" noProof="0" dirty="0" smtClean="0">
              <a:latin typeface="+mn-lt"/>
              <a:cs typeface="Times New Roman" panose="02020603050405020304" pitchFamily="18" charset="0"/>
            </a:rPr>
            <a:t>Technical advisors to organic peanut project</a:t>
          </a:r>
          <a:endParaRPr lang="en-US" sz="1200" b="1" noProof="0" dirty="0">
            <a:latin typeface="+mn-lt"/>
            <a:cs typeface="Times New Roman" panose="02020603050405020304" pitchFamily="18" charset="0"/>
          </a:endParaRPr>
        </a:p>
      </dgm:t>
    </dgm:pt>
    <dgm:pt modelId="{27510177-D196-413E-8CE9-654B17A6D681}" type="parTrans" cxnId="{A204A8F2-E79A-464A-A6AD-F486CB1FB886}">
      <dgm:prSet/>
      <dgm:spPr/>
      <dgm:t>
        <a:bodyPr/>
        <a:lstStyle/>
        <a:p>
          <a:endParaRPr lang="en-US" sz="2400"/>
        </a:p>
      </dgm:t>
    </dgm:pt>
    <dgm:pt modelId="{55B28978-0D62-4A69-B06A-42E3B3EB1698}" type="sibTrans" cxnId="{A204A8F2-E79A-464A-A6AD-F486CB1FB886}">
      <dgm:prSet/>
      <dgm:spPr/>
      <dgm:t>
        <a:bodyPr/>
        <a:lstStyle/>
        <a:p>
          <a:endParaRPr lang="en-US" sz="2400"/>
        </a:p>
      </dgm:t>
    </dgm:pt>
    <dgm:pt modelId="{C2B04ED8-9468-48D5-B411-00B2D031415F}">
      <dgm:prSet phldrT="[Texto]" custT="1"/>
      <dgm:spPr/>
      <dgm:t>
        <a:bodyPr/>
        <a:lstStyle/>
        <a:p>
          <a:r>
            <a:rPr lang="es-ES" sz="1600" b="1" dirty="0" smtClean="0">
              <a:latin typeface="+mn-lt"/>
            </a:rPr>
            <a:t>Universidad Mayor Real y Pontificia de San Francisco Xavier de Chuquisaca (USFX)</a:t>
          </a:r>
          <a:endParaRPr lang="en-US" sz="1600" b="1" dirty="0">
            <a:latin typeface="+mn-lt"/>
          </a:endParaRPr>
        </a:p>
      </dgm:t>
    </dgm:pt>
    <dgm:pt modelId="{7920C5B6-AF9C-49A0-9499-ED8D9EC93DD5}" type="parTrans" cxnId="{15A77863-4920-4CA9-A7FE-DB21131C6D23}">
      <dgm:prSet/>
      <dgm:spPr/>
      <dgm:t>
        <a:bodyPr/>
        <a:lstStyle/>
        <a:p>
          <a:endParaRPr lang="en-US" sz="2400"/>
        </a:p>
      </dgm:t>
    </dgm:pt>
    <dgm:pt modelId="{9C08BACB-7A27-4C13-8E99-B741F200E933}" type="sibTrans" cxnId="{15A77863-4920-4CA9-A7FE-DB21131C6D23}">
      <dgm:prSet/>
      <dgm:spPr/>
      <dgm:t>
        <a:bodyPr/>
        <a:lstStyle/>
        <a:p>
          <a:endParaRPr lang="en-US" sz="2400"/>
        </a:p>
      </dgm:t>
    </dgm:pt>
    <dgm:pt modelId="{FF25C527-C9D0-4849-AB89-728323A19A7E}">
      <dgm:prSet phldrT="[Texto]" custT="1"/>
      <dgm:spPr/>
      <dgm:t>
        <a:bodyPr/>
        <a:lstStyle/>
        <a:p>
          <a:r>
            <a:rPr lang="es-SV" sz="1600" b="1" dirty="0" smtClean="0">
              <a:latin typeface="+mn-lt"/>
            </a:rPr>
            <a:t>UVM Colaborativo sobre Agroecología y Medios de Vida (ALC)</a:t>
          </a:r>
          <a:endParaRPr lang="en-US" sz="1600" b="1" dirty="0">
            <a:latin typeface="+mn-lt"/>
          </a:endParaRPr>
        </a:p>
      </dgm:t>
    </dgm:pt>
    <dgm:pt modelId="{FA3A49F8-50D0-4B03-912A-BC824F5B669A}" type="parTrans" cxnId="{B75129DF-D471-475A-9AA2-0F38F29A570F}">
      <dgm:prSet/>
      <dgm:spPr/>
      <dgm:t>
        <a:bodyPr/>
        <a:lstStyle/>
        <a:p>
          <a:endParaRPr lang="en-US" sz="2400"/>
        </a:p>
      </dgm:t>
    </dgm:pt>
    <dgm:pt modelId="{1AE8937E-A134-4FE4-9E3F-E682EE536FF5}" type="sibTrans" cxnId="{B75129DF-D471-475A-9AA2-0F38F29A570F}">
      <dgm:prSet/>
      <dgm:spPr/>
      <dgm:t>
        <a:bodyPr/>
        <a:lstStyle/>
        <a:p>
          <a:endParaRPr lang="en-US" sz="2400"/>
        </a:p>
      </dgm:t>
    </dgm:pt>
    <dgm:pt modelId="{E64FA6F0-767A-41CE-A71B-E2B1716A0BAE}">
      <dgm:prSet/>
      <dgm:spPr/>
      <dgm:t>
        <a:bodyPr/>
        <a:lstStyle/>
        <a:p>
          <a:r>
            <a:rPr lang="es-SV" b="1" dirty="0" smtClean="0">
              <a:latin typeface="+mn-lt"/>
            </a:rPr>
            <a:t>Agricultores y Comunidades que producen maní orgánico</a:t>
          </a:r>
          <a:endParaRPr lang="en-US" b="1" dirty="0">
            <a:latin typeface="+mn-lt"/>
          </a:endParaRPr>
        </a:p>
      </dgm:t>
    </dgm:pt>
    <dgm:pt modelId="{5C98FA61-77DC-402F-B9FC-2EA5FA528A6D}" type="parTrans" cxnId="{B6B63CA0-2E3C-44B5-8962-6185D283A7DC}">
      <dgm:prSet/>
      <dgm:spPr/>
      <dgm:t>
        <a:bodyPr/>
        <a:lstStyle/>
        <a:p>
          <a:endParaRPr lang="en-US"/>
        </a:p>
      </dgm:t>
    </dgm:pt>
    <dgm:pt modelId="{B975C558-E3E7-42D5-9D22-D4FAE8C193DD}" type="sibTrans" cxnId="{B6B63CA0-2E3C-44B5-8962-6185D283A7DC}">
      <dgm:prSet/>
      <dgm:spPr/>
      <dgm:t>
        <a:bodyPr/>
        <a:lstStyle/>
        <a:p>
          <a:endParaRPr lang="en-US"/>
        </a:p>
      </dgm:t>
    </dgm:pt>
    <dgm:pt modelId="{AB059E77-CA73-4C84-B2CA-54A2C8027D53}" type="pres">
      <dgm:prSet presAssocID="{34B3FEA2-B575-407B-8CE9-041EE8C049E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8A65A3-71EB-4D0A-BEA9-84911AD78285}" type="pres">
      <dgm:prSet presAssocID="{34B3FEA2-B575-407B-8CE9-041EE8C049E7}" presName="cycle" presStyleCnt="0"/>
      <dgm:spPr/>
    </dgm:pt>
    <dgm:pt modelId="{F126AD25-DCC4-462E-B49E-D47805FE8ECD}" type="pres">
      <dgm:prSet presAssocID="{D005049F-F2B2-4365-BED9-825ACD28553B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81D350-0029-4B9A-A953-136FF9325211}" type="pres">
      <dgm:prSet presAssocID="{0E5836E3-172B-4BBB-86B1-678D7928E601}" presName="sibTransFirstNode" presStyleLbl="bgShp" presStyleIdx="0" presStyleCnt="1" custLinFactNeighborX="530" custLinFactNeighborY="583"/>
      <dgm:spPr/>
      <dgm:t>
        <a:bodyPr/>
        <a:lstStyle/>
        <a:p>
          <a:endParaRPr lang="en-US"/>
        </a:p>
      </dgm:t>
    </dgm:pt>
    <dgm:pt modelId="{F6904DA3-AAF5-4126-8613-C9A700E3A1D0}" type="pres">
      <dgm:prSet presAssocID="{54094AE5-CF68-4B1A-8028-E1334B7194D7}" presName="nodeFollowingNodes" presStyleLbl="node1" presStyleIdx="1" presStyleCnt="5" custScaleX="101311" custScaleY="106317" custRadScaleRad="87990" custRadScaleInc="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F63F3D-6B99-4C63-A603-66D7B3E11CCC}" type="pres">
      <dgm:prSet presAssocID="{C2B04ED8-9468-48D5-B411-00B2D031415F}" presName="nodeFollowingNodes" presStyleLbl="node1" presStyleIdx="2" presStyleCnt="5" custRadScaleRad="99269" custRadScaleInc="-209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0395CF-C32F-4650-A137-3A9E5ED38711}" type="pres">
      <dgm:prSet presAssocID="{E64FA6F0-767A-41CE-A71B-E2B1716A0BAE}" presName="nodeFollowingNodes" presStyleLbl="node1" presStyleIdx="3" presStyleCnt="5" custRadScaleRad="101053" custRadScaleInc="145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0FF9DD-69D5-4761-9118-504CE9BBC6CD}" type="pres">
      <dgm:prSet presAssocID="{FF25C527-C9D0-4849-AB89-728323A19A7E}" presName="nodeFollowingNodes" presStyleLbl="node1" presStyleIdx="4" presStyleCnt="5" custRadScaleRad="101087" custRadScaleInc="30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3C68CD-CCD4-435A-AE6C-DCC40CA282D0}" type="presOf" srcId="{FF25C527-C9D0-4849-AB89-728323A19A7E}" destId="{040FF9DD-69D5-4761-9118-504CE9BBC6CD}" srcOrd="0" destOrd="0" presId="urn:microsoft.com/office/officeart/2005/8/layout/cycle3"/>
    <dgm:cxn modelId="{8E0346A4-1F80-4219-8F17-1594287BAAAA}" type="presOf" srcId="{E64FA6F0-767A-41CE-A71B-E2B1716A0BAE}" destId="{3C0395CF-C32F-4650-A137-3A9E5ED38711}" srcOrd="0" destOrd="0" presId="urn:microsoft.com/office/officeart/2005/8/layout/cycle3"/>
    <dgm:cxn modelId="{B5905AA6-6A1B-48E9-AC53-DC0B5B105160}" srcId="{34B3FEA2-B575-407B-8CE9-041EE8C049E7}" destId="{D005049F-F2B2-4365-BED9-825ACD28553B}" srcOrd="0" destOrd="0" parTransId="{119A5F9B-AE1D-47AA-BA85-83404E60E3E8}" sibTransId="{0E5836E3-172B-4BBB-86B1-678D7928E601}"/>
    <dgm:cxn modelId="{15A77863-4920-4CA9-A7FE-DB21131C6D23}" srcId="{34B3FEA2-B575-407B-8CE9-041EE8C049E7}" destId="{C2B04ED8-9468-48D5-B411-00B2D031415F}" srcOrd="2" destOrd="0" parTransId="{7920C5B6-AF9C-49A0-9499-ED8D9EC93DD5}" sibTransId="{9C08BACB-7A27-4C13-8E99-B741F200E933}"/>
    <dgm:cxn modelId="{F83E3AE4-E4DB-4DE0-9493-8F2BF9BDC509}" type="presOf" srcId="{D005049F-F2B2-4365-BED9-825ACD28553B}" destId="{F126AD25-DCC4-462E-B49E-D47805FE8ECD}" srcOrd="0" destOrd="0" presId="urn:microsoft.com/office/officeart/2005/8/layout/cycle3"/>
    <dgm:cxn modelId="{500A3FBD-4A4A-40C9-A880-EF78D2E4843B}" type="presOf" srcId="{0E5836E3-172B-4BBB-86B1-678D7928E601}" destId="{E381D350-0029-4B9A-A953-136FF9325211}" srcOrd="0" destOrd="0" presId="urn:microsoft.com/office/officeart/2005/8/layout/cycle3"/>
    <dgm:cxn modelId="{A204A8F2-E79A-464A-A6AD-F486CB1FB886}" srcId="{34B3FEA2-B575-407B-8CE9-041EE8C049E7}" destId="{54094AE5-CF68-4B1A-8028-E1334B7194D7}" srcOrd="1" destOrd="0" parTransId="{27510177-D196-413E-8CE9-654B17A6D681}" sibTransId="{55B28978-0D62-4A69-B06A-42E3B3EB1698}"/>
    <dgm:cxn modelId="{B6B63CA0-2E3C-44B5-8962-6185D283A7DC}" srcId="{34B3FEA2-B575-407B-8CE9-041EE8C049E7}" destId="{E64FA6F0-767A-41CE-A71B-E2B1716A0BAE}" srcOrd="3" destOrd="0" parTransId="{5C98FA61-77DC-402F-B9FC-2EA5FA528A6D}" sibTransId="{B975C558-E3E7-42D5-9D22-D4FAE8C193DD}"/>
    <dgm:cxn modelId="{098F33E6-32E8-448A-BDAA-DEE3CF6C846F}" type="presOf" srcId="{34B3FEA2-B575-407B-8CE9-041EE8C049E7}" destId="{AB059E77-CA73-4C84-B2CA-54A2C8027D53}" srcOrd="0" destOrd="0" presId="urn:microsoft.com/office/officeart/2005/8/layout/cycle3"/>
    <dgm:cxn modelId="{B75129DF-D471-475A-9AA2-0F38F29A570F}" srcId="{34B3FEA2-B575-407B-8CE9-041EE8C049E7}" destId="{FF25C527-C9D0-4849-AB89-728323A19A7E}" srcOrd="4" destOrd="0" parTransId="{FA3A49F8-50D0-4B03-912A-BC824F5B669A}" sibTransId="{1AE8937E-A134-4FE4-9E3F-E682EE536FF5}"/>
    <dgm:cxn modelId="{3828FE7F-8DAE-4BE2-8DCF-65BB61D012C0}" type="presOf" srcId="{C2B04ED8-9468-48D5-B411-00B2D031415F}" destId="{32F63F3D-6B99-4C63-A603-66D7B3E11CCC}" srcOrd="0" destOrd="0" presId="urn:microsoft.com/office/officeart/2005/8/layout/cycle3"/>
    <dgm:cxn modelId="{69BF2FC6-81E8-4816-9FB4-7DF8EF673FF2}" type="presOf" srcId="{54094AE5-CF68-4B1A-8028-E1334B7194D7}" destId="{F6904DA3-AAF5-4126-8613-C9A700E3A1D0}" srcOrd="0" destOrd="0" presId="urn:microsoft.com/office/officeart/2005/8/layout/cycle3"/>
    <dgm:cxn modelId="{BFE3E982-001F-45DF-B2B1-D8BB192BDD71}" type="presParOf" srcId="{AB059E77-CA73-4C84-B2CA-54A2C8027D53}" destId="{C58A65A3-71EB-4D0A-BEA9-84911AD78285}" srcOrd="0" destOrd="0" presId="urn:microsoft.com/office/officeart/2005/8/layout/cycle3"/>
    <dgm:cxn modelId="{7FBD8097-1F58-40E7-B9F6-94665D0237E7}" type="presParOf" srcId="{C58A65A3-71EB-4D0A-BEA9-84911AD78285}" destId="{F126AD25-DCC4-462E-B49E-D47805FE8ECD}" srcOrd="0" destOrd="0" presId="urn:microsoft.com/office/officeart/2005/8/layout/cycle3"/>
    <dgm:cxn modelId="{3628EDFE-ED60-47D7-8116-13AEB40A1E27}" type="presParOf" srcId="{C58A65A3-71EB-4D0A-BEA9-84911AD78285}" destId="{E381D350-0029-4B9A-A953-136FF9325211}" srcOrd="1" destOrd="0" presId="urn:microsoft.com/office/officeart/2005/8/layout/cycle3"/>
    <dgm:cxn modelId="{E61027C2-8BCE-4C0B-97A2-1714A1A0226E}" type="presParOf" srcId="{C58A65A3-71EB-4D0A-BEA9-84911AD78285}" destId="{F6904DA3-AAF5-4126-8613-C9A700E3A1D0}" srcOrd="2" destOrd="0" presId="urn:microsoft.com/office/officeart/2005/8/layout/cycle3"/>
    <dgm:cxn modelId="{CFCBD5E0-32C3-4930-A9CC-FDF92FE33591}" type="presParOf" srcId="{C58A65A3-71EB-4D0A-BEA9-84911AD78285}" destId="{32F63F3D-6B99-4C63-A603-66D7B3E11CCC}" srcOrd="3" destOrd="0" presId="urn:microsoft.com/office/officeart/2005/8/layout/cycle3"/>
    <dgm:cxn modelId="{373C179E-39BB-4E61-A085-9CDD5F13E854}" type="presParOf" srcId="{C58A65A3-71EB-4D0A-BEA9-84911AD78285}" destId="{3C0395CF-C32F-4650-A137-3A9E5ED38711}" srcOrd="4" destOrd="0" presId="urn:microsoft.com/office/officeart/2005/8/layout/cycle3"/>
    <dgm:cxn modelId="{64FBE819-E788-4B47-B1F6-B590AFB28C93}" type="presParOf" srcId="{C58A65A3-71EB-4D0A-BEA9-84911AD78285}" destId="{040FF9DD-69D5-4761-9118-504CE9BBC6CD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28A2BB-A5EB-4E12-A956-011CD6DF094E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BO"/>
        </a:p>
      </dgm:t>
    </dgm:pt>
    <dgm:pt modelId="{199BF65B-35EF-47AB-9F7D-241E2966374A}">
      <dgm:prSet phldrT="[Texto]"/>
      <dgm:spPr/>
      <dgm:t>
        <a:bodyPr/>
        <a:lstStyle/>
        <a:p>
          <a:r>
            <a:rPr lang="es-BO" dirty="0" smtClean="0"/>
            <a:t>¿Cómo?</a:t>
          </a:r>
          <a:endParaRPr lang="es-BO" dirty="0"/>
        </a:p>
      </dgm:t>
    </dgm:pt>
    <dgm:pt modelId="{9F53082D-E8D4-4D39-9C64-B7553615F81D}" type="parTrans" cxnId="{4BDEC1B6-1928-4902-A8D0-FDD9B06B5F49}">
      <dgm:prSet/>
      <dgm:spPr/>
      <dgm:t>
        <a:bodyPr/>
        <a:lstStyle/>
        <a:p>
          <a:endParaRPr lang="es-BO"/>
        </a:p>
      </dgm:t>
    </dgm:pt>
    <dgm:pt modelId="{140E65A8-53FF-457E-B0CB-FEB402A7D16F}" type="sibTrans" cxnId="{4BDEC1B6-1928-4902-A8D0-FDD9B06B5F49}">
      <dgm:prSet/>
      <dgm:spPr/>
      <dgm:t>
        <a:bodyPr/>
        <a:lstStyle/>
        <a:p>
          <a:endParaRPr lang="es-BO"/>
        </a:p>
      </dgm:t>
    </dgm:pt>
    <dgm:pt modelId="{BE863E6F-0468-4011-8238-B52A2EEB9078}">
      <dgm:prSet phldrT="[Texto]"/>
      <dgm:spPr/>
      <dgm:t>
        <a:bodyPr/>
        <a:lstStyle/>
        <a:p>
          <a:r>
            <a:rPr lang="es-BO" dirty="0" smtClean="0"/>
            <a:t>¿Para qué?</a:t>
          </a:r>
          <a:endParaRPr lang="es-BO" dirty="0"/>
        </a:p>
      </dgm:t>
    </dgm:pt>
    <dgm:pt modelId="{F36582F0-808A-414B-AD69-E4478037D0FF}" type="parTrans" cxnId="{EEF13499-E7B7-4E74-933F-46BEAF900E3D}">
      <dgm:prSet/>
      <dgm:spPr/>
      <dgm:t>
        <a:bodyPr/>
        <a:lstStyle/>
        <a:p>
          <a:endParaRPr lang="es-BO"/>
        </a:p>
      </dgm:t>
    </dgm:pt>
    <dgm:pt modelId="{CCDB56E8-9DD4-45DD-BF23-F5CE27D3CD28}" type="sibTrans" cxnId="{EEF13499-E7B7-4E74-933F-46BEAF900E3D}">
      <dgm:prSet/>
      <dgm:spPr/>
      <dgm:t>
        <a:bodyPr/>
        <a:lstStyle/>
        <a:p>
          <a:endParaRPr lang="es-BO"/>
        </a:p>
      </dgm:t>
    </dgm:pt>
    <dgm:pt modelId="{8ECAF137-E70E-4227-A8FA-1EB9428541E1}">
      <dgm:prSet phldrT="[Texto]"/>
      <dgm:spPr/>
      <dgm:t>
        <a:bodyPr/>
        <a:lstStyle/>
        <a:p>
          <a:r>
            <a:rPr lang="es-BO" dirty="0" smtClean="0"/>
            <a:t>¿De qué nos sirve?</a:t>
          </a:r>
          <a:endParaRPr lang="es-BO" dirty="0"/>
        </a:p>
      </dgm:t>
    </dgm:pt>
    <dgm:pt modelId="{E26A7A65-2CE7-43A9-A24C-E418935AFF1B}" type="parTrans" cxnId="{8C4C08B0-5D78-4C8F-B30C-05368787977B}">
      <dgm:prSet/>
      <dgm:spPr/>
      <dgm:t>
        <a:bodyPr/>
        <a:lstStyle/>
        <a:p>
          <a:endParaRPr lang="es-BO"/>
        </a:p>
      </dgm:t>
    </dgm:pt>
    <dgm:pt modelId="{EFE9CA75-B673-40D3-9FE8-114FA2B89802}" type="sibTrans" cxnId="{8C4C08B0-5D78-4C8F-B30C-05368787977B}">
      <dgm:prSet/>
      <dgm:spPr/>
      <dgm:t>
        <a:bodyPr/>
        <a:lstStyle/>
        <a:p>
          <a:endParaRPr lang="es-BO"/>
        </a:p>
      </dgm:t>
    </dgm:pt>
    <dgm:pt modelId="{4BE447C6-AB18-43C8-BA6D-898627ECDCCC}" type="pres">
      <dgm:prSet presAssocID="{6F28A2BB-A5EB-4E12-A956-011CD6DF094E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02BC3DE-E11F-4F0A-9548-C51A46883812}" type="pres">
      <dgm:prSet presAssocID="{199BF65B-35EF-47AB-9F7D-241E2966374A}" presName="Accent1" presStyleCnt="0"/>
      <dgm:spPr/>
    </dgm:pt>
    <dgm:pt modelId="{C71B0A92-5D86-4836-8C41-037261F5AAC2}" type="pres">
      <dgm:prSet presAssocID="{199BF65B-35EF-47AB-9F7D-241E2966374A}" presName="Accent" presStyleLbl="node1" presStyleIdx="0" presStyleCnt="3" custLinFactNeighborX="3426"/>
      <dgm:spPr/>
    </dgm:pt>
    <dgm:pt modelId="{D712064D-0648-4FFC-BF86-01F703F155A6}" type="pres">
      <dgm:prSet presAssocID="{199BF65B-35EF-47AB-9F7D-241E2966374A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581C5192-2AC2-46A5-B4CE-C428F5157CDF}" type="pres">
      <dgm:prSet presAssocID="{BE863E6F-0468-4011-8238-B52A2EEB9078}" presName="Accent2" presStyleCnt="0"/>
      <dgm:spPr/>
    </dgm:pt>
    <dgm:pt modelId="{0701F955-F408-4593-9A58-6ED86CF3E624}" type="pres">
      <dgm:prSet presAssocID="{BE863E6F-0468-4011-8238-B52A2EEB9078}" presName="Accent" presStyleLbl="node1" presStyleIdx="1" presStyleCnt="3"/>
      <dgm:spPr/>
    </dgm:pt>
    <dgm:pt modelId="{7CAA6111-161A-4E80-B321-878734ACC3F1}" type="pres">
      <dgm:prSet presAssocID="{BE863E6F-0468-4011-8238-B52A2EEB9078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E970C249-4605-4CC6-93CB-D97E1648AB1D}" type="pres">
      <dgm:prSet presAssocID="{8ECAF137-E70E-4227-A8FA-1EB9428541E1}" presName="Accent3" presStyleCnt="0"/>
      <dgm:spPr/>
    </dgm:pt>
    <dgm:pt modelId="{42C5DF09-0CC7-4DE4-A0A8-565D2C022A58}" type="pres">
      <dgm:prSet presAssocID="{8ECAF137-E70E-4227-A8FA-1EB9428541E1}" presName="Accent" presStyleLbl="node1" presStyleIdx="2" presStyleCnt="3"/>
      <dgm:spPr/>
    </dgm:pt>
    <dgm:pt modelId="{CFFAF3CC-D250-4AAA-9FB2-2EE55DF4FF60}" type="pres">
      <dgm:prSet presAssocID="{8ECAF137-E70E-4227-A8FA-1EB9428541E1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F13499-E7B7-4E74-933F-46BEAF900E3D}" srcId="{6F28A2BB-A5EB-4E12-A956-011CD6DF094E}" destId="{BE863E6F-0468-4011-8238-B52A2EEB9078}" srcOrd="1" destOrd="0" parTransId="{F36582F0-808A-414B-AD69-E4478037D0FF}" sibTransId="{CCDB56E8-9DD4-45DD-BF23-F5CE27D3CD28}"/>
    <dgm:cxn modelId="{B489486F-7E8E-489F-915E-3F8351EBF60D}" type="presOf" srcId="{BE863E6F-0468-4011-8238-B52A2EEB9078}" destId="{7CAA6111-161A-4E80-B321-878734ACC3F1}" srcOrd="0" destOrd="0" presId="urn:microsoft.com/office/officeart/2009/layout/CircleArrowProcess"/>
    <dgm:cxn modelId="{604D5561-971E-4C1F-B725-CC9607625F95}" type="presOf" srcId="{6F28A2BB-A5EB-4E12-A956-011CD6DF094E}" destId="{4BE447C6-AB18-43C8-BA6D-898627ECDCCC}" srcOrd="0" destOrd="0" presId="urn:microsoft.com/office/officeart/2009/layout/CircleArrowProcess"/>
    <dgm:cxn modelId="{05E02190-F19D-4E71-ADE7-8D33A81AE7C3}" type="presOf" srcId="{8ECAF137-E70E-4227-A8FA-1EB9428541E1}" destId="{CFFAF3CC-D250-4AAA-9FB2-2EE55DF4FF60}" srcOrd="0" destOrd="0" presId="urn:microsoft.com/office/officeart/2009/layout/CircleArrowProcess"/>
    <dgm:cxn modelId="{8C4C08B0-5D78-4C8F-B30C-05368787977B}" srcId="{6F28A2BB-A5EB-4E12-A956-011CD6DF094E}" destId="{8ECAF137-E70E-4227-A8FA-1EB9428541E1}" srcOrd="2" destOrd="0" parTransId="{E26A7A65-2CE7-43A9-A24C-E418935AFF1B}" sibTransId="{EFE9CA75-B673-40D3-9FE8-114FA2B89802}"/>
    <dgm:cxn modelId="{D27BA07A-E518-4505-8121-7A58FA990663}" type="presOf" srcId="{199BF65B-35EF-47AB-9F7D-241E2966374A}" destId="{D712064D-0648-4FFC-BF86-01F703F155A6}" srcOrd="0" destOrd="0" presId="urn:microsoft.com/office/officeart/2009/layout/CircleArrowProcess"/>
    <dgm:cxn modelId="{4BDEC1B6-1928-4902-A8D0-FDD9B06B5F49}" srcId="{6F28A2BB-A5EB-4E12-A956-011CD6DF094E}" destId="{199BF65B-35EF-47AB-9F7D-241E2966374A}" srcOrd="0" destOrd="0" parTransId="{9F53082D-E8D4-4D39-9C64-B7553615F81D}" sibTransId="{140E65A8-53FF-457E-B0CB-FEB402A7D16F}"/>
    <dgm:cxn modelId="{47119B11-3A98-49BB-9DC7-54430EE59FC6}" type="presParOf" srcId="{4BE447C6-AB18-43C8-BA6D-898627ECDCCC}" destId="{502BC3DE-E11F-4F0A-9548-C51A46883812}" srcOrd="0" destOrd="0" presId="urn:microsoft.com/office/officeart/2009/layout/CircleArrowProcess"/>
    <dgm:cxn modelId="{9CB2C18A-2154-49DA-83C2-08EC40F21526}" type="presParOf" srcId="{502BC3DE-E11F-4F0A-9548-C51A46883812}" destId="{C71B0A92-5D86-4836-8C41-037261F5AAC2}" srcOrd="0" destOrd="0" presId="urn:microsoft.com/office/officeart/2009/layout/CircleArrowProcess"/>
    <dgm:cxn modelId="{6FC0A41D-A4E1-40DE-BECE-CF441CA1B788}" type="presParOf" srcId="{4BE447C6-AB18-43C8-BA6D-898627ECDCCC}" destId="{D712064D-0648-4FFC-BF86-01F703F155A6}" srcOrd="1" destOrd="0" presId="urn:microsoft.com/office/officeart/2009/layout/CircleArrowProcess"/>
    <dgm:cxn modelId="{80649EF6-AA43-44E6-9520-F15B2ECBB6D6}" type="presParOf" srcId="{4BE447C6-AB18-43C8-BA6D-898627ECDCCC}" destId="{581C5192-2AC2-46A5-B4CE-C428F5157CDF}" srcOrd="2" destOrd="0" presId="urn:microsoft.com/office/officeart/2009/layout/CircleArrowProcess"/>
    <dgm:cxn modelId="{729D8F5D-51A8-46FE-8072-B1F85D200ACE}" type="presParOf" srcId="{581C5192-2AC2-46A5-B4CE-C428F5157CDF}" destId="{0701F955-F408-4593-9A58-6ED86CF3E624}" srcOrd="0" destOrd="0" presId="urn:microsoft.com/office/officeart/2009/layout/CircleArrowProcess"/>
    <dgm:cxn modelId="{5F97B8E0-DD8B-45C6-8977-3A5E9956607E}" type="presParOf" srcId="{4BE447C6-AB18-43C8-BA6D-898627ECDCCC}" destId="{7CAA6111-161A-4E80-B321-878734ACC3F1}" srcOrd="3" destOrd="0" presId="urn:microsoft.com/office/officeart/2009/layout/CircleArrowProcess"/>
    <dgm:cxn modelId="{238EFB57-B11B-43D5-9745-BC188FC8DE08}" type="presParOf" srcId="{4BE447C6-AB18-43C8-BA6D-898627ECDCCC}" destId="{E970C249-4605-4CC6-93CB-D97E1648AB1D}" srcOrd="4" destOrd="0" presId="urn:microsoft.com/office/officeart/2009/layout/CircleArrowProcess"/>
    <dgm:cxn modelId="{06A15402-B9DC-488E-97E6-9903E7BA5E3A}" type="presParOf" srcId="{E970C249-4605-4CC6-93CB-D97E1648AB1D}" destId="{42C5DF09-0CC7-4DE4-A0A8-565D2C022A58}" srcOrd="0" destOrd="0" presId="urn:microsoft.com/office/officeart/2009/layout/CircleArrowProcess"/>
    <dgm:cxn modelId="{9A7F3C5C-0569-4323-8FA2-405E09C76FBD}" type="presParOf" srcId="{4BE447C6-AB18-43C8-BA6D-898627ECDCCC}" destId="{CFFAF3CC-D250-4AAA-9FB2-2EE55DF4FF60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AA8388-37E3-419B-B9F8-9F9AA3592E67}" type="doc">
      <dgm:prSet loTypeId="urn:microsoft.com/office/officeart/2005/8/layout/cycle1" loCatId="cycle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53E65B3-B7C8-429E-A58E-5FDA6C395AAA}">
      <dgm:prSet phldrT="[Texto]" custT="1"/>
      <dgm:spPr/>
      <dgm:t>
        <a:bodyPr/>
        <a:lstStyle/>
        <a:p>
          <a:r>
            <a:rPr lang="es-BO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Observación y planificación </a:t>
          </a: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9A7F49-29BF-4899-985A-147110F9EE2D}" type="parTrans" cxnId="{21A691E8-2499-415A-A700-AA851C7E8716}">
      <dgm:prSet/>
      <dgm:spPr/>
      <dgm:t>
        <a:bodyPr/>
        <a:lstStyle/>
        <a:p>
          <a:endParaRPr lang="en-US"/>
        </a:p>
      </dgm:t>
    </dgm:pt>
    <dgm:pt modelId="{26C21B22-630E-4837-906B-381A75717146}" type="sibTrans" cxnId="{21A691E8-2499-415A-A700-AA851C7E8716}">
      <dgm:prSet/>
      <dgm:spPr/>
      <dgm:t>
        <a:bodyPr/>
        <a:lstStyle/>
        <a:p>
          <a:endParaRPr lang="en-US"/>
        </a:p>
      </dgm:t>
    </dgm:pt>
    <dgm:pt modelId="{E5600181-4D57-4DFC-8721-E57570A2A977}">
      <dgm:prSet phldrT="[Texto]" custT="1"/>
      <dgm:spPr/>
      <dgm:t>
        <a:bodyPr/>
        <a:lstStyle/>
        <a:p>
          <a:r>
            <a:rPr lang="es-BO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1. Buscando la muestra</a:t>
          </a: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853EC3-E919-459E-864D-E74E0589CFB0}" type="parTrans" cxnId="{2ED0BA5C-D8DD-457A-A7A1-94F47CF9C432}">
      <dgm:prSet/>
      <dgm:spPr/>
      <dgm:t>
        <a:bodyPr/>
        <a:lstStyle/>
        <a:p>
          <a:endParaRPr lang="en-US"/>
        </a:p>
      </dgm:t>
    </dgm:pt>
    <dgm:pt modelId="{3C0FEB37-060F-4BD9-A17E-69F536951C44}" type="sibTrans" cxnId="{2ED0BA5C-D8DD-457A-A7A1-94F47CF9C432}">
      <dgm:prSet/>
      <dgm:spPr/>
      <dgm:t>
        <a:bodyPr/>
        <a:lstStyle/>
        <a:p>
          <a:endParaRPr lang="en-US"/>
        </a:p>
      </dgm:t>
    </dgm:pt>
    <dgm:pt modelId="{7502ED60-CE01-4518-96F4-DEE03E430433}">
      <dgm:prSet phldrT="[Texto]" custT="1"/>
      <dgm:spPr/>
      <dgm:t>
        <a:bodyPr/>
        <a:lstStyle/>
        <a:p>
          <a:r>
            <a:rPr lang="es-BO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2. Excavando en equipo     </a:t>
          </a: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71B8B0-F8E2-4D10-BC05-0F848247A2ED}" type="parTrans" cxnId="{95217D84-7A27-45DB-8ACB-EEB150F2D7F4}">
      <dgm:prSet/>
      <dgm:spPr/>
      <dgm:t>
        <a:bodyPr/>
        <a:lstStyle/>
        <a:p>
          <a:endParaRPr lang="en-US"/>
        </a:p>
      </dgm:t>
    </dgm:pt>
    <dgm:pt modelId="{646C8B0A-CAAB-46AE-9DBA-919BC59B7771}" type="sibTrans" cxnId="{95217D84-7A27-45DB-8ACB-EEB150F2D7F4}">
      <dgm:prSet/>
      <dgm:spPr/>
      <dgm:t>
        <a:bodyPr/>
        <a:lstStyle/>
        <a:p>
          <a:endParaRPr lang="en-US"/>
        </a:p>
      </dgm:t>
    </dgm:pt>
    <dgm:pt modelId="{D982EB4B-38DB-4295-8675-9DFC875EB1D0}">
      <dgm:prSet phldrT="[Texto]" custT="1"/>
      <dgm:spPr/>
      <dgm:t>
        <a:bodyPr/>
        <a:lstStyle/>
        <a:p>
          <a:r>
            <a:rPr lang="es-BO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3. Cernir la tierra</a:t>
          </a: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4B92D8-6FFB-4FE0-A73D-A5E0073D76C9}" type="parTrans" cxnId="{78964670-1684-4A12-91B4-F49FBE316E25}">
      <dgm:prSet/>
      <dgm:spPr/>
      <dgm:t>
        <a:bodyPr/>
        <a:lstStyle/>
        <a:p>
          <a:endParaRPr lang="en-US"/>
        </a:p>
      </dgm:t>
    </dgm:pt>
    <dgm:pt modelId="{2C8547D2-A61B-4759-BB27-98CB6347AFF4}" type="sibTrans" cxnId="{78964670-1684-4A12-91B4-F49FBE316E25}">
      <dgm:prSet/>
      <dgm:spPr/>
      <dgm:t>
        <a:bodyPr/>
        <a:lstStyle/>
        <a:p>
          <a:endParaRPr lang="en-US"/>
        </a:p>
      </dgm:t>
    </dgm:pt>
    <dgm:pt modelId="{CB8461BD-DC74-4541-B971-8BDF840CB843}">
      <dgm:prSet phldrT="[Texto]" custT="1"/>
      <dgm:spPr/>
      <dgm:t>
        <a:bodyPr/>
        <a:lstStyle/>
        <a:p>
          <a:r>
            <a:rPr lang="es-BO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4. Guardando el </a:t>
          </a:r>
          <a:r>
            <a:rPr lang="es-BO" sz="1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Lakatu</a:t>
          </a:r>
          <a:r>
            <a:rPr lang="es-BO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3D7ED9-D710-4EBB-BAD8-402E8F73EC4B}" type="parTrans" cxnId="{4277719A-11FE-4D6D-8903-858AB07D226D}">
      <dgm:prSet/>
      <dgm:spPr/>
      <dgm:t>
        <a:bodyPr/>
        <a:lstStyle/>
        <a:p>
          <a:endParaRPr lang="en-US"/>
        </a:p>
      </dgm:t>
    </dgm:pt>
    <dgm:pt modelId="{1D97CFCA-11FA-4581-A94C-D3BEF12AD563}" type="sibTrans" cxnId="{4277719A-11FE-4D6D-8903-858AB07D226D}">
      <dgm:prSet/>
      <dgm:spPr/>
      <dgm:t>
        <a:bodyPr/>
        <a:lstStyle/>
        <a:p>
          <a:endParaRPr lang="en-US"/>
        </a:p>
      </dgm:t>
    </dgm:pt>
    <dgm:pt modelId="{B3AB9BE4-F4F8-41A5-9357-B34AFA021DCD}">
      <dgm:prSet custT="1"/>
      <dgm:spPr/>
      <dgm:t>
        <a:bodyPr/>
        <a:lstStyle/>
        <a:p>
          <a:r>
            <a:rPr lang="es-BO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5. Evaluando juntos la planta</a:t>
          </a: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7747DC-2470-436F-A96D-A5FCD6C40AE9}" type="parTrans" cxnId="{DC8A9E26-423B-4630-8074-7CFBEDCCAC34}">
      <dgm:prSet/>
      <dgm:spPr/>
      <dgm:t>
        <a:bodyPr/>
        <a:lstStyle/>
        <a:p>
          <a:endParaRPr lang="en-US"/>
        </a:p>
      </dgm:t>
    </dgm:pt>
    <dgm:pt modelId="{2DC33769-566C-4C22-864A-2AEDB35DF9CB}" type="sibTrans" cxnId="{DC8A9E26-423B-4630-8074-7CFBEDCCAC34}">
      <dgm:prSet/>
      <dgm:spPr/>
      <dgm:t>
        <a:bodyPr/>
        <a:lstStyle/>
        <a:p>
          <a:endParaRPr lang="en-US"/>
        </a:p>
      </dgm:t>
    </dgm:pt>
    <dgm:pt modelId="{8A710AD1-59DF-401D-B537-95FB80BE077D}">
      <dgm:prSet custT="1"/>
      <dgm:spPr/>
      <dgm:t>
        <a:bodyPr/>
        <a:lstStyle/>
        <a:p>
          <a:r>
            <a:rPr lang="es-BO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6. Recolectando datos</a:t>
          </a: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63E564-855C-43E8-83CF-E0BB4E38F0A6}" type="parTrans" cxnId="{AC4FC795-649E-48B6-AF44-601D192F0915}">
      <dgm:prSet/>
      <dgm:spPr/>
      <dgm:t>
        <a:bodyPr/>
        <a:lstStyle/>
        <a:p>
          <a:endParaRPr lang="en-US"/>
        </a:p>
      </dgm:t>
    </dgm:pt>
    <dgm:pt modelId="{70426C8B-118C-4A62-87D7-48017D5D19BA}" type="sibTrans" cxnId="{AC4FC795-649E-48B6-AF44-601D192F0915}">
      <dgm:prSet/>
      <dgm:spPr/>
      <dgm:t>
        <a:bodyPr/>
        <a:lstStyle/>
        <a:p>
          <a:endParaRPr lang="en-US"/>
        </a:p>
      </dgm:t>
    </dgm:pt>
    <dgm:pt modelId="{E7F73E6F-20F3-4459-8AC2-A1516652E19C}">
      <dgm:prSet custT="1"/>
      <dgm:spPr/>
      <dgm:t>
        <a:bodyPr/>
        <a:lstStyle/>
        <a:p>
          <a:r>
            <a:rPr lang="es-BO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7 Discusión resultados .</a:t>
          </a:r>
          <a:r>
            <a:rPr lang="es-BO" sz="1600" dirty="0" smtClean="0"/>
            <a:t> </a:t>
          </a:r>
          <a:endParaRPr lang="en-US" sz="1600" dirty="0"/>
        </a:p>
      </dgm:t>
    </dgm:pt>
    <dgm:pt modelId="{FC02D38B-2E63-47E3-BEB3-65CAB3967186}" type="parTrans" cxnId="{58949F7C-F234-4357-B1CC-748B85AC03DA}">
      <dgm:prSet/>
      <dgm:spPr/>
      <dgm:t>
        <a:bodyPr/>
        <a:lstStyle/>
        <a:p>
          <a:endParaRPr lang="en-US"/>
        </a:p>
      </dgm:t>
    </dgm:pt>
    <dgm:pt modelId="{D70C14E7-D14A-46E5-AEA4-C1A905478765}" type="sibTrans" cxnId="{58949F7C-F234-4357-B1CC-748B85AC03DA}">
      <dgm:prSet/>
      <dgm:spPr/>
      <dgm:t>
        <a:bodyPr/>
        <a:lstStyle/>
        <a:p>
          <a:endParaRPr lang="en-US"/>
        </a:p>
      </dgm:t>
    </dgm:pt>
    <dgm:pt modelId="{DCA97461-7004-4560-9024-AC9275CB2D29}" type="pres">
      <dgm:prSet presAssocID="{56AA8388-37E3-419B-B9F8-9F9AA3592E6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EA8584-9CF9-431E-A202-1E557257CB27}" type="pres">
      <dgm:prSet presAssocID="{753E65B3-B7C8-429E-A58E-5FDA6C395AAA}" presName="dummy" presStyleCnt="0"/>
      <dgm:spPr/>
    </dgm:pt>
    <dgm:pt modelId="{0B98CEA9-DFFF-4DF6-A0A7-D9CB6F571761}" type="pres">
      <dgm:prSet presAssocID="{753E65B3-B7C8-429E-A58E-5FDA6C395AAA}" presName="node" presStyleLbl="revTx" presStyleIdx="0" presStyleCnt="8" custScaleX="1614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A94CE1-9809-4CB1-A17C-F5DC8B3AD3D1}" type="pres">
      <dgm:prSet presAssocID="{26C21B22-630E-4837-906B-381A75717146}" presName="sibTrans" presStyleLbl="node1" presStyleIdx="0" presStyleCnt="8"/>
      <dgm:spPr/>
      <dgm:t>
        <a:bodyPr/>
        <a:lstStyle/>
        <a:p>
          <a:endParaRPr lang="en-US"/>
        </a:p>
      </dgm:t>
    </dgm:pt>
    <dgm:pt modelId="{1A49336D-A5AD-49DA-B535-05E32E1731F0}" type="pres">
      <dgm:prSet presAssocID="{E5600181-4D57-4DFC-8721-E57570A2A977}" presName="dummy" presStyleCnt="0"/>
      <dgm:spPr/>
    </dgm:pt>
    <dgm:pt modelId="{45933C0A-9D03-46A0-9ECD-7EAB3FFB7FEB}" type="pres">
      <dgm:prSet presAssocID="{E5600181-4D57-4DFC-8721-E57570A2A977}" presName="node" presStyleLbl="revTx" presStyleIdx="1" presStyleCnt="8" custScaleX="1932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BEC14F-112D-4CE2-AB31-A4A0D43E21AC}" type="pres">
      <dgm:prSet presAssocID="{3C0FEB37-060F-4BD9-A17E-69F536951C44}" presName="sibTrans" presStyleLbl="node1" presStyleIdx="1" presStyleCnt="8"/>
      <dgm:spPr/>
      <dgm:t>
        <a:bodyPr/>
        <a:lstStyle/>
        <a:p>
          <a:endParaRPr lang="en-US"/>
        </a:p>
      </dgm:t>
    </dgm:pt>
    <dgm:pt modelId="{A8729DE1-E583-47C8-9EDF-33C31F407300}" type="pres">
      <dgm:prSet presAssocID="{7502ED60-CE01-4518-96F4-DEE03E430433}" presName="dummy" presStyleCnt="0"/>
      <dgm:spPr/>
    </dgm:pt>
    <dgm:pt modelId="{8E99E3CC-5582-4369-A3DE-8EDC2A5CA4C2}" type="pres">
      <dgm:prSet presAssocID="{7502ED60-CE01-4518-96F4-DEE03E430433}" presName="node" presStyleLbl="revTx" presStyleIdx="2" presStyleCnt="8" custScaleX="1848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8F30B9-9418-4110-BF4E-EBF3F18E33CA}" type="pres">
      <dgm:prSet presAssocID="{646C8B0A-CAAB-46AE-9DBA-919BC59B7771}" presName="sibTrans" presStyleLbl="node1" presStyleIdx="2" presStyleCnt="8"/>
      <dgm:spPr/>
      <dgm:t>
        <a:bodyPr/>
        <a:lstStyle/>
        <a:p>
          <a:endParaRPr lang="en-US"/>
        </a:p>
      </dgm:t>
    </dgm:pt>
    <dgm:pt modelId="{1D7DC88F-99A0-4122-AA40-BA6983114D22}" type="pres">
      <dgm:prSet presAssocID="{D982EB4B-38DB-4295-8675-9DFC875EB1D0}" presName="dummy" presStyleCnt="0"/>
      <dgm:spPr/>
    </dgm:pt>
    <dgm:pt modelId="{C1C82DFA-EE4A-479F-930F-FBCA90307D7B}" type="pres">
      <dgm:prSet presAssocID="{D982EB4B-38DB-4295-8675-9DFC875EB1D0}" presName="node" presStyleLbl="revTx" presStyleIdx="3" presStyleCnt="8" custScaleX="1152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341CBE-70A4-467E-85E7-05B27B96A170}" type="pres">
      <dgm:prSet presAssocID="{2C8547D2-A61B-4759-BB27-98CB6347AFF4}" presName="sibTrans" presStyleLbl="node1" presStyleIdx="3" presStyleCnt="8"/>
      <dgm:spPr/>
      <dgm:t>
        <a:bodyPr/>
        <a:lstStyle/>
        <a:p>
          <a:endParaRPr lang="en-US"/>
        </a:p>
      </dgm:t>
    </dgm:pt>
    <dgm:pt modelId="{6C2CEABA-2A81-4684-A63D-E0B6A04DB4F6}" type="pres">
      <dgm:prSet presAssocID="{CB8461BD-DC74-4541-B971-8BDF840CB843}" presName="dummy" presStyleCnt="0"/>
      <dgm:spPr/>
    </dgm:pt>
    <dgm:pt modelId="{9FCE561A-7CF5-405F-A9F6-457781295FEF}" type="pres">
      <dgm:prSet presAssocID="{CB8461BD-DC74-4541-B971-8BDF840CB843}" presName="node" presStyleLbl="revTx" presStyleIdx="4" presStyleCnt="8" custScaleX="1505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AB1451-7DC3-426A-9F11-2C0D89AFF8CB}" type="pres">
      <dgm:prSet presAssocID="{1D97CFCA-11FA-4581-A94C-D3BEF12AD563}" presName="sibTrans" presStyleLbl="node1" presStyleIdx="4" presStyleCnt="8"/>
      <dgm:spPr/>
      <dgm:t>
        <a:bodyPr/>
        <a:lstStyle/>
        <a:p>
          <a:endParaRPr lang="en-US"/>
        </a:p>
      </dgm:t>
    </dgm:pt>
    <dgm:pt modelId="{54799AAE-182F-4DA0-B98B-E70C5CFCC939}" type="pres">
      <dgm:prSet presAssocID="{B3AB9BE4-F4F8-41A5-9357-B34AFA021DCD}" presName="dummy" presStyleCnt="0"/>
      <dgm:spPr/>
    </dgm:pt>
    <dgm:pt modelId="{98ED9E85-DD9E-484B-B860-67A13B9BFF4D}" type="pres">
      <dgm:prSet presAssocID="{B3AB9BE4-F4F8-41A5-9357-B34AFA021DCD}" presName="node" presStyleLbl="revTx" presStyleIdx="5" presStyleCnt="8" custScaleX="1925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A7E20-3335-421B-A415-AD501829A6E1}" type="pres">
      <dgm:prSet presAssocID="{2DC33769-566C-4C22-864A-2AEDB35DF9CB}" presName="sibTrans" presStyleLbl="node1" presStyleIdx="5" presStyleCnt="8"/>
      <dgm:spPr/>
      <dgm:t>
        <a:bodyPr/>
        <a:lstStyle/>
        <a:p>
          <a:endParaRPr lang="en-US"/>
        </a:p>
      </dgm:t>
    </dgm:pt>
    <dgm:pt modelId="{5E301FEA-0652-435E-BE1C-2618BA577667}" type="pres">
      <dgm:prSet presAssocID="{8A710AD1-59DF-401D-B537-95FB80BE077D}" presName="dummy" presStyleCnt="0"/>
      <dgm:spPr/>
    </dgm:pt>
    <dgm:pt modelId="{1F9ABECB-F28F-4189-813F-7C0DD68DAFC4}" type="pres">
      <dgm:prSet presAssocID="{8A710AD1-59DF-401D-B537-95FB80BE077D}" presName="node" presStyleLbl="revTx" presStyleIdx="6" presStyleCnt="8" custScaleX="1838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AE401C-DAAE-4FD4-A3B7-F134BDC3C4A2}" type="pres">
      <dgm:prSet presAssocID="{70426C8B-118C-4A62-87D7-48017D5D19BA}" presName="sibTrans" presStyleLbl="node1" presStyleIdx="6" presStyleCnt="8"/>
      <dgm:spPr/>
      <dgm:t>
        <a:bodyPr/>
        <a:lstStyle/>
        <a:p>
          <a:endParaRPr lang="en-US"/>
        </a:p>
      </dgm:t>
    </dgm:pt>
    <dgm:pt modelId="{5E0E0021-F21B-48B2-9D23-31E3DA0EA08E}" type="pres">
      <dgm:prSet presAssocID="{E7F73E6F-20F3-4459-8AC2-A1516652E19C}" presName="dummy" presStyleCnt="0"/>
      <dgm:spPr/>
    </dgm:pt>
    <dgm:pt modelId="{01339CB4-C49F-4300-94B2-A044D864F10A}" type="pres">
      <dgm:prSet presAssocID="{E7F73E6F-20F3-4459-8AC2-A1516652E19C}" presName="node" presStyleLbl="revTx" presStyleIdx="7" presStyleCnt="8" custScaleX="1694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443B66-12FB-47C8-9275-3A0E90E0ADB7}" type="pres">
      <dgm:prSet presAssocID="{D70C14E7-D14A-46E5-AEA4-C1A905478765}" presName="sibTrans" presStyleLbl="node1" presStyleIdx="7" presStyleCnt="8"/>
      <dgm:spPr/>
      <dgm:t>
        <a:bodyPr/>
        <a:lstStyle/>
        <a:p>
          <a:endParaRPr lang="en-US"/>
        </a:p>
      </dgm:t>
    </dgm:pt>
  </dgm:ptLst>
  <dgm:cxnLst>
    <dgm:cxn modelId="{84C7FFDC-CC4A-4D9A-ABA3-BF21D5D7703A}" type="presOf" srcId="{7502ED60-CE01-4518-96F4-DEE03E430433}" destId="{8E99E3CC-5582-4369-A3DE-8EDC2A5CA4C2}" srcOrd="0" destOrd="0" presId="urn:microsoft.com/office/officeart/2005/8/layout/cycle1"/>
    <dgm:cxn modelId="{DC8A9E26-423B-4630-8074-7CFBEDCCAC34}" srcId="{56AA8388-37E3-419B-B9F8-9F9AA3592E67}" destId="{B3AB9BE4-F4F8-41A5-9357-B34AFA021DCD}" srcOrd="5" destOrd="0" parTransId="{227747DC-2470-436F-A96D-A5FCD6C40AE9}" sibTransId="{2DC33769-566C-4C22-864A-2AEDB35DF9CB}"/>
    <dgm:cxn modelId="{4C21BB40-AE0E-4953-A4ED-2D698521E18F}" type="presOf" srcId="{2DC33769-566C-4C22-864A-2AEDB35DF9CB}" destId="{593A7E20-3335-421B-A415-AD501829A6E1}" srcOrd="0" destOrd="0" presId="urn:microsoft.com/office/officeart/2005/8/layout/cycle1"/>
    <dgm:cxn modelId="{95217D84-7A27-45DB-8ACB-EEB150F2D7F4}" srcId="{56AA8388-37E3-419B-B9F8-9F9AA3592E67}" destId="{7502ED60-CE01-4518-96F4-DEE03E430433}" srcOrd="2" destOrd="0" parTransId="{8571B8B0-F8E2-4D10-BC05-0F848247A2ED}" sibTransId="{646C8B0A-CAAB-46AE-9DBA-919BC59B7771}"/>
    <dgm:cxn modelId="{1F1B9483-B1D6-406F-B3B1-2EC7606BBA15}" type="presOf" srcId="{D70C14E7-D14A-46E5-AEA4-C1A905478765}" destId="{A5443B66-12FB-47C8-9275-3A0E90E0ADB7}" srcOrd="0" destOrd="0" presId="urn:microsoft.com/office/officeart/2005/8/layout/cycle1"/>
    <dgm:cxn modelId="{4EF4C12F-5C4A-444E-A9D0-89BA73A4156A}" type="presOf" srcId="{26C21B22-630E-4837-906B-381A75717146}" destId="{77A94CE1-9809-4CB1-A17C-F5DC8B3AD3D1}" srcOrd="0" destOrd="0" presId="urn:microsoft.com/office/officeart/2005/8/layout/cycle1"/>
    <dgm:cxn modelId="{4277719A-11FE-4D6D-8903-858AB07D226D}" srcId="{56AA8388-37E3-419B-B9F8-9F9AA3592E67}" destId="{CB8461BD-DC74-4541-B971-8BDF840CB843}" srcOrd="4" destOrd="0" parTransId="{803D7ED9-D710-4EBB-BAD8-402E8F73EC4B}" sibTransId="{1D97CFCA-11FA-4581-A94C-D3BEF12AD563}"/>
    <dgm:cxn modelId="{2ED0BA5C-D8DD-457A-A7A1-94F47CF9C432}" srcId="{56AA8388-37E3-419B-B9F8-9F9AA3592E67}" destId="{E5600181-4D57-4DFC-8721-E57570A2A977}" srcOrd="1" destOrd="0" parTransId="{03853EC3-E919-459E-864D-E74E0589CFB0}" sibTransId="{3C0FEB37-060F-4BD9-A17E-69F536951C44}"/>
    <dgm:cxn modelId="{AC4FC795-649E-48B6-AF44-601D192F0915}" srcId="{56AA8388-37E3-419B-B9F8-9F9AA3592E67}" destId="{8A710AD1-59DF-401D-B537-95FB80BE077D}" srcOrd="6" destOrd="0" parTransId="{6363E564-855C-43E8-83CF-E0BB4E38F0A6}" sibTransId="{70426C8B-118C-4A62-87D7-48017D5D19BA}"/>
    <dgm:cxn modelId="{78964670-1684-4A12-91B4-F49FBE316E25}" srcId="{56AA8388-37E3-419B-B9F8-9F9AA3592E67}" destId="{D982EB4B-38DB-4295-8675-9DFC875EB1D0}" srcOrd="3" destOrd="0" parTransId="{E54B92D8-6FFB-4FE0-A73D-A5E0073D76C9}" sibTransId="{2C8547D2-A61B-4759-BB27-98CB6347AFF4}"/>
    <dgm:cxn modelId="{8D53D686-BEC6-47ED-82F8-D70A6E983EE4}" type="presOf" srcId="{8A710AD1-59DF-401D-B537-95FB80BE077D}" destId="{1F9ABECB-F28F-4189-813F-7C0DD68DAFC4}" srcOrd="0" destOrd="0" presId="urn:microsoft.com/office/officeart/2005/8/layout/cycle1"/>
    <dgm:cxn modelId="{58949F7C-F234-4357-B1CC-748B85AC03DA}" srcId="{56AA8388-37E3-419B-B9F8-9F9AA3592E67}" destId="{E7F73E6F-20F3-4459-8AC2-A1516652E19C}" srcOrd="7" destOrd="0" parTransId="{FC02D38B-2E63-47E3-BEB3-65CAB3967186}" sibTransId="{D70C14E7-D14A-46E5-AEA4-C1A905478765}"/>
    <dgm:cxn modelId="{21A691E8-2499-415A-A700-AA851C7E8716}" srcId="{56AA8388-37E3-419B-B9F8-9F9AA3592E67}" destId="{753E65B3-B7C8-429E-A58E-5FDA6C395AAA}" srcOrd="0" destOrd="0" parTransId="{B99A7F49-29BF-4899-985A-147110F9EE2D}" sibTransId="{26C21B22-630E-4837-906B-381A75717146}"/>
    <dgm:cxn modelId="{B8BE2011-9823-4675-B58C-95537DD325F9}" type="presOf" srcId="{56AA8388-37E3-419B-B9F8-9F9AA3592E67}" destId="{DCA97461-7004-4560-9024-AC9275CB2D29}" srcOrd="0" destOrd="0" presId="urn:microsoft.com/office/officeart/2005/8/layout/cycle1"/>
    <dgm:cxn modelId="{11CFC884-D13A-4AAC-88E0-E848070C8CA8}" type="presOf" srcId="{B3AB9BE4-F4F8-41A5-9357-B34AFA021DCD}" destId="{98ED9E85-DD9E-484B-B860-67A13B9BFF4D}" srcOrd="0" destOrd="0" presId="urn:microsoft.com/office/officeart/2005/8/layout/cycle1"/>
    <dgm:cxn modelId="{D9E97074-54DA-4704-B1F8-BA7620D29368}" type="presOf" srcId="{753E65B3-B7C8-429E-A58E-5FDA6C395AAA}" destId="{0B98CEA9-DFFF-4DF6-A0A7-D9CB6F571761}" srcOrd="0" destOrd="0" presId="urn:microsoft.com/office/officeart/2005/8/layout/cycle1"/>
    <dgm:cxn modelId="{97C361A3-D264-4A20-9911-86A6592D9F7D}" type="presOf" srcId="{646C8B0A-CAAB-46AE-9DBA-919BC59B7771}" destId="{818F30B9-9418-4110-BF4E-EBF3F18E33CA}" srcOrd="0" destOrd="0" presId="urn:microsoft.com/office/officeart/2005/8/layout/cycle1"/>
    <dgm:cxn modelId="{C642AAB9-FBAD-44A3-9DC1-ABD3DD4D7B71}" type="presOf" srcId="{2C8547D2-A61B-4759-BB27-98CB6347AFF4}" destId="{D0341CBE-70A4-467E-85E7-05B27B96A170}" srcOrd="0" destOrd="0" presId="urn:microsoft.com/office/officeart/2005/8/layout/cycle1"/>
    <dgm:cxn modelId="{2EBF6E34-DEA2-4725-842A-F38CEF5FB6EC}" type="presOf" srcId="{CB8461BD-DC74-4541-B971-8BDF840CB843}" destId="{9FCE561A-7CF5-405F-A9F6-457781295FEF}" srcOrd="0" destOrd="0" presId="urn:microsoft.com/office/officeart/2005/8/layout/cycle1"/>
    <dgm:cxn modelId="{119FFE59-1187-43F7-8E72-AEE0F2E99D2C}" type="presOf" srcId="{E7F73E6F-20F3-4459-8AC2-A1516652E19C}" destId="{01339CB4-C49F-4300-94B2-A044D864F10A}" srcOrd="0" destOrd="0" presId="urn:microsoft.com/office/officeart/2005/8/layout/cycle1"/>
    <dgm:cxn modelId="{B688A900-A7E1-4EAE-9719-2550D4FA092F}" type="presOf" srcId="{1D97CFCA-11FA-4581-A94C-D3BEF12AD563}" destId="{FAAB1451-7DC3-426A-9F11-2C0D89AFF8CB}" srcOrd="0" destOrd="0" presId="urn:microsoft.com/office/officeart/2005/8/layout/cycle1"/>
    <dgm:cxn modelId="{3CFCBA62-541D-4D6A-BB62-D08B798F5063}" type="presOf" srcId="{D982EB4B-38DB-4295-8675-9DFC875EB1D0}" destId="{C1C82DFA-EE4A-479F-930F-FBCA90307D7B}" srcOrd="0" destOrd="0" presId="urn:microsoft.com/office/officeart/2005/8/layout/cycle1"/>
    <dgm:cxn modelId="{97FC7900-BBC1-4A0C-AB95-1134D715CBD4}" type="presOf" srcId="{3C0FEB37-060F-4BD9-A17E-69F536951C44}" destId="{32BEC14F-112D-4CE2-AB31-A4A0D43E21AC}" srcOrd="0" destOrd="0" presId="urn:microsoft.com/office/officeart/2005/8/layout/cycle1"/>
    <dgm:cxn modelId="{9DAD8D66-6231-40C0-B43D-348BBC827D1D}" type="presOf" srcId="{70426C8B-118C-4A62-87D7-48017D5D19BA}" destId="{6AAE401C-DAAE-4FD4-A3B7-F134BDC3C4A2}" srcOrd="0" destOrd="0" presId="urn:microsoft.com/office/officeart/2005/8/layout/cycle1"/>
    <dgm:cxn modelId="{1FF292C4-B0A6-4372-AC5B-CE08A13F0340}" type="presOf" srcId="{E5600181-4D57-4DFC-8721-E57570A2A977}" destId="{45933C0A-9D03-46A0-9ECD-7EAB3FFB7FEB}" srcOrd="0" destOrd="0" presId="urn:microsoft.com/office/officeart/2005/8/layout/cycle1"/>
    <dgm:cxn modelId="{9AA91D9C-4A2F-4F7B-8B69-A89A0EAFAA2C}" type="presParOf" srcId="{DCA97461-7004-4560-9024-AC9275CB2D29}" destId="{81EA8584-9CF9-431E-A202-1E557257CB27}" srcOrd="0" destOrd="0" presId="urn:microsoft.com/office/officeart/2005/8/layout/cycle1"/>
    <dgm:cxn modelId="{B2E7985E-71C4-4472-AE22-A7027AF7CC7F}" type="presParOf" srcId="{DCA97461-7004-4560-9024-AC9275CB2D29}" destId="{0B98CEA9-DFFF-4DF6-A0A7-D9CB6F571761}" srcOrd="1" destOrd="0" presId="urn:microsoft.com/office/officeart/2005/8/layout/cycle1"/>
    <dgm:cxn modelId="{7979D8F1-01CE-446B-A860-6475E1635B3D}" type="presParOf" srcId="{DCA97461-7004-4560-9024-AC9275CB2D29}" destId="{77A94CE1-9809-4CB1-A17C-F5DC8B3AD3D1}" srcOrd="2" destOrd="0" presId="urn:microsoft.com/office/officeart/2005/8/layout/cycle1"/>
    <dgm:cxn modelId="{9AC2315F-424D-4BA6-B3D8-53A21DB52826}" type="presParOf" srcId="{DCA97461-7004-4560-9024-AC9275CB2D29}" destId="{1A49336D-A5AD-49DA-B535-05E32E1731F0}" srcOrd="3" destOrd="0" presId="urn:microsoft.com/office/officeart/2005/8/layout/cycle1"/>
    <dgm:cxn modelId="{A618B3CB-CE13-4776-9B6A-2CA8DBEE039A}" type="presParOf" srcId="{DCA97461-7004-4560-9024-AC9275CB2D29}" destId="{45933C0A-9D03-46A0-9ECD-7EAB3FFB7FEB}" srcOrd="4" destOrd="0" presId="urn:microsoft.com/office/officeart/2005/8/layout/cycle1"/>
    <dgm:cxn modelId="{4855B20D-0411-4D63-AB7C-A3A7B756256B}" type="presParOf" srcId="{DCA97461-7004-4560-9024-AC9275CB2D29}" destId="{32BEC14F-112D-4CE2-AB31-A4A0D43E21AC}" srcOrd="5" destOrd="0" presId="urn:microsoft.com/office/officeart/2005/8/layout/cycle1"/>
    <dgm:cxn modelId="{91BDE704-1CA1-4B9E-8557-827F5D6248B4}" type="presParOf" srcId="{DCA97461-7004-4560-9024-AC9275CB2D29}" destId="{A8729DE1-E583-47C8-9EDF-33C31F407300}" srcOrd="6" destOrd="0" presId="urn:microsoft.com/office/officeart/2005/8/layout/cycle1"/>
    <dgm:cxn modelId="{351AF3E1-9C40-4E61-983E-F965595E9D35}" type="presParOf" srcId="{DCA97461-7004-4560-9024-AC9275CB2D29}" destId="{8E99E3CC-5582-4369-A3DE-8EDC2A5CA4C2}" srcOrd="7" destOrd="0" presId="urn:microsoft.com/office/officeart/2005/8/layout/cycle1"/>
    <dgm:cxn modelId="{13BA4637-4524-4787-8772-5285206A81B9}" type="presParOf" srcId="{DCA97461-7004-4560-9024-AC9275CB2D29}" destId="{818F30B9-9418-4110-BF4E-EBF3F18E33CA}" srcOrd="8" destOrd="0" presId="urn:microsoft.com/office/officeart/2005/8/layout/cycle1"/>
    <dgm:cxn modelId="{277A114B-BF2B-4625-BABA-1D7432B57252}" type="presParOf" srcId="{DCA97461-7004-4560-9024-AC9275CB2D29}" destId="{1D7DC88F-99A0-4122-AA40-BA6983114D22}" srcOrd="9" destOrd="0" presId="urn:microsoft.com/office/officeart/2005/8/layout/cycle1"/>
    <dgm:cxn modelId="{8DECB777-A10C-4CE8-B3DB-5CD186B593EA}" type="presParOf" srcId="{DCA97461-7004-4560-9024-AC9275CB2D29}" destId="{C1C82DFA-EE4A-479F-930F-FBCA90307D7B}" srcOrd="10" destOrd="0" presId="urn:microsoft.com/office/officeart/2005/8/layout/cycle1"/>
    <dgm:cxn modelId="{65FB3B7D-77C1-4E68-8C4B-E8BA9431D492}" type="presParOf" srcId="{DCA97461-7004-4560-9024-AC9275CB2D29}" destId="{D0341CBE-70A4-467E-85E7-05B27B96A170}" srcOrd="11" destOrd="0" presId="urn:microsoft.com/office/officeart/2005/8/layout/cycle1"/>
    <dgm:cxn modelId="{1585501E-14CB-450D-92EC-AE19AD16F96B}" type="presParOf" srcId="{DCA97461-7004-4560-9024-AC9275CB2D29}" destId="{6C2CEABA-2A81-4684-A63D-E0B6A04DB4F6}" srcOrd="12" destOrd="0" presId="urn:microsoft.com/office/officeart/2005/8/layout/cycle1"/>
    <dgm:cxn modelId="{EF2E7980-AE95-46F0-A507-DEBBDE0D4784}" type="presParOf" srcId="{DCA97461-7004-4560-9024-AC9275CB2D29}" destId="{9FCE561A-7CF5-405F-A9F6-457781295FEF}" srcOrd="13" destOrd="0" presId="urn:microsoft.com/office/officeart/2005/8/layout/cycle1"/>
    <dgm:cxn modelId="{953AAEC4-B6FA-4F7E-815F-BF77267A77C4}" type="presParOf" srcId="{DCA97461-7004-4560-9024-AC9275CB2D29}" destId="{FAAB1451-7DC3-426A-9F11-2C0D89AFF8CB}" srcOrd="14" destOrd="0" presId="urn:microsoft.com/office/officeart/2005/8/layout/cycle1"/>
    <dgm:cxn modelId="{B4730022-00D9-4CC2-9982-67D4DC035D4F}" type="presParOf" srcId="{DCA97461-7004-4560-9024-AC9275CB2D29}" destId="{54799AAE-182F-4DA0-B98B-E70C5CFCC939}" srcOrd="15" destOrd="0" presId="urn:microsoft.com/office/officeart/2005/8/layout/cycle1"/>
    <dgm:cxn modelId="{917F87B8-CAAB-4287-AA00-3A371775F434}" type="presParOf" srcId="{DCA97461-7004-4560-9024-AC9275CB2D29}" destId="{98ED9E85-DD9E-484B-B860-67A13B9BFF4D}" srcOrd="16" destOrd="0" presId="urn:microsoft.com/office/officeart/2005/8/layout/cycle1"/>
    <dgm:cxn modelId="{03C7608E-D6FB-4F0E-9124-67D5BE30B313}" type="presParOf" srcId="{DCA97461-7004-4560-9024-AC9275CB2D29}" destId="{593A7E20-3335-421B-A415-AD501829A6E1}" srcOrd="17" destOrd="0" presId="urn:microsoft.com/office/officeart/2005/8/layout/cycle1"/>
    <dgm:cxn modelId="{5B9DB058-DEEB-483C-9444-2698C3475C08}" type="presParOf" srcId="{DCA97461-7004-4560-9024-AC9275CB2D29}" destId="{5E301FEA-0652-435E-BE1C-2618BA577667}" srcOrd="18" destOrd="0" presId="urn:microsoft.com/office/officeart/2005/8/layout/cycle1"/>
    <dgm:cxn modelId="{3A7BF38F-0C6A-4E5F-B0D0-2A23585BC044}" type="presParOf" srcId="{DCA97461-7004-4560-9024-AC9275CB2D29}" destId="{1F9ABECB-F28F-4189-813F-7C0DD68DAFC4}" srcOrd="19" destOrd="0" presId="urn:microsoft.com/office/officeart/2005/8/layout/cycle1"/>
    <dgm:cxn modelId="{91790A95-1091-4DCD-B41D-23EB8B8702E8}" type="presParOf" srcId="{DCA97461-7004-4560-9024-AC9275CB2D29}" destId="{6AAE401C-DAAE-4FD4-A3B7-F134BDC3C4A2}" srcOrd="20" destOrd="0" presId="urn:microsoft.com/office/officeart/2005/8/layout/cycle1"/>
    <dgm:cxn modelId="{22769BA9-3DED-4C8B-94A6-57507885F72E}" type="presParOf" srcId="{DCA97461-7004-4560-9024-AC9275CB2D29}" destId="{5E0E0021-F21B-48B2-9D23-31E3DA0EA08E}" srcOrd="21" destOrd="0" presId="urn:microsoft.com/office/officeart/2005/8/layout/cycle1"/>
    <dgm:cxn modelId="{D38AF1B8-5B40-4DCA-9763-51DBD870B07E}" type="presParOf" srcId="{DCA97461-7004-4560-9024-AC9275CB2D29}" destId="{01339CB4-C49F-4300-94B2-A044D864F10A}" srcOrd="22" destOrd="0" presId="urn:microsoft.com/office/officeart/2005/8/layout/cycle1"/>
    <dgm:cxn modelId="{F979951A-BC03-403C-B824-109C06DC48D5}" type="presParOf" srcId="{DCA97461-7004-4560-9024-AC9275CB2D29}" destId="{A5443B66-12FB-47C8-9275-3A0E90E0ADB7}" srcOrd="23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28A2BB-A5EB-4E12-A956-011CD6DF094E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BO"/>
        </a:p>
      </dgm:t>
    </dgm:pt>
    <dgm:pt modelId="{199BF65B-35EF-47AB-9F7D-241E2966374A}">
      <dgm:prSet phldrT="[Texto]"/>
      <dgm:spPr/>
      <dgm:t>
        <a:bodyPr/>
        <a:lstStyle/>
        <a:p>
          <a:r>
            <a:rPr lang="es-BO" dirty="0" smtClean="0"/>
            <a:t>¿Cómo?</a:t>
          </a:r>
          <a:endParaRPr lang="es-BO" dirty="0"/>
        </a:p>
      </dgm:t>
    </dgm:pt>
    <dgm:pt modelId="{9F53082D-E8D4-4D39-9C64-B7553615F81D}" type="parTrans" cxnId="{4BDEC1B6-1928-4902-A8D0-FDD9B06B5F49}">
      <dgm:prSet/>
      <dgm:spPr/>
      <dgm:t>
        <a:bodyPr/>
        <a:lstStyle/>
        <a:p>
          <a:endParaRPr lang="es-BO"/>
        </a:p>
      </dgm:t>
    </dgm:pt>
    <dgm:pt modelId="{140E65A8-53FF-457E-B0CB-FEB402A7D16F}" type="sibTrans" cxnId="{4BDEC1B6-1928-4902-A8D0-FDD9B06B5F49}">
      <dgm:prSet/>
      <dgm:spPr/>
      <dgm:t>
        <a:bodyPr/>
        <a:lstStyle/>
        <a:p>
          <a:endParaRPr lang="es-BO"/>
        </a:p>
      </dgm:t>
    </dgm:pt>
    <dgm:pt modelId="{BE863E6F-0468-4011-8238-B52A2EEB9078}">
      <dgm:prSet phldrT="[Texto]"/>
      <dgm:spPr/>
      <dgm:t>
        <a:bodyPr/>
        <a:lstStyle/>
        <a:p>
          <a:r>
            <a:rPr lang="es-BO" dirty="0" smtClean="0"/>
            <a:t>¿Para qué?</a:t>
          </a:r>
          <a:endParaRPr lang="es-BO" dirty="0"/>
        </a:p>
      </dgm:t>
    </dgm:pt>
    <dgm:pt modelId="{F36582F0-808A-414B-AD69-E4478037D0FF}" type="parTrans" cxnId="{EEF13499-E7B7-4E74-933F-46BEAF900E3D}">
      <dgm:prSet/>
      <dgm:spPr/>
      <dgm:t>
        <a:bodyPr/>
        <a:lstStyle/>
        <a:p>
          <a:endParaRPr lang="es-BO"/>
        </a:p>
      </dgm:t>
    </dgm:pt>
    <dgm:pt modelId="{CCDB56E8-9DD4-45DD-BF23-F5CE27D3CD28}" type="sibTrans" cxnId="{EEF13499-E7B7-4E74-933F-46BEAF900E3D}">
      <dgm:prSet/>
      <dgm:spPr/>
      <dgm:t>
        <a:bodyPr/>
        <a:lstStyle/>
        <a:p>
          <a:endParaRPr lang="es-BO"/>
        </a:p>
      </dgm:t>
    </dgm:pt>
    <dgm:pt modelId="{8ECAF137-E70E-4227-A8FA-1EB9428541E1}">
      <dgm:prSet phldrT="[Texto]"/>
      <dgm:spPr/>
      <dgm:t>
        <a:bodyPr/>
        <a:lstStyle/>
        <a:p>
          <a:r>
            <a:rPr lang="es-BO" dirty="0" smtClean="0"/>
            <a:t>¿De qué nos sirve?</a:t>
          </a:r>
          <a:endParaRPr lang="es-BO" dirty="0"/>
        </a:p>
      </dgm:t>
    </dgm:pt>
    <dgm:pt modelId="{E26A7A65-2CE7-43A9-A24C-E418935AFF1B}" type="parTrans" cxnId="{8C4C08B0-5D78-4C8F-B30C-05368787977B}">
      <dgm:prSet/>
      <dgm:spPr/>
      <dgm:t>
        <a:bodyPr/>
        <a:lstStyle/>
        <a:p>
          <a:endParaRPr lang="es-BO"/>
        </a:p>
      </dgm:t>
    </dgm:pt>
    <dgm:pt modelId="{EFE9CA75-B673-40D3-9FE8-114FA2B89802}" type="sibTrans" cxnId="{8C4C08B0-5D78-4C8F-B30C-05368787977B}">
      <dgm:prSet/>
      <dgm:spPr/>
      <dgm:t>
        <a:bodyPr/>
        <a:lstStyle/>
        <a:p>
          <a:endParaRPr lang="es-BO"/>
        </a:p>
      </dgm:t>
    </dgm:pt>
    <dgm:pt modelId="{4BE447C6-AB18-43C8-BA6D-898627ECDCCC}" type="pres">
      <dgm:prSet presAssocID="{6F28A2BB-A5EB-4E12-A956-011CD6DF094E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02BC3DE-E11F-4F0A-9548-C51A46883812}" type="pres">
      <dgm:prSet presAssocID="{199BF65B-35EF-47AB-9F7D-241E2966374A}" presName="Accent1" presStyleCnt="0"/>
      <dgm:spPr/>
    </dgm:pt>
    <dgm:pt modelId="{C71B0A92-5D86-4836-8C41-037261F5AAC2}" type="pres">
      <dgm:prSet presAssocID="{199BF65B-35EF-47AB-9F7D-241E2966374A}" presName="Accent" presStyleLbl="node1" presStyleIdx="0" presStyleCnt="3" custLinFactNeighborX="3426"/>
      <dgm:spPr/>
    </dgm:pt>
    <dgm:pt modelId="{D712064D-0648-4FFC-BF86-01F703F155A6}" type="pres">
      <dgm:prSet presAssocID="{199BF65B-35EF-47AB-9F7D-241E2966374A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581C5192-2AC2-46A5-B4CE-C428F5157CDF}" type="pres">
      <dgm:prSet presAssocID="{BE863E6F-0468-4011-8238-B52A2EEB9078}" presName="Accent2" presStyleCnt="0"/>
      <dgm:spPr/>
    </dgm:pt>
    <dgm:pt modelId="{0701F955-F408-4593-9A58-6ED86CF3E624}" type="pres">
      <dgm:prSet presAssocID="{BE863E6F-0468-4011-8238-B52A2EEB9078}" presName="Accent" presStyleLbl="node1" presStyleIdx="1" presStyleCnt="3"/>
      <dgm:spPr/>
    </dgm:pt>
    <dgm:pt modelId="{7CAA6111-161A-4E80-B321-878734ACC3F1}" type="pres">
      <dgm:prSet presAssocID="{BE863E6F-0468-4011-8238-B52A2EEB9078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E970C249-4605-4CC6-93CB-D97E1648AB1D}" type="pres">
      <dgm:prSet presAssocID="{8ECAF137-E70E-4227-A8FA-1EB9428541E1}" presName="Accent3" presStyleCnt="0"/>
      <dgm:spPr/>
    </dgm:pt>
    <dgm:pt modelId="{42C5DF09-0CC7-4DE4-A0A8-565D2C022A58}" type="pres">
      <dgm:prSet presAssocID="{8ECAF137-E70E-4227-A8FA-1EB9428541E1}" presName="Accent" presStyleLbl="node1" presStyleIdx="2" presStyleCnt="3"/>
      <dgm:spPr/>
    </dgm:pt>
    <dgm:pt modelId="{CFFAF3CC-D250-4AAA-9FB2-2EE55DF4FF60}" type="pres">
      <dgm:prSet presAssocID="{8ECAF137-E70E-4227-A8FA-1EB9428541E1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9D18F8-0994-4EA9-93E8-A0E0552B5606}" type="presOf" srcId="{199BF65B-35EF-47AB-9F7D-241E2966374A}" destId="{D712064D-0648-4FFC-BF86-01F703F155A6}" srcOrd="0" destOrd="0" presId="urn:microsoft.com/office/officeart/2009/layout/CircleArrowProcess"/>
    <dgm:cxn modelId="{F3EAD56C-A672-4EF0-B5EB-3B03234D6833}" type="presOf" srcId="{BE863E6F-0468-4011-8238-B52A2EEB9078}" destId="{7CAA6111-161A-4E80-B321-878734ACC3F1}" srcOrd="0" destOrd="0" presId="urn:microsoft.com/office/officeart/2009/layout/CircleArrowProcess"/>
    <dgm:cxn modelId="{EEF13499-E7B7-4E74-933F-46BEAF900E3D}" srcId="{6F28A2BB-A5EB-4E12-A956-011CD6DF094E}" destId="{BE863E6F-0468-4011-8238-B52A2EEB9078}" srcOrd="1" destOrd="0" parTransId="{F36582F0-808A-414B-AD69-E4478037D0FF}" sibTransId="{CCDB56E8-9DD4-45DD-BF23-F5CE27D3CD28}"/>
    <dgm:cxn modelId="{EED90CAC-FAF1-4E5B-9BC1-649B495B6212}" type="presOf" srcId="{8ECAF137-E70E-4227-A8FA-1EB9428541E1}" destId="{CFFAF3CC-D250-4AAA-9FB2-2EE55DF4FF60}" srcOrd="0" destOrd="0" presId="urn:microsoft.com/office/officeart/2009/layout/CircleArrowProcess"/>
    <dgm:cxn modelId="{DC7DEA26-8330-4221-BF96-94655F082402}" type="presOf" srcId="{6F28A2BB-A5EB-4E12-A956-011CD6DF094E}" destId="{4BE447C6-AB18-43C8-BA6D-898627ECDCCC}" srcOrd="0" destOrd="0" presId="urn:microsoft.com/office/officeart/2009/layout/CircleArrowProcess"/>
    <dgm:cxn modelId="{8C4C08B0-5D78-4C8F-B30C-05368787977B}" srcId="{6F28A2BB-A5EB-4E12-A956-011CD6DF094E}" destId="{8ECAF137-E70E-4227-A8FA-1EB9428541E1}" srcOrd="2" destOrd="0" parTransId="{E26A7A65-2CE7-43A9-A24C-E418935AFF1B}" sibTransId="{EFE9CA75-B673-40D3-9FE8-114FA2B89802}"/>
    <dgm:cxn modelId="{4BDEC1B6-1928-4902-A8D0-FDD9B06B5F49}" srcId="{6F28A2BB-A5EB-4E12-A956-011CD6DF094E}" destId="{199BF65B-35EF-47AB-9F7D-241E2966374A}" srcOrd="0" destOrd="0" parTransId="{9F53082D-E8D4-4D39-9C64-B7553615F81D}" sibTransId="{140E65A8-53FF-457E-B0CB-FEB402A7D16F}"/>
    <dgm:cxn modelId="{AC458215-8CA0-40B1-915D-2FC27820FB32}" type="presParOf" srcId="{4BE447C6-AB18-43C8-BA6D-898627ECDCCC}" destId="{502BC3DE-E11F-4F0A-9548-C51A46883812}" srcOrd="0" destOrd="0" presId="urn:microsoft.com/office/officeart/2009/layout/CircleArrowProcess"/>
    <dgm:cxn modelId="{4912D3D7-CC0B-4BA5-9A7C-8E8BADCB45BD}" type="presParOf" srcId="{502BC3DE-E11F-4F0A-9548-C51A46883812}" destId="{C71B0A92-5D86-4836-8C41-037261F5AAC2}" srcOrd="0" destOrd="0" presId="urn:microsoft.com/office/officeart/2009/layout/CircleArrowProcess"/>
    <dgm:cxn modelId="{5719750D-912E-4E75-AD00-566029BCDD49}" type="presParOf" srcId="{4BE447C6-AB18-43C8-BA6D-898627ECDCCC}" destId="{D712064D-0648-4FFC-BF86-01F703F155A6}" srcOrd="1" destOrd="0" presId="urn:microsoft.com/office/officeart/2009/layout/CircleArrowProcess"/>
    <dgm:cxn modelId="{6FAEC53F-9639-495D-92CA-BED7115196BD}" type="presParOf" srcId="{4BE447C6-AB18-43C8-BA6D-898627ECDCCC}" destId="{581C5192-2AC2-46A5-B4CE-C428F5157CDF}" srcOrd="2" destOrd="0" presId="urn:microsoft.com/office/officeart/2009/layout/CircleArrowProcess"/>
    <dgm:cxn modelId="{406267F0-D2EB-469D-B90D-533ACB2B7AB6}" type="presParOf" srcId="{581C5192-2AC2-46A5-B4CE-C428F5157CDF}" destId="{0701F955-F408-4593-9A58-6ED86CF3E624}" srcOrd="0" destOrd="0" presId="urn:microsoft.com/office/officeart/2009/layout/CircleArrowProcess"/>
    <dgm:cxn modelId="{47D690D9-EBD1-4855-8DAA-D5A73698A867}" type="presParOf" srcId="{4BE447C6-AB18-43C8-BA6D-898627ECDCCC}" destId="{7CAA6111-161A-4E80-B321-878734ACC3F1}" srcOrd="3" destOrd="0" presId="urn:microsoft.com/office/officeart/2009/layout/CircleArrowProcess"/>
    <dgm:cxn modelId="{ED85FA87-2732-42E7-9F74-B9CC2D5055F2}" type="presParOf" srcId="{4BE447C6-AB18-43C8-BA6D-898627ECDCCC}" destId="{E970C249-4605-4CC6-93CB-D97E1648AB1D}" srcOrd="4" destOrd="0" presId="urn:microsoft.com/office/officeart/2009/layout/CircleArrowProcess"/>
    <dgm:cxn modelId="{94323862-20E9-4BF7-8679-3EC42D7B600D}" type="presParOf" srcId="{E970C249-4605-4CC6-93CB-D97E1648AB1D}" destId="{42C5DF09-0CC7-4DE4-A0A8-565D2C022A58}" srcOrd="0" destOrd="0" presId="urn:microsoft.com/office/officeart/2009/layout/CircleArrowProcess"/>
    <dgm:cxn modelId="{418404BF-A141-4392-8A67-216033A7E529}" type="presParOf" srcId="{4BE447C6-AB18-43C8-BA6D-898627ECDCCC}" destId="{CFFAF3CC-D250-4AAA-9FB2-2EE55DF4FF60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1D350-0029-4B9A-A953-136FF9325211}">
      <dsp:nvSpPr>
        <dsp:cNvPr id="0" name=""/>
        <dsp:cNvSpPr/>
      </dsp:nvSpPr>
      <dsp:spPr>
        <a:xfrm>
          <a:off x="1057119" y="7"/>
          <a:ext cx="4655131" cy="4655131"/>
        </a:xfrm>
        <a:prstGeom prst="circularArrow">
          <a:avLst>
            <a:gd name="adj1" fmla="val 5544"/>
            <a:gd name="adj2" fmla="val 330680"/>
            <a:gd name="adj3" fmla="val 13800118"/>
            <a:gd name="adj4" fmla="val 17371258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126AD25-DCC4-462E-B49E-D47805FE8ECD}">
      <dsp:nvSpPr>
        <dsp:cNvPr id="0" name=""/>
        <dsp:cNvSpPr/>
      </dsp:nvSpPr>
      <dsp:spPr>
        <a:xfrm>
          <a:off x="2281494" y="746"/>
          <a:ext cx="2157037" cy="1078518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>
              <a:latin typeface="+mn-lt"/>
            </a:rPr>
            <a:t>CCRP</a:t>
          </a:r>
          <a:endParaRPr lang="en-US" sz="1600" b="1" kern="1200" dirty="0">
            <a:latin typeface="+mn-lt"/>
          </a:endParaRPr>
        </a:p>
      </dsp:txBody>
      <dsp:txXfrm>
        <a:off x="2334143" y="53395"/>
        <a:ext cx="2051739" cy="973220"/>
      </dsp:txXfrm>
    </dsp:sp>
    <dsp:sp modelId="{F6904DA3-AAF5-4126-8613-C9A700E3A1D0}">
      <dsp:nvSpPr>
        <dsp:cNvPr id="0" name=""/>
        <dsp:cNvSpPr/>
      </dsp:nvSpPr>
      <dsp:spPr>
        <a:xfrm>
          <a:off x="3928908" y="1413056"/>
          <a:ext cx="2185316" cy="1146648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0000"/>
                <a:tint val="50000"/>
                <a:satMod val="300000"/>
              </a:schemeClr>
            </a:gs>
            <a:gs pos="35000">
              <a:schemeClr val="accent1">
                <a:alpha val="90000"/>
                <a:hueOff val="0"/>
                <a:satOff val="0"/>
                <a:lumOff val="0"/>
                <a:alphaOff val="-10000"/>
                <a:tint val="37000"/>
                <a:satMod val="3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 smtClean="0">
              <a:latin typeface="+mn-lt"/>
              <a:cs typeface="Times New Roman" panose="02020603050405020304" pitchFamily="18" charset="0"/>
            </a:rPr>
            <a:t>Technical advisors to organic peanut project</a:t>
          </a:r>
          <a:endParaRPr lang="en-US" sz="1200" b="1" kern="1200" noProof="0" dirty="0">
            <a:latin typeface="+mn-lt"/>
            <a:cs typeface="Times New Roman" panose="02020603050405020304" pitchFamily="18" charset="0"/>
          </a:endParaRPr>
        </a:p>
      </dsp:txBody>
      <dsp:txXfrm>
        <a:off x="3984883" y="1469031"/>
        <a:ext cx="2073366" cy="1034698"/>
      </dsp:txXfrm>
    </dsp:sp>
    <dsp:sp modelId="{32F63F3D-6B99-4C63-A603-66D7B3E11CCC}">
      <dsp:nvSpPr>
        <dsp:cNvPr id="0" name=""/>
        <dsp:cNvSpPr/>
      </dsp:nvSpPr>
      <dsp:spPr>
        <a:xfrm>
          <a:off x="3759336" y="3289458"/>
          <a:ext cx="2157037" cy="1078518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tint val="50000"/>
                <a:satMod val="300000"/>
              </a:schemeClr>
            </a:gs>
            <a:gs pos="35000">
              <a:schemeClr val="accent1">
                <a:alpha val="90000"/>
                <a:hueOff val="0"/>
                <a:satOff val="0"/>
                <a:lumOff val="0"/>
                <a:alphaOff val="-20000"/>
                <a:tint val="37000"/>
                <a:satMod val="3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latin typeface="+mn-lt"/>
            </a:rPr>
            <a:t>Universidad Mayor Real y Pontificia de San Francisco Xavier de Chuquisaca (USFX)</a:t>
          </a:r>
          <a:endParaRPr lang="en-US" sz="1600" b="1" kern="1200" dirty="0">
            <a:latin typeface="+mn-lt"/>
          </a:endParaRPr>
        </a:p>
      </dsp:txBody>
      <dsp:txXfrm>
        <a:off x="3811985" y="3342107"/>
        <a:ext cx="2051739" cy="973220"/>
      </dsp:txXfrm>
    </dsp:sp>
    <dsp:sp modelId="{3C0395CF-C32F-4650-A137-3A9E5ED38711}">
      <dsp:nvSpPr>
        <dsp:cNvPr id="0" name=""/>
        <dsp:cNvSpPr/>
      </dsp:nvSpPr>
      <dsp:spPr>
        <a:xfrm>
          <a:off x="869848" y="3411159"/>
          <a:ext cx="2157037" cy="1078518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0000"/>
                <a:tint val="50000"/>
                <a:satMod val="300000"/>
              </a:schemeClr>
            </a:gs>
            <a:gs pos="35000">
              <a:schemeClr val="accent1">
                <a:alpha val="90000"/>
                <a:hueOff val="0"/>
                <a:satOff val="0"/>
                <a:lumOff val="0"/>
                <a:alphaOff val="-30000"/>
                <a:tint val="37000"/>
                <a:satMod val="3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1500" b="1" kern="1200" dirty="0" smtClean="0">
              <a:latin typeface="+mn-lt"/>
            </a:rPr>
            <a:t>Agricultores y Comunidades que producen maní orgánico</a:t>
          </a:r>
          <a:endParaRPr lang="en-US" sz="1500" b="1" kern="1200" dirty="0">
            <a:latin typeface="+mn-lt"/>
          </a:endParaRPr>
        </a:p>
      </dsp:txBody>
      <dsp:txXfrm>
        <a:off x="922497" y="3463808"/>
        <a:ext cx="2051739" cy="973220"/>
      </dsp:txXfrm>
    </dsp:sp>
    <dsp:sp modelId="{040FF9DD-69D5-4761-9118-504CE9BBC6CD}">
      <dsp:nvSpPr>
        <dsp:cNvPr id="0" name=""/>
        <dsp:cNvSpPr/>
      </dsp:nvSpPr>
      <dsp:spPr>
        <a:xfrm>
          <a:off x="393527" y="1305832"/>
          <a:ext cx="2157037" cy="1078518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chemeClr>
            </a:gs>
            <a:gs pos="35000">
              <a:schemeClr val="accent1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SV" sz="1600" b="1" kern="1200" dirty="0" smtClean="0">
              <a:latin typeface="+mn-lt"/>
            </a:rPr>
            <a:t>UVM Colaborativo sobre Agroecología y Medios de Vida (ALC)</a:t>
          </a:r>
          <a:endParaRPr lang="en-US" sz="1600" b="1" kern="1200" dirty="0">
            <a:latin typeface="+mn-lt"/>
          </a:endParaRPr>
        </a:p>
      </dsp:txBody>
      <dsp:txXfrm>
        <a:off x="446176" y="1358481"/>
        <a:ext cx="2051739" cy="9732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1B0A92-5D86-4836-8C41-037261F5AAC2}">
      <dsp:nvSpPr>
        <dsp:cNvPr id="0" name=""/>
        <dsp:cNvSpPr/>
      </dsp:nvSpPr>
      <dsp:spPr>
        <a:xfrm>
          <a:off x="1378820" y="0"/>
          <a:ext cx="1238077" cy="123826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2064D-0648-4FFC-BF86-01F703F155A6}">
      <dsp:nvSpPr>
        <dsp:cNvPr id="0" name=""/>
        <dsp:cNvSpPr/>
      </dsp:nvSpPr>
      <dsp:spPr>
        <a:xfrm>
          <a:off x="1610059" y="447051"/>
          <a:ext cx="687976" cy="343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kern="1200" dirty="0" smtClean="0"/>
            <a:t>¿Cómo?</a:t>
          </a:r>
          <a:endParaRPr lang="es-BO" sz="1100" kern="1200" dirty="0"/>
        </a:p>
      </dsp:txBody>
      <dsp:txXfrm>
        <a:off x="1610059" y="447051"/>
        <a:ext cx="687976" cy="343905"/>
      </dsp:txXfrm>
    </dsp:sp>
    <dsp:sp modelId="{0701F955-F408-4593-9A58-6ED86CF3E624}">
      <dsp:nvSpPr>
        <dsp:cNvPr id="0" name=""/>
        <dsp:cNvSpPr/>
      </dsp:nvSpPr>
      <dsp:spPr>
        <a:xfrm>
          <a:off x="992531" y="711475"/>
          <a:ext cx="1238077" cy="123826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-311468"/>
            <a:satOff val="40350"/>
            <a:lumOff val="9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A6111-161A-4E80-B321-878734ACC3F1}">
      <dsp:nvSpPr>
        <dsp:cNvPr id="0" name=""/>
        <dsp:cNvSpPr/>
      </dsp:nvSpPr>
      <dsp:spPr>
        <a:xfrm>
          <a:off x="1267582" y="1162642"/>
          <a:ext cx="687976" cy="343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kern="1200" dirty="0" smtClean="0"/>
            <a:t>¿Para qué?</a:t>
          </a:r>
          <a:endParaRPr lang="es-BO" sz="1100" kern="1200" dirty="0"/>
        </a:p>
      </dsp:txBody>
      <dsp:txXfrm>
        <a:off x="1267582" y="1162642"/>
        <a:ext cx="687976" cy="343905"/>
      </dsp:txXfrm>
    </dsp:sp>
    <dsp:sp modelId="{42C5DF09-0CC7-4DE4-A0A8-565D2C022A58}">
      <dsp:nvSpPr>
        <dsp:cNvPr id="0" name=""/>
        <dsp:cNvSpPr/>
      </dsp:nvSpPr>
      <dsp:spPr>
        <a:xfrm>
          <a:off x="1424522" y="1508091"/>
          <a:ext cx="1063700" cy="106412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5">
            <a:hueOff val="-622937"/>
            <a:satOff val="80701"/>
            <a:lumOff val="194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FAF3CC-D250-4AAA-9FB2-2EE55DF4FF60}">
      <dsp:nvSpPr>
        <dsp:cNvPr id="0" name=""/>
        <dsp:cNvSpPr/>
      </dsp:nvSpPr>
      <dsp:spPr>
        <a:xfrm>
          <a:off x="1611686" y="1879263"/>
          <a:ext cx="687976" cy="343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kern="1200" dirty="0" smtClean="0"/>
            <a:t>¿De qué nos sirve?</a:t>
          </a:r>
          <a:endParaRPr lang="es-BO" sz="1100" kern="1200" dirty="0"/>
        </a:p>
      </dsp:txBody>
      <dsp:txXfrm>
        <a:off x="1611686" y="1879263"/>
        <a:ext cx="687976" cy="3439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98CEA9-DFFF-4DF6-A0A7-D9CB6F571761}">
      <dsp:nvSpPr>
        <dsp:cNvPr id="0" name=""/>
        <dsp:cNvSpPr/>
      </dsp:nvSpPr>
      <dsp:spPr>
        <a:xfrm>
          <a:off x="3562794" y="1796"/>
          <a:ext cx="1160592" cy="718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Observación y planificación 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62794" y="1796"/>
        <a:ext cx="1160592" cy="718895"/>
      </dsp:txXfrm>
    </dsp:sp>
    <dsp:sp modelId="{77A94CE1-9809-4CB1-A17C-F5DC8B3AD3D1}">
      <dsp:nvSpPr>
        <dsp:cNvPr id="0" name=""/>
        <dsp:cNvSpPr/>
      </dsp:nvSpPr>
      <dsp:spPr>
        <a:xfrm>
          <a:off x="1431907" y="68480"/>
          <a:ext cx="4005689" cy="4005689"/>
        </a:xfrm>
        <a:prstGeom prst="circularArrow">
          <a:avLst>
            <a:gd name="adj1" fmla="val 3500"/>
            <a:gd name="adj2" fmla="val 217002"/>
            <a:gd name="adj3" fmla="val 19269127"/>
            <a:gd name="adj4" fmla="val 18788395"/>
            <a:gd name="adj5" fmla="val 4083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933C0A-9D03-46A0-9ECD-7EAB3FFB7FEB}">
      <dsp:nvSpPr>
        <dsp:cNvPr id="0" name=""/>
        <dsp:cNvSpPr/>
      </dsp:nvSpPr>
      <dsp:spPr>
        <a:xfrm>
          <a:off x="4450185" y="1003538"/>
          <a:ext cx="1389295" cy="718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1. Buscando la muestra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50185" y="1003538"/>
        <a:ext cx="1389295" cy="718895"/>
      </dsp:txXfrm>
    </dsp:sp>
    <dsp:sp modelId="{32BEC14F-112D-4CE2-AB31-A4A0D43E21AC}">
      <dsp:nvSpPr>
        <dsp:cNvPr id="0" name=""/>
        <dsp:cNvSpPr/>
      </dsp:nvSpPr>
      <dsp:spPr>
        <a:xfrm>
          <a:off x="1431907" y="68480"/>
          <a:ext cx="4005689" cy="4005689"/>
        </a:xfrm>
        <a:prstGeom prst="circularArrow">
          <a:avLst>
            <a:gd name="adj1" fmla="val 3500"/>
            <a:gd name="adj2" fmla="val 217002"/>
            <a:gd name="adj3" fmla="val 434878"/>
            <a:gd name="adj4" fmla="val 20948120"/>
            <a:gd name="adj5" fmla="val 4083"/>
          </a:avLst>
        </a:prstGeom>
        <a:gradFill rotWithShape="0">
          <a:gsLst>
            <a:gs pos="0">
              <a:schemeClr val="accent2">
                <a:hueOff val="-207680"/>
                <a:satOff val="-2733"/>
                <a:lumOff val="-176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207680"/>
                <a:satOff val="-2733"/>
                <a:lumOff val="-176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99E3CC-5582-4369-A3DE-8EDC2A5CA4C2}">
      <dsp:nvSpPr>
        <dsp:cNvPr id="0" name=""/>
        <dsp:cNvSpPr/>
      </dsp:nvSpPr>
      <dsp:spPr>
        <a:xfrm>
          <a:off x="4480270" y="2420216"/>
          <a:ext cx="1329123" cy="718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2. Excavando en equipo     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80270" y="2420216"/>
        <a:ext cx="1329123" cy="718895"/>
      </dsp:txXfrm>
    </dsp:sp>
    <dsp:sp modelId="{818F30B9-9418-4110-BF4E-EBF3F18E33CA}">
      <dsp:nvSpPr>
        <dsp:cNvPr id="0" name=""/>
        <dsp:cNvSpPr/>
      </dsp:nvSpPr>
      <dsp:spPr>
        <a:xfrm>
          <a:off x="1431907" y="68480"/>
          <a:ext cx="4005689" cy="4005689"/>
        </a:xfrm>
        <a:prstGeom prst="circularArrow">
          <a:avLst>
            <a:gd name="adj1" fmla="val 3500"/>
            <a:gd name="adj2" fmla="val 217002"/>
            <a:gd name="adj3" fmla="val 2942815"/>
            <a:gd name="adj4" fmla="val 2113871"/>
            <a:gd name="adj5" fmla="val 4083"/>
          </a:avLst>
        </a:prstGeom>
        <a:gradFill rotWithShape="0">
          <a:gsLst>
            <a:gs pos="0">
              <a:schemeClr val="accent2">
                <a:hueOff val="-415360"/>
                <a:satOff val="-5465"/>
                <a:lumOff val="-3529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415360"/>
                <a:satOff val="-5465"/>
                <a:lumOff val="-3529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C82DFA-EE4A-479F-930F-FBCA90307D7B}">
      <dsp:nvSpPr>
        <dsp:cNvPr id="0" name=""/>
        <dsp:cNvSpPr/>
      </dsp:nvSpPr>
      <dsp:spPr>
        <a:xfrm>
          <a:off x="3728823" y="3421958"/>
          <a:ext cx="828534" cy="718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3. Cernir la tierra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28823" y="3421958"/>
        <a:ext cx="828534" cy="718895"/>
      </dsp:txXfrm>
    </dsp:sp>
    <dsp:sp modelId="{D0341CBE-70A4-467E-85E7-05B27B96A170}">
      <dsp:nvSpPr>
        <dsp:cNvPr id="0" name=""/>
        <dsp:cNvSpPr/>
      </dsp:nvSpPr>
      <dsp:spPr>
        <a:xfrm>
          <a:off x="1431907" y="68480"/>
          <a:ext cx="4005689" cy="4005689"/>
        </a:xfrm>
        <a:prstGeom prst="circularArrow">
          <a:avLst>
            <a:gd name="adj1" fmla="val 3500"/>
            <a:gd name="adj2" fmla="val 217002"/>
            <a:gd name="adj3" fmla="val 5493621"/>
            <a:gd name="adj4" fmla="val 4851509"/>
            <a:gd name="adj5" fmla="val 4083"/>
          </a:avLst>
        </a:prstGeom>
        <a:gradFill rotWithShape="0">
          <a:gsLst>
            <a:gs pos="0">
              <a:schemeClr val="accent2">
                <a:hueOff val="-623040"/>
                <a:satOff val="-8198"/>
                <a:lumOff val="-529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623040"/>
                <a:satOff val="-8198"/>
                <a:lumOff val="-529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CE561A-7CF5-405F-A9F6-457781295FEF}">
      <dsp:nvSpPr>
        <dsp:cNvPr id="0" name=""/>
        <dsp:cNvSpPr/>
      </dsp:nvSpPr>
      <dsp:spPr>
        <a:xfrm>
          <a:off x="2185095" y="3421958"/>
          <a:ext cx="1082635" cy="718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4. Guardando el </a:t>
          </a:r>
          <a:r>
            <a:rPr lang="es-BO" sz="16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Lakatu</a:t>
          </a:r>
          <a:r>
            <a:rPr lang="es-BO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85095" y="3421958"/>
        <a:ext cx="1082635" cy="718895"/>
      </dsp:txXfrm>
    </dsp:sp>
    <dsp:sp modelId="{FAAB1451-7DC3-426A-9F11-2C0D89AFF8CB}">
      <dsp:nvSpPr>
        <dsp:cNvPr id="0" name=""/>
        <dsp:cNvSpPr/>
      </dsp:nvSpPr>
      <dsp:spPr>
        <a:xfrm>
          <a:off x="1431907" y="68480"/>
          <a:ext cx="4005689" cy="4005689"/>
        </a:xfrm>
        <a:prstGeom prst="circularArrow">
          <a:avLst>
            <a:gd name="adj1" fmla="val 3500"/>
            <a:gd name="adj2" fmla="val 217002"/>
            <a:gd name="adj3" fmla="val 8469127"/>
            <a:gd name="adj4" fmla="val 7947869"/>
            <a:gd name="adj5" fmla="val 4083"/>
          </a:avLst>
        </a:prstGeom>
        <a:gradFill rotWithShape="0">
          <a:gsLst>
            <a:gs pos="0">
              <a:schemeClr val="accent2">
                <a:hueOff val="-830721"/>
                <a:satOff val="-10930"/>
                <a:lumOff val="-7059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830721"/>
                <a:satOff val="-10930"/>
                <a:lumOff val="-7059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ED9E85-DD9E-484B-B860-67A13B9BFF4D}">
      <dsp:nvSpPr>
        <dsp:cNvPr id="0" name=""/>
        <dsp:cNvSpPr/>
      </dsp:nvSpPr>
      <dsp:spPr>
        <a:xfrm>
          <a:off x="1032392" y="2420216"/>
          <a:ext cx="1384557" cy="718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5. Evaluando juntos la planta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2392" y="2420216"/>
        <a:ext cx="1384557" cy="718895"/>
      </dsp:txXfrm>
    </dsp:sp>
    <dsp:sp modelId="{593A7E20-3335-421B-A415-AD501829A6E1}">
      <dsp:nvSpPr>
        <dsp:cNvPr id="0" name=""/>
        <dsp:cNvSpPr/>
      </dsp:nvSpPr>
      <dsp:spPr>
        <a:xfrm>
          <a:off x="1431907" y="68480"/>
          <a:ext cx="4005689" cy="4005689"/>
        </a:xfrm>
        <a:prstGeom prst="circularArrow">
          <a:avLst>
            <a:gd name="adj1" fmla="val 3500"/>
            <a:gd name="adj2" fmla="val 217002"/>
            <a:gd name="adj3" fmla="val 11234878"/>
            <a:gd name="adj4" fmla="val 10148120"/>
            <a:gd name="adj5" fmla="val 4083"/>
          </a:avLst>
        </a:prstGeom>
        <a:gradFill rotWithShape="0">
          <a:gsLst>
            <a:gs pos="0">
              <a:schemeClr val="accent2">
                <a:hueOff val="-1038401"/>
                <a:satOff val="-13663"/>
                <a:lumOff val="-882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1038401"/>
                <a:satOff val="-13663"/>
                <a:lumOff val="-882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9ABECB-F28F-4189-813F-7C0DD68DAFC4}">
      <dsp:nvSpPr>
        <dsp:cNvPr id="0" name=""/>
        <dsp:cNvSpPr/>
      </dsp:nvSpPr>
      <dsp:spPr>
        <a:xfrm>
          <a:off x="1063664" y="1003538"/>
          <a:ext cx="1322013" cy="718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6. Recolectando datos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63664" y="1003538"/>
        <a:ext cx="1322013" cy="718895"/>
      </dsp:txXfrm>
    </dsp:sp>
    <dsp:sp modelId="{6AAE401C-DAAE-4FD4-A3B7-F134BDC3C4A2}">
      <dsp:nvSpPr>
        <dsp:cNvPr id="0" name=""/>
        <dsp:cNvSpPr/>
      </dsp:nvSpPr>
      <dsp:spPr>
        <a:xfrm>
          <a:off x="1431907" y="68480"/>
          <a:ext cx="4005689" cy="4005689"/>
        </a:xfrm>
        <a:prstGeom prst="circularArrow">
          <a:avLst>
            <a:gd name="adj1" fmla="val 3500"/>
            <a:gd name="adj2" fmla="val 217002"/>
            <a:gd name="adj3" fmla="val 13394602"/>
            <a:gd name="adj4" fmla="val 12913871"/>
            <a:gd name="adj5" fmla="val 4083"/>
          </a:avLst>
        </a:prstGeom>
        <a:gradFill rotWithShape="0">
          <a:gsLst>
            <a:gs pos="0">
              <a:schemeClr val="accent2">
                <a:hueOff val="-1246081"/>
                <a:satOff val="-16395"/>
                <a:lumOff val="-1058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1246081"/>
                <a:satOff val="-16395"/>
                <a:lumOff val="-1058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1339CB4-C49F-4300-94B2-A044D864F10A}">
      <dsp:nvSpPr>
        <dsp:cNvPr id="0" name=""/>
        <dsp:cNvSpPr/>
      </dsp:nvSpPr>
      <dsp:spPr>
        <a:xfrm>
          <a:off x="2117436" y="1796"/>
          <a:ext cx="1217953" cy="718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Paso 7 Discusión resultados .</a:t>
          </a:r>
          <a:r>
            <a:rPr lang="es-BO" sz="1600" kern="1200" dirty="0" smtClean="0"/>
            <a:t> </a:t>
          </a:r>
          <a:endParaRPr lang="en-US" sz="1600" kern="1200" dirty="0"/>
        </a:p>
      </dsp:txBody>
      <dsp:txXfrm>
        <a:off x="2117436" y="1796"/>
        <a:ext cx="1217953" cy="718895"/>
      </dsp:txXfrm>
    </dsp:sp>
    <dsp:sp modelId="{A5443B66-12FB-47C8-9275-3A0E90E0ADB7}">
      <dsp:nvSpPr>
        <dsp:cNvPr id="0" name=""/>
        <dsp:cNvSpPr/>
      </dsp:nvSpPr>
      <dsp:spPr>
        <a:xfrm>
          <a:off x="1431907" y="68480"/>
          <a:ext cx="4005689" cy="4005689"/>
        </a:xfrm>
        <a:prstGeom prst="circularArrow">
          <a:avLst>
            <a:gd name="adj1" fmla="val 3500"/>
            <a:gd name="adj2" fmla="val 217002"/>
            <a:gd name="adj3" fmla="val 16220996"/>
            <a:gd name="adj4" fmla="val 16015370"/>
            <a:gd name="adj5" fmla="val 4083"/>
          </a:avLst>
        </a:prstGeom>
        <a:gradFill rotWithShape="0">
          <a:gsLst>
            <a:gs pos="0">
              <a:schemeClr val="accent2">
                <a:hueOff val="-1453761"/>
                <a:satOff val="-19128"/>
                <a:lumOff val="-1235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1453761"/>
                <a:satOff val="-19128"/>
                <a:lumOff val="-1235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1B0A92-5D86-4836-8C41-037261F5AAC2}">
      <dsp:nvSpPr>
        <dsp:cNvPr id="0" name=""/>
        <dsp:cNvSpPr/>
      </dsp:nvSpPr>
      <dsp:spPr>
        <a:xfrm>
          <a:off x="1209749" y="0"/>
          <a:ext cx="1086923" cy="108708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2064D-0648-4FFC-BF86-01F703F155A6}">
      <dsp:nvSpPr>
        <dsp:cNvPr id="0" name=""/>
        <dsp:cNvSpPr/>
      </dsp:nvSpPr>
      <dsp:spPr>
        <a:xfrm>
          <a:off x="1412757" y="392472"/>
          <a:ext cx="603982" cy="301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000" kern="1200" dirty="0" smtClean="0"/>
            <a:t>¿Cómo?</a:t>
          </a:r>
          <a:endParaRPr lang="es-BO" sz="1000" kern="1200" dirty="0"/>
        </a:p>
      </dsp:txBody>
      <dsp:txXfrm>
        <a:off x="1412757" y="392472"/>
        <a:ext cx="603982" cy="301919"/>
      </dsp:txXfrm>
    </dsp:sp>
    <dsp:sp modelId="{0701F955-F408-4593-9A58-6ED86CF3E624}">
      <dsp:nvSpPr>
        <dsp:cNvPr id="0" name=""/>
        <dsp:cNvSpPr/>
      </dsp:nvSpPr>
      <dsp:spPr>
        <a:xfrm>
          <a:off x="870622" y="624613"/>
          <a:ext cx="1086923" cy="108708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-311468"/>
            <a:satOff val="40350"/>
            <a:lumOff val="9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A6111-161A-4E80-B321-878734ACC3F1}">
      <dsp:nvSpPr>
        <dsp:cNvPr id="0" name=""/>
        <dsp:cNvSpPr/>
      </dsp:nvSpPr>
      <dsp:spPr>
        <a:xfrm>
          <a:off x="1112093" y="1020698"/>
          <a:ext cx="603982" cy="301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000" kern="1200" dirty="0" smtClean="0"/>
            <a:t>¿Para qué?</a:t>
          </a:r>
          <a:endParaRPr lang="es-BO" sz="1000" kern="1200" dirty="0"/>
        </a:p>
      </dsp:txBody>
      <dsp:txXfrm>
        <a:off x="1112093" y="1020698"/>
        <a:ext cx="603982" cy="301919"/>
      </dsp:txXfrm>
    </dsp:sp>
    <dsp:sp modelId="{42C5DF09-0CC7-4DE4-A0A8-565D2C022A58}">
      <dsp:nvSpPr>
        <dsp:cNvPr id="0" name=""/>
        <dsp:cNvSpPr/>
      </dsp:nvSpPr>
      <dsp:spPr>
        <a:xfrm>
          <a:off x="1249872" y="1323972"/>
          <a:ext cx="933836" cy="934210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5">
            <a:hueOff val="-622937"/>
            <a:satOff val="80701"/>
            <a:lumOff val="194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FAF3CC-D250-4AAA-9FB2-2EE55DF4FF60}">
      <dsp:nvSpPr>
        <dsp:cNvPr id="0" name=""/>
        <dsp:cNvSpPr/>
      </dsp:nvSpPr>
      <dsp:spPr>
        <a:xfrm>
          <a:off x="1414186" y="1649828"/>
          <a:ext cx="603982" cy="301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000" kern="1200" dirty="0" smtClean="0"/>
            <a:t>¿De qué nos sirve?</a:t>
          </a:r>
          <a:endParaRPr lang="es-BO" sz="1000" kern="1200" dirty="0"/>
        </a:p>
      </dsp:txBody>
      <dsp:txXfrm>
        <a:off x="1414186" y="1649828"/>
        <a:ext cx="603982" cy="3019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F03D5-91A3-4A23-9765-D273FC219460}" type="datetimeFigureOut">
              <a:rPr lang="es-EC" smtClean="0"/>
              <a:pPr/>
              <a:t>11/7/2017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777E5-6D96-404E-90D0-1552AA9AA7C7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07725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777E5-6D96-404E-90D0-1552AA9AA7C7}" type="slidenum">
              <a:rPr lang="es-EC" smtClean="0"/>
              <a:pPr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94153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E0575-0CA8-0C49-AA06-9A4543D6CA7A}" type="slidenum">
              <a:rPr kumimoji="0" lang="es-EC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C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860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smtClean="0"/>
              <a:t>We </a:t>
            </a:r>
            <a:r>
              <a:rPr lang="es-EC" dirty="0" err="1" smtClean="0"/>
              <a:t>need</a:t>
            </a:r>
            <a:r>
              <a:rPr lang="es-EC" dirty="0" smtClean="0"/>
              <a:t> </a:t>
            </a:r>
            <a:r>
              <a:rPr lang="es-EC" dirty="0" err="1" smtClean="0"/>
              <a:t>make</a:t>
            </a:r>
            <a:r>
              <a:rPr lang="es-EC" dirty="0" smtClean="0"/>
              <a:t> a </a:t>
            </a:r>
            <a:r>
              <a:rPr lang="es-EC" dirty="0" err="1" smtClean="0"/>
              <a:t>conection</a:t>
            </a:r>
            <a:r>
              <a:rPr lang="es-EC" dirty="0" smtClean="0"/>
              <a:t> of</a:t>
            </a:r>
            <a:r>
              <a:rPr lang="es-EC" baseline="0" dirty="0" smtClean="0"/>
              <a:t> roles of </a:t>
            </a:r>
            <a:r>
              <a:rPr lang="es-EC" baseline="0" dirty="0" err="1" smtClean="0"/>
              <a:t>each</a:t>
            </a:r>
            <a:r>
              <a:rPr lang="es-EC" baseline="0" dirty="0" smtClean="0"/>
              <a:t> </a:t>
            </a:r>
            <a:r>
              <a:rPr lang="es-EC" baseline="0" dirty="0" err="1" smtClean="0"/>
              <a:t>parnert</a:t>
            </a:r>
            <a:r>
              <a:rPr lang="es-EC" baseline="0" dirty="0" smtClean="0"/>
              <a:t>.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E0575-0CA8-0C49-AA06-9A4543D6CA7A}" type="slidenum">
              <a:rPr kumimoji="0" lang="es-EC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C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8354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E0575-0CA8-0C49-AA06-9A4543D6CA7A}" type="slidenum">
              <a:rPr kumimoji="0" lang="es-EC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C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9931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432408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3800" b="0" i="0">
                <a:solidFill>
                  <a:srgbClr val="3C3C3B"/>
                </a:solidFill>
                <a:latin typeface="+mj-lt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310444"/>
            <a:ext cx="6400800" cy="1752600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3000" b="0" i="0">
                <a:solidFill>
                  <a:srgbClr val="3C3C3B"/>
                </a:solidFill>
                <a:latin typeface="+mj-lt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216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2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13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C94FF-798C-164D-AF80-1BAACF17BE7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646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526-3F20-C84E-BA3E-5C2A3FD8618F}" type="datetimeFigureOut">
              <a:rPr lang="en-US" smtClean="0"/>
              <a:t>7/11/2017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4593-1B91-6F4E-9202-115B14151F8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00245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526-3F20-C84E-BA3E-5C2A3FD8618F}" type="datetimeFigureOut">
              <a:rPr lang="en-US" smtClean="0"/>
              <a:t>7/11/2017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4593-1B91-6F4E-9202-115B14151F8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89995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526-3F20-C84E-BA3E-5C2A3FD8618F}" type="datetimeFigureOut">
              <a:rPr lang="en-US" smtClean="0"/>
              <a:t>7/11/2017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4593-1B91-6F4E-9202-115B14151F8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1904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526-3F20-C84E-BA3E-5C2A3FD8618F}" type="datetimeFigureOut">
              <a:rPr lang="en-US" smtClean="0"/>
              <a:t>7/11/2017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4593-1B91-6F4E-9202-115B14151F8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99146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526-3F20-C84E-BA3E-5C2A3FD8618F}" type="datetimeFigureOut">
              <a:rPr lang="en-US" smtClean="0"/>
              <a:t>7/11/2017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4593-1B91-6F4E-9202-115B14151F8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20256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526-3F20-C84E-BA3E-5C2A3FD8618F}" type="datetimeFigureOut">
              <a:rPr lang="en-US" smtClean="0"/>
              <a:t>7/11/2017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4593-1B91-6F4E-9202-115B14151F8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03203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526-3F20-C84E-BA3E-5C2A3FD8618F}" type="datetimeFigureOut">
              <a:rPr lang="en-US" smtClean="0"/>
              <a:t>7/11/2017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4593-1B91-6F4E-9202-115B14151F8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84295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526-3F20-C84E-BA3E-5C2A3FD8618F}" type="datetimeFigureOut">
              <a:rPr lang="en-US" smtClean="0"/>
              <a:t>7/11/2017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4593-1B91-6F4E-9202-115B14151F8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21222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526-3F20-C84E-BA3E-5C2A3FD8618F}" type="datetimeFigureOut">
              <a:rPr lang="en-US" smtClean="0"/>
              <a:t>7/11/2017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4593-1B91-6F4E-9202-115B14151F8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87355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526-3F20-C84E-BA3E-5C2A3FD8618F}" type="datetimeFigureOut">
              <a:rPr lang="en-US" smtClean="0"/>
              <a:t>7/11/2017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4593-1B91-6F4E-9202-115B14151F8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04233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526-3F20-C84E-BA3E-5C2A3FD8618F}" type="datetimeFigureOut">
              <a:rPr lang="en-US" smtClean="0"/>
              <a:t>7/11/2017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4593-1B91-6F4E-9202-115B14151F8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24859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lorStri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2352"/>
            <a:ext cx="9144000" cy="17556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432408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28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310444"/>
            <a:ext cx="6400800" cy="1752600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22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67" y="313267"/>
            <a:ext cx="18415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73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332" y="2559050"/>
            <a:ext cx="6400800" cy="810682"/>
          </a:xfrm>
        </p:spPr>
        <p:txBody>
          <a:bodyPr anchor="t" anchorCtr="0">
            <a:normAutofit/>
          </a:bodyPr>
          <a:lstStyle>
            <a:lvl1pPr indent="0" algn="l">
              <a:defRPr sz="28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8332" y="3454774"/>
            <a:ext cx="6400800" cy="1752600"/>
          </a:xfrm>
        </p:spPr>
        <p:txBody>
          <a:bodyPr>
            <a:normAutofit/>
          </a:bodyPr>
          <a:lstStyle>
            <a:lvl1pPr marL="0" indent="0" algn="l">
              <a:buSzPct val="70000"/>
              <a:buFontTx/>
              <a:buNone/>
              <a:defRPr sz="22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233" y="5939367"/>
            <a:ext cx="1358900" cy="673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5268" y="1817159"/>
            <a:ext cx="34036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126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" y="4980559"/>
            <a:ext cx="9143391" cy="1877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7063-8BAB-4CC1-A6A1-2C2538B4DA5B}" type="slidenum">
              <a:rPr lang="en-US" smtClean="0"/>
              <a:t>‹Nº›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501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435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" y="4980559"/>
            <a:ext cx="9143391" cy="1877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7063-8BAB-4CC1-A6A1-2C2538B4DA5B}" type="slidenum">
              <a:rPr lang="en-US" smtClean="0"/>
              <a:t>‹Nº›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501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297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" y="4980559"/>
            <a:ext cx="9143391" cy="1877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7063-8BAB-4CC1-A6A1-2C2538B4DA5B}" type="slidenum">
              <a:rPr lang="en-US" smtClean="0"/>
              <a:t>‹Nº›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501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2955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" y="4980559"/>
            <a:ext cx="9143391" cy="187744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87063-8BAB-4CC1-A6A1-2C2538B4DA5B}" type="slidenum">
              <a:rPr lang="en-US" smtClean="0"/>
              <a:t>‹Nº›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501" y="6286500"/>
            <a:ext cx="88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18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6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199"/>
            <a:ext cx="8229600" cy="4528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57636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D6C94FF-798C-164D-AF80-1BAACF17BE7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81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 cap="none">
          <a:solidFill>
            <a:schemeClr val="tx2"/>
          </a:solidFill>
          <a:latin typeface="+mj-lt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AE526-3F20-C84E-BA3E-5C2A3FD8618F}" type="datetimeFigureOut">
              <a:rPr lang="en-US" smtClean="0"/>
              <a:t>7/11/2017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F4593-1B91-6F4E-9202-115B14151F8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8147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6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8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576368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4E787063-8BAB-4CC1-A6A1-2C2538B4DA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90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txStyles>
    <p:titleStyle>
      <a:lvl1pPr algn="l" defTabSz="342900" rtl="0" eaLnBrk="1" latinLnBrk="0" hangingPunct="1">
        <a:spcBef>
          <a:spcPct val="0"/>
        </a:spcBef>
        <a:buNone/>
        <a:defRPr sz="2400" b="0" i="0" kern="1200" cap="none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SzPct val="100000"/>
        <a:buFont typeface="Arial"/>
        <a:buChar char="•"/>
        <a:defRPr sz="1800" kern="1200">
          <a:solidFill>
            <a:schemeClr val="tx2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SzPct val="100000"/>
        <a:buFont typeface="Arial"/>
        <a:buChar char="•"/>
        <a:defRPr sz="1500" kern="1200">
          <a:solidFill>
            <a:schemeClr val="tx2"/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SzPct val="100000"/>
        <a:buFont typeface="Arial"/>
        <a:buChar char="•"/>
        <a:defRPr sz="1350" kern="1200">
          <a:solidFill>
            <a:schemeClr val="tx2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SzPct val="100000"/>
        <a:buFont typeface="Arial"/>
        <a:buChar char="•"/>
        <a:defRPr sz="1200" kern="1200">
          <a:solidFill>
            <a:schemeClr val="tx2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SzPct val="100000"/>
        <a:buFont typeface="Arial"/>
        <a:buChar char="•"/>
        <a:defRPr sz="1200" kern="1200">
          <a:solidFill>
            <a:schemeClr val="tx2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1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10.png"/><Relationship Id="rId9" Type="http://schemas.openxmlformats.org/officeDocument/2006/relationships/diagramLayout" Target="../diagrams/layout1.xml"/><Relationship Id="rId1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30.jpeg"/><Relationship Id="rId7" Type="http://schemas.openxmlformats.org/officeDocument/2006/relationships/diagramLayout" Target="../diagrams/layout2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1.xml"/><Relationship Id="rId6" Type="http://schemas.openxmlformats.org/officeDocument/2006/relationships/diagramData" Target="../diagrams/data2.xml"/><Relationship Id="rId5" Type="http://schemas.openxmlformats.org/officeDocument/2006/relationships/image" Target="../media/image32.jpeg"/><Relationship Id="rId10" Type="http://schemas.microsoft.com/office/2007/relationships/diagramDrawing" Target="../diagrams/drawing2.xml"/><Relationship Id="rId4" Type="http://schemas.openxmlformats.org/officeDocument/2006/relationships/image" Target="../media/image31.jpeg"/><Relationship Id="rId9" Type="http://schemas.openxmlformats.org/officeDocument/2006/relationships/diagramColors" Target="../diagrams/colors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34.jpg"/><Relationship Id="rId18" Type="http://schemas.openxmlformats.org/officeDocument/2006/relationships/image" Target="../media/image39.jp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openxmlformats.org/officeDocument/2006/relationships/image" Target="../media/image38.png"/><Relationship Id="rId2" Type="http://schemas.openxmlformats.org/officeDocument/2006/relationships/image" Target="../media/image33.jpeg"/><Relationship Id="rId16" Type="http://schemas.openxmlformats.org/officeDocument/2006/relationships/image" Target="../media/image37.jpeg"/><Relationship Id="rId20" Type="http://schemas.openxmlformats.org/officeDocument/2006/relationships/image" Target="../media/image41.jpeg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image" Target="../media/image36.jpeg"/><Relationship Id="rId10" Type="http://schemas.openxmlformats.org/officeDocument/2006/relationships/diagramQuickStyle" Target="../diagrams/quickStyle4.xml"/><Relationship Id="rId19" Type="http://schemas.openxmlformats.org/officeDocument/2006/relationships/image" Target="../media/image40.jpeg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04" y="435926"/>
            <a:ext cx="6782429" cy="54051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8345" y="1989160"/>
            <a:ext cx="7023460" cy="1807236"/>
          </a:xfrm>
        </p:spPr>
        <p:txBody>
          <a:bodyPr>
            <a:normAutofit fontScale="90000"/>
          </a:bodyPr>
          <a:lstStyle/>
          <a:p>
            <a:pPr algn="ctr"/>
            <a:r>
              <a:rPr lang="es-EC" sz="4400" b="1" noProof="0" dirty="0" smtClean="0"/>
              <a:t>Red de Agricultores Investigadores</a:t>
            </a:r>
            <a:br>
              <a:rPr lang="es-EC" sz="4400" b="1" noProof="0" dirty="0" smtClean="0"/>
            </a:br>
            <a:r>
              <a:rPr lang="es-EC" dirty="0"/>
              <a:t>C</a:t>
            </a:r>
            <a:r>
              <a:rPr lang="es-EC" noProof="0" dirty="0" err="1" smtClean="0"/>
              <a:t>huquisaca</a:t>
            </a:r>
            <a:r>
              <a:rPr lang="es-EC" noProof="0" dirty="0" smtClean="0"/>
              <a:t>, BOLIVIA</a:t>
            </a:r>
            <a:endParaRPr lang="es-EC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8176" y="6117033"/>
            <a:ext cx="2197486" cy="340744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s-SV" dirty="0" smtClean="0"/>
              <a:t>10 de Julio</a:t>
            </a:r>
            <a:r>
              <a:rPr lang="es-EC" noProof="0" dirty="0" smtClean="0"/>
              <a:t>, 2017</a:t>
            </a:r>
            <a:endParaRPr lang="es-EC" noProof="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355161" y="5177558"/>
            <a:ext cx="6902148" cy="8679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SzPct val="70000"/>
              <a:buFontTx/>
              <a:buNone/>
              <a:defRPr sz="3000" b="0" i="0" kern="120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SzPct val="100000"/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SzPct val="100000"/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SzPct val="100000"/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SzPct val="100000"/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3C3C3B"/>
                </a:solidFill>
                <a:latin typeface="+mj-lt"/>
              </a:rPr>
              <a:t>Maria </a:t>
            </a:r>
            <a:r>
              <a:rPr lang="en-US" sz="2400" b="1" dirty="0" smtClean="0">
                <a:solidFill>
                  <a:srgbClr val="3C3C3B"/>
                </a:solidFill>
                <a:latin typeface="+mj-lt"/>
              </a:rPr>
              <a:t>Yumbla, </a:t>
            </a:r>
            <a:r>
              <a:rPr lang="en-US" sz="2400" b="1" dirty="0">
                <a:solidFill>
                  <a:srgbClr val="3C3C3B"/>
                </a:solidFill>
                <a:latin typeface="+mj-lt"/>
              </a:rPr>
              <a:t>Ernesto M</a:t>
            </a:r>
            <a:r>
              <a:rPr lang="es-SV" sz="2400" b="1" dirty="0" err="1" smtClean="0">
                <a:solidFill>
                  <a:srgbClr val="3C3C3B"/>
                </a:solidFill>
                <a:latin typeface="+mj-lt"/>
              </a:rPr>
              <a:t>éndez</a:t>
            </a:r>
            <a:r>
              <a:rPr lang="es-SV" sz="2400" b="1" dirty="0" smtClean="0">
                <a:solidFill>
                  <a:srgbClr val="3C3C3B"/>
                </a:solidFill>
                <a:latin typeface="+mj-lt"/>
              </a:rPr>
              <a:t>, </a:t>
            </a:r>
            <a:r>
              <a:rPr lang="en-US" sz="2400" b="1" dirty="0">
                <a:solidFill>
                  <a:srgbClr val="3C3C3B"/>
                </a:solidFill>
                <a:latin typeface="+mj-lt"/>
              </a:rPr>
              <a:t>Martha </a:t>
            </a:r>
            <a:r>
              <a:rPr lang="en-US" sz="2400" b="1" dirty="0" smtClean="0">
                <a:solidFill>
                  <a:srgbClr val="3C3C3B"/>
                </a:solidFill>
                <a:latin typeface="+mj-lt"/>
              </a:rPr>
              <a:t>Caswell, </a:t>
            </a:r>
            <a:r>
              <a:rPr lang="es-SV" sz="2400" b="1" dirty="0" smtClean="0">
                <a:solidFill>
                  <a:srgbClr val="3C3C3B"/>
                </a:solidFill>
                <a:latin typeface="+mj-lt"/>
              </a:rPr>
              <a:t>Melissa Rojas, </a:t>
            </a:r>
            <a:r>
              <a:rPr lang="es-SV" sz="2400" b="1" dirty="0">
                <a:solidFill>
                  <a:srgbClr val="3C3C3B"/>
                </a:solidFill>
                <a:latin typeface="+mj-lt"/>
              </a:rPr>
              <a:t>Rolando </a:t>
            </a:r>
            <a:r>
              <a:rPr lang="es-SV" sz="2400" b="1">
                <a:solidFill>
                  <a:srgbClr val="3C3C3B"/>
                </a:solidFill>
                <a:latin typeface="+mj-lt"/>
              </a:rPr>
              <a:t>Rejas </a:t>
            </a:r>
            <a:r>
              <a:rPr lang="es-SV" sz="2400" b="1" smtClean="0">
                <a:solidFill>
                  <a:srgbClr val="3C3C3B"/>
                </a:solidFill>
                <a:latin typeface="+mj-lt"/>
              </a:rPr>
              <a:t>y Ronald Herrera</a:t>
            </a:r>
            <a:endParaRPr lang="en-US" sz="2400" b="1" dirty="0">
              <a:solidFill>
                <a:srgbClr val="3C3C3B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86727" y="219363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27586" y="4109545"/>
            <a:ext cx="4225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13a </a:t>
            </a:r>
            <a:r>
              <a:rPr lang="en-US" dirty="0" err="1" smtClean="0"/>
              <a:t>Comunidad</a:t>
            </a:r>
            <a:r>
              <a:rPr lang="en-US" dirty="0" smtClean="0"/>
              <a:t> de </a:t>
            </a:r>
            <a:r>
              <a:rPr lang="en-US" dirty="0" err="1" smtClean="0"/>
              <a:t>Pr</a:t>
            </a:r>
            <a:r>
              <a:rPr lang="es-SV" dirty="0" err="1" smtClean="0"/>
              <a:t>áctica</a:t>
            </a:r>
            <a:r>
              <a:rPr lang="es-SV" dirty="0" smtClean="0"/>
              <a:t> Andes</a:t>
            </a:r>
          </a:p>
          <a:p>
            <a:pPr algn="ctr"/>
            <a:r>
              <a:rPr lang="es-SV" dirty="0" smtClean="0"/>
              <a:t>Programa Colaborativo de Investigación sobre Cultivos (CCRP)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76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721"/>
            <a:ext cx="8229600" cy="1143000"/>
          </a:xfrm>
        </p:spPr>
        <p:txBody>
          <a:bodyPr>
            <a:normAutofit/>
          </a:bodyPr>
          <a:lstStyle/>
          <a:p>
            <a:r>
              <a:rPr lang="es-EC" sz="3600" b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Objetivo General</a:t>
            </a:r>
            <a:endParaRPr lang="es-EC" b="1" dirty="0">
              <a:solidFill>
                <a:schemeClr val="accent3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533" y="1045404"/>
            <a:ext cx="8710931" cy="26023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C" sz="2400" dirty="0"/>
              <a:t>Establecer </a:t>
            </a:r>
            <a:r>
              <a:rPr lang="es-EC" sz="2400" dirty="0" smtClean="0"/>
              <a:t>una </a:t>
            </a:r>
            <a:r>
              <a:rPr lang="es-EC" sz="2400" dirty="0"/>
              <a:t>Red de Agricultores Investigadores (FRN), mediante el enfoque de Investigación Acción Participativa (IAP), en torno a una red existente de producción y comercialización de maní orgánico y analizar los principales factores agroecológicos, territoriales y relacionales que determinan el potencial para la auto-sustentabilidad y escalamiento de esta red en la región de Chuquisaca – Bolivia</a:t>
            </a:r>
            <a:r>
              <a:rPr lang="es-EC" sz="2400" dirty="0" smtClean="0"/>
              <a:t>.</a:t>
            </a:r>
          </a:p>
          <a:p>
            <a:pPr marL="0" indent="0">
              <a:buNone/>
            </a:pPr>
            <a:endParaRPr lang="es-EC" sz="1000" dirty="0" smtClean="0"/>
          </a:p>
          <a:p>
            <a:pPr marL="0" indent="0">
              <a:buNone/>
            </a:pPr>
            <a:r>
              <a:rPr lang="es-EC" sz="2400" b="1" dirty="0" smtClean="0">
                <a:solidFill>
                  <a:schemeClr val="accent3">
                    <a:lumMod val="50000"/>
                  </a:schemeClr>
                </a:solidFill>
              </a:rPr>
              <a:t>Objetivos específicos</a:t>
            </a:r>
            <a:endParaRPr lang="en-US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457200" y="4400082"/>
            <a:ext cx="81242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s-SV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Contexto </a:t>
            </a:r>
            <a:r>
              <a:rPr kumimoji="0" lang="es-SV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(¿Qué?) - entender mejor las realidades sociales y ecológicas que pudieran afectar a la RAI; </a:t>
            </a:r>
            <a:endParaRPr kumimoji="0" lang="es-SV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s-SV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Establecimiento </a:t>
            </a:r>
            <a:r>
              <a:rPr kumimoji="0" lang="es-SV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la RAI (¿Y Qué?)- cuáles son las mejores prácticas para que los agricultores participen en la RAI, a través del lente de la investigación acción participativa (IAP); y </a:t>
            </a:r>
            <a:endParaRPr kumimoji="0" lang="es-SV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s-SV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Evaluación </a:t>
            </a:r>
            <a:r>
              <a:rPr kumimoji="0" lang="es-SV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 análisis del proceso entero del establecimiento y funcionamiento de la RAI, a través del lente de la IAP (¿Y Ahora Qué</a:t>
            </a:r>
            <a:r>
              <a:rPr kumimoji="0" lang="es-SV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?).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64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6"/>
          <p:cNvPicPr>
            <a:picLocks noChangeAspect="1"/>
          </p:cNvPicPr>
          <p:nvPr/>
        </p:nvPicPr>
        <p:blipFill rotWithShape="1">
          <a:blip r:embed="rId3"/>
          <a:srcRect l="-2374" r="-2860"/>
          <a:stretch/>
        </p:blipFill>
        <p:spPr>
          <a:xfrm>
            <a:off x="7395580" y="4512288"/>
            <a:ext cx="1748420" cy="193835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928" y="170791"/>
            <a:ext cx="8229600" cy="736604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chemeClr val="accent3">
                    <a:lumMod val="50000"/>
                  </a:schemeClr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Socios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 de la RAI</a:t>
            </a:r>
            <a:endParaRPr lang="en-US" sz="3600" dirty="0">
              <a:solidFill>
                <a:schemeClr val="accent3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10139" t="13951" r="60066" b="67532"/>
          <a:stretch/>
        </p:blipFill>
        <p:spPr>
          <a:xfrm>
            <a:off x="6415278" y="1779494"/>
            <a:ext cx="2728722" cy="953984"/>
          </a:xfrm>
          <a:prstGeom prst="rect">
            <a:avLst/>
          </a:prstGeom>
        </p:spPr>
      </p:pic>
      <p:pic>
        <p:nvPicPr>
          <p:cNvPr id="23" name="Content Placeholder 22"/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-7016" b="1024"/>
          <a:stretch/>
        </p:blipFill>
        <p:spPr>
          <a:xfrm>
            <a:off x="86312" y="2151514"/>
            <a:ext cx="3125323" cy="729634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6"/>
          <a:srcRect l="3333" t="19383" r="78611" b="66050"/>
          <a:stretch/>
        </p:blipFill>
        <p:spPr>
          <a:xfrm>
            <a:off x="3389079" y="376613"/>
            <a:ext cx="2918313" cy="1324465"/>
          </a:xfrm>
          <a:prstGeom prst="rect">
            <a:avLst/>
          </a:prstGeom>
        </p:spPr>
      </p:pic>
      <p:pic>
        <p:nvPicPr>
          <p:cNvPr id="24" name="Imagen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989" y="2733478"/>
            <a:ext cx="1641077" cy="63215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Diagrama 24"/>
          <p:cNvGraphicFramePr/>
          <p:nvPr>
            <p:extLst>
              <p:ext uri="{D42A27DB-BD31-4B8C-83A1-F6EECF244321}">
                <p14:modId xmlns:p14="http://schemas.microsoft.com/office/powerpoint/2010/main" val="1945694775"/>
              </p:ext>
            </p:extLst>
          </p:nvPr>
        </p:nvGraphicFramePr>
        <p:xfrm>
          <a:off x="1428759" y="1701077"/>
          <a:ext cx="6734166" cy="4671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165" y="4359189"/>
            <a:ext cx="2129001" cy="12923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48" y="5578783"/>
            <a:ext cx="1913658" cy="124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0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45" y="88490"/>
            <a:ext cx="7659329" cy="643029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427406" y="1052052"/>
            <a:ext cx="1592826" cy="37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4294238" y="2993922"/>
            <a:ext cx="629265" cy="41295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Elipse 6"/>
          <p:cNvSpPr/>
          <p:nvPr/>
        </p:nvSpPr>
        <p:spPr>
          <a:xfrm>
            <a:off x="4980039" y="1986116"/>
            <a:ext cx="629265" cy="41295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ipse 7"/>
          <p:cNvSpPr/>
          <p:nvPr/>
        </p:nvSpPr>
        <p:spPr>
          <a:xfrm>
            <a:off x="4225413" y="2384323"/>
            <a:ext cx="629265" cy="41295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lipse 8"/>
          <p:cNvSpPr/>
          <p:nvPr/>
        </p:nvSpPr>
        <p:spPr>
          <a:xfrm>
            <a:off x="4036141" y="3446206"/>
            <a:ext cx="629265" cy="41295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ipse 9"/>
          <p:cNvSpPr/>
          <p:nvPr/>
        </p:nvSpPr>
        <p:spPr>
          <a:xfrm>
            <a:off x="4350774" y="1932039"/>
            <a:ext cx="629265" cy="41295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28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C:\Users\PC DELL\OneDrive\Imágenes\Capturas de pantalla\2016-12-15 (3).pn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3" t="11926" r="13177" b="5072"/>
          <a:stretch/>
        </p:blipFill>
        <p:spPr bwMode="auto">
          <a:xfrm>
            <a:off x="228600" y="442913"/>
            <a:ext cx="8401050" cy="61150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/>
            </a:ext>
          </a:extLst>
        </p:spPr>
      </p:pic>
    </p:spTree>
    <p:extLst>
      <p:ext uri="{BB962C8B-B14F-4D97-AF65-F5344CB8AC3E}">
        <p14:creationId xmlns:p14="http://schemas.microsoft.com/office/powerpoint/2010/main" val="81744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n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0" t="8923" r="6858" b="8923"/>
          <a:stretch/>
        </p:blipFill>
        <p:spPr>
          <a:xfrm>
            <a:off x="4475292" y="1349975"/>
            <a:ext cx="1785200" cy="1180564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2362712" y="1323157"/>
            <a:ext cx="4008674" cy="4184567"/>
            <a:chOff x="5055913" y="-221493"/>
            <a:chExt cx="4038716" cy="3997784"/>
          </a:xfrm>
        </p:grpSpPr>
        <p:grpSp>
          <p:nvGrpSpPr>
            <p:cNvPr id="10" name="Group 18"/>
            <p:cNvGrpSpPr/>
            <p:nvPr/>
          </p:nvGrpSpPr>
          <p:grpSpPr>
            <a:xfrm>
              <a:off x="5055913" y="-221493"/>
              <a:ext cx="4038716" cy="3965904"/>
              <a:chOff x="2298771" y="2860167"/>
              <a:chExt cx="4038716" cy="3965904"/>
            </a:xfrm>
          </p:grpSpPr>
          <p:pic>
            <p:nvPicPr>
              <p:cNvPr id="17" name="Picture 20" descr="IMG_3152.jpg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55" t="17395" b="37714"/>
              <a:stretch/>
            </p:blipFill>
            <p:spPr>
              <a:xfrm>
                <a:off x="4555638" y="4987503"/>
                <a:ext cx="1781849" cy="1260000"/>
              </a:xfrm>
              <a:prstGeom prst="rect">
                <a:avLst/>
              </a:prstGeom>
            </p:spPr>
          </p:pic>
          <p:pic>
            <p:nvPicPr>
              <p:cNvPr id="16" name="Marcador de contenido 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107" t="25524" r="28354" b="22067"/>
              <a:stretch/>
            </p:blipFill>
            <p:spPr>
              <a:xfrm>
                <a:off x="2298771" y="2860167"/>
                <a:ext cx="1718199" cy="1323693"/>
              </a:xfrm>
              <a:prstGeom prst="rect">
                <a:avLst/>
              </a:prstGeom>
            </p:spPr>
          </p:pic>
          <p:sp>
            <p:nvSpPr>
              <p:cNvPr id="15" name="Shape 157"/>
              <p:cNvSpPr/>
              <p:nvPr/>
            </p:nvSpPr>
            <p:spPr>
              <a:xfrm rot="5400000">
                <a:off x="2745295" y="3233881"/>
                <a:ext cx="3315711" cy="386867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7195" y="6266"/>
                    </a:moveTo>
                    <a:lnTo>
                      <a:pt x="77195" y="6266"/>
                    </a:lnTo>
                    <a:cubicBezTo>
                      <a:pt x="101998" y="14203"/>
                      <a:pt x="118146" y="38086"/>
                      <a:pt x="116271" y="64061"/>
                    </a:cubicBezTo>
                    <a:cubicBezTo>
                      <a:pt x="114396" y="90036"/>
                      <a:pt x="94986" y="111352"/>
                      <a:pt x="69300" y="115646"/>
                    </a:cubicBezTo>
                    <a:cubicBezTo>
                      <a:pt x="43614" y="119939"/>
                      <a:pt x="18327" y="106093"/>
                      <a:pt x="8107" y="82139"/>
                    </a:cubicBezTo>
                    <a:cubicBezTo>
                      <a:pt x="-2112" y="58186"/>
                      <a:pt x="5391" y="30350"/>
                      <a:pt x="26265" y="14778"/>
                    </a:cubicBezTo>
                    <a:lnTo>
                      <a:pt x="24399" y="11737"/>
                    </a:lnTo>
                    <a:lnTo>
                      <a:pt x="32230" y="14749"/>
                    </a:lnTo>
                    <a:lnTo>
                      <a:pt x="31626" y="23514"/>
                    </a:lnTo>
                    <a:lnTo>
                      <a:pt x="29761" y="20475"/>
                    </a:lnTo>
                    <a:lnTo>
                      <a:pt x="29761" y="20475"/>
                    </a:lnTo>
                    <a:cubicBezTo>
                      <a:pt x="11561" y="34398"/>
                      <a:pt x="5222" y="58950"/>
                      <a:pt x="14406" y="79945"/>
                    </a:cubicBezTo>
                    <a:cubicBezTo>
                      <a:pt x="23590" y="100939"/>
                      <a:pt x="45923" y="112948"/>
                      <a:pt x="68501" y="109033"/>
                    </a:cubicBezTo>
                    <a:cubicBezTo>
                      <a:pt x="91079" y="105118"/>
                      <a:pt x="108066" y="86292"/>
                      <a:pt x="109646" y="63431"/>
                    </a:cubicBezTo>
                    <a:cubicBezTo>
                      <a:pt x="111226" y="40571"/>
                      <a:pt x="96992" y="19586"/>
                      <a:pt x="75167" y="12602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8" name="Picture 36" descr="IMG_4106.JPG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6" t="38220" r="37033" b="10670"/>
              <a:stretch/>
            </p:blipFill>
            <p:spPr>
              <a:xfrm>
                <a:off x="2327019" y="5002241"/>
                <a:ext cx="1512382" cy="1260000"/>
              </a:xfrm>
              <a:prstGeom prst="rect">
                <a:avLst/>
              </a:prstGeom>
            </p:spPr>
          </p:pic>
        </p:grpSp>
        <p:grpSp>
          <p:nvGrpSpPr>
            <p:cNvPr id="11" name="Grupo 10"/>
            <p:cNvGrpSpPr/>
            <p:nvPr/>
          </p:nvGrpSpPr>
          <p:grpSpPr>
            <a:xfrm>
              <a:off x="5204136" y="965171"/>
              <a:ext cx="3658046" cy="2811120"/>
              <a:chOff x="5204136" y="965171"/>
              <a:chExt cx="3658046" cy="2811120"/>
            </a:xfrm>
          </p:grpSpPr>
          <p:sp>
            <p:nvSpPr>
              <p:cNvPr id="12" name="Rectangle 14"/>
              <p:cNvSpPr/>
              <p:nvPr/>
            </p:nvSpPr>
            <p:spPr>
              <a:xfrm>
                <a:off x="7517208" y="3197505"/>
                <a:ext cx="1344974" cy="565917"/>
              </a:xfrm>
              <a:prstGeom prst="rect">
                <a:avLst/>
              </a:prstGeom>
              <a:solidFill>
                <a:srgbClr val="1594A4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C" sz="12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Presentando</a:t>
                </a:r>
                <a:r>
                  <a:rPr kumimoji="0" lang="es-EC" sz="1200" b="1" i="0" u="none" strike="noStrike" kern="1200" cap="none" spc="0" normalizeH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la idea de la RAI</a:t>
                </a:r>
                <a:endParaRPr kumimoji="0" lang="es-EC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" name="Rectangle 42"/>
              <p:cNvSpPr/>
              <p:nvPr/>
            </p:nvSpPr>
            <p:spPr>
              <a:xfrm>
                <a:off x="5357923" y="965171"/>
                <a:ext cx="2973262" cy="1070147"/>
              </a:xfrm>
              <a:prstGeom prst="rect">
                <a:avLst/>
              </a:prstGeom>
              <a:solidFill>
                <a:srgbClr val="1594A4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s-EC" sz="1100" b="1" smtClean="0">
                    <a:solidFill>
                      <a:prstClr val="black"/>
                    </a:solidFill>
                    <a:latin typeface="Calibri"/>
                  </a:rPr>
                  <a:t>El contexto: </a:t>
                </a:r>
                <a:r>
                  <a:rPr lang="es-SV" sz="1100" b="1" smtClean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s-SV" sz="1100" b="1" dirty="0" smtClean="0">
                    <a:solidFill>
                      <a:prstClr val="black"/>
                    </a:solidFill>
                    <a:latin typeface="Calibri"/>
                  </a:rPr>
                  <a:t>triangulación de las encuestas, entrevistas, etnografías y grupos focales</a:t>
                </a:r>
                <a:r>
                  <a:rPr lang="es-SV" sz="1100" b="1" smtClean="0">
                    <a:solidFill>
                      <a:prstClr val="black"/>
                    </a:solidFill>
                    <a:latin typeface="Calibri"/>
                  </a:rPr>
                  <a:t>.</a:t>
                </a:r>
                <a:r>
                  <a:rPr kumimoji="0" lang="es-EC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 (identifico principales problemas y interés RAI)</a:t>
                </a:r>
                <a:endParaRPr kumimoji="0" lang="es-EC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4" name="Rectangle 40"/>
              <p:cNvSpPr/>
              <p:nvPr/>
            </p:nvSpPr>
            <p:spPr>
              <a:xfrm>
                <a:off x="5204136" y="3244165"/>
                <a:ext cx="1360019" cy="532126"/>
              </a:xfrm>
              <a:prstGeom prst="rect">
                <a:avLst/>
              </a:prstGeom>
              <a:solidFill>
                <a:srgbClr val="1594A4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C" sz="12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Identificación</a:t>
                </a:r>
                <a:r>
                  <a:rPr kumimoji="0" lang="es-EC" sz="1200" b="1" i="0" u="none" strike="noStrike" kern="1200" cap="none" spc="0" normalizeH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de las redes existentes</a:t>
                </a:r>
                <a:endParaRPr kumimoji="0" lang="es-EC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942" y="335284"/>
            <a:ext cx="7886700" cy="62297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FASE 1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7682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7891" y="154565"/>
            <a:ext cx="8229600" cy="886376"/>
          </a:xfrm>
        </p:spPr>
        <p:txBody>
          <a:bodyPr/>
          <a:lstStyle/>
          <a:p>
            <a:r>
              <a:rPr lang="en-US" dirty="0" smtClean="0"/>
              <a:t>FASE 1 </a:t>
            </a:r>
            <a:endParaRPr lang="en-U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508001" y="1727313"/>
          <a:ext cx="7974642" cy="28044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3685"/>
                <a:gridCol w="1620330"/>
                <a:gridCol w="798856"/>
                <a:gridCol w="710247"/>
                <a:gridCol w="374730"/>
                <a:gridCol w="594360"/>
                <a:gridCol w="374730"/>
                <a:gridCol w="710247"/>
                <a:gridCol w="537210"/>
                <a:gridCol w="710247"/>
              </a:tblGrid>
              <a:tr h="8002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Municipalidad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# comunidades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Total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T2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T1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01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Villa Serrano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14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150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51.02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57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85.1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11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16.67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82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50.93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01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Villa Alcalá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77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26.19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14.9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14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21.21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53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32.92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01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Villa Padilla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67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22.79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41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62.12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26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16.15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01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Total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26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294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67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100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66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100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161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100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508001" y="999319"/>
            <a:ext cx="8248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Que? </a:t>
            </a:r>
            <a:r>
              <a:rPr lang="en-US" sz="1600" dirty="0"/>
              <a:t>FV = 551 </a:t>
            </a:r>
            <a:r>
              <a:rPr lang="en-US" dirty="0" err="1">
                <a:solidFill>
                  <a:schemeClr val="dk1"/>
                </a:solidFill>
              </a:rPr>
              <a:t>Agricultores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Organicos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en</a:t>
            </a:r>
            <a:r>
              <a:rPr lang="en-US" dirty="0">
                <a:solidFill>
                  <a:schemeClr val="dk1"/>
                </a:solidFill>
              </a:rPr>
              <a:t> 34 </a:t>
            </a:r>
            <a:r>
              <a:rPr lang="en-US" dirty="0" err="1">
                <a:solidFill>
                  <a:schemeClr val="dk1"/>
                </a:solidFill>
              </a:rPr>
              <a:t>comunidades</a:t>
            </a:r>
            <a:r>
              <a:rPr lang="en-US" dirty="0">
                <a:solidFill>
                  <a:schemeClr val="dk1"/>
                </a:solidFill>
              </a:rPr>
              <a:t> con </a:t>
            </a:r>
            <a:r>
              <a:rPr lang="en-US" dirty="0" err="1">
                <a:solidFill>
                  <a:schemeClr val="dk1"/>
                </a:solidFill>
              </a:rPr>
              <a:t>los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departamentos</a:t>
            </a:r>
            <a:r>
              <a:rPr lang="en-US" dirty="0">
                <a:solidFill>
                  <a:schemeClr val="dk1"/>
                </a:solidFill>
              </a:rPr>
              <a:t> de </a:t>
            </a:r>
            <a:r>
              <a:rPr lang="uz-Cyrl-UZ" dirty="0">
                <a:solidFill>
                  <a:schemeClr val="dk1"/>
                </a:solidFill>
              </a:rPr>
              <a:t>Chuquisaca y Cochabamba, Bolivia</a:t>
            </a:r>
            <a:r>
              <a:rPr lang="es-EC" dirty="0">
                <a:solidFill>
                  <a:schemeClr val="dk1"/>
                </a:solidFill>
              </a:rPr>
              <a:t>.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Elipse 6"/>
          <p:cNvSpPr/>
          <p:nvPr/>
        </p:nvSpPr>
        <p:spPr>
          <a:xfrm>
            <a:off x="3833091" y="4017930"/>
            <a:ext cx="729672" cy="44334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ipse 9"/>
          <p:cNvSpPr/>
          <p:nvPr/>
        </p:nvSpPr>
        <p:spPr>
          <a:xfrm>
            <a:off x="7158181" y="4017930"/>
            <a:ext cx="729672" cy="44334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lipse 10"/>
          <p:cNvSpPr/>
          <p:nvPr/>
        </p:nvSpPr>
        <p:spPr>
          <a:xfrm>
            <a:off x="5019965" y="2545730"/>
            <a:ext cx="729672" cy="44334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ángulo 11"/>
          <p:cNvSpPr/>
          <p:nvPr/>
        </p:nvSpPr>
        <p:spPr>
          <a:xfrm>
            <a:off x="337127" y="4802231"/>
            <a:ext cx="86821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C" dirty="0">
                <a:solidFill>
                  <a:schemeClr val="dk1"/>
                </a:solidFill>
              </a:rPr>
              <a:t>138 </a:t>
            </a:r>
            <a:r>
              <a:rPr lang="en-US" dirty="0" err="1" smtClean="0">
                <a:solidFill>
                  <a:schemeClr val="dk1"/>
                </a:solidFill>
              </a:rPr>
              <a:t>encuestas</a:t>
            </a:r>
            <a:r>
              <a:rPr lang="es-EC" dirty="0" smtClean="0">
                <a:solidFill>
                  <a:schemeClr val="dk1"/>
                </a:solidFill>
              </a:rPr>
              <a:t> = principal motivo agricultura orgánica es: </a:t>
            </a:r>
            <a:r>
              <a:rPr lang="en-US" dirty="0" smtClean="0">
                <a:solidFill>
                  <a:schemeClr val="dk1"/>
                </a:solidFill>
              </a:rPr>
              <a:t>(</a:t>
            </a:r>
            <a:r>
              <a:rPr lang="uz-Cyrl-UZ" dirty="0">
                <a:solidFill>
                  <a:schemeClr val="dk1"/>
                </a:solidFill>
              </a:rPr>
              <a:t>39.86%)</a:t>
            </a:r>
            <a:r>
              <a:rPr lang="es-EC" dirty="0">
                <a:solidFill>
                  <a:schemeClr val="dk1"/>
                </a:solidFill>
              </a:rPr>
              <a:t> </a:t>
            </a:r>
            <a:r>
              <a:rPr lang="es-EC" dirty="0" smtClean="0">
                <a:solidFill>
                  <a:schemeClr val="dk1"/>
                </a:solidFill>
              </a:rPr>
              <a:t>para recibir semillas y herramientas, (24,64%) salud personal y familia y (21 %) mejor precio.  </a:t>
            </a:r>
            <a:endParaRPr lang="es-EC" dirty="0">
              <a:solidFill>
                <a:schemeClr val="dk1"/>
              </a:solidFill>
            </a:endParaRPr>
          </a:p>
          <a:p>
            <a:pPr lvl="0">
              <a:defRPr/>
            </a:pPr>
            <a:r>
              <a:rPr lang="es-EC" dirty="0" smtClean="0">
                <a:solidFill>
                  <a:schemeClr val="dk1"/>
                </a:solidFill>
              </a:rPr>
              <a:t>Cultivos de subsistencia: maíz  y papas    </a:t>
            </a:r>
          </a:p>
          <a:p>
            <a:pPr lvl="0">
              <a:defRPr/>
            </a:pPr>
            <a:r>
              <a:rPr lang="es-EC" dirty="0" smtClean="0">
                <a:solidFill>
                  <a:schemeClr val="dk1"/>
                </a:solidFill>
              </a:rPr>
              <a:t>Cultivos de mercado ají y maní. </a:t>
            </a:r>
            <a:endParaRPr lang="es-EC" dirty="0">
              <a:solidFill>
                <a:schemeClr val="dk1"/>
              </a:solidFill>
            </a:endParaRPr>
          </a:p>
          <a:p>
            <a:pPr>
              <a:defRPr/>
            </a:pPr>
            <a:r>
              <a:rPr lang="es-EC" dirty="0" smtClean="0">
                <a:solidFill>
                  <a:schemeClr val="dk1"/>
                </a:solidFill>
              </a:rPr>
              <a:t>Principales Problemas: (51,45) Cambios climáticos, (44%) Plagas y enfermedades, </a:t>
            </a:r>
            <a:r>
              <a:rPr lang="uz-Cyrl-UZ" dirty="0">
                <a:solidFill>
                  <a:schemeClr val="dk1"/>
                </a:solidFill>
              </a:rPr>
              <a:t>(4.55</a:t>
            </a:r>
            <a:r>
              <a:rPr lang="uz-Cyrl-UZ" dirty="0" smtClean="0">
                <a:solidFill>
                  <a:schemeClr val="dk1"/>
                </a:solidFill>
              </a:rPr>
              <a:t>%)</a:t>
            </a:r>
            <a:r>
              <a:rPr lang="es-EC" dirty="0" smtClean="0">
                <a:solidFill>
                  <a:schemeClr val="dk1"/>
                </a:solidFill>
              </a:rPr>
              <a:t> otros</a:t>
            </a:r>
            <a:endParaRPr lang="es-EC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10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634" y="100343"/>
            <a:ext cx="7886700" cy="622978"/>
          </a:xfrm>
        </p:spPr>
        <p:txBody>
          <a:bodyPr>
            <a:normAutofit fontScale="90000"/>
          </a:bodyPr>
          <a:lstStyle/>
          <a:p>
            <a:r>
              <a:rPr lang="en-US" sz="4000" dirty="0" err="1" smtClean="0"/>
              <a:t>Voluntarios</a:t>
            </a:r>
            <a:r>
              <a:rPr lang="en-US" sz="4000" dirty="0" smtClean="0"/>
              <a:t> para la RAI</a:t>
            </a:r>
            <a:endParaRPr lang="en-US" sz="4000" dirty="0"/>
          </a:p>
        </p:txBody>
      </p:sp>
      <p:sp>
        <p:nvSpPr>
          <p:cNvPr id="170" name="CuadroTexto 169"/>
          <p:cNvSpPr txBox="1"/>
          <p:nvPr/>
        </p:nvSpPr>
        <p:spPr>
          <a:xfrm>
            <a:off x="221235" y="6479625"/>
            <a:ext cx="2994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</a:p>
        </p:txBody>
      </p:sp>
      <p:sp>
        <p:nvSpPr>
          <p:cNvPr id="183" name="CuadroTexto 182"/>
          <p:cNvSpPr txBox="1"/>
          <p:nvPr/>
        </p:nvSpPr>
        <p:spPr>
          <a:xfrm>
            <a:off x="567521" y="6491166"/>
            <a:ext cx="1549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Farmer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8" name="Imagen 20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16" t="70194" r="26081" b="16829"/>
          <a:stretch/>
        </p:blipFill>
        <p:spPr>
          <a:xfrm>
            <a:off x="7333502" y="5146549"/>
            <a:ext cx="781272" cy="665748"/>
          </a:xfrm>
          <a:prstGeom prst="rect">
            <a:avLst/>
          </a:prstGeom>
        </p:spPr>
      </p:pic>
      <p:sp>
        <p:nvSpPr>
          <p:cNvPr id="70" name="Elipse 69"/>
          <p:cNvSpPr/>
          <p:nvPr/>
        </p:nvSpPr>
        <p:spPr>
          <a:xfrm>
            <a:off x="243546" y="6175459"/>
            <a:ext cx="299712" cy="267478"/>
          </a:xfrm>
          <a:prstGeom prst="ellipse">
            <a:avLst/>
          </a:prstGeom>
          <a:solidFill>
            <a:schemeClr val="accent5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C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7" name="Grupo 26"/>
          <p:cNvGrpSpPr/>
          <p:nvPr/>
        </p:nvGrpSpPr>
        <p:grpSpPr>
          <a:xfrm>
            <a:off x="235681" y="5850655"/>
            <a:ext cx="2571229" cy="288184"/>
            <a:chOff x="238521" y="5174944"/>
            <a:chExt cx="2571229" cy="288184"/>
          </a:xfrm>
        </p:grpSpPr>
        <p:sp>
          <p:nvSpPr>
            <p:cNvPr id="8" name="Rectángulo 7"/>
            <p:cNvSpPr/>
            <p:nvPr/>
          </p:nvSpPr>
          <p:spPr>
            <a:xfrm>
              <a:off x="578946" y="5186129"/>
              <a:ext cx="223080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Close proximity &amp; 100 % organic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Elipse 70"/>
            <p:cNvSpPr/>
            <p:nvPr/>
          </p:nvSpPr>
          <p:spPr>
            <a:xfrm>
              <a:off x="238521" y="5174944"/>
              <a:ext cx="299712" cy="267478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C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2" name="Rectángulo 71"/>
          <p:cNvSpPr/>
          <p:nvPr/>
        </p:nvSpPr>
        <p:spPr>
          <a:xfrm>
            <a:off x="540132" y="6179543"/>
            <a:ext cx="25897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Distant proximity &amp; transition organic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CuadroTexto 80"/>
          <p:cNvSpPr txBox="1"/>
          <p:nvPr/>
        </p:nvSpPr>
        <p:spPr>
          <a:xfrm>
            <a:off x="61553" y="4456800"/>
            <a:ext cx="271352" cy="287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</a:p>
        </p:txBody>
      </p:sp>
      <p:sp>
        <p:nvSpPr>
          <p:cNvPr id="84" name="CuadroTexto 83"/>
          <p:cNvSpPr txBox="1"/>
          <p:nvPr/>
        </p:nvSpPr>
        <p:spPr>
          <a:xfrm>
            <a:off x="1750758" y="4461138"/>
            <a:ext cx="25759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</a:p>
        </p:txBody>
      </p:sp>
      <p:sp>
        <p:nvSpPr>
          <p:cNvPr id="87" name="CuadroTexto 86"/>
          <p:cNvSpPr txBox="1"/>
          <p:nvPr/>
        </p:nvSpPr>
        <p:spPr>
          <a:xfrm>
            <a:off x="2505593" y="4480613"/>
            <a:ext cx="268357" cy="29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  <a:endParaRPr kumimoji="0" lang="es-EC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CuadroTexto 88"/>
          <p:cNvSpPr txBox="1"/>
          <p:nvPr/>
        </p:nvSpPr>
        <p:spPr>
          <a:xfrm>
            <a:off x="4144001" y="4513124"/>
            <a:ext cx="25753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</a:p>
        </p:txBody>
      </p:sp>
      <p:grpSp>
        <p:nvGrpSpPr>
          <p:cNvPr id="25" name="Grupo 24"/>
          <p:cNvGrpSpPr/>
          <p:nvPr/>
        </p:nvGrpSpPr>
        <p:grpSpPr>
          <a:xfrm>
            <a:off x="122114" y="1468725"/>
            <a:ext cx="4320000" cy="3420000"/>
            <a:chOff x="26284" y="1125839"/>
            <a:chExt cx="4424737" cy="3304609"/>
          </a:xfrm>
        </p:grpSpPr>
        <p:sp>
          <p:nvSpPr>
            <p:cNvPr id="17" name="CuadroTexto 16"/>
            <p:cNvSpPr txBox="1"/>
            <p:nvPr/>
          </p:nvSpPr>
          <p:spPr>
            <a:xfrm>
              <a:off x="2979447" y="3610045"/>
              <a:ext cx="1065511" cy="416349"/>
            </a:xfrm>
            <a:prstGeom prst="rect">
              <a:avLst/>
            </a:prstGeom>
            <a:noFill/>
            <a:ln>
              <a:solidFill>
                <a:schemeClr val="accent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  <a:r>
                <a:rPr kumimoji="0" 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1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agricultores</a:t>
              </a:r>
              <a:r>
                <a:rPr kumimoji="0" 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1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investigadores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9" name="Elipse 138"/>
            <p:cNvSpPr/>
            <p:nvPr/>
          </p:nvSpPr>
          <p:spPr>
            <a:xfrm>
              <a:off x="2605884" y="1674606"/>
              <a:ext cx="1659276" cy="869634"/>
            </a:xfrm>
            <a:prstGeom prst="ellipse">
              <a:avLst/>
            </a:prstGeom>
            <a:solidFill>
              <a:schemeClr val="accent5"/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SV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Comunidad de </a:t>
              </a:r>
              <a:r>
                <a:rPr kumimoji="0" lang="es-EC" sz="135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Urriolagoitia</a:t>
              </a:r>
              <a:r>
                <a:rPr kumimoji="0" lang="es-EC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" name="CuadroTexto 2"/>
            <p:cNvSpPr txBox="1"/>
            <p:nvPr/>
          </p:nvSpPr>
          <p:spPr>
            <a:xfrm>
              <a:off x="569076" y="1187540"/>
              <a:ext cx="3288637" cy="356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Municipalidad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de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Villa 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Serrano</a:t>
              </a:r>
            </a:p>
          </p:txBody>
        </p:sp>
        <p:sp>
          <p:nvSpPr>
            <p:cNvPr id="108" name="Elipse 107"/>
            <p:cNvSpPr/>
            <p:nvPr/>
          </p:nvSpPr>
          <p:spPr>
            <a:xfrm>
              <a:off x="119441" y="1718381"/>
              <a:ext cx="1659276" cy="869634"/>
            </a:xfrm>
            <a:prstGeom prst="ellipse">
              <a:avLst/>
            </a:prstGeom>
            <a:solidFill>
              <a:schemeClr val="accent3"/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5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Comunidad</a:t>
              </a:r>
              <a:r>
                <a:rPr kumimoji="0" lang="en-US" sz="1350" b="0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de </a:t>
              </a:r>
              <a:r>
                <a:rPr kumimoji="0" lang="es-EC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Achiras </a:t>
              </a:r>
              <a:endParaRPr kumimoji="0" lang="es-EC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CuadroTexto 66"/>
            <p:cNvSpPr txBox="1"/>
            <p:nvPr/>
          </p:nvSpPr>
          <p:spPr>
            <a:xfrm>
              <a:off x="1712281" y="3052575"/>
              <a:ext cx="1106184" cy="1338265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</a:t>
              </a: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lang="es-SV" sz="1200" dirty="0">
                  <a:solidFill>
                    <a:prstClr val="black"/>
                  </a:solidFill>
                </a:rPr>
                <a:t>Estudiantes de la Universidad </a:t>
              </a:r>
              <a:r>
                <a:rPr lang="es-ES" sz="1200" dirty="0"/>
                <a:t>San Francisco Xavier de Chuquisaca (USFX</a:t>
              </a:r>
              <a:endParaRPr kumimoji="0" lang="es-EC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>
              <a:off x="26284" y="1125839"/>
              <a:ext cx="4424737" cy="3304609"/>
            </a:xfrm>
            <a:prstGeom prst="rect">
              <a:avLst/>
            </a:prstGeom>
            <a:noFill/>
            <a:ln>
              <a:solidFill>
                <a:schemeClr val="accent1">
                  <a:shade val="95000"/>
                  <a:satMod val="10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C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riángulo isósceles 12"/>
            <p:cNvSpPr/>
            <p:nvPr/>
          </p:nvSpPr>
          <p:spPr>
            <a:xfrm>
              <a:off x="168754" y="2994800"/>
              <a:ext cx="1583294" cy="1104751"/>
            </a:xfrm>
            <a:prstGeom prst="triangl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C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Triángulo isósceles 85"/>
            <p:cNvSpPr/>
            <p:nvPr/>
          </p:nvSpPr>
          <p:spPr>
            <a:xfrm>
              <a:off x="2619199" y="2964669"/>
              <a:ext cx="1583294" cy="1104751"/>
            </a:xfrm>
            <a:prstGeom prst="triangl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C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4" name="CuadroTexto 93"/>
            <p:cNvSpPr txBox="1"/>
            <p:nvPr/>
          </p:nvSpPr>
          <p:spPr>
            <a:xfrm>
              <a:off x="393835" y="3617500"/>
              <a:ext cx="1093175" cy="416349"/>
            </a:xfrm>
            <a:prstGeom prst="rect">
              <a:avLst/>
            </a:prstGeom>
            <a:noFill/>
            <a:ln>
              <a:solidFill>
                <a:schemeClr val="accent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12 </a:t>
              </a:r>
              <a:r>
                <a:rPr kumimoji="0" lang="en-US" sz="11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agricultores</a:t>
              </a:r>
              <a:r>
                <a:rPr kumimoji="0" 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1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investigadores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7" name="Elipse 96"/>
          <p:cNvSpPr/>
          <p:nvPr/>
        </p:nvSpPr>
        <p:spPr>
          <a:xfrm>
            <a:off x="7035066" y="2037579"/>
            <a:ext cx="1620000" cy="900000"/>
          </a:xfrm>
          <a:prstGeom prst="ellipse">
            <a:avLst/>
          </a:prstGeom>
          <a:solidFill>
            <a:schemeClr val="accent5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350" dirty="0" err="1">
                <a:solidFill>
                  <a:prstClr val="black"/>
                </a:solidFill>
              </a:rPr>
              <a:t>Comunidad</a:t>
            </a:r>
            <a:r>
              <a:rPr lang="en-US" sz="1350" dirty="0">
                <a:solidFill>
                  <a:prstClr val="black"/>
                </a:solidFill>
              </a:rPr>
              <a:t> de</a:t>
            </a:r>
            <a:endParaRPr lang="es-EC" sz="1350" dirty="0">
              <a:solidFill>
                <a:prstClr val="black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Lima Bamba</a:t>
            </a:r>
          </a:p>
        </p:txBody>
      </p:sp>
      <p:sp>
        <p:nvSpPr>
          <p:cNvPr id="98" name="CuadroTexto 97"/>
          <p:cNvSpPr txBox="1"/>
          <p:nvPr/>
        </p:nvSpPr>
        <p:spPr>
          <a:xfrm>
            <a:off x="5398895" y="1541623"/>
            <a:ext cx="3110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Municipalidad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Villa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Alcalá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Elipse 110"/>
          <p:cNvSpPr/>
          <p:nvPr/>
        </p:nvSpPr>
        <p:spPr>
          <a:xfrm>
            <a:off x="4652486" y="2034293"/>
            <a:ext cx="1800000" cy="900000"/>
          </a:xfrm>
          <a:prstGeom prst="ellipse">
            <a:avLst/>
          </a:prstGeom>
          <a:solidFill>
            <a:schemeClr val="accent3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Comunidad</a:t>
            </a:r>
            <a:r>
              <a:rPr kumimoji="0" lang="en-US" sz="135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</a:t>
            </a:r>
            <a:endParaRPr kumimoji="0" lang="es-EC" sz="135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Garzas </a:t>
            </a:r>
            <a:endParaRPr kumimoji="0" lang="es-EC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CuadroTexto 99"/>
          <p:cNvSpPr txBox="1"/>
          <p:nvPr/>
        </p:nvSpPr>
        <p:spPr>
          <a:xfrm>
            <a:off x="6253502" y="3356558"/>
            <a:ext cx="1080000" cy="138499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 </a:t>
            </a:r>
            <a:r>
              <a:rPr kumimoji="0" lang="es-SV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Estudiantes de la Universidad </a:t>
            </a:r>
            <a:r>
              <a:rPr lang="es-ES" sz="1200" dirty="0"/>
              <a:t>San Francisco Xavier de Chuquisaca (USFX)</a:t>
            </a:r>
            <a:endParaRPr lang="en-US" sz="1200" dirty="0"/>
          </a:p>
        </p:txBody>
      </p:sp>
      <p:sp>
        <p:nvSpPr>
          <p:cNvPr id="101" name="Rectángulo 100"/>
          <p:cNvSpPr/>
          <p:nvPr/>
        </p:nvSpPr>
        <p:spPr>
          <a:xfrm>
            <a:off x="4560738" y="1468725"/>
            <a:ext cx="4320000" cy="342000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C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Triángulo isósceles 101"/>
          <p:cNvSpPr/>
          <p:nvPr/>
        </p:nvSpPr>
        <p:spPr>
          <a:xfrm>
            <a:off x="4725214" y="3387840"/>
            <a:ext cx="1620000" cy="1116000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C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Triángulo isósceles 102"/>
          <p:cNvSpPr/>
          <p:nvPr/>
        </p:nvSpPr>
        <p:spPr>
          <a:xfrm>
            <a:off x="7092766" y="3415158"/>
            <a:ext cx="1620000" cy="1116000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C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CuadroTexto 104"/>
          <p:cNvSpPr txBox="1"/>
          <p:nvPr/>
        </p:nvSpPr>
        <p:spPr>
          <a:xfrm>
            <a:off x="8609386" y="4491759"/>
            <a:ext cx="271352" cy="287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</a:p>
        </p:txBody>
      </p:sp>
      <p:grpSp>
        <p:nvGrpSpPr>
          <p:cNvPr id="26" name="Grupo 25"/>
          <p:cNvGrpSpPr/>
          <p:nvPr/>
        </p:nvGrpSpPr>
        <p:grpSpPr>
          <a:xfrm>
            <a:off x="6222617" y="5876310"/>
            <a:ext cx="2729189" cy="890854"/>
            <a:chOff x="6326289" y="5519133"/>
            <a:chExt cx="2789016" cy="964175"/>
          </a:xfrm>
        </p:grpSpPr>
        <p:sp>
          <p:nvSpPr>
            <p:cNvPr id="91" name="Triángulo isósceles 90"/>
            <p:cNvSpPr/>
            <p:nvPr/>
          </p:nvSpPr>
          <p:spPr>
            <a:xfrm rot="17225735">
              <a:off x="6423060" y="5515671"/>
              <a:ext cx="217386" cy="245597"/>
            </a:xfrm>
            <a:prstGeom prst="triangle">
              <a:avLst>
                <a:gd name="adj" fmla="val 38911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C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CuadroTexto 3"/>
            <p:cNvSpPr txBox="1"/>
            <p:nvPr/>
          </p:nvSpPr>
          <p:spPr>
            <a:xfrm>
              <a:off x="6736895" y="5519133"/>
              <a:ext cx="23784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Network for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Organic supply chain</a:t>
              </a:r>
              <a:endPara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0" name="CuadroTexto 209"/>
            <p:cNvSpPr txBox="1"/>
            <p:nvPr/>
          </p:nvSpPr>
          <p:spPr>
            <a:xfrm>
              <a:off x="6827444" y="6206309"/>
              <a:ext cx="1526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Student networks</a:t>
              </a:r>
              <a:endParaRPr kumimoji="0" lang="es-EC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CuadroTexto 77"/>
            <p:cNvSpPr txBox="1"/>
            <p:nvPr/>
          </p:nvSpPr>
          <p:spPr>
            <a:xfrm>
              <a:off x="6747604" y="5806740"/>
              <a:ext cx="1909401" cy="282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Network for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Organic </a:t>
              </a: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FRN</a:t>
              </a:r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6326289" y="5908834"/>
              <a:ext cx="378877" cy="184756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C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6453046" y="6262597"/>
              <a:ext cx="198634" cy="202603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C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4" name="CuadroTexto 113"/>
          <p:cNvSpPr txBox="1"/>
          <p:nvPr/>
        </p:nvSpPr>
        <p:spPr>
          <a:xfrm>
            <a:off x="4540452" y="4434493"/>
            <a:ext cx="268357" cy="29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  <a:endParaRPr kumimoji="0" lang="es-EC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CuadroTexto 67"/>
          <p:cNvSpPr txBox="1"/>
          <p:nvPr/>
        </p:nvSpPr>
        <p:spPr>
          <a:xfrm>
            <a:off x="1034120" y="874709"/>
            <a:ext cx="7080654" cy="515526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University </a:t>
            </a:r>
            <a:r>
              <a:rPr kumimoji="0" 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Vermont – </a:t>
            </a:r>
            <a:r>
              <a:rPr lang="en-US" sz="1400" dirty="0" err="1" smtClean="0">
                <a:solidFill>
                  <a:prstClr val="black"/>
                </a:solidFill>
                <a:latin typeface="Calibri"/>
              </a:rPr>
              <a:t>Colaborativo</a:t>
            </a: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 de </a:t>
            </a:r>
            <a:r>
              <a:rPr lang="en-US" sz="1400" dirty="0" err="1" smtClean="0">
                <a:solidFill>
                  <a:prstClr val="black"/>
                </a:solidFill>
                <a:latin typeface="Calibri"/>
              </a:rPr>
              <a:t>Agroecologia</a:t>
            </a: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 y </a:t>
            </a:r>
            <a:r>
              <a:rPr lang="en-US" sz="1400" dirty="0" err="1" smtClean="0">
                <a:solidFill>
                  <a:prstClr val="black"/>
                </a:solidFill>
                <a:latin typeface="Calibri"/>
              </a:rPr>
              <a:t>Medios</a:t>
            </a:r>
            <a:r>
              <a:rPr lang="en-US" sz="1400" dirty="0" smtClean="0">
                <a:solidFill>
                  <a:prstClr val="black"/>
                </a:solidFill>
                <a:latin typeface="Calibri"/>
              </a:rPr>
              <a:t> de Vida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Acompañar</a:t>
            </a:r>
            <a:r>
              <a:rPr kumimoji="0" lang="en-US" sz="135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y </a:t>
            </a:r>
            <a:r>
              <a:rPr kumimoji="0" lang="en-US" sz="135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evaluar</a:t>
            </a:r>
            <a:r>
              <a:rPr kumimoji="0" lang="en-US" sz="135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el </a:t>
            </a:r>
            <a:r>
              <a:rPr kumimoji="0" lang="en-US" sz="135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proceso</a:t>
            </a:r>
            <a:r>
              <a:rPr kumimoji="0" lang="en-US" sz="135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RAI e </a:t>
            </a:r>
            <a:r>
              <a:rPr kumimoji="0" lang="en-US" sz="135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Investigación</a:t>
            </a:r>
            <a:endParaRPr kumimoji="0" lang="en-US" sz="13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06471" y="4849051"/>
            <a:ext cx="145529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APROMAJI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Asociación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Productores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CuadroTexto 67"/>
          <p:cNvSpPr txBox="1"/>
          <p:nvPr/>
        </p:nvSpPr>
        <p:spPr>
          <a:xfrm>
            <a:off x="2806910" y="5135042"/>
            <a:ext cx="4045906" cy="5078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ONG </a:t>
            </a:r>
            <a:r>
              <a:rPr kumimoji="0" lang="en-US" sz="135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Fundación</a:t>
            </a:r>
            <a:r>
              <a:rPr kumimoji="0" lang="en-US" sz="135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Valles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Apoyo</a:t>
            </a:r>
            <a:r>
              <a:rPr kumimoji="0" 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3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técnico</a:t>
            </a:r>
            <a:r>
              <a:rPr kumimoji="0" 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la </a:t>
            </a:r>
            <a:r>
              <a:rPr kumimoji="0" lang="en-US" sz="13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producción</a:t>
            </a:r>
            <a:r>
              <a:rPr kumimoji="0" 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3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orgánica</a:t>
            </a:r>
            <a:r>
              <a:rPr kumimoji="0" 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y </a:t>
            </a:r>
            <a:r>
              <a:rPr kumimoji="0" lang="en-US" sz="13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mercados</a:t>
            </a:r>
            <a:endParaRPr kumimoji="0" lang="en-US" sz="13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CuadroTexto 58"/>
          <p:cNvSpPr txBox="1"/>
          <p:nvPr/>
        </p:nvSpPr>
        <p:spPr>
          <a:xfrm>
            <a:off x="7510822" y="3004788"/>
            <a:ext cx="783889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000" dirty="0" err="1">
                <a:solidFill>
                  <a:prstClr val="black"/>
                </a:solidFill>
              </a:rPr>
              <a:t>Líder</a:t>
            </a:r>
            <a:r>
              <a:rPr lang="en-US" sz="1000" dirty="0">
                <a:solidFill>
                  <a:prstClr val="black"/>
                </a:solidFill>
              </a:rPr>
              <a:t> de la </a:t>
            </a:r>
            <a:r>
              <a:rPr lang="en-US" sz="1000" dirty="0" err="1">
                <a:solidFill>
                  <a:prstClr val="black"/>
                </a:solidFill>
              </a:rPr>
              <a:t>Comunidad</a:t>
            </a:r>
            <a:endParaRPr lang="en-US" sz="1000" dirty="0">
              <a:solidFill>
                <a:prstClr val="black"/>
              </a:solidFill>
            </a:endParaRPr>
          </a:p>
        </p:txBody>
      </p:sp>
      <p:cxnSp>
        <p:nvCxnSpPr>
          <p:cNvPr id="14" name="Conector recto de flecha 13"/>
          <p:cNvCxnSpPr>
            <a:stCxn id="13" idx="3"/>
            <a:endCxn id="11" idx="0"/>
          </p:cNvCxnSpPr>
          <p:nvPr/>
        </p:nvCxnSpPr>
        <p:spPr>
          <a:xfrm>
            <a:off x="1034120" y="4546274"/>
            <a:ext cx="0" cy="30277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CuadroTexto 64"/>
          <p:cNvSpPr txBox="1"/>
          <p:nvPr/>
        </p:nvSpPr>
        <p:spPr>
          <a:xfrm>
            <a:off x="5181745" y="2979483"/>
            <a:ext cx="783889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000" dirty="0" err="1">
                <a:solidFill>
                  <a:prstClr val="black"/>
                </a:solidFill>
              </a:rPr>
              <a:t>Líder</a:t>
            </a:r>
            <a:r>
              <a:rPr lang="en-US" sz="1000" dirty="0">
                <a:solidFill>
                  <a:prstClr val="black"/>
                </a:solidFill>
              </a:rPr>
              <a:t> de la </a:t>
            </a:r>
            <a:r>
              <a:rPr lang="en-US" sz="1000" dirty="0" err="1">
                <a:solidFill>
                  <a:prstClr val="black"/>
                </a:solidFill>
              </a:rPr>
              <a:t>Comunidad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66" name="CuadroTexto 65"/>
          <p:cNvSpPr txBox="1"/>
          <p:nvPr/>
        </p:nvSpPr>
        <p:spPr>
          <a:xfrm>
            <a:off x="3109441" y="2966439"/>
            <a:ext cx="783889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000" dirty="0" err="1">
                <a:solidFill>
                  <a:prstClr val="black"/>
                </a:solidFill>
              </a:rPr>
              <a:t>Líder</a:t>
            </a:r>
            <a:r>
              <a:rPr lang="en-US" sz="1000" dirty="0">
                <a:solidFill>
                  <a:prstClr val="black"/>
                </a:solidFill>
              </a:rPr>
              <a:t> de la </a:t>
            </a:r>
            <a:r>
              <a:rPr lang="en-US" sz="1000" dirty="0" err="1">
                <a:solidFill>
                  <a:prstClr val="black"/>
                </a:solidFill>
              </a:rPr>
              <a:t>Comunidad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68" name="CuadroTexto 67"/>
          <p:cNvSpPr txBox="1"/>
          <p:nvPr/>
        </p:nvSpPr>
        <p:spPr>
          <a:xfrm>
            <a:off x="634474" y="3018307"/>
            <a:ext cx="783889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Líder</a:t>
            </a: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la </a:t>
            </a:r>
            <a:r>
              <a:rPr kumimoji="0" lang="en-US" sz="10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Comunidad</a:t>
            </a: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ector angular 36"/>
          <p:cNvCxnSpPr/>
          <p:nvPr/>
        </p:nvCxnSpPr>
        <p:spPr>
          <a:xfrm rot="10800000">
            <a:off x="1190465" y="5336568"/>
            <a:ext cx="1640712" cy="78242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uadroTexto 93"/>
          <p:cNvSpPr txBox="1"/>
          <p:nvPr/>
        </p:nvSpPr>
        <p:spPr>
          <a:xfrm>
            <a:off x="5040039" y="4015210"/>
            <a:ext cx="1067299" cy="430887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agricultores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investigadores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CuadroTexto 16"/>
          <p:cNvSpPr txBox="1"/>
          <p:nvPr/>
        </p:nvSpPr>
        <p:spPr>
          <a:xfrm>
            <a:off x="7517833" y="4015209"/>
            <a:ext cx="1040290" cy="430887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agricultores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investigadores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051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157"/>
          <p:cNvSpPr/>
          <p:nvPr/>
        </p:nvSpPr>
        <p:spPr>
          <a:xfrm rot="5400000">
            <a:off x="2968785" y="2520482"/>
            <a:ext cx="3361223" cy="350668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77195" y="6266"/>
                </a:moveTo>
                <a:lnTo>
                  <a:pt x="77195" y="6266"/>
                </a:lnTo>
                <a:cubicBezTo>
                  <a:pt x="101998" y="14203"/>
                  <a:pt x="118146" y="38086"/>
                  <a:pt x="116271" y="64061"/>
                </a:cubicBezTo>
                <a:cubicBezTo>
                  <a:pt x="114396" y="90036"/>
                  <a:pt x="94986" y="111352"/>
                  <a:pt x="69300" y="115646"/>
                </a:cubicBezTo>
                <a:cubicBezTo>
                  <a:pt x="43614" y="119939"/>
                  <a:pt x="18327" y="106093"/>
                  <a:pt x="8107" y="82139"/>
                </a:cubicBezTo>
                <a:cubicBezTo>
                  <a:pt x="-2112" y="58186"/>
                  <a:pt x="5391" y="30350"/>
                  <a:pt x="26265" y="14778"/>
                </a:cubicBezTo>
                <a:lnTo>
                  <a:pt x="24399" y="11737"/>
                </a:lnTo>
                <a:lnTo>
                  <a:pt x="32230" y="14749"/>
                </a:lnTo>
                <a:lnTo>
                  <a:pt x="31626" y="23514"/>
                </a:lnTo>
                <a:lnTo>
                  <a:pt x="29761" y="20475"/>
                </a:lnTo>
                <a:lnTo>
                  <a:pt x="29761" y="20475"/>
                </a:lnTo>
                <a:cubicBezTo>
                  <a:pt x="11561" y="34398"/>
                  <a:pt x="5222" y="58950"/>
                  <a:pt x="14406" y="79945"/>
                </a:cubicBezTo>
                <a:cubicBezTo>
                  <a:pt x="23590" y="100939"/>
                  <a:pt x="45923" y="112948"/>
                  <a:pt x="68501" y="109033"/>
                </a:cubicBezTo>
                <a:cubicBezTo>
                  <a:pt x="91079" y="105118"/>
                  <a:pt x="108066" y="86292"/>
                  <a:pt x="109646" y="63431"/>
                </a:cubicBezTo>
                <a:cubicBezTo>
                  <a:pt x="111226" y="40571"/>
                  <a:pt x="96992" y="19586"/>
                  <a:pt x="75167" y="12602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2673740" y="1522182"/>
            <a:ext cx="4124224" cy="4429875"/>
            <a:chOff x="6724854" y="3457191"/>
            <a:chExt cx="3773863" cy="3222930"/>
          </a:xfrm>
        </p:grpSpPr>
        <p:pic>
          <p:nvPicPr>
            <p:cNvPr id="25" name="Picture 46" descr="20120101_012031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16" b="16944"/>
            <a:stretch/>
          </p:blipFill>
          <p:spPr>
            <a:xfrm>
              <a:off x="7311385" y="3457191"/>
              <a:ext cx="2564409" cy="1224000"/>
            </a:xfrm>
            <a:prstGeom prst="rect">
              <a:avLst/>
            </a:prstGeom>
          </p:spPr>
        </p:pic>
        <p:pic>
          <p:nvPicPr>
            <p:cNvPr id="21" name="Picture 57" descr="DSC_0327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87" r="52528" b="5204"/>
            <a:stretch/>
          </p:blipFill>
          <p:spPr>
            <a:xfrm>
              <a:off x="8983987" y="4937830"/>
              <a:ext cx="800016" cy="868411"/>
            </a:xfrm>
            <a:prstGeom prst="rect">
              <a:avLst/>
            </a:prstGeom>
          </p:spPr>
        </p:pic>
        <p:pic>
          <p:nvPicPr>
            <p:cNvPr id="22" name="Picture 8" descr="WP_20160911_10_13_17_Pro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004"/>
            <a:stretch/>
          </p:blipFill>
          <p:spPr>
            <a:xfrm>
              <a:off x="6724854" y="5233431"/>
              <a:ext cx="1589284" cy="1116000"/>
            </a:xfrm>
            <a:prstGeom prst="rect">
              <a:avLst/>
            </a:prstGeom>
          </p:spPr>
        </p:pic>
        <p:sp>
          <p:nvSpPr>
            <p:cNvPr id="23" name="TextBox 44"/>
            <p:cNvSpPr txBox="1"/>
            <p:nvPr/>
          </p:nvSpPr>
          <p:spPr>
            <a:xfrm>
              <a:off x="8566643" y="5773000"/>
              <a:ext cx="1932074" cy="604587"/>
            </a:xfrm>
            <a:prstGeom prst="rect">
              <a:avLst/>
            </a:prstGeom>
            <a:solidFill>
              <a:srgbClr val="1594A4"/>
            </a:solidFill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C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Validando</a:t>
              </a:r>
              <a:r>
                <a:rPr kumimoji="0" lang="es-EC" sz="1200" b="1" i="0" u="none" strike="noStrike" kern="120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resultados anteriores </a:t>
              </a:r>
              <a:r>
                <a:rPr lang="es-EC" sz="1200" b="1" dirty="0" smtClean="0">
                  <a:solidFill>
                    <a:srgbClr val="000000"/>
                  </a:solidFill>
                  <a:latin typeface="Calibri"/>
                </a:rPr>
                <a:t>a través de talleres </a:t>
              </a:r>
              <a:r>
                <a:rPr kumimoji="0" lang="es-EC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(calendarios agrícolas</a:t>
              </a:r>
              <a:r>
                <a:rPr kumimoji="0" lang="es-EC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)</a:t>
              </a:r>
              <a:endParaRPr kumimoji="0" lang="es-EC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TextBox 50"/>
            <p:cNvSpPr txBox="1"/>
            <p:nvPr/>
          </p:nvSpPr>
          <p:spPr>
            <a:xfrm>
              <a:off x="6955745" y="6344239"/>
              <a:ext cx="1944409" cy="335882"/>
            </a:xfrm>
            <a:prstGeom prst="rect">
              <a:avLst/>
            </a:prstGeom>
            <a:solidFill>
              <a:srgbClr val="1594A4"/>
            </a:solidFill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C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Triangulación</a:t>
              </a:r>
              <a:r>
                <a:rPr kumimoji="0" lang="es-EC" sz="1200" b="1" i="0" u="none" strike="noStrike" kern="120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de resultados y selección de sitios piloto</a:t>
              </a:r>
              <a:endParaRPr kumimoji="0" lang="es-EC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TextBox 51"/>
            <p:cNvSpPr txBox="1"/>
            <p:nvPr/>
          </p:nvSpPr>
          <p:spPr>
            <a:xfrm>
              <a:off x="6955745" y="4365949"/>
              <a:ext cx="2254596" cy="335882"/>
            </a:xfrm>
            <a:prstGeom prst="rect">
              <a:avLst/>
            </a:prstGeom>
            <a:solidFill>
              <a:srgbClr val="1594A4"/>
            </a:solidFill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C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Vinculando a los agricultores voluntarios con estudiantes</a:t>
              </a:r>
              <a:endParaRPr kumimoji="0" lang="es-EC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72179" y="488367"/>
            <a:ext cx="7886700" cy="62297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FASE 2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1032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3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71" r="25128" b="31624"/>
          <a:stretch/>
        </p:blipFill>
        <p:spPr bwMode="auto">
          <a:xfrm>
            <a:off x="0" y="4524069"/>
            <a:ext cx="6172200" cy="9230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1971" y="842580"/>
            <a:ext cx="3260035" cy="69848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Calendarios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Agrícolas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" name="Imagen 3" descr="C:\Users\PC DELL\Desktop\Taller Alcala\1474069862587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2" t="10503" r="15927"/>
          <a:stretch/>
        </p:blipFill>
        <p:spPr bwMode="auto">
          <a:xfrm rot="5400000">
            <a:off x="6707501" y="3117072"/>
            <a:ext cx="1781923" cy="21269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Marcador de contenido 3" descr="C:\Users\PC DELL\Desktop\Taller Serano septiembre 2016\Fotos Camara Rolando 1\Achiras\P9100144.JPG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53" r="2984" b="6710"/>
          <a:stretch/>
        </p:blipFill>
        <p:spPr bwMode="auto">
          <a:xfrm>
            <a:off x="441971" y="1682814"/>
            <a:ext cx="5874026" cy="28227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083" y="1359601"/>
            <a:ext cx="2312759" cy="173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1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636" y="566108"/>
            <a:ext cx="8645825" cy="582283"/>
          </a:xfrm>
        </p:spPr>
        <p:txBody>
          <a:bodyPr>
            <a:noAutofit/>
          </a:bodyPr>
          <a:lstStyle/>
          <a:p>
            <a:pPr algn="ctr"/>
            <a:r>
              <a:rPr lang="en-US" sz="1800" dirty="0">
                <a:latin typeface="+mj-lt"/>
              </a:rPr>
              <a:t/>
            </a:r>
            <a:br>
              <a:rPr lang="en-US" sz="1800" dirty="0">
                <a:latin typeface="+mj-lt"/>
              </a:rPr>
            </a:br>
            <a:r>
              <a:rPr lang="en-US" sz="1800" b="1" dirty="0" smtClean="0">
                <a:latin typeface="+mj-lt"/>
              </a:rPr>
              <a:t>Principio RAI</a:t>
            </a:r>
            <a:r>
              <a:rPr lang="en-US" sz="1800" dirty="0" smtClean="0">
                <a:latin typeface="+mj-lt"/>
              </a:rPr>
              <a:t>: </a:t>
            </a:r>
            <a:r>
              <a:rPr lang="en-US" sz="1800" dirty="0" err="1" smtClean="0">
                <a:latin typeface="+mj-lt"/>
              </a:rPr>
              <a:t>los</a:t>
            </a:r>
            <a:r>
              <a:rPr lang="en-US" sz="1800" dirty="0" smtClean="0">
                <a:latin typeface="+mj-lt"/>
              </a:rPr>
              <a:t> </a:t>
            </a:r>
            <a:r>
              <a:rPr lang="en-US" sz="1800" dirty="0" err="1" smtClean="0">
                <a:latin typeface="+mj-lt"/>
              </a:rPr>
              <a:t>agrcultores</a:t>
            </a:r>
            <a:r>
              <a:rPr lang="en-US" sz="1800" dirty="0" smtClean="0">
                <a:latin typeface="+mj-lt"/>
              </a:rPr>
              <a:t> </a:t>
            </a:r>
            <a:r>
              <a:rPr lang="en-US" sz="1800" dirty="0" err="1" smtClean="0">
                <a:latin typeface="+mj-lt"/>
              </a:rPr>
              <a:t>tienen</a:t>
            </a:r>
            <a:r>
              <a:rPr lang="en-US" sz="1800" dirty="0" smtClean="0">
                <a:latin typeface="+mj-lt"/>
              </a:rPr>
              <a:t> que </a:t>
            </a:r>
            <a:r>
              <a:rPr lang="en-US" sz="1800" dirty="0" err="1" smtClean="0">
                <a:latin typeface="+mj-lt"/>
              </a:rPr>
              <a:t>participar</a:t>
            </a:r>
            <a:r>
              <a:rPr lang="en-US" sz="1800" dirty="0" smtClean="0">
                <a:latin typeface="+mj-lt"/>
              </a:rPr>
              <a:t> </a:t>
            </a:r>
            <a:r>
              <a:rPr lang="en-US" sz="1800" dirty="0" err="1" smtClean="0">
                <a:latin typeface="+mj-lt"/>
              </a:rPr>
              <a:t>en</a:t>
            </a:r>
            <a:r>
              <a:rPr lang="en-US" sz="1800" dirty="0" smtClean="0">
                <a:latin typeface="+mj-lt"/>
              </a:rPr>
              <a:t> </a:t>
            </a:r>
            <a:r>
              <a:rPr lang="en-US" sz="1800" dirty="0" err="1" smtClean="0">
                <a:latin typeface="+mj-lt"/>
              </a:rPr>
              <a:t>toda</a:t>
            </a:r>
            <a:r>
              <a:rPr lang="en-US" sz="1800" dirty="0" smtClean="0">
                <a:latin typeface="+mj-lt"/>
              </a:rPr>
              <a:t> la </a:t>
            </a:r>
            <a:r>
              <a:rPr lang="en-US" sz="1800" dirty="0" err="1" smtClean="0">
                <a:latin typeface="+mj-lt"/>
              </a:rPr>
              <a:t>investigación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smtClean="0">
                <a:latin typeface="+mj-lt"/>
              </a:rPr>
              <a:t>! </a:t>
            </a:r>
            <a:r>
              <a:rPr lang="es-EC" sz="1800" dirty="0" smtClean="0">
                <a:latin typeface="+mj-lt"/>
              </a:rPr>
              <a:t>Aprender haciendo! </a:t>
            </a:r>
            <a:r>
              <a:rPr lang="en-US" sz="1800" dirty="0">
                <a:latin typeface="+mj-lt"/>
              </a:rPr>
              <a:t/>
            </a:r>
            <a:br>
              <a:rPr lang="en-US" sz="1800" dirty="0">
                <a:latin typeface="+mj-lt"/>
              </a:rPr>
            </a:br>
            <a:endParaRPr lang="en-US" sz="1800" dirty="0"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755463"/>
              </p:ext>
            </p:extLst>
          </p:nvPr>
        </p:nvGraphicFramePr>
        <p:xfrm>
          <a:off x="256636" y="1794336"/>
          <a:ext cx="8529367" cy="3592065"/>
        </p:xfrm>
        <a:graphic>
          <a:graphicData uri="http://schemas.openxmlformats.org/drawingml/2006/table">
            <a:tbl>
              <a:tblPr bandRow="1">
                <a:tableStyleId>{8A107856-5554-42FB-B03E-39F5DBC370BA}</a:tableStyleId>
              </a:tblPr>
              <a:tblGrid>
                <a:gridCol w="1148654">
                  <a:extLst>
                    <a:ext uri="{9D8B030D-6E8A-4147-A177-3AD203B41FA5}">
                      <a16:colId xmlns:a16="http://schemas.microsoft.com/office/drawing/2014/main" xmlns="" val="2563180767"/>
                    </a:ext>
                  </a:extLst>
                </a:gridCol>
                <a:gridCol w="7380713">
                  <a:extLst>
                    <a:ext uri="{9D8B030D-6E8A-4147-A177-3AD203B41FA5}">
                      <a16:colId xmlns:a16="http://schemas.microsoft.com/office/drawing/2014/main" xmlns="" val="2121433523"/>
                    </a:ext>
                  </a:extLst>
                </a:gridCol>
              </a:tblGrid>
              <a:tr h="1114367">
                <a:tc>
                  <a:txBody>
                    <a:bodyPr/>
                    <a:lstStyle/>
                    <a:p>
                      <a:pPr algn="ctr"/>
                      <a:r>
                        <a:rPr lang="es-SV" sz="1400" dirty="0" smtClean="0"/>
                        <a:t>¿Que</a:t>
                      </a:r>
                      <a:r>
                        <a:rPr lang="en-US" sz="1400" dirty="0" smtClean="0"/>
                        <a:t>?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Fase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 – Proyecto</a:t>
                      </a:r>
                      <a:r>
                        <a:rPr lang="en-US" sz="1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Piloto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agricultores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participant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monitoreo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piloto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agricultores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monitorean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ciclo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vida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daños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insecto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60940840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¿Y</a:t>
                      </a:r>
                      <a:r>
                        <a:rPr lang="en-US" sz="1400" baseline="0" dirty="0" smtClean="0"/>
                        <a:t> Que</a:t>
                      </a:r>
                      <a:r>
                        <a:rPr lang="en-US" sz="1400" dirty="0" smtClean="0"/>
                        <a:t>?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comunidades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monitoreo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las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interacciones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entre el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ciclo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vida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insecto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el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el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nivel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daño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para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informar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selección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opciones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context para comparer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fase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3.</a:t>
                      </a:r>
                    </a:p>
                    <a:p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Fase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 – Pilot project 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Actividad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monitoreo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piloto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identificar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relación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entre el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insecto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el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cultivo</a:t>
                      </a:r>
                      <a:endParaRPr lang="en-US" sz="140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ciclo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vida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insecto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monitoreo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presión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plaga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Cuantificar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daño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términos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económicos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US" sz="1100" dirty="0" smtClean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965186755"/>
                  </a:ext>
                </a:extLst>
              </a:tr>
              <a:tr h="76319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¿Para</a:t>
                      </a:r>
                      <a:r>
                        <a:rPr lang="en-US" sz="1400" baseline="0" dirty="0" smtClean="0"/>
                        <a:t> Que</a:t>
                      </a:r>
                      <a:r>
                        <a:rPr lang="en-US" sz="1400" dirty="0" smtClean="0"/>
                        <a:t>?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Ciclo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complete de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recolección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datos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anális</a:t>
                      </a:r>
                      <a:r>
                        <a:rPr lang="en-US" sz="1400" b="1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en-US" sz="1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completados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/>
                        <a:t>Usando</a:t>
                      </a:r>
                      <a:r>
                        <a:rPr lang="en-US" sz="1400" dirty="0" smtClean="0"/>
                        <a:t> las </a:t>
                      </a:r>
                      <a:r>
                        <a:rPr lang="en-US" sz="1400" dirty="0" err="1" smtClean="0"/>
                        <a:t>lecciones</a:t>
                      </a:r>
                      <a:r>
                        <a:rPr lang="en-US" sz="1400" dirty="0" smtClean="0"/>
                        <a:t> de las </a:t>
                      </a:r>
                      <a:r>
                        <a:rPr lang="en-US" sz="1400" dirty="0" err="1" smtClean="0"/>
                        <a:t>fases</a:t>
                      </a:r>
                      <a:r>
                        <a:rPr lang="en-US" sz="1400" dirty="0" smtClean="0"/>
                        <a:t> 1 y 2,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los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agricultores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trabajan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como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una</a:t>
                      </a:r>
                      <a:r>
                        <a:rPr lang="en-US" sz="1400" baseline="0" dirty="0" smtClean="0"/>
                        <a:t> RAI y </a:t>
                      </a:r>
                      <a:r>
                        <a:rPr lang="en-US" sz="1400" baseline="0" dirty="0" err="1" smtClean="0"/>
                        <a:t>nuevos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agricultores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investigadores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buscan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soluciones</a:t>
                      </a:r>
                      <a:r>
                        <a:rPr lang="en-US" sz="1400" baseline="0" dirty="0" smtClean="0"/>
                        <a:t> para la </a:t>
                      </a:r>
                      <a:r>
                        <a:rPr lang="en-US" sz="1400" baseline="0" dirty="0" err="1" smtClean="0"/>
                        <a:t>producción</a:t>
                      </a:r>
                      <a:r>
                        <a:rPr lang="en-US" sz="1400" baseline="0" dirty="0" smtClean="0"/>
                        <a:t> de </a:t>
                      </a:r>
                      <a:r>
                        <a:rPr lang="en-US" sz="1400" baseline="0" dirty="0" err="1" smtClean="0"/>
                        <a:t>maní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en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su</a:t>
                      </a:r>
                      <a:r>
                        <a:rPr lang="en-US" sz="1400" baseline="0" dirty="0" smtClean="0"/>
                        <a:t> context. </a:t>
                      </a:r>
                      <a:endParaRPr lang="en-US" sz="1400" dirty="0" smtClean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230120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31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1300188"/>
            <a:ext cx="3215861" cy="180892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3543048"/>
            <a:ext cx="2919344" cy="218950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4" t="9016" r="6250" b="1640"/>
          <a:stretch/>
        </p:blipFill>
        <p:spPr>
          <a:xfrm>
            <a:off x="5963845" y="3608399"/>
            <a:ext cx="2594113" cy="201970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821" y="1122325"/>
            <a:ext cx="2727137" cy="2045353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912090" y="312330"/>
            <a:ext cx="6144491" cy="553920"/>
          </a:xfrm>
        </p:spPr>
        <p:txBody>
          <a:bodyPr>
            <a:normAutofit/>
          </a:bodyPr>
          <a:lstStyle/>
          <a:p>
            <a:r>
              <a:rPr lang="es-BO" dirty="0" smtClean="0"/>
              <a:t>Reflexión – Evaluación Monitoreo “</a:t>
            </a:r>
            <a:r>
              <a:rPr lang="es-BO" dirty="0" err="1" smtClean="0"/>
              <a:t>Lakatus</a:t>
            </a:r>
            <a:r>
              <a:rPr lang="es-BO" dirty="0" smtClean="0"/>
              <a:t>” </a:t>
            </a:r>
            <a:endParaRPr lang="en-US" dirty="0"/>
          </a:p>
        </p:txBody>
      </p:sp>
      <p:graphicFrame>
        <p:nvGraphicFramePr>
          <p:cNvPr id="8" name="4 Diagrama"/>
          <p:cNvGraphicFramePr/>
          <p:nvPr>
            <p:extLst>
              <p:ext uri="{D42A27DB-BD31-4B8C-83A1-F6EECF244321}">
                <p14:modId xmlns:p14="http://schemas.microsoft.com/office/powerpoint/2010/main" val="4135312102"/>
              </p:ext>
            </p:extLst>
          </p:nvPr>
        </p:nvGraphicFramePr>
        <p:xfrm>
          <a:off x="2833786" y="2480072"/>
          <a:ext cx="3567013" cy="2572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96338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usuario\Desktop\Gira 21.4.17\Achiras\Monitoreo\IMG_20170421_1012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09" y="1566497"/>
            <a:ext cx="1037784" cy="184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96309" y="220145"/>
            <a:ext cx="4678218" cy="553920"/>
          </a:xfrm>
        </p:spPr>
        <p:txBody>
          <a:bodyPr>
            <a:normAutofit/>
          </a:bodyPr>
          <a:lstStyle/>
          <a:p>
            <a:r>
              <a:rPr lang="es-BO" dirty="0" smtClean="0"/>
              <a:t>Monitoreo participante  “</a:t>
            </a:r>
            <a:r>
              <a:rPr lang="es-BO" dirty="0" err="1" smtClean="0"/>
              <a:t>Lakatus</a:t>
            </a:r>
            <a:r>
              <a:rPr lang="es-BO" dirty="0" smtClean="0"/>
              <a:t>” </a:t>
            </a:r>
            <a:endParaRPr lang="en-US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/>
          </p:nvPr>
        </p:nvGraphicFramePr>
        <p:xfrm>
          <a:off x="914400" y="1583894"/>
          <a:ext cx="6871873" cy="4142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4 Diagrama"/>
          <p:cNvGraphicFramePr/>
          <p:nvPr>
            <p:extLst/>
          </p:nvPr>
        </p:nvGraphicFramePr>
        <p:xfrm>
          <a:off x="2614960" y="2480072"/>
          <a:ext cx="3130058" cy="2258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643" y="1499114"/>
            <a:ext cx="1749702" cy="1052555"/>
          </a:xfrm>
          <a:prstGeom prst="rect">
            <a:avLst/>
          </a:prstGeom>
        </p:spPr>
      </p:pic>
      <p:pic>
        <p:nvPicPr>
          <p:cNvPr id="8" name="Marcador de contenido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188" y="4821381"/>
            <a:ext cx="1986437" cy="142564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8" b="22961"/>
          <a:stretch/>
        </p:blipFill>
        <p:spPr>
          <a:xfrm>
            <a:off x="304849" y="4482780"/>
            <a:ext cx="1094252" cy="905164"/>
          </a:xfrm>
          <a:prstGeom prst="rect">
            <a:avLst/>
          </a:prstGeom>
        </p:spPr>
      </p:pic>
      <p:pic>
        <p:nvPicPr>
          <p:cNvPr id="10" name="Picture 2" descr="C:\Users\usuario\Desktop\Gira 21.4.17\Urrolagoitia\Monitoreo\IMG_20170420_141718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72"/>
          <a:stretch/>
        </p:blipFill>
        <p:spPr bwMode="auto">
          <a:xfrm>
            <a:off x="6946845" y="3330362"/>
            <a:ext cx="1421299" cy="120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9284" y="5607677"/>
            <a:ext cx="1265756" cy="949317"/>
          </a:xfrm>
          <a:prstGeom prst="rect">
            <a:avLst/>
          </a:prstGeom>
        </p:spPr>
      </p:pic>
      <p:pic>
        <p:nvPicPr>
          <p:cNvPr id="12" name="Picture 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443" y="5811325"/>
            <a:ext cx="1194904" cy="896178"/>
          </a:xfrm>
          <a:prstGeom prst="rect">
            <a:avLst/>
          </a:prstGeom>
        </p:spPr>
      </p:pic>
      <p:pic>
        <p:nvPicPr>
          <p:cNvPr id="13" name="Picture 3" descr="C:\Users\usuario\Desktop\Gira 21.4.17\Achiras\Monitoreo\IMG_20170421_110321.jpg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2" t="37475" r="62879" b="28586"/>
          <a:stretch/>
        </p:blipFill>
        <p:spPr bwMode="auto">
          <a:xfrm>
            <a:off x="939062" y="2655228"/>
            <a:ext cx="1073937" cy="103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382" y="913338"/>
            <a:ext cx="1263046" cy="94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12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590194"/>
              </p:ext>
            </p:extLst>
          </p:nvPr>
        </p:nvGraphicFramePr>
        <p:xfrm>
          <a:off x="457200" y="1682170"/>
          <a:ext cx="8408194" cy="4134258"/>
        </p:xfrm>
        <a:graphic>
          <a:graphicData uri="http://schemas.openxmlformats.org/drawingml/2006/table">
            <a:tbl>
              <a:tblPr bandRow="1">
                <a:tableStyleId>{8A107856-5554-42FB-B03E-39F5DBC370BA}</a:tableStyleId>
              </a:tblPr>
              <a:tblGrid>
                <a:gridCol w="1530839">
                  <a:extLst>
                    <a:ext uri="{9D8B030D-6E8A-4147-A177-3AD203B41FA5}">
                      <a16:colId xmlns:a16="http://schemas.microsoft.com/office/drawing/2014/main" xmlns="" val="2563180767"/>
                    </a:ext>
                  </a:extLst>
                </a:gridCol>
                <a:gridCol w="6877355">
                  <a:extLst>
                    <a:ext uri="{9D8B030D-6E8A-4147-A177-3AD203B41FA5}">
                      <a16:colId xmlns:a16="http://schemas.microsoft.com/office/drawing/2014/main" xmlns="" val="2121433523"/>
                    </a:ext>
                  </a:extLst>
                </a:gridCol>
              </a:tblGrid>
              <a:tr h="1182259">
                <a:tc>
                  <a:txBody>
                    <a:bodyPr/>
                    <a:lstStyle/>
                    <a:p>
                      <a:pPr algn="ctr"/>
                      <a:r>
                        <a:rPr lang="es-SV" sz="1400" dirty="0" smtClean="0"/>
                        <a:t>¿Que</a:t>
                      </a:r>
                      <a:r>
                        <a:rPr lang="en-US" sz="1400" dirty="0" smtClean="0"/>
                        <a:t>?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Tecnología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lugares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donde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 hay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servicio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telefonía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cellular son solo 11 de 138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agricultores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Estudiantes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tienen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telefonos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pero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acceso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computadoras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 email.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Conocimiento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Excelente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conocimiento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sobre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cultivo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maní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selección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semilla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y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rotación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cultivos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Para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mejorar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precios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perfeccionan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tecnicas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selección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preparación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almacenamiento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Ideas: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Algunos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metodos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control de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Lakatu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usando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cenizas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y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manejo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suelos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60940840"/>
                  </a:ext>
                </a:extLst>
              </a:tr>
              <a:tr h="10100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¿Y</a:t>
                      </a:r>
                      <a:r>
                        <a:rPr lang="en-US" sz="1400" baseline="0" dirty="0" smtClean="0"/>
                        <a:t> Que</a:t>
                      </a:r>
                      <a:r>
                        <a:rPr lang="en-US" sz="1400" dirty="0" smtClean="0"/>
                        <a:t>?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Tecnolog</a:t>
                      </a:r>
                      <a:r>
                        <a:rPr lang="es-SV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ía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Recolección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ODK,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cuadernos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campo para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cada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agricultor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investigador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telefonos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celulares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para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cada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comunidad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Conocimiento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Sistematizar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metodos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control local de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insectos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Ideas: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Cada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desarrolla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taller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participativo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para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compartir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ideas y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conocimiento</a:t>
                      </a:r>
                      <a:endParaRPr lang="en-US" sz="10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965186755"/>
                  </a:ext>
                </a:extLst>
              </a:tr>
              <a:tr h="14081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¿Para</a:t>
                      </a:r>
                      <a:r>
                        <a:rPr lang="en-US" sz="1400" baseline="0" dirty="0" smtClean="0"/>
                        <a:t> Que</a:t>
                      </a:r>
                      <a:r>
                        <a:rPr lang="en-US" sz="1400" dirty="0" smtClean="0"/>
                        <a:t>?</a:t>
                      </a:r>
                      <a:endParaRPr lang="en-US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Tecnología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Explorando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opciones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usar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grabaciones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audio y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fotos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para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compartir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herramientas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simples para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recolectar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biofísicos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(temperature, pH de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suelo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humedad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planta,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inventarios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insectos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daño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la planta)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sitios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escogidos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 azar con 25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agricultores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(5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comunidad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Conocimiento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incrementar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conocimiento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diversidad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densidad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insectos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ciclos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vida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insectos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umbrales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daño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entre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agricultores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estudiantes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técnicos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investigadores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Con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esto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pueden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discutir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opciones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control.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Ideas: </a:t>
                      </a: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Facilitaremos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conversaciones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para solicitor ideas de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todos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actors. </a:t>
                      </a:r>
                      <a:endParaRPr lang="en-US" sz="1400" dirty="0" smtClean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230120653"/>
                  </a:ext>
                </a:extLst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219569" y="485172"/>
            <a:ext cx="8645825" cy="5822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400" b="0" i="0" kern="1200" cap="none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algn="ctr"/>
            <a:r>
              <a:rPr lang="en-US" sz="1800" dirty="0" smtClean="0">
                <a:latin typeface="+mj-lt"/>
              </a:rPr>
              <a:t/>
            </a:r>
            <a:br>
              <a:rPr lang="en-US" sz="1800" dirty="0" smtClean="0">
                <a:latin typeface="+mj-lt"/>
              </a:rPr>
            </a:br>
            <a:r>
              <a:rPr lang="en-US" sz="1800" b="1" dirty="0" err="1" smtClean="0">
                <a:latin typeface="+mj-lt"/>
              </a:rPr>
              <a:t>Objetivo</a:t>
            </a:r>
            <a:r>
              <a:rPr lang="en-US" sz="1800" b="1" dirty="0" smtClean="0">
                <a:latin typeface="+mj-lt"/>
              </a:rPr>
              <a:t> 3: </a:t>
            </a:r>
            <a:r>
              <a:rPr lang="es-SV" sz="1800" dirty="0" smtClean="0">
                <a:latin typeface="+mj-lt"/>
              </a:rPr>
              <a:t>Evaluar como la tecnología, conocimiento e ideas facilitan la inspiración y adaptación en el proceso de investigación-acción, para que otros puedan aprender de las experiencias.</a:t>
            </a: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596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72179" y="799856"/>
            <a:ext cx="7886700" cy="62297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dirty="0" smtClean="0"/>
              <a:t>Panel Internacional </a:t>
            </a:r>
            <a:br>
              <a:rPr lang="en-US" sz="3100" dirty="0" smtClean="0"/>
            </a:br>
            <a:r>
              <a:rPr lang="en-US" sz="3100" b="1" dirty="0" err="1" smtClean="0"/>
              <a:t>Experiencias</a:t>
            </a:r>
            <a:r>
              <a:rPr lang="en-US" sz="3100" b="1" dirty="0"/>
              <a:t>, </a:t>
            </a:r>
            <a:r>
              <a:rPr lang="en-US" sz="3100" b="1" dirty="0" err="1"/>
              <a:t>Retos</a:t>
            </a:r>
            <a:r>
              <a:rPr lang="en-US" sz="3100" b="1" dirty="0"/>
              <a:t> y </a:t>
            </a:r>
            <a:r>
              <a:rPr lang="en-US" sz="3100" b="1" dirty="0" err="1"/>
              <a:t>Perspectivas</a:t>
            </a:r>
            <a:r>
              <a:rPr lang="en-US" sz="3100" b="1" dirty="0"/>
              <a:t> de la </a:t>
            </a:r>
            <a:r>
              <a:rPr lang="en-US" sz="3100" b="1" dirty="0" err="1"/>
              <a:t>Agroecología</a:t>
            </a:r>
            <a:r>
              <a:rPr lang="en-US" sz="3100" b="1" dirty="0"/>
              <a:t> </a:t>
            </a:r>
            <a:r>
              <a:rPr lang="en-US" sz="3100" b="1" dirty="0" err="1"/>
              <a:t>en</a:t>
            </a:r>
            <a:r>
              <a:rPr lang="en-US" sz="3100" b="1" dirty="0"/>
              <a:t> </a:t>
            </a:r>
            <a:r>
              <a:rPr lang="en-US" sz="3100" b="1" dirty="0" err="1"/>
              <a:t>Procesos</a:t>
            </a:r>
            <a:r>
              <a:rPr lang="en-US" sz="3100" b="1" dirty="0"/>
              <a:t> de </a:t>
            </a:r>
            <a:r>
              <a:rPr lang="en-US" sz="3100" b="1" dirty="0" err="1"/>
              <a:t>Desarrollo</a:t>
            </a:r>
            <a:r>
              <a:rPr lang="en-US" sz="3100" b="1" dirty="0"/>
              <a:t> Territorial </a:t>
            </a:r>
            <a:r>
              <a:rPr lang="en-US" sz="3100" b="1" dirty="0" err="1" smtClean="0"/>
              <a:t>Sostenible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2700" dirty="0" smtClean="0"/>
              <a:t>Villa Serrano, 7 de Julio, 2017</a:t>
            </a:r>
            <a:endParaRPr lang="en-US" sz="27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27" y="2532993"/>
            <a:ext cx="3209159" cy="24068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643" y="2220311"/>
            <a:ext cx="3626068" cy="27195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077" y="4610104"/>
            <a:ext cx="3005958" cy="225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4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72179" y="19019"/>
            <a:ext cx="7886700" cy="62297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FERIA de EXPERIENCIAS de la RAI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9896" y="956904"/>
            <a:ext cx="300161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b="1" dirty="0" err="1" smtClean="0"/>
              <a:t>Hipotesis</a:t>
            </a:r>
            <a:r>
              <a:rPr lang="es-SV" b="1" dirty="0" smtClean="0"/>
              <a:t> de Agricultores</a:t>
            </a:r>
          </a:p>
          <a:p>
            <a:pPr marL="285750" indent="-285750">
              <a:buFont typeface="Calibri" panose="020F0502020204030204" pitchFamily="34" charset="0"/>
              <a:buChar char="-"/>
            </a:pPr>
            <a:r>
              <a:rPr lang="es-SV" dirty="0" smtClean="0"/>
              <a:t>“El </a:t>
            </a:r>
            <a:r>
              <a:rPr lang="es-SV" dirty="0" err="1" smtClean="0"/>
              <a:t>lakatu</a:t>
            </a:r>
            <a:r>
              <a:rPr lang="es-SV" dirty="0" smtClean="0"/>
              <a:t> se come la raíz de la planta de maní, secándola”</a:t>
            </a:r>
          </a:p>
          <a:p>
            <a:endParaRPr lang="es-SV" dirty="0" smtClean="0"/>
          </a:p>
          <a:p>
            <a:pPr marL="285750" indent="-285750">
              <a:buFont typeface="Calibri" panose="020F0502020204030204" pitchFamily="34" charset="0"/>
              <a:buChar char="-"/>
            </a:pPr>
            <a:r>
              <a:rPr lang="es-SV" dirty="0" smtClean="0"/>
              <a:t>“Vive donde la tierra tiene más abono, a unos 5-10 cm de profundidad.”</a:t>
            </a:r>
          </a:p>
          <a:p>
            <a:endParaRPr lang="es-SV" dirty="0" smtClean="0"/>
          </a:p>
          <a:p>
            <a:pPr marL="285750" indent="-285750">
              <a:buFont typeface="Calibri" panose="020F0502020204030204" pitchFamily="34" charset="0"/>
              <a:buChar char="-"/>
            </a:pPr>
            <a:r>
              <a:rPr lang="es-SV" dirty="0" smtClean="0"/>
              <a:t>“Puede ser que el </a:t>
            </a:r>
            <a:r>
              <a:rPr lang="es-SV" dirty="0" err="1" smtClean="0"/>
              <a:t>lakatu</a:t>
            </a:r>
            <a:r>
              <a:rPr lang="es-SV" dirty="0" smtClean="0"/>
              <a:t> no sea el que está dañando al maní, sino más bien otros insectos que estamos encontrando…”</a:t>
            </a:r>
          </a:p>
          <a:p>
            <a:endParaRPr lang="es-SV" dirty="0"/>
          </a:p>
          <a:p>
            <a:endParaRPr lang="es-SV" dirty="0" smtClean="0"/>
          </a:p>
          <a:p>
            <a:endParaRPr lang="es-SV" dirty="0"/>
          </a:p>
          <a:p>
            <a:endParaRPr lang="es-SV" dirty="0" smtClean="0"/>
          </a:p>
          <a:p>
            <a:endParaRPr lang="es-SV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151678" y="1315993"/>
            <a:ext cx="21903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 smtClean="0"/>
              <a:t>Resultados Preliminares de Estudiantes de la Universidad Francisco Xavier</a:t>
            </a:r>
          </a:p>
          <a:p>
            <a:endParaRPr lang="es-SV" dirty="0"/>
          </a:p>
          <a:p>
            <a:endParaRPr lang="es-SV" dirty="0" smtClean="0"/>
          </a:p>
          <a:p>
            <a:endParaRPr lang="es-SV" dirty="0"/>
          </a:p>
          <a:p>
            <a:endParaRPr lang="es-SV" dirty="0" smtClean="0"/>
          </a:p>
          <a:p>
            <a:endParaRPr lang="es-SV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384" y="2856455"/>
            <a:ext cx="2956822" cy="185409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558" y="720522"/>
            <a:ext cx="2928883" cy="21966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879" y="4469940"/>
            <a:ext cx="3153505" cy="236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20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9863"/>
          </a:xfrm>
        </p:spPr>
        <p:txBody>
          <a:bodyPr/>
          <a:lstStyle/>
          <a:p>
            <a:pPr algn="ctr"/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Aprendizajes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24501"/>
            <a:ext cx="8229600" cy="452860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ES" dirty="0" smtClean="0"/>
              <a:t>La </a:t>
            </a:r>
            <a:r>
              <a:rPr lang="es-ES" dirty="0"/>
              <a:t>importancia de incluir a una diversidad de actores relevantes que se complementan entre s</a:t>
            </a:r>
            <a:r>
              <a:rPr lang="es-SV" dirty="0" smtClean="0"/>
              <a:t>í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P</a:t>
            </a:r>
            <a:r>
              <a:rPr lang="es-ES" dirty="0" smtClean="0"/>
              <a:t>roveer </a:t>
            </a:r>
            <a:r>
              <a:rPr lang="es-ES" dirty="0"/>
              <a:t>a los agricultores la posibilidad de investigar algo de su interés abre las puertas para otras investigaciones más </a:t>
            </a:r>
            <a:r>
              <a:rPr lang="es-ES" dirty="0" smtClean="0"/>
              <a:t>sistémicas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L</a:t>
            </a:r>
            <a:r>
              <a:rPr lang="es-ES" dirty="0" smtClean="0"/>
              <a:t>a </a:t>
            </a:r>
            <a:r>
              <a:rPr lang="es-ES" dirty="0"/>
              <a:t>necesidad de tener una presencia de campo constante por parte de los investigadores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25" y="4532068"/>
            <a:ext cx="2311128" cy="1390288"/>
          </a:xfrm>
          <a:prstGeom prst="rect">
            <a:avLst/>
          </a:prstGeo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330" y="4532068"/>
            <a:ext cx="2471623" cy="13902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667" y="4473582"/>
            <a:ext cx="2679572" cy="150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73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62" y="538498"/>
            <a:ext cx="8460828" cy="58171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03227" y="2386244"/>
            <a:ext cx="9984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dirty="0" smtClean="0"/>
              <a:t>Achiras</a:t>
            </a:r>
            <a:endParaRPr lang="en-US" sz="900" dirty="0"/>
          </a:p>
        </p:txBody>
      </p:sp>
      <p:sp>
        <p:nvSpPr>
          <p:cNvPr id="6" name="TextBox 5"/>
          <p:cNvSpPr txBox="1"/>
          <p:nvPr/>
        </p:nvSpPr>
        <p:spPr>
          <a:xfrm>
            <a:off x="4803226" y="3032630"/>
            <a:ext cx="9984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dirty="0" err="1" smtClean="0"/>
              <a:t>Urreolagoitia</a:t>
            </a:r>
            <a:endParaRPr lang="en-US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3552030" y="3679016"/>
            <a:ext cx="9984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dirty="0" smtClean="0"/>
              <a:t>Garzas Grande</a:t>
            </a:r>
            <a:endParaRPr lang="en-US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672048" y="4131659"/>
            <a:ext cx="9984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dirty="0" err="1" smtClean="0"/>
              <a:t>Limabamba</a:t>
            </a:r>
            <a:endParaRPr lang="en-US" sz="900" dirty="0"/>
          </a:p>
        </p:txBody>
      </p:sp>
      <p:sp>
        <p:nvSpPr>
          <p:cNvPr id="9" name="TextBox 8"/>
          <p:cNvSpPr txBox="1"/>
          <p:nvPr/>
        </p:nvSpPr>
        <p:spPr>
          <a:xfrm>
            <a:off x="1828800" y="446653"/>
            <a:ext cx="61924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SV" dirty="0" smtClean="0"/>
              <a:t>Red de Agricultores Investigadores de Maní Orgánico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08618" y="5640966"/>
            <a:ext cx="1713345" cy="612053"/>
          </a:xfrm>
        </p:spPr>
        <p:txBody>
          <a:bodyPr/>
          <a:lstStyle/>
          <a:p>
            <a:r>
              <a:rPr lang="en-US" dirty="0" smtClean="0"/>
              <a:t>Gracias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475" y="535708"/>
            <a:ext cx="6503449" cy="422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466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CRP">
  <a:themeElements>
    <a:clrScheme name="McKnight Final">
      <a:dk1>
        <a:srgbClr val="B2740E"/>
      </a:dk1>
      <a:lt1>
        <a:sysClr val="window" lastClr="FFFFFF"/>
      </a:lt1>
      <a:dk2>
        <a:srgbClr val="3C3C3B"/>
      </a:dk2>
      <a:lt2>
        <a:srgbClr val="EEECE1"/>
      </a:lt2>
      <a:accent1>
        <a:srgbClr val="DEB408"/>
      </a:accent1>
      <a:accent2>
        <a:srgbClr val="ED8028"/>
      </a:accent2>
      <a:accent3>
        <a:srgbClr val="B12B25"/>
      </a:accent3>
      <a:accent4>
        <a:srgbClr val="6A8126"/>
      </a:accent4>
      <a:accent5>
        <a:srgbClr val="797061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CRP" id="{169B006B-BABC-4D8C-BAE5-EF72923D7FB0}" vid="{B68D1260-9FEF-418D-95AA-326F54C11248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8887</TotalTime>
  <Words>1224</Words>
  <Application>Microsoft Office PowerPoint</Application>
  <PresentationFormat>Presentación en pantalla (4:3)</PresentationFormat>
  <Paragraphs>198</Paragraphs>
  <Slides>19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Arial</vt:lpstr>
      <vt:lpstr>Calibri</vt:lpstr>
      <vt:lpstr>Times New Roman</vt:lpstr>
      <vt:lpstr>Verdana</vt:lpstr>
      <vt:lpstr>Office Theme</vt:lpstr>
      <vt:lpstr>1_Office Theme</vt:lpstr>
      <vt:lpstr>CCRP</vt:lpstr>
      <vt:lpstr>Red de Agricultores Investigadores Chuquisaca, BOLIVIA</vt:lpstr>
      <vt:lpstr>Objetivo General</vt:lpstr>
      <vt:lpstr>Socios de la RAI</vt:lpstr>
      <vt:lpstr>Presentación de PowerPoint</vt:lpstr>
      <vt:lpstr>Presentación de PowerPoint</vt:lpstr>
      <vt:lpstr>FASE 1</vt:lpstr>
      <vt:lpstr>FASE 1 </vt:lpstr>
      <vt:lpstr>Voluntarios para la RAI</vt:lpstr>
      <vt:lpstr>FASE 2</vt:lpstr>
      <vt:lpstr>Calendarios Agrícolas</vt:lpstr>
      <vt:lpstr> Principio RAI: los agrcultores tienen que participar en toda la investigación ! Aprender haciendo!  </vt:lpstr>
      <vt:lpstr>Reflexión – Evaluación Monitoreo “Lakatus” </vt:lpstr>
      <vt:lpstr>Monitoreo participante  “Lakatus” </vt:lpstr>
      <vt:lpstr>Presentación de PowerPoint</vt:lpstr>
      <vt:lpstr>Panel Internacional  Experiencias, Retos y Perspectivas de la Agroecología en Procesos de Desarrollo Territorial Sostenible Villa Serrano, 7 de Julio, 2017</vt:lpstr>
      <vt:lpstr>FERIA de EXPERIENCIAS de la RAI</vt:lpstr>
      <vt:lpstr>Aprendizajes</vt:lpstr>
      <vt:lpstr>Presentación de PowerPoint</vt:lpstr>
      <vt:lpstr>Gracias </vt:lpstr>
    </vt:vector>
  </TitlesOfParts>
  <Company>Haberman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Troy Swope</dc:creator>
  <cp:lastModifiedBy>maria yumbla</cp:lastModifiedBy>
  <cp:revision>361</cp:revision>
  <dcterms:created xsi:type="dcterms:W3CDTF">2012-06-20T14:28:54Z</dcterms:created>
  <dcterms:modified xsi:type="dcterms:W3CDTF">2017-07-11T13:31:58Z</dcterms:modified>
</cp:coreProperties>
</file>