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4180" r:id="rId1"/>
  </p:sldMasterIdLst>
  <p:notesMasterIdLst>
    <p:notesMasterId r:id="rId26"/>
  </p:notesMasterIdLst>
  <p:handoutMasterIdLst>
    <p:handoutMasterId r:id="rId27"/>
  </p:handoutMasterIdLst>
  <p:sldIdLst>
    <p:sldId id="538" r:id="rId2"/>
    <p:sldId id="549" r:id="rId3"/>
    <p:sldId id="497" r:id="rId4"/>
    <p:sldId id="616" r:id="rId5"/>
    <p:sldId id="615" r:id="rId6"/>
    <p:sldId id="611" r:id="rId7"/>
    <p:sldId id="539" r:id="rId8"/>
    <p:sldId id="570" r:id="rId9"/>
    <p:sldId id="579" r:id="rId10"/>
    <p:sldId id="576" r:id="rId11"/>
    <p:sldId id="578" r:id="rId12"/>
    <p:sldId id="613" r:id="rId13"/>
    <p:sldId id="614" r:id="rId14"/>
    <p:sldId id="585" r:id="rId15"/>
    <p:sldId id="589" r:id="rId16"/>
    <p:sldId id="591" r:id="rId17"/>
    <p:sldId id="612" r:id="rId18"/>
    <p:sldId id="595" r:id="rId19"/>
    <p:sldId id="596" r:id="rId20"/>
    <p:sldId id="604" r:id="rId21"/>
    <p:sldId id="605" r:id="rId22"/>
    <p:sldId id="617" r:id="rId23"/>
    <p:sldId id="527" r:id="rId24"/>
    <p:sldId id="524" r:id="rId25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92E5387-8E37-0C4B-927D-C40F9D6A6619}">
          <p14:sldIdLst>
            <p14:sldId id="538"/>
            <p14:sldId id="549"/>
            <p14:sldId id="497"/>
            <p14:sldId id="616"/>
            <p14:sldId id="615"/>
            <p14:sldId id="611"/>
            <p14:sldId id="539"/>
            <p14:sldId id="570"/>
            <p14:sldId id="579"/>
            <p14:sldId id="576"/>
            <p14:sldId id="578"/>
            <p14:sldId id="613"/>
            <p14:sldId id="614"/>
            <p14:sldId id="585"/>
            <p14:sldId id="589"/>
            <p14:sldId id="591"/>
            <p14:sldId id="612"/>
            <p14:sldId id="595"/>
            <p14:sldId id="596"/>
            <p14:sldId id="604"/>
            <p14:sldId id="605"/>
            <p14:sldId id="617"/>
            <p14:sldId id="527"/>
            <p14:sldId id="524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son Donovan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FF66"/>
    <a:srgbClr val="6600CC"/>
    <a:srgbClr val="D60093"/>
    <a:srgbClr val="3333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03" autoAdjust="0"/>
  </p:normalViewPr>
  <p:slideViewPr>
    <p:cSldViewPr snapToGrid="0" snapToObjects="1">
      <p:cViewPr>
        <p:scale>
          <a:sx n="76" d="100"/>
          <a:sy n="76" d="100"/>
        </p:scale>
        <p:origin x="-1176" y="-80"/>
      </p:cViewPr>
      <p:guideLst>
        <p:guide orient="horz" pos="21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E35EF-E164-4592-AB4B-425F57D8419E}" type="datetimeFigureOut">
              <a:rPr lang="en-US" smtClean="0"/>
              <a:t>7/9/17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BEC52-B60B-4B22-AEE2-0A470ED0CF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21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A6828-3D4F-46D7-8DCC-255722FDB9FF}" type="datetimeFigureOut">
              <a:rPr lang="en-US" smtClean="0"/>
              <a:pPr/>
              <a:t>7/9/17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4261C-EB26-4EBC-AA1F-0FDD3DD0C9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4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Middle class in LA: 10-50 $</a:t>
            </a:r>
            <a:r>
              <a:rPr lang="en-US" baseline="0" dirty="0" smtClean="0"/>
              <a:t> per capita per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4261C-EB26-4EBC-AA1F-0FDD3DD0C9C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83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Middle class in LA: 10-50 $</a:t>
            </a:r>
            <a:r>
              <a:rPr lang="en-US" baseline="0" dirty="0" smtClean="0"/>
              <a:t> per capita per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4261C-EB26-4EBC-AA1F-0FDD3DD0C9C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83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Middle class in LA: 10-50 $</a:t>
            </a:r>
            <a:r>
              <a:rPr lang="en-US" baseline="0" dirty="0" smtClean="0"/>
              <a:t> per capita per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4261C-EB26-4EBC-AA1F-0FDD3DD0C9C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83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CD923DA-D504-A949-BA58-F952AC13BDC3}" type="slidenum">
              <a:rPr kumimoji="0" lang="en-US">
                <a:latin typeface="Times New Roman" charset="0"/>
              </a:rPr>
              <a:pPr/>
              <a:t>12</a:t>
            </a:fld>
            <a:endParaRPr kumimoji="0" lang="en-US">
              <a:latin typeface="Times New Roman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383" y="4716585"/>
            <a:ext cx="5436909" cy="4467363"/>
          </a:xfr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BE12B3-9F41-D349-AB9D-A5415874757F}" type="slidenum">
              <a:rPr kumimoji="0" lang="en-US">
                <a:latin typeface="Times New Roman" charset="0"/>
              </a:rPr>
              <a:pPr/>
              <a:t>13</a:t>
            </a:fld>
            <a:endParaRPr kumimoji="0" lang="en-US">
              <a:latin typeface="Times New Roman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383" y="4716585"/>
            <a:ext cx="5436909" cy="4467363"/>
          </a:xfr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966E89C-803C-9B40-B283-2278F2ABA6DB}" type="slidenum">
              <a:rPr kumimoji="0" lang="en-US">
                <a:latin typeface="Times New Roman" charset="0"/>
              </a:rPr>
              <a:pPr/>
              <a:t>14</a:t>
            </a:fld>
            <a:endParaRPr kumimoji="0" lang="en-US">
              <a:latin typeface="Times New Roman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383" y="4716585"/>
            <a:ext cx="5436909" cy="4467363"/>
          </a:xfr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s-ES_tradnl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accent4">
                <a:lumMod val="60000"/>
                <a:lumOff val="40000"/>
              </a:schemeClr>
            </a:gs>
            <a:gs pos="100000">
              <a:srgbClr val="FFFF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4AA16D9C-839F-0543-B312-A3DC2400AE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7/9/17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FE9486C6-B5B9-5942-A94D-E2B073871E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  <p:sldLayoutId id="2147484192" r:id="rId12"/>
    <p:sldLayoutId id="2147484193" r:id="rId13"/>
    <p:sldLayoutId id="2147484194" r:id="rId14"/>
    <p:sldLayoutId id="2147484195" r:id="rId15"/>
    <p:sldLayoutId id="2147484196" r:id="rId16"/>
    <p:sldLayoutId id="2147484197" r:id="rId17"/>
    <p:sldLayoutId id="2147484198" r:id="rId18"/>
    <p:sldLayoutId id="2147484199" r:id="rId19"/>
    <p:sldLayoutId id="214748420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package" Target="../embeddings/Documento_de_Microsoft_Word1.docx"/><Relationship Id="rId5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package" Target="../embeddings/Documento_de_Microsoft_Word2.docx"/><Relationship Id="rId5" Type="http://schemas.openxmlformats.org/officeDocument/2006/relationships/image" Target="../media/image1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package" Target="../embeddings/Documento_de_Microsoft_Word3.docx"/><Relationship Id="rId5" Type="http://schemas.openxmlformats.org/officeDocument/2006/relationships/image" Target="../media/image15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1143" y="497466"/>
            <a:ext cx="8354499" cy="488365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</a:pPr>
            <a:endParaRPr lang="es-ES_tradnl" sz="3200" b="1" dirty="0" smtClean="0">
              <a:solidFill>
                <a:srgbClr val="FFFF99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s-ES_tradnl" sz="4000" b="1" dirty="0" smtClean="0">
                <a:solidFill>
                  <a:srgbClr val="FFFF99"/>
                </a:solidFill>
                <a:latin typeface="Arial"/>
                <a:cs typeface="Arial"/>
              </a:rPr>
              <a:t>Más allá de pilotos:</a:t>
            </a:r>
          </a:p>
          <a:p>
            <a:pPr>
              <a:spcBef>
                <a:spcPts val="1800"/>
              </a:spcBef>
            </a:pPr>
            <a:r>
              <a:rPr lang="es-ES_tradnl" sz="3200" dirty="0" smtClean="0">
                <a:solidFill>
                  <a:srgbClr val="FFFF99"/>
                </a:solidFill>
                <a:latin typeface="Arial"/>
                <a:cs typeface="Arial"/>
              </a:rPr>
              <a:t>Esfuerzos en Cusco </a:t>
            </a:r>
            <a:r>
              <a:rPr lang="es-ES_tradnl" sz="3200" dirty="0">
                <a:solidFill>
                  <a:srgbClr val="FFFF99"/>
                </a:solidFill>
                <a:latin typeface="Arial"/>
                <a:cs typeface="Arial"/>
              </a:rPr>
              <a:t>para </a:t>
            </a:r>
            <a:r>
              <a:rPr lang="es-ES_tradnl" sz="3200" dirty="0" smtClean="0">
                <a:solidFill>
                  <a:srgbClr val="FFFF99"/>
                </a:solidFill>
                <a:latin typeface="Arial"/>
                <a:cs typeface="Arial"/>
              </a:rPr>
              <a:t>promover la venta directa </a:t>
            </a:r>
            <a:r>
              <a:rPr lang="es-ES_tradnl" sz="3200" dirty="0" smtClean="0">
                <a:solidFill>
                  <a:srgbClr val="FFFF99"/>
                </a:solidFill>
                <a:latin typeface="Arial"/>
                <a:cs typeface="Arial"/>
              </a:rPr>
              <a:t>de alimentos por </a:t>
            </a:r>
            <a:r>
              <a:rPr lang="es-ES_tradnl" sz="3200" dirty="0" smtClean="0">
                <a:solidFill>
                  <a:srgbClr val="FFFF99"/>
                </a:solidFill>
                <a:latin typeface="Arial"/>
                <a:cs typeface="Arial"/>
              </a:rPr>
              <a:t>productores al sector turístico</a:t>
            </a:r>
          </a:p>
          <a:p>
            <a:pPr>
              <a:spcBef>
                <a:spcPts val="300"/>
              </a:spcBef>
            </a:pPr>
            <a:endParaRPr lang="es-ES_tradnl" sz="23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300"/>
              </a:spcBef>
            </a:pPr>
            <a:r>
              <a:rPr lang="es-ES_tradnl" sz="2300" b="1" dirty="0" err="1" smtClean="0">
                <a:solidFill>
                  <a:schemeClr val="bg1"/>
                </a:solidFill>
                <a:latin typeface="Arial"/>
                <a:cs typeface="Arial"/>
              </a:rPr>
              <a:t>Trent</a:t>
            </a: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_tradnl" sz="2300" b="1" dirty="0" err="1" smtClean="0">
                <a:solidFill>
                  <a:schemeClr val="bg1"/>
                </a:solidFill>
                <a:latin typeface="Arial"/>
                <a:cs typeface="Arial"/>
              </a:rPr>
              <a:t>Blare</a:t>
            </a:r>
            <a:endParaRPr lang="es-ES_tradnl" sz="23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300"/>
              </a:spcBef>
            </a:pPr>
            <a:r>
              <a:rPr lang="es-ES_tradnl" sz="2300" b="1" dirty="0" err="1" smtClean="0">
                <a:solidFill>
                  <a:schemeClr val="bg1"/>
                </a:solidFill>
                <a:latin typeface="Arial"/>
                <a:cs typeface="Arial"/>
              </a:rPr>
              <a:t>Jason</a:t>
            </a: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_tradnl" sz="2300" b="1" dirty="0" err="1" smtClean="0">
                <a:solidFill>
                  <a:schemeClr val="bg1"/>
                </a:solidFill>
                <a:latin typeface="Arial"/>
                <a:cs typeface="Arial"/>
              </a:rPr>
              <a:t>Donovan</a:t>
            </a:r>
            <a:endParaRPr lang="es-ES_tradnl" sz="23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300"/>
              </a:spcBef>
            </a:pP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ICRAF</a:t>
            </a:r>
          </a:p>
          <a:p>
            <a:pPr>
              <a:spcBef>
                <a:spcPts val="300"/>
              </a:spcBef>
            </a:pPr>
            <a:r>
              <a:rPr lang="es-ES_tradnl" sz="2300" b="1" dirty="0" smtClean="0">
                <a:solidFill>
                  <a:schemeClr val="bg1"/>
                </a:solidFill>
                <a:latin typeface="Arial"/>
                <a:cs typeface="Arial"/>
              </a:rPr>
              <a:t>Lima, Perú</a:t>
            </a:r>
          </a:p>
          <a:p>
            <a:pPr>
              <a:spcBef>
                <a:spcPts val="1800"/>
              </a:spcBef>
            </a:pPr>
            <a:endParaRPr lang="en-US" sz="2800" dirty="0"/>
          </a:p>
          <a:p>
            <a:pPr>
              <a:spcBef>
                <a:spcPts val="1800"/>
              </a:spcBef>
            </a:pPr>
            <a:endParaRPr lang="es-ES_tradnl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endParaRPr lang="es-ES_tradnl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endParaRPr lang="es-ES_tradnl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endParaRPr lang="es-ES_tradnl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lang="es-ES_tradnl" sz="2800" dirty="0" smtClean="0">
                <a:solidFill>
                  <a:srgbClr val="FFFF00"/>
                </a:solidFill>
                <a:latin typeface="Arial"/>
                <a:cs typeface="Arial"/>
              </a:rPr>
              <a:t/>
            </a:r>
            <a:br>
              <a:rPr lang="es-ES_tradnl" sz="2800" dirty="0" smtClean="0">
                <a:solidFill>
                  <a:srgbClr val="FFFF00"/>
                </a:solidFill>
                <a:latin typeface="Arial"/>
                <a:cs typeface="Arial"/>
              </a:rPr>
            </a:br>
            <a:r>
              <a:rPr lang="es-ES_tradnl" sz="2800" dirty="0" smtClean="0">
                <a:solidFill>
                  <a:srgbClr val="CCFF66"/>
                </a:solidFill>
                <a:latin typeface="Arial"/>
                <a:cs typeface="Arial"/>
              </a:rPr>
              <a:t/>
            </a:r>
            <a:br>
              <a:rPr lang="es-ES_tradnl" sz="2800" dirty="0" smtClean="0">
                <a:solidFill>
                  <a:srgbClr val="CCFF66"/>
                </a:solidFill>
                <a:latin typeface="Arial"/>
                <a:cs typeface="Arial"/>
              </a:rPr>
            </a:br>
            <a:endParaRPr lang="es-ES_tradnl" sz="28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1143" y="5720796"/>
            <a:ext cx="8354499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Reunión de la Comunidad </a:t>
            </a:r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Práctica de la Fundación </a:t>
            </a:r>
            <a:r>
              <a:rPr lang="es-ES_tradnl" dirty="0" err="1">
                <a:solidFill>
                  <a:srgbClr val="FFFFFF"/>
                </a:solidFill>
                <a:latin typeface="Arial"/>
                <a:cs typeface="Arial"/>
              </a:rPr>
              <a:t>McKnight</a:t>
            </a:r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b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Sucre, Bolivia</a:t>
            </a:r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9-15 </a:t>
            </a:r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>de julio,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2017</a:t>
            </a:r>
            <a:endParaRPr lang="es-ES_tradnl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127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159865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800" b="1" dirty="0" smtClean="0">
                <a:solidFill>
                  <a:srgbClr val="FFFF99"/>
                </a:solidFill>
                <a:latin typeface="Arial"/>
                <a:cs typeface="Arial"/>
              </a:rPr>
              <a:t>Contenido</a:t>
            </a: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676955" y="1785210"/>
            <a:ext cx="6243111" cy="4097268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3600"/>
              </a:spcBef>
              <a:buFont typeface="Wingdings" charset="2"/>
              <a:buChar char="Ø"/>
            </a:pPr>
            <a:r>
              <a:rPr lang="es-ES" sz="3600" kern="0" dirty="0" smtClean="0">
                <a:solidFill>
                  <a:srgbClr val="FFFFFF"/>
                </a:solidFill>
                <a:latin typeface="Arial"/>
                <a:cs typeface="Arial"/>
              </a:rPr>
              <a:t>Contexto</a:t>
            </a:r>
          </a:p>
          <a:p>
            <a:pPr>
              <a:spcBef>
                <a:spcPts val="3600"/>
              </a:spcBef>
              <a:buFont typeface="Wingdings" charset="2"/>
              <a:buChar char="Ø"/>
            </a:pPr>
            <a:r>
              <a:rPr lang="es-ES" sz="3600" kern="0" dirty="0" smtClean="0">
                <a:solidFill>
                  <a:srgbClr val="FFFFFF"/>
                </a:solidFill>
                <a:latin typeface="Arial"/>
                <a:cs typeface="Arial"/>
              </a:rPr>
              <a:t>Trabajo en Cusco </a:t>
            </a:r>
          </a:p>
          <a:p>
            <a:pPr>
              <a:spcBef>
                <a:spcPts val="3600"/>
              </a:spcBef>
              <a:buFont typeface="Wingdings" charset="2"/>
              <a:buChar char="Ø"/>
            </a:pPr>
            <a:r>
              <a:rPr lang="es-ES" sz="3600" kern="0" dirty="0" smtClean="0">
                <a:solidFill>
                  <a:srgbClr val="FFFFFF"/>
                </a:solidFill>
                <a:latin typeface="Arial"/>
                <a:cs typeface="Arial"/>
              </a:rPr>
              <a:t>Resultados</a:t>
            </a:r>
          </a:p>
          <a:p>
            <a:pPr>
              <a:spcBef>
                <a:spcPts val="3600"/>
              </a:spcBef>
              <a:buFont typeface="Wingdings" charset="2"/>
              <a:buChar char="Ø"/>
            </a:pPr>
            <a:r>
              <a:rPr lang="es-ES" sz="3600" kern="0" dirty="0" smtClean="0">
                <a:solidFill>
                  <a:srgbClr val="FFFFFF"/>
                </a:solidFill>
                <a:latin typeface="Arial"/>
                <a:cs typeface="Arial"/>
              </a:rPr>
              <a:t>Implicaciones </a:t>
            </a:r>
            <a:endParaRPr lang="es-ES" sz="3600" kern="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8124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1310" y="117362"/>
            <a:ext cx="855155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3600" b="1" dirty="0" smtClean="0">
                <a:solidFill>
                  <a:srgbClr val="FFFF99"/>
                </a:solidFill>
                <a:latin typeface="Arial"/>
                <a:cs typeface="Arial"/>
              </a:rPr>
              <a:t>Entorno cambiante, con implicaciones para sistemas de alimentación 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8488" y="1537464"/>
            <a:ext cx="7652722" cy="5130440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s-ES" sz="2500" kern="0" dirty="0">
                <a:solidFill>
                  <a:srgbClr val="FFFFFF"/>
                </a:solidFill>
                <a:latin typeface="Arial"/>
                <a:cs typeface="Arial"/>
              </a:rPr>
              <a:t>Expansión de la clase 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media ($10-50/día/persona): 50% aumento (2003-2013), 30% de la población   </a:t>
            </a:r>
            <a:endParaRPr lang="es-ES" sz="2500" kern="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r>
              <a:rPr lang="es-ES" sz="2500" kern="0" dirty="0">
                <a:solidFill>
                  <a:srgbClr val="FFFFFF"/>
                </a:solidFill>
                <a:latin typeface="Arial"/>
                <a:cs typeface="Arial"/>
              </a:rPr>
              <a:t>Cada vez más urbanizada: 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1990: 70% urbanizada, 2014: 80%; 2050: 90% (UN-</a:t>
            </a:r>
            <a:r>
              <a:rPr lang="es-ES" sz="2500" kern="0" dirty="0" err="1" smtClean="0">
                <a:solidFill>
                  <a:srgbClr val="FFFFFF"/>
                </a:solidFill>
                <a:latin typeface="Arial"/>
                <a:cs typeface="Arial"/>
              </a:rPr>
              <a:t>Habitat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lang="es-ES" sz="2500" kern="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r>
              <a:rPr lang="es-ES" sz="2500" kern="0" dirty="0">
                <a:solidFill>
                  <a:srgbClr val="FFFFFF"/>
                </a:solidFill>
                <a:latin typeface="Arial"/>
                <a:cs typeface="Arial"/>
              </a:rPr>
              <a:t>Crecimiento en 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turismo: más seguro, mejor conectividad – 50% aumento en gastos en últimos 10 años </a:t>
            </a:r>
            <a:endParaRPr lang="es-ES" sz="2500" kern="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Cambios estructurales en los mercados: crecimiento de supermercados, más exigente en términos de calidad </a:t>
            </a: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14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3308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1310" y="117362"/>
            <a:ext cx="855155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3600" b="1" dirty="0" smtClean="0">
                <a:solidFill>
                  <a:srgbClr val="FFFF99"/>
                </a:solidFill>
                <a:latin typeface="Arial"/>
                <a:cs typeface="Arial"/>
              </a:rPr>
              <a:t>Entorno cambiante, con implicaciones para sistemas de alimentación 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8488" y="1537464"/>
            <a:ext cx="7652722" cy="5130440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s-ES" sz="2500" kern="0" dirty="0">
                <a:solidFill>
                  <a:srgbClr val="FFFFFF"/>
                </a:solidFill>
                <a:latin typeface="Arial"/>
                <a:cs typeface="Arial"/>
              </a:rPr>
              <a:t>Expansión de la clase 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media ($10-50/día/persona): 50% aumento (2003-2013), 30% de la población   </a:t>
            </a:r>
            <a:endParaRPr lang="es-ES" sz="2500" kern="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r>
              <a:rPr lang="es-ES" sz="2500" kern="0" dirty="0">
                <a:solidFill>
                  <a:srgbClr val="FFFFFF"/>
                </a:solidFill>
                <a:latin typeface="Arial"/>
                <a:cs typeface="Arial"/>
              </a:rPr>
              <a:t>Cada vez más urbanizada: 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1990: 70% urbanizada, 2014: 80%; 2050: 90% (UN-</a:t>
            </a:r>
            <a:r>
              <a:rPr lang="es-ES" sz="2500" kern="0" dirty="0" err="1" smtClean="0">
                <a:solidFill>
                  <a:srgbClr val="FFFFFF"/>
                </a:solidFill>
                <a:latin typeface="Arial"/>
                <a:cs typeface="Arial"/>
              </a:rPr>
              <a:t>Habitat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lang="es-ES" sz="2500" kern="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r>
              <a:rPr lang="es-ES" sz="2500" kern="0" dirty="0">
                <a:solidFill>
                  <a:srgbClr val="FFFFFF"/>
                </a:solidFill>
                <a:latin typeface="Arial"/>
                <a:cs typeface="Arial"/>
              </a:rPr>
              <a:t>Crecimiento en </a:t>
            </a: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turismo: más seguro, mejor conectividad – 50% aumento en gastos en últimos 10 años </a:t>
            </a:r>
            <a:endParaRPr lang="es-ES" sz="2500" kern="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r>
              <a:rPr lang="es-ES" sz="2500" kern="0" dirty="0" smtClean="0">
                <a:solidFill>
                  <a:srgbClr val="FFFFFF"/>
                </a:solidFill>
                <a:latin typeface="Arial"/>
                <a:cs typeface="Arial"/>
              </a:rPr>
              <a:t>Cambios estructurales en los mercados: crecimiento de supermercados, más exigente en términos de calidad </a:t>
            </a: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14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3484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63632" y="150404"/>
            <a:ext cx="6112036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3600" b="1" dirty="0" smtClean="0">
                <a:solidFill>
                  <a:srgbClr val="FFFF99"/>
                </a:solidFill>
                <a:latin typeface="Arial"/>
                <a:cs typeface="Arial"/>
              </a:rPr>
              <a:t>Y algunas tendencias preocupantes – la sobrealimentación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948404" y="434500"/>
            <a:ext cx="3057747" cy="5915888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58% de la población de AL es sobrepeso y 23% es obeso</a:t>
            </a:r>
          </a:p>
          <a:p>
            <a:pPr>
              <a:buFont typeface="Wingdings" charset="2"/>
              <a:buChar char="Ø"/>
            </a:pP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Más consumo de productos procesados</a:t>
            </a:r>
          </a:p>
          <a:p>
            <a:pPr>
              <a:buFont typeface="Wingdings" charset="2"/>
              <a:buChar char="Ø"/>
            </a:pP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IIN e ICRAF (2016): Poco 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consumo de verduras 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117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g) y frutas 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204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lang="es-ES" kern="0" dirty="0" smtClean="0">
                <a:solidFill>
                  <a:srgbClr val="FFFFFF"/>
                </a:solidFill>
                <a:latin typeface="Arial"/>
                <a:cs typeface="Arial"/>
              </a:rPr>
              <a:t>) en periurbano Lima</a:t>
            </a:r>
            <a:endParaRPr lang="es-ES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pic>
        <p:nvPicPr>
          <p:cNvPr id="3" name="Picture 2" descr="Screen Shot 2017-07-06 at 5.00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0" t="31805" r="30014" b="20009"/>
          <a:stretch/>
        </p:blipFill>
        <p:spPr>
          <a:xfrm>
            <a:off x="0" y="1971963"/>
            <a:ext cx="5802627" cy="387707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631764" y="2774116"/>
            <a:ext cx="612589" cy="2597238"/>
          </a:xfrm>
          <a:prstGeom prst="ellipse">
            <a:avLst/>
          </a:prstGeom>
          <a:noFill/>
          <a:ln w="22225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6"/>
          <p:cNvSpPr/>
          <p:nvPr/>
        </p:nvSpPr>
        <p:spPr>
          <a:xfrm>
            <a:off x="1994648" y="2700442"/>
            <a:ext cx="567766" cy="2670911"/>
          </a:xfrm>
          <a:prstGeom prst="ellipse">
            <a:avLst/>
          </a:prstGeom>
          <a:noFill/>
          <a:ln w="22225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6"/>
          <p:cNvSpPr/>
          <p:nvPr/>
        </p:nvSpPr>
        <p:spPr>
          <a:xfrm>
            <a:off x="836707" y="2700442"/>
            <a:ext cx="664882" cy="2670911"/>
          </a:xfrm>
          <a:prstGeom prst="ellipse">
            <a:avLst/>
          </a:prstGeom>
          <a:noFill/>
          <a:ln w="22225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23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1310" y="117362"/>
            <a:ext cx="855155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3600" b="1" dirty="0" smtClean="0">
                <a:solidFill>
                  <a:srgbClr val="FFFF99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32347" y="1411807"/>
            <a:ext cx="7388735" cy="5222676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Dos o más tipos de actores dentro de un SAL 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tengan el inter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és y 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capacidad 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de colaborar, la cual conlleva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a cambios positivos 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a escala para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consumidores y/o productores </a:t>
            </a:r>
          </a:p>
          <a:p>
            <a:pPr>
              <a:spcBef>
                <a:spcPts val="800"/>
              </a:spcBef>
              <a:buFont typeface="Arial"/>
              <a:buChar char="•"/>
            </a:pP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Pequeños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productores agro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-ecológicos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tengan la capacidad 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de vender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volúmenes significativos a empresas locales</a:t>
            </a:r>
          </a:p>
          <a:p>
            <a:pPr>
              <a:spcBef>
                <a:spcPts val="800"/>
              </a:spcBef>
              <a:buFont typeface="Arial"/>
              <a:buChar char="•"/>
            </a:pP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Empresas locales enfrenen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menos riesgo y costos para 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establecer relaciones de confianza con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pequeños productores</a:t>
            </a:r>
          </a:p>
          <a:p>
            <a:pPr>
              <a:spcBef>
                <a:spcPts val="800"/>
              </a:spcBef>
              <a:buFont typeface="Arial"/>
              <a:buChar char="•"/>
            </a:pP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Agencias p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ú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blicas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y ONG tengan mayor capacidad de facilitar cambios en el sistema con </a:t>
            </a: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empresas, consumidores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y productores </a:t>
            </a:r>
          </a:p>
          <a:p>
            <a:pPr>
              <a:spcBef>
                <a:spcPts val="800"/>
              </a:spcBef>
              <a:buFont typeface="Arial"/>
              <a:buChar char="•"/>
            </a:pPr>
            <a:r>
              <a:rPr lang="es-ES" sz="2000" kern="0" dirty="0" smtClean="0">
                <a:solidFill>
                  <a:srgbClr val="FFFFFF"/>
                </a:solidFill>
                <a:latin typeface="Arial"/>
                <a:cs typeface="Arial"/>
              </a:rPr>
              <a:t>Consumidores </a:t>
            </a:r>
            <a:r>
              <a:rPr lang="es-ES" sz="2000" kern="0" dirty="0">
                <a:solidFill>
                  <a:srgbClr val="FFFFFF"/>
                </a:solidFill>
                <a:latin typeface="Arial"/>
                <a:cs typeface="Arial"/>
              </a:rPr>
              <a:t>urbanos buscan apoyar a empresas y productores locales comprometidos a la oferta de alimentos de calidad </a:t>
            </a:r>
            <a:endParaRPr lang="es-ES" sz="2000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98964" y="-6425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2800" b="1" dirty="0" smtClean="0">
                <a:solidFill>
                  <a:srgbClr val="FFFF99"/>
                </a:solidFill>
                <a:latin typeface="Arial"/>
                <a:cs typeface="Arial"/>
              </a:rPr>
              <a:t>Nuestra visión de cambio en </a:t>
            </a:r>
            <a:r>
              <a:rPr lang="es-ES" sz="2800" b="1" dirty="0" smtClean="0">
                <a:solidFill>
                  <a:srgbClr val="FFFF99"/>
                </a:solidFill>
                <a:latin typeface="Arial"/>
                <a:cs typeface="Arial"/>
              </a:rPr>
              <a:t>SAL </a:t>
            </a:r>
            <a:r>
              <a:rPr lang="es-ES" sz="2800" b="1" dirty="0" smtClean="0">
                <a:solidFill>
                  <a:srgbClr val="FFFF99"/>
                </a:solidFill>
                <a:latin typeface="Arial"/>
                <a:cs typeface="Arial"/>
              </a:rPr>
              <a:t>en la región Andina</a:t>
            </a:r>
            <a:endParaRPr lang="es-ES" sz="2800" b="1" dirty="0" smtClean="0">
              <a:solidFill>
                <a:srgbClr val="FFFF9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5528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35305" y="2399558"/>
            <a:ext cx="1992513" cy="1757224"/>
            <a:chOff x="335305" y="2399558"/>
            <a:chExt cx="1992513" cy="1757224"/>
          </a:xfrm>
        </p:grpSpPr>
        <p:sp>
          <p:nvSpPr>
            <p:cNvPr id="54" name="Rectangle 53"/>
            <p:cNvSpPr/>
            <p:nvPr/>
          </p:nvSpPr>
          <p:spPr>
            <a:xfrm>
              <a:off x="335305" y="2399558"/>
              <a:ext cx="1992513" cy="1757224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51820" y="2467179"/>
              <a:ext cx="1788960" cy="1634219"/>
              <a:chOff x="451820" y="2467179"/>
              <a:chExt cx="1788960" cy="163421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451820" y="2467179"/>
                <a:ext cx="1788960" cy="73866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400" dirty="0" smtClean="0"/>
                  <a:t>Consumidores finales no élites  (principalmente local) </a:t>
                </a:r>
                <a:endParaRPr lang="es-ES_tradnl" sz="14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51820" y="3270401"/>
                <a:ext cx="1788960" cy="83099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600" dirty="0" smtClean="0"/>
                  <a:t>Consumidores finales élites (locales y no locales)</a:t>
                </a:r>
                <a:endParaRPr lang="es-ES_tradnl" sz="1600" dirty="0"/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6914888" y="1859622"/>
            <a:ext cx="1604211" cy="120032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/>
              <a:t>Producción agropecuaria dentro del sistema </a:t>
            </a:r>
            <a:endParaRPr lang="es-ES_tradnl" dirty="0"/>
          </a:p>
        </p:txBody>
      </p:sp>
      <p:grpSp>
        <p:nvGrpSpPr>
          <p:cNvPr id="41" name="Group 40"/>
          <p:cNvGrpSpPr/>
          <p:nvPr/>
        </p:nvGrpSpPr>
        <p:grpSpPr>
          <a:xfrm rot="1281669">
            <a:off x="6929911" y="536685"/>
            <a:ext cx="1892296" cy="2635622"/>
            <a:chOff x="4944514" y="-168402"/>
            <a:chExt cx="1892296" cy="2635622"/>
          </a:xfrm>
        </p:grpSpPr>
        <p:sp>
          <p:nvSpPr>
            <p:cNvPr id="19" name="Oval 18"/>
            <p:cNvSpPr/>
            <p:nvPr/>
          </p:nvSpPr>
          <p:spPr>
            <a:xfrm>
              <a:off x="4944514" y="215076"/>
              <a:ext cx="1149463" cy="2252144"/>
            </a:xfrm>
            <a:custGeom>
              <a:avLst/>
              <a:gdLst/>
              <a:ahLst/>
              <a:cxnLst/>
              <a:rect l="l" t="t" r="r" b="b"/>
              <a:pathLst>
                <a:path w="1149463" h="2252144">
                  <a:moveTo>
                    <a:pt x="1149463" y="0"/>
                  </a:moveTo>
                  <a:lnTo>
                    <a:pt x="1149463" y="324601"/>
                  </a:lnTo>
                  <a:lnTo>
                    <a:pt x="1082935" y="347908"/>
                  </a:lnTo>
                  <a:cubicBezTo>
                    <a:pt x="621835" y="534588"/>
                    <a:pt x="298295" y="971617"/>
                    <a:pt x="298295" y="1480977"/>
                  </a:cubicBezTo>
                  <a:cubicBezTo>
                    <a:pt x="298295" y="1735657"/>
                    <a:pt x="379180" y="1972255"/>
                    <a:pt x="517703" y="2168517"/>
                  </a:cubicBezTo>
                  <a:lnTo>
                    <a:pt x="583035" y="2252144"/>
                  </a:lnTo>
                  <a:lnTo>
                    <a:pt x="566414" y="2242479"/>
                  </a:lnTo>
                  <a:cubicBezTo>
                    <a:pt x="224681" y="2021492"/>
                    <a:pt x="0" y="1647255"/>
                    <a:pt x="0" y="1222788"/>
                  </a:cubicBezTo>
                  <a:cubicBezTo>
                    <a:pt x="0" y="628535"/>
                    <a:pt x="440374" y="132732"/>
                    <a:pt x="1025792" y="1806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4" name="Isosceles Triangle 23"/>
            <p:cNvSpPr/>
            <p:nvPr/>
          </p:nvSpPr>
          <p:spPr>
            <a:xfrm rot="4734362">
              <a:off x="5892679" y="-210152"/>
              <a:ext cx="902381" cy="98588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08373" y="4097629"/>
            <a:ext cx="1814122" cy="2420139"/>
            <a:chOff x="6757643" y="4137564"/>
            <a:chExt cx="1814122" cy="2420139"/>
          </a:xfrm>
        </p:grpSpPr>
        <p:sp>
          <p:nvSpPr>
            <p:cNvPr id="33" name="Oval 32"/>
            <p:cNvSpPr/>
            <p:nvPr/>
          </p:nvSpPr>
          <p:spPr>
            <a:xfrm rot="8882683">
              <a:off x="7264338" y="4559312"/>
              <a:ext cx="1307427" cy="1998391"/>
            </a:xfrm>
            <a:custGeom>
              <a:avLst/>
              <a:gdLst/>
              <a:ahLst/>
              <a:cxnLst/>
              <a:rect l="l" t="t" r="r" b="b"/>
              <a:pathLst>
                <a:path w="1307427" h="1998391">
                  <a:moveTo>
                    <a:pt x="1110334" y="0"/>
                  </a:moveTo>
                  <a:cubicBezTo>
                    <a:pt x="1148661" y="0"/>
                    <a:pt x="1186533" y="1983"/>
                    <a:pt x="1223860" y="5853"/>
                  </a:cubicBezTo>
                  <a:lnTo>
                    <a:pt x="1307427" y="18875"/>
                  </a:lnTo>
                  <a:lnTo>
                    <a:pt x="1280749" y="23033"/>
                  </a:lnTo>
                  <a:cubicBezTo>
                    <a:pt x="774788" y="128745"/>
                    <a:pt x="394186" y="585837"/>
                    <a:pt x="394186" y="1133693"/>
                  </a:cubicBezTo>
                  <a:cubicBezTo>
                    <a:pt x="394186" y="1339139"/>
                    <a:pt x="447708" y="1531822"/>
                    <a:pt x="541293" y="1697997"/>
                  </a:cubicBezTo>
                  <a:lnTo>
                    <a:pt x="600640" y="1785440"/>
                  </a:lnTo>
                  <a:lnTo>
                    <a:pt x="393159" y="1998391"/>
                  </a:lnTo>
                  <a:lnTo>
                    <a:pt x="325209" y="1935335"/>
                  </a:lnTo>
                  <a:cubicBezTo>
                    <a:pt x="124278" y="1730177"/>
                    <a:pt x="0" y="1446754"/>
                    <a:pt x="0" y="1133693"/>
                  </a:cubicBezTo>
                  <a:cubicBezTo>
                    <a:pt x="0" y="507572"/>
                    <a:pt x="497113" y="0"/>
                    <a:pt x="111033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29" name="Isosceles Triangle 28"/>
            <p:cNvSpPr/>
            <p:nvPr/>
          </p:nvSpPr>
          <p:spPr>
            <a:xfrm rot="17625089">
              <a:off x="6869143" y="4026064"/>
              <a:ext cx="921600" cy="1144599"/>
            </a:xfrm>
            <a:prstGeom prst="triangle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245411" y="5768077"/>
            <a:ext cx="1971727" cy="92333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/>
              <a:t>Producción agropecuaria  fuera del sistema </a:t>
            </a:r>
            <a:endParaRPr lang="es-ES_tradnl" dirty="0"/>
          </a:p>
        </p:txBody>
      </p:sp>
      <p:grpSp>
        <p:nvGrpSpPr>
          <p:cNvPr id="43" name="Group 42"/>
          <p:cNvGrpSpPr/>
          <p:nvPr/>
        </p:nvGrpSpPr>
        <p:grpSpPr>
          <a:xfrm rot="11418018">
            <a:off x="6955184" y="1721512"/>
            <a:ext cx="1939266" cy="2542617"/>
            <a:chOff x="4978906" y="-81647"/>
            <a:chExt cx="1939266" cy="2542617"/>
          </a:xfrm>
        </p:grpSpPr>
        <p:sp>
          <p:nvSpPr>
            <p:cNvPr id="44" name="Oval 18"/>
            <p:cNvSpPr/>
            <p:nvPr/>
          </p:nvSpPr>
          <p:spPr>
            <a:xfrm>
              <a:off x="4978906" y="208826"/>
              <a:ext cx="1149463" cy="2252144"/>
            </a:xfrm>
            <a:custGeom>
              <a:avLst/>
              <a:gdLst/>
              <a:ahLst/>
              <a:cxnLst/>
              <a:rect l="l" t="t" r="r" b="b"/>
              <a:pathLst>
                <a:path w="1149463" h="2252144">
                  <a:moveTo>
                    <a:pt x="1149463" y="0"/>
                  </a:moveTo>
                  <a:lnTo>
                    <a:pt x="1149463" y="324601"/>
                  </a:lnTo>
                  <a:lnTo>
                    <a:pt x="1082935" y="347908"/>
                  </a:lnTo>
                  <a:cubicBezTo>
                    <a:pt x="621835" y="534588"/>
                    <a:pt x="298295" y="971617"/>
                    <a:pt x="298295" y="1480977"/>
                  </a:cubicBezTo>
                  <a:cubicBezTo>
                    <a:pt x="298295" y="1735657"/>
                    <a:pt x="379180" y="1972255"/>
                    <a:pt x="517703" y="2168517"/>
                  </a:cubicBezTo>
                  <a:lnTo>
                    <a:pt x="583035" y="2252144"/>
                  </a:lnTo>
                  <a:lnTo>
                    <a:pt x="566414" y="2242479"/>
                  </a:lnTo>
                  <a:cubicBezTo>
                    <a:pt x="224681" y="2021492"/>
                    <a:pt x="0" y="1647255"/>
                    <a:pt x="0" y="1222788"/>
                  </a:cubicBezTo>
                  <a:cubicBezTo>
                    <a:pt x="0" y="628535"/>
                    <a:pt x="440374" y="132732"/>
                    <a:pt x="1025792" y="1806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45" name="Isosceles Triangle 44"/>
            <p:cNvSpPr/>
            <p:nvPr/>
          </p:nvSpPr>
          <p:spPr>
            <a:xfrm rot="4734362">
              <a:off x="5974041" y="-123397"/>
              <a:ext cx="902381" cy="98588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46" name="Oval 45"/>
          <p:cNvSpPr/>
          <p:nvPr/>
        </p:nvSpPr>
        <p:spPr>
          <a:xfrm>
            <a:off x="150251" y="175716"/>
            <a:ext cx="8927945" cy="6064737"/>
          </a:xfrm>
          <a:prstGeom prst="ellipse">
            <a:avLst/>
          </a:prstGeom>
          <a:noFill/>
          <a:ln w="952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8" name="Rectangle 47"/>
          <p:cNvSpPr/>
          <p:nvPr/>
        </p:nvSpPr>
        <p:spPr>
          <a:xfrm rot="1085934">
            <a:off x="1221" y="4188829"/>
            <a:ext cx="5855539" cy="21841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65395"/>
              </a:avLst>
            </a:prstTxWarp>
            <a:spAutoFit/>
          </a:bodyPr>
          <a:lstStyle/>
          <a:p>
            <a:pPr algn="ctr"/>
            <a:r>
              <a:rPr lang="es-ES_tradnl" sz="3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Sistema local de alimentos</a:t>
            </a:r>
            <a:endParaRPr lang="es-ES_tradnl" sz="37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" name="Left-Right Arrow 60"/>
          <p:cNvSpPr/>
          <p:nvPr/>
        </p:nvSpPr>
        <p:spPr>
          <a:xfrm>
            <a:off x="2341684" y="3100252"/>
            <a:ext cx="559302" cy="424495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2" name="Left-Right Arrow 61"/>
          <p:cNvSpPr/>
          <p:nvPr/>
        </p:nvSpPr>
        <p:spPr>
          <a:xfrm>
            <a:off x="4967255" y="3150335"/>
            <a:ext cx="559302" cy="424495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4" name="TextBox 63"/>
          <p:cNvSpPr txBox="1"/>
          <p:nvPr/>
        </p:nvSpPr>
        <p:spPr>
          <a:xfrm>
            <a:off x="4488594" y="1024538"/>
            <a:ext cx="2686593" cy="73866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Entorno empresarial </a:t>
            </a:r>
          </a:p>
          <a:p>
            <a:pPr algn="ctr"/>
            <a:r>
              <a:rPr lang="es-ES_tradnl" sz="1200" dirty="0" smtClean="0"/>
              <a:t>(provisión de servicios y insumos, regulaciones, condiciones de mercado)</a:t>
            </a:r>
            <a:endParaRPr lang="es-ES_tradnl" sz="1200" dirty="0"/>
          </a:p>
        </p:txBody>
      </p:sp>
      <p:sp>
        <p:nvSpPr>
          <p:cNvPr id="65" name="TextBox 64"/>
          <p:cNvSpPr txBox="1"/>
          <p:nvPr/>
        </p:nvSpPr>
        <p:spPr>
          <a:xfrm>
            <a:off x="1127023" y="1021626"/>
            <a:ext cx="2747056" cy="738664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Entorno de alimentos</a:t>
            </a:r>
          </a:p>
          <a:p>
            <a:pPr algn="ctr"/>
            <a:r>
              <a:rPr lang="es-ES_tradnl" sz="1200" dirty="0" smtClean="0"/>
              <a:t>(cultura, acceso a alimentos, infraestructura, regulaciones) </a:t>
            </a:r>
            <a:endParaRPr lang="es-ES_tradnl" sz="1200" dirty="0"/>
          </a:p>
        </p:txBody>
      </p:sp>
      <p:grpSp>
        <p:nvGrpSpPr>
          <p:cNvPr id="74" name="Group 73"/>
          <p:cNvGrpSpPr/>
          <p:nvPr/>
        </p:nvGrpSpPr>
        <p:grpSpPr>
          <a:xfrm>
            <a:off x="5529421" y="1983879"/>
            <a:ext cx="1018781" cy="3412525"/>
            <a:chOff x="5545397" y="1855718"/>
            <a:chExt cx="1018781" cy="3412525"/>
          </a:xfrm>
        </p:grpSpPr>
        <p:grpSp>
          <p:nvGrpSpPr>
            <p:cNvPr id="73" name="Group 72"/>
            <p:cNvGrpSpPr/>
            <p:nvPr/>
          </p:nvGrpSpPr>
          <p:grpSpPr>
            <a:xfrm>
              <a:off x="5545397" y="1855718"/>
              <a:ext cx="1018781" cy="3412525"/>
              <a:chOff x="5545397" y="1844067"/>
              <a:chExt cx="1018781" cy="3412525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5545397" y="1844067"/>
                <a:ext cx="1018781" cy="3412525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648623" y="3273485"/>
                <a:ext cx="811664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600" dirty="0" smtClean="0">
                    <a:solidFill>
                      <a:srgbClr val="000000"/>
                    </a:solidFill>
                  </a:rPr>
                  <a:t>Inter-</a:t>
                </a:r>
                <a:r>
                  <a:rPr lang="es-ES_tradnl" sz="1600" dirty="0" err="1" smtClean="0">
                    <a:solidFill>
                      <a:srgbClr val="000000"/>
                    </a:solidFill>
                  </a:rPr>
                  <a:t>medi</a:t>
                </a:r>
                <a:r>
                  <a:rPr lang="es-ES_tradnl" sz="1600" dirty="0" smtClean="0">
                    <a:solidFill>
                      <a:srgbClr val="000000"/>
                    </a:solidFill>
                  </a:rPr>
                  <a:t>-arios</a:t>
                </a:r>
                <a:endParaRPr lang="es-ES_tradnl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5648623" y="2008027"/>
                <a:ext cx="811664" cy="10772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1600" dirty="0" err="1" smtClean="0"/>
                  <a:t>Organ-niza-ciones</a:t>
                </a:r>
                <a:r>
                  <a:rPr lang="es-ES_tradnl" sz="1600" dirty="0" smtClean="0"/>
                  <a:t> locales</a:t>
                </a:r>
                <a:endParaRPr lang="es-ES_tradnl" sz="1600" dirty="0"/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5648623" y="4293295"/>
              <a:ext cx="811664" cy="8309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dirty="0" smtClean="0">
                  <a:solidFill>
                    <a:srgbClr val="000000"/>
                  </a:solidFill>
                </a:rPr>
                <a:t>Agro-</a:t>
              </a:r>
              <a:r>
                <a:rPr lang="es-ES_tradnl" sz="1600" dirty="0" err="1" smtClean="0">
                  <a:solidFill>
                    <a:srgbClr val="000000"/>
                  </a:solidFill>
                </a:rPr>
                <a:t>indus</a:t>
              </a:r>
              <a:r>
                <a:rPr lang="es-ES_tradnl" sz="1600" dirty="0" smtClean="0">
                  <a:solidFill>
                    <a:srgbClr val="000000"/>
                  </a:solidFill>
                </a:rPr>
                <a:t>-</a:t>
              </a:r>
              <a:r>
                <a:rPr lang="es-ES_tradnl" sz="1600" dirty="0" err="1" smtClean="0">
                  <a:solidFill>
                    <a:srgbClr val="000000"/>
                  </a:solidFill>
                </a:rPr>
                <a:t>tria</a:t>
              </a:r>
              <a:endParaRPr lang="es-ES_tradnl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895337" y="1920078"/>
            <a:ext cx="2094197" cy="4060419"/>
            <a:chOff x="2870913" y="1907868"/>
            <a:chExt cx="2094197" cy="4060419"/>
          </a:xfrm>
        </p:grpSpPr>
        <p:grpSp>
          <p:nvGrpSpPr>
            <p:cNvPr id="52" name="Group 51"/>
            <p:cNvGrpSpPr/>
            <p:nvPr/>
          </p:nvGrpSpPr>
          <p:grpSpPr>
            <a:xfrm>
              <a:off x="2870913" y="1907868"/>
              <a:ext cx="2094197" cy="4060419"/>
              <a:chOff x="3285897" y="1042667"/>
              <a:chExt cx="2094197" cy="4060419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3285897" y="1042667"/>
                <a:ext cx="2085730" cy="406041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3300013" y="1191592"/>
                <a:ext cx="2080081" cy="3397588"/>
                <a:chOff x="3043666" y="796577"/>
                <a:chExt cx="2080081" cy="3397588"/>
              </a:xfrm>
            </p:grpSpPr>
            <p:sp>
              <p:nvSpPr>
                <p:cNvPr id="4" name="TextBox 3"/>
                <p:cNvSpPr txBox="1"/>
                <p:nvPr/>
              </p:nvSpPr>
              <p:spPr>
                <a:xfrm>
                  <a:off x="3043666" y="796577"/>
                  <a:ext cx="2080081" cy="5232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1400" b="1" dirty="0" smtClean="0"/>
                    <a:t>Proveedores de alimentos a consumidores </a:t>
                  </a:r>
                  <a:endParaRPr lang="es-ES_tradnl" sz="1400" b="1" dirty="0"/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3261898" y="1459780"/>
                  <a:ext cx="1604211" cy="33855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1600" smtClean="0"/>
                    <a:t>Supermercados</a:t>
                  </a:r>
                  <a:endParaRPr lang="es-ES_tradnl" sz="160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248530" y="2933180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mtClean="0"/>
                    <a:t>Comedores</a:t>
                  </a:r>
                  <a:endParaRPr lang="es-ES_tradnl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3248530" y="2384324"/>
                  <a:ext cx="1604211" cy="49244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spcBef>
                      <a:spcPts val="1000"/>
                    </a:spcBef>
                    <a:spcAft>
                      <a:spcPts val="1000"/>
                    </a:spcAft>
                  </a:pPr>
                  <a:r>
                    <a:rPr lang="es-ES_tradnl" sz="1300" dirty="0" smtClean="0"/>
                    <a:t>Vendedores en  mercados informales </a:t>
                  </a:r>
                  <a:endParaRPr lang="es-ES_tradnl" sz="1300" dirty="0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3261898" y="1918495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dirty="0" smtClean="0"/>
                    <a:t>Restaurantes</a:t>
                  </a:r>
                  <a:endParaRPr lang="es-ES_tradnl" dirty="0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261898" y="3369641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mtClean="0"/>
                    <a:t>Hoteles</a:t>
                  </a:r>
                  <a:endParaRPr lang="es-ES_tradnl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248530" y="3824833"/>
                  <a:ext cx="1604211" cy="369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dirty="0" smtClean="0"/>
                    <a:t>Tiendas  </a:t>
                  </a:r>
                  <a:endParaRPr lang="es-ES_tradnl" dirty="0"/>
                </a:p>
              </p:txBody>
            </p:sp>
          </p:grpSp>
        </p:grpSp>
        <p:sp>
          <p:nvSpPr>
            <p:cNvPr id="40" name="TextBox 39"/>
            <p:cNvSpPr txBox="1"/>
            <p:nvPr/>
          </p:nvSpPr>
          <p:spPr>
            <a:xfrm>
              <a:off x="3089893" y="5524407"/>
              <a:ext cx="1604211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dirty="0" smtClean="0"/>
                <a:t>Comida rápida  </a:t>
              </a:r>
              <a:endParaRPr lang="es-ES_tradnl" dirty="0"/>
            </a:p>
          </p:txBody>
        </p:sp>
      </p:grpSp>
    </p:spTree>
    <p:extLst>
      <p:ext uri="{BB962C8B-B14F-4D97-AF65-F5344CB8AC3E}">
        <p14:creationId xmlns:p14="http://schemas.microsoft.com/office/powerpoint/2010/main" val="3970937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60091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Cusco: el contexto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32832" y="1495293"/>
            <a:ext cx="7833063" cy="4888584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buSzPts val="2000"/>
              <a:buFont typeface="Wingdings" charset="2"/>
              <a:buChar char="Ø"/>
            </a:pPr>
            <a:r>
              <a:rPr lang="es-ES" sz="2800" dirty="0" smtClean="0">
                <a:solidFill>
                  <a:srgbClr val="FFFFFF"/>
                </a:solidFill>
                <a:latin typeface="Arial"/>
                <a:cs typeface="Arial"/>
              </a:rPr>
              <a:t>Lugar </a:t>
            </a:r>
            <a:r>
              <a:rPr lang="es-ES" sz="2800" dirty="0">
                <a:solidFill>
                  <a:srgbClr val="FFFFFF"/>
                </a:solidFill>
                <a:latin typeface="Arial"/>
                <a:cs typeface="Arial"/>
              </a:rPr>
              <a:t>más </a:t>
            </a:r>
            <a:r>
              <a:rPr lang="es-ES" sz="2800" dirty="0" smtClean="0">
                <a:solidFill>
                  <a:srgbClr val="FFFFFF"/>
                </a:solidFill>
                <a:latin typeface="Arial"/>
                <a:cs typeface="Arial"/>
              </a:rPr>
              <a:t>visitado en Perú: recibe </a:t>
            </a:r>
            <a:r>
              <a:rPr lang="es-ES" sz="2800" dirty="0">
                <a:solidFill>
                  <a:srgbClr val="FFFFFF"/>
                </a:solidFill>
                <a:latin typeface="Arial"/>
                <a:cs typeface="Arial"/>
              </a:rPr>
              <a:t>el 88% de </a:t>
            </a:r>
            <a:r>
              <a:rPr lang="es-ES" sz="2800" dirty="0" smtClean="0">
                <a:solidFill>
                  <a:srgbClr val="FFFFFF"/>
                </a:solidFill>
                <a:latin typeface="Arial"/>
                <a:cs typeface="Arial"/>
              </a:rPr>
              <a:t>turistas</a:t>
            </a:r>
            <a:endParaRPr lang="es-ES" sz="280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SzPts val="2000"/>
              <a:buFont typeface="Wingdings" charset="2"/>
              <a:buChar char="Ø"/>
            </a:pPr>
            <a:r>
              <a:rPr lang="es-ES" sz="2800" dirty="0">
                <a:solidFill>
                  <a:srgbClr val="FFFFFF"/>
                </a:solidFill>
                <a:latin typeface="Arial"/>
                <a:cs typeface="Arial"/>
              </a:rPr>
              <a:t>Últimos 10 años: 2.5x expansión en número de </a:t>
            </a:r>
            <a:r>
              <a:rPr lang="es-ES" sz="2800" dirty="0" smtClean="0">
                <a:solidFill>
                  <a:srgbClr val="FFFFFF"/>
                </a:solidFill>
                <a:latin typeface="Arial"/>
                <a:cs typeface="Arial"/>
              </a:rPr>
              <a:t>turistas – sobre todo el </a:t>
            </a:r>
            <a:r>
              <a:rPr lang="es-ES" sz="2800" dirty="0" smtClean="0">
                <a:solidFill>
                  <a:schemeClr val="bg1"/>
                </a:solidFill>
                <a:latin typeface="Arial"/>
                <a:cs typeface="Arial"/>
              </a:rPr>
              <a:t>turismo </a:t>
            </a:r>
            <a:r>
              <a:rPr lang="es-ES" sz="2800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lang="es-ES" sz="2800" dirty="0" smtClean="0">
                <a:solidFill>
                  <a:schemeClr val="bg1"/>
                </a:solidFill>
                <a:latin typeface="Arial"/>
                <a:cs typeface="Arial"/>
              </a:rPr>
              <a:t>lujo</a:t>
            </a:r>
            <a:endParaRPr lang="es-ES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800" dirty="0" smtClean="0">
                <a:solidFill>
                  <a:schemeClr val="bg1"/>
                </a:solidFill>
                <a:latin typeface="Arial"/>
                <a:cs typeface="Arial"/>
              </a:rPr>
              <a:t>Platos </a:t>
            </a:r>
            <a:r>
              <a:rPr lang="es-ES" sz="2800" dirty="0">
                <a:solidFill>
                  <a:schemeClr val="bg1"/>
                </a:solidFill>
                <a:latin typeface="Arial"/>
                <a:cs typeface="Arial"/>
              </a:rPr>
              <a:t>típicos parte de la experiencia turística </a:t>
            </a:r>
            <a:endParaRPr lang="es-ES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800" kern="0" dirty="0" smtClean="0">
                <a:solidFill>
                  <a:schemeClr val="bg1"/>
                </a:solidFill>
                <a:latin typeface="Arial"/>
                <a:cs typeface="Arial"/>
              </a:rPr>
              <a:t>Expansión de supermercados </a:t>
            </a:r>
          </a:p>
          <a:p>
            <a:pPr>
              <a:spcBef>
                <a:spcPts val="1500"/>
              </a:spcBef>
              <a:buFont typeface="Wingdings" charset="2"/>
              <a:buChar char="Ø"/>
            </a:pPr>
            <a:r>
              <a:rPr lang="es-ES" sz="2800" kern="0" dirty="0" smtClean="0">
                <a:solidFill>
                  <a:schemeClr val="bg1"/>
                </a:solidFill>
                <a:latin typeface="Arial"/>
                <a:cs typeface="Arial"/>
              </a:rPr>
              <a:t>Relaciones tradicionales </a:t>
            </a:r>
            <a:r>
              <a:rPr lang="es-ES" sz="2800" kern="0" dirty="0" smtClean="0">
                <a:solidFill>
                  <a:schemeClr val="bg1"/>
                </a:solidFill>
                <a:latin typeface="Arial"/>
                <a:cs typeface="Arial"/>
              </a:rPr>
              <a:t>de comercialización  para </a:t>
            </a:r>
            <a:r>
              <a:rPr lang="es-ES" sz="2800" kern="0" dirty="0" smtClean="0">
                <a:solidFill>
                  <a:schemeClr val="bg1"/>
                </a:solidFill>
                <a:latin typeface="Arial"/>
                <a:cs typeface="Arial"/>
              </a:rPr>
              <a:t>el abasto de </a:t>
            </a:r>
            <a:r>
              <a:rPr lang="es-ES" sz="2800" kern="0" dirty="0" smtClean="0">
                <a:solidFill>
                  <a:schemeClr val="bg1"/>
                </a:solidFill>
                <a:latin typeface="Arial"/>
                <a:cs typeface="Arial"/>
              </a:rPr>
              <a:t>mercados </a:t>
            </a:r>
            <a:r>
              <a:rPr lang="es-ES" sz="2800" kern="0" dirty="0" smtClean="0">
                <a:solidFill>
                  <a:schemeClr val="bg1"/>
                </a:solidFill>
                <a:latin typeface="Arial"/>
                <a:cs typeface="Arial"/>
              </a:rPr>
              <a:t>informales, supermercados y restaurantes </a:t>
            </a:r>
          </a:p>
          <a:p>
            <a:pPr marL="273050" indent="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668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0"/>
            <a:ext cx="7924801" cy="1143000"/>
          </a:xfrm>
        </p:spPr>
        <p:txBody>
          <a:bodyPr>
            <a:noAutofit/>
          </a:bodyPr>
          <a:lstStyle/>
          <a:p>
            <a:r>
              <a:rPr lang="es-ES" sz="4000" b="1" dirty="0" smtClean="0">
                <a:solidFill>
                  <a:srgbClr val="FFFF99"/>
                </a:solidFill>
                <a:latin typeface="Arial"/>
                <a:cs typeface="Arial"/>
              </a:rPr>
              <a:t>Producción agrícola en Cusco </a:t>
            </a:r>
            <a:endParaRPr lang="es-ES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294" y="1182506"/>
            <a:ext cx="7521988" cy="535037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dirty="0">
                <a:solidFill>
                  <a:srgbClr val="FFFFFF"/>
                </a:solidFill>
                <a:latin typeface="Arial"/>
                <a:cs typeface="Arial"/>
              </a:rPr>
              <a:t>Más de 65% de las familias tienen menos de 1 ha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Pobreza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rural: ≈50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%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calificado como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pobre -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mucho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encima la cifra de la región de 26%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Productos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emblemáticos de alta demanda: </a:t>
            </a:r>
            <a:r>
              <a:rPr lang="es-ES_tradnl" dirty="0" err="1" smtClean="0">
                <a:solidFill>
                  <a:srgbClr val="FFFFFF"/>
                </a:solidFill>
                <a:latin typeface="Arial"/>
                <a:cs typeface="Arial"/>
              </a:rPr>
              <a:t>quinoa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s-ES_tradnl" dirty="0" err="1" smtClean="0">
                <a:solidFill>
                  <a:srgbClr val="FFFFFF"/>
                </a:solidFill>
                <a:latin typeface="Arial"/>
                <a:cs typeface="Arial"/>
              </a:rPr>
              <a:t>kiwicha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, maca, papas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nativas</a:t>
            </a:r>
            <a:endParaRPr lang="es-ES_tradnl" sz="26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Pero mucho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otros: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hortalizas, frutas nativas y exóticas, cacao y café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Organizaciones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de productores débiles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en la comercialización de productos a escala local </a:t>
            </a:r>
          </a:p>
          <a:p>
            <a:pPr>
              <a:spcBef>
                <a:spcPts val="1400"/>
              </a:spcBef>
              <a:buFont typeface="Wingdings" charset="2"/>
              <a:buChar char="Ø"/>
            </a:pP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Varios pilotos por parte de ONG y empresas </a:t>
            </a: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privadas para crear vínculos con el sector rural con consumidores en cuidad de Cusco </a:t>
            </a:r>
            <a:endParaRPr lang="es-ES_tradnl" sz="2000" dirty="0" smtClean="0"/>
          </a:p>
          <a:p>
            <a:endParaRPr lang="es-ES_tradnl" sz="2000" dirty="0" smtClean="0"/>
          </a:p>
          <a:p>
            <a:pPr marL="0" indent="0">
              <a:buNone/>
            </a:pPr>
            <a:endParaRPr lang="es-ES_tradnl" sz="1400" dirty="0"/>
          </a:p>
        </p:txBody>
      </p:sp>
    </p:spTree>
    <p:extLst>
      <p:ext uri="{BB962C8B-B14F-4D97-AF65-F5344CB8AC3E}">
        <p14:creationId xmlns:p14="http://schemas.microsoft.com/office/powerpoint/2010/main" val="2531603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-33046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endParaRPr lang="es-ES" sz="4200" b="1" dirty="0" smtClean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0635" y="19085"/>
            <a:ext cx="8577929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200" b="1" dirty="0" smtClean="0">
                <a:solidFill>
                  <a:srgbClr val="FFFF99"/>
                </a:solidFill>
                <a:latin typeface="Arial"/>
                <a:cs typeface="Arial"/>
              </a:rPr>
              <a:t>	</a:t>
            </a:r>
            <a:r>
              <a:rPr lang="es-ES" sz="4000" b="1" dirty="0" smtClean="0">
                <a:solidFill>
                  <a:srgbClr val="FFFF99"/>
                </a:solidFill>
                <a:latin typeface="Arial"/>
                <a:cs typeface="Arial"/>
              </a:rPr>
              <a:t>Nuestra investigación en Cusco</a:t>
            </a:r>
          </a:p>
        </p:txBody>
      </p:sp>
      <p:pic>
        <p:nvPicPr>
          <p:cNvPr id="7" name="Imagen 6" descr="IMG_237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21" t="13042" r="28369" b="14334"/>
          <a:stretch/>
        </p:blipFill>
        <p:spPr>
          <a:xfrm rot="5400000">
            <a:off x="3746202" y="1286358"/>
            <a:ext cx="6510212" cy="384795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37076" y="1348550"/>
            <a:ext cx="4919127" cy="5116894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marL="271463" indent="-271463">
              <a:buFont typeface="Wingdings" charset="2"/>
              <a:buChar char="Ø"/>
            </a:pP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Qué tan interesados </a:t>
            </a: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son los restaurantes </a:t>
            </a: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crear vínculos directos con </a:t>
            </a: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productores</a:t>
            </a: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  <a:p>
            <a:pPr marL="271463" indent="-271463">
              <a:buFont typeface="Wingdings" charset="2"/>
              <a:buChar char="Ø"/>
            </a:pP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Cuáles </a:t>
            </a: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son las capacidades de los productores para </a:t>
            </a: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responder a las exigencias de los compradores?</a:t>
            </a:r>
          </a:p>
          <a:p>
            <a:pPr marL="271463" indent="-271463"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Cuáles 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son 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los factores del entorno que facilitan la creación de vínculos entre el sector rural y urbano? </a:t>
            </a:r>
            <a:endParaRPr lang="es-ES" kern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0" indent="0">
              <a:buSzPts val="2000"/>
              <a:buNone/>
            </a:pPr>
            <a:endParaRPr lang="es-ES" kern="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SzPts val="2000"/>
              <a:buFont typeface="Wingdings" charset="2"/>
              <a:buChar char="Ø"/>
            </a:pPr>
            <a:endParaRPr lang="es-ES" kern="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SzPts val="2000"/>
              <a:buFont typeface="Wingdings" charset="2"/>
              <a:buChar char="Ø"/>
            </a:pPr>
            <a:endParaRPr lang="es-ES" sz="22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SzPts val="2000"/>
              <a:buNone/>
            </a:pPr>
            <a:endParaRPr lang="es-ES" sz="2200" kern="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endParaRPr lang="es-ES" sz="2600" kern="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958850" indent="-68580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Font typeface="Wingdings" charset="2"/>
              <a:buChar char="Ø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273050" indent="0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531813" indent="-258763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0" lvl="1" indent="0" defTabSz="914400" eaLnBrk="0" fontAlgn="base" hangingPunct="0">
              <a:lnSpc>
                <a:spcPct val="120000"/>
              </a:lnSpc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marL="457200" lvl="1" indent="0" defTabSz="914400" eaLnBrk="0" fontAlgn="base" hangingPunct="0">
              <a:spcAft>
                <a:spcPct val="0"/>
              </a:spcAft>
              <a:buNone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1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5000" kern="0" dirty="0" smtClean="0">
              <a:solidFill>
                <a:srgbClr val="000000"/>
              </a:solidFill>
              <a:latin typeface="Arial"/>
            </a:endParaRPr>
          </a:p>
          <a:p>
            <a:pPr lvl="0" defTabSz="914400" eaLnBrk="0" fontAlgn="base" hangingPunct="0">
              <a:spcAft>
                <a:spcPct val="0"/>
              </a:spcAft>
              <a:buFont typeface="Arial" pitchFamily="34" charset="0"/>
              <a:buChar char="•"/>
            </a:pPr>
            <a:endParaRPr lang="es-ES" sz="2200" kern="0" dirty="0" smtClean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99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98" y="401634"/>
            <a:ext cx="8170700" cy="868362"/>
          </a:xfrm>
        </p:spPr>
        <p:txBody>
          <a:bodyPr>
            <a:noAutofit/>
          </a:bodyPr>
          <a:lstStyle/>
          <a:p>
            <a:r>
              <a:rPr lang="es-ES" sz="3600" b="1" dirty="0" smtClean="0">
                <a:solidFill>
                  <a:srgbClr val="FFFF99"/>
                </a:solidFill>
                <a:latin typeface="Arial"/>
                <a:cs typeface="Arial"/>
              </a:rPr>
              <a:t>Métodos: Demanda de los restaurantes por productos locales</a:t>
            </a:r>
            <a:endParaRPr lang="es-ES" sz="36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898" y="1651001"/>
            <a:ext cx="4521199" cy="4902200"/>
          </a:xfrm>
          <a:solidFill>
            <a:srgbClr val="2046A5"/>
          </a:solidFill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Entrevistas con 53 administradores y dueños de restaurantes en la cuidad de Cusco </a:t>
            </a:r>
          </a:p>
          <a:p>
            <a:pPr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Encuesta estructura, con elementos interactivos </a:t>
            </a:r>
          </a:p>
          <a:p>
            <a:pPr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Equipo de 3 personas, con 1 semana de ensayos </a:t>
            </a:r>
          </a:p>
          <a:p>
            <a:pPr>
              <a:buFont typeface="Wingdings" charset="2"/>
              <a:buChar char="Ø"/>
            </a:pP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Cada entrevista con dos investigadores para creer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á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logo </a:t>
            </a:r>
            <a:r>
              <a:rPr lang="es-ES_tradnl" dirty="0" smtClean="0">
                <a:solidFill>
                  <a:srgbClr val="FFFFFF"/>
                </a:solidFill>
                <a:latin typeface="Arial"/>
                <a:cs typeface="Arial"/>
              </a:rPr>
              <a:t>y capturar todos los datos</a:t>
            </a:r>
          </a:p>
        </p:txBody>
      </p:sp>
      <p:pic>
        <p:nvPicPr>
          <p:cNvPr id="4" name="Imagen 3" descr="IMG_1769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450" y="1651001"/>
            <a:ext cx="3549001" cy="473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89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7391400" cy="914400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s-ES_tradnl" sz="3600" b="1" dirty="0">
                <a:solidFill>
                  <a:srgbClr val="FFFF99"/>
                </a:solidFill>
                <a:latin typeface="Arial" charset="0"/>
              </a:rPr>
              <a:t>% insumos comprados por tipo de proveedor </a:t>
            </a:r>
            <a:endParaRPr lang="es-ES_tradnl" sz="3800" b="1" dirty="0">
              <a:solidFill>
                <a:srgbClr val="FFFF99"/>
              </a:solidFill>
              <a:latin typeface="Arial" charset="0"/>
            </a:endParaRPr>
          </a:p>
        </p:txBody>
      </p:sp>
      <p:graphicFrame>
        <p:nvGraphicFramePr>
          <p:cNvPr id="28674" name="Object 1"/>
          <p:cNvGraphicFramePr>
            <a:graphicFrameLocks noChangeAspect="1"/>
          </p:cNvGraphicFramePr>
          <p:nvPr/>
        </p:nvGraphicFramePr>
        <p:xfrm>
          <a:off x="684213" y="1828800"/>
          <a:ext cx="7850187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Documento" r:id="rId4" imgW="5422700" imgH="3263780" progId="Word.Document.12">
                  <p:embed/>
                </p:oleObj>
              </mc:Choice>
              <mc:Fallback>
                <p:oleObj name="Documento" r:id="rId4" imgW="5422700" imgH="326378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828800"/>
                        <a:ext cx="7850187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752600" y="1828800"/>
            <a:ext cx="1905000" cy="4800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419600" y="1752600"/>
            <a:ext cx="1905000" cy="4800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858000" y="1676400"/>
            <a:ext cx="1905000" cy="4800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82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9144000" cy="914400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s-ES_tradnl" sz="3500" b="1" dirty="0" smtClean="0">
                <a:solidFill>
                  <a:srgbClr val="FFFF99"/>
                </a:solidFill>
                <a:latin typeface="Arial" charset="0"/>
                <a:cs typeface="+mj-cs"/>
              </a:rPr>
              <a:t>Requerimientos para proveedores de </a:t>
            </a:r>
            <a:r>
              <a:rPr lang="es-ES_tradnl" sz="3500" b="1" dirty="0" err="1" smtClean="0">
                <a:solidFill>
                  <a:srgbClr val="FFFF99"/>
                </a:solidFill>
                <a:latin typeface="Arial" charset="0"/>
                <a:cs typeface="+mj-cs"/>
              </a:rPr>
              <a:t>FyV</a:t>
            </a:r>
            <a:endParaRPr lang="es-ES_tradnl" sz="3500" b="1" dirty="0">
              <a:solidFill>
                <a:srgbClr val="FFFF99"/>
              </a:solidFill>
              <a:latin typeface="Arial" charset="0"/>
              <a:cs typeface="+mj-cs"/>
            </a:endParaRPr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651996"/>
              </p:ext>
            </p:extLst>
          </p:nvPr>
        </p:nvGraphicFramePr>
        <p:xfrm>
          <a:off x="609600" y="838200"/>
          <a:ext cx="7848600" cy="603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Documento" r:id="rId4" imgW="6908546" imgH="5308405" progId="Word.Document.12">
                  <p:embed/>
                </p:oleObj>
              </mc:Choice>
              <mc:Fallback>
                <p:oleObj name="Documento" r:id="rId4" imgW="6908546" imgH="530840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838200"/>
                        <a:ext cx="7848600" cy="603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743200" y="3843655"/>
            <a:ext cx="1828800" cy="54036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743200" y="4892537"/>
            <a:ext cx="1828800" cy="51903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743200" y="2559373"/>
            <a:ext cx="1828800" cy="564827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2743200" y="3275463"/>
            <a:ext cx="1752600" cy="56819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8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22946"/>
            <a:ext cx="7848600" cy="9144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_tradnl" sz="3600" dirty="0">
                <a:solidFill>
                  <a:srgbClr val="FFFF99"/>
                </a:solidFill>
                <a:latin typeface="Arial" charset="0"/>
              </a:rPr>
              <a:t>Frecuencia y gravedad de los problemas con la compra directa de asociaciones de productores (n=7) </a:t>
            </a:r>
            <a:r>
              <a:rPr lang="es-ES_tradnl" sz="3600" i="1" dirty="0">
                <a:solidFill>
                  <a:srgbClr val="FFFF99"/>
                </a:solidFill>
                <a:latin typeface="Arial" charset="0"/>
              </a:rPr>
              <a:t> </a:t>
            </a:r>
            <a:endParaRPr lang="es-ES_tradnl" sz="3600" dirty="0">
              <a:solidFill>
                <a:srgbClr val="FFFF99"/>
              </a:solidFill>
              <a:latin typeface="Arial" charset="0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143000" y="2286000"/>
          <a:ext cx="6837363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Documento" r:id="rId4" imgW="5905283" imgH="3619367" progId="Word.Document.12">
                  <p:embed/>
                </p:oleObj>
              </mc:Choice>
              <mc:Fallback>
                <p:oleObj name="Documento" r:id="rId4" imgW="5905283" imgH="361936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86000"/>
                        <a:ext cx="6837363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066800" y="4343400"/>
            <a:ext cx="6172200" cy="762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914400" y="3581400"/>
            <a:ext cx="6172200" cy="762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5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376238"/>
            <a:ext cx="7921977" cy="868362"/>
          </a:xfrm>
        </p:spPr>
        <p:txBody>
          <a:bodyPr>
            <a:noAutofit/>
          </a:bodyPr>
          <a:lstStyle/>
          <a:p>
            <a:r>
              <a:rPr lang="es-ES_tradnl" sz="3200" b="1" dirty="0">
                <a:solidFill>
                  <a:srgbClr val="FFFF99"/>
                </a:solidFill>
                <a:latin typeface="Arial" charset="0"/>
              </a:rPr>
              <a:t>Cuellos de </a:t>
            </a:r>
            <a:r>
              <a:rPr lang="es-ES_tradnl" sz="3200" b="1" dirty="0" smtClean="0">
                <a:solidFill>
                  <a:srgbClr val="FFFF99"/>
                </a:solidFill>
                <a:latin typeface="Arial" charset="0"/>
              </a:rPr>
              <a:t>botella: Difícil conseguir productos deseados </a:t>
            </a:r>
            <a:endParaRPr lang="es-ES_tradnl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1679221"/>
            <a:ext cx="8280404" cy="487170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>
                <a:solidFill>
                  <a:schemeClr val="bg1"/>
                </a:solidFill>
                <a:latin typeface="Arial"/>
                <a:cs typeface="Arial"/>
              </a:rPr>
              <a:t>“El mercado de Cusco es pequeño para conseguir productos orgánicos; no hay todo el </a:t>
            </a: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año.”</a:t>
            </a:r>
            <a:endParaRPr lang="es-ES_tradnl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hay productores especializados.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”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“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Proveedores con poco stock y variedades de productos locales</a:t>
            </a:r>
            <a:r>
              <a:rPr lang="es-ES_tradnl" sz="28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”</a:t>
            </a:r>
            <a:endParaRPr lang="es-ES_tradnl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“Nos diferenciamos </a:t>
            </a:r>
            <a:r>
              <a:rPr lang="es-ES_tradnl" sz="2800" dirty="0">
                <a:solidFill>
                  <a:schemeClr val="bg1"/>
                </a:solidFill>
                <a:latin typeface="Arial"/>
                <a:cs typeface="Arial"/>
              </a:rPr>
              <a:t>por la alta cocina con </a:t>
            </a: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el uso </a:t>
            </a:r>
            <a:r>
              <a:rPr lang="es-ES_tradnl" sz="2800" dirty="0">
                <a:solidFill>
                  <a:schemeClr val="bg1"/>
                </a:solidFill>
                <a:latin typeface="Arial"/>
                <a:cs typeface="Arial"/>
              </a:rPr>
              <a:t>de productos </a:t>
            </a: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agroecológicos…es </a:t>
            </a:r>
            <a:r>
              <a:rPr lang="es-ES_tradnl" sz="2800" dirty="0">
                <a:solidFill>
                  <a:schemeClr val="bg1"/>
                </a:solidFill>
                <a:latin typeface="Arial"/>
                <a:cs typeface="Arial"/>
              </a:rPr>
              <a:t>difícil conseguir productos nativos.”</a:t>
            </a:r>
          </a:p>
          <a:p>
            <a:pPr>
              <a:spcBef>
                <a:spcPts val="0"/>
              </a:spcBef>
              <a:buFont typeface="Wingdings" charset="2"/>
              <a:buChar char="Ø"/>
            </a:pPr>
            <a:endParaRPr lang="es-ES_tradnl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buFont typeface="Wingdings" charset="2"/>
              <a:buChar char="Ø"/>
            </a:pPr>
            <a:endParaRPr lang="es-ES_tradnl" sz="220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buFont typeface="Wingdings" charset="2"/>
              <a:buChar char="Ø"/>
            </a:pPr>
            <a:endParaRPr lang="es-ES_tradnl" sz="22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endParaRPr lang="es-ES_tradnl" sz="220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buFont typeface="Wingdings" charset="2"/>
              <a:buChar char="Ø"/>
            </a:pPr>
            <a:endParaRPr lang="es-ES_tradnl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271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376238"/>
            <a:ext cx="7921977" cy="868362"/>
          </a:xfrm>
        </p:spPr>
        <p:txBody>
          <a:bodyPr>
            <a:noAutofit/>
          </a:bodyPr>
          <a:lstStyle/>
          <a:p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Cuellos de botella: </a:t>
            </a:r>
            <a:r>
              <a:rPr lang="es-ES_tradnl" sz="3200" b="1" dirty="0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umplir estándares de calidad y tributarios</a:t>
            </a:r>
            <a:endParaRPr lang="es-ES_tradnl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1679221"/>
            <a:ext cx="8280404" cy="487170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“No hay un estándar de calidad…no cumplían 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con los pedidos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”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“Es difícil encontrar productos 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Andinos 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de calidad. No hay proveedores formales que entreguen facturas</a:t>
            </a:r>
            <a:r>
              <a:rPr lang="es-ES_tradnl" sz="2800" b="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”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“Provisión de insumos de calidad; por ello el 20% proviene de nuestros campos y el resto proveedores de Arequipa aunque estos no tienen certeza si son o no orgánicos o agroecológicos.” </a:t>
            </a:r>
          </a:p>
          <a:p>
            <a:pPr>
              <a:spcBef>
                <a:spcPts val="0"/>
              </a:spcBef>
              <a:buFont typeface="Wingdings" charset="2"/>
              <a:buChar char="Ø"/>
            </a:pPr>
            <a:endParaRPr lang="es-ES_tradnl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271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376238"/>
            <a:ext cx="8178800" cy="868362"/>
          </a:xfrm>
        </p:spPr>
        <p:txBody>
          <a:bodyPr>
            <a:noAutofit/>
          </a:bodyPr>
          <a:lstStyle/>
          <a:p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Métodos: evaluación de esfuerzos crear ventas directas al restaurantes en Cusco </a:t>
            </a:r>
            <a:endParaRPr lang="es-ES_tradnl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4" y="1636886"/>
            <a:ext cx="7984067" cy="487170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err="1" smtClean="0">
                <a:solidFill>
                  <a:schemeClr val="bg1"/>
                </a:solidFill>
                <a:latin typeface="Arial"/>
                <a:cs typeface="Arial"/>
              </a:rPr>
              <a:t>Aprocultivo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lang="es-ES_tradnl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sociación de productores de papas nativas que provee a restaurantes y hoteles para comida gourmet (N=35)</a:t>
            </a:r>
            <a:endParaRPr lang="es-ES_tradnl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err="1" smtClean="0">
                <a:solidFill>
                  <a:schemeClr val="bg1"/>
                </a:solidFill>
                <a:latin typeface="Arial"/>
                <a:cs typeface="Arial"/>
              </a:rPr>
              <a:t>Qorichacra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: Red de productores de hortalizas que usan invernaderos para proveer productos a McDonald’s, otros restaurantes y mercado local (N=15)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Orgánicas </a:t>
            </a:r>
            <a:r>
              <a:rPr lang="es-ES_tradnl" dirty="0" err="1" smtClean="0">
                <a:solidFill>
                  <a:schemeClr val="bg1"/>
                </a:solidFill>
                <a:latin typeface="Arial"/>
                <a:cs typeface="Arial"/>
              </a:rPr>
              <a:t>Lamay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: Iniciativa privada del Grupo Gastronómico para 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auto-abastecerse </a:t>
            </a: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de productos especiales (N=5)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Otras actores clave en el sistema (N=5)</a:t>
            </a:r>
          </a:p>
          <a:p>
            <a:pPr>
              <a:spcBef>
                <a:spcPts val="0"/>
              </a:spcBef>
              <a:buFont typeface="Wingdings" charset="2"/>
              <a:buChar char="Ø"/>
            </a:pPr>
            <a:endParaRPr lang="es-ES_tradnl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403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376238"/>
            <a:ext cx="8155903" cy="868362"/>
          </a:xfrm>
        </p:spPr>
        <p:txBody>
          <a:bodyPr>
            <a:noAutofit/>
          </a:bodyPr>
          <a:lstStyle/>
          <a:p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Relevancia de la venta directa a  restaurantes para pequeños productores   </a:t>
            </a:r>
            <a:endParaRPr lang="es-ES_tradnl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412" y="1865485"/>
            <a:ext cx="7126941" cy="4275339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24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 “</a:t>
            </a:r>
            <a:r>
              <a:rPr lang="es-ES_tradnl" sz="2800" dirty="0">
                <a:solidFill>
                  <a:schemeClr val="bg1"/>
                </a:solidFill>
                <a:latin typeface="Arial"/>
                <a:cs typeface="Arial"/>
              </a:rPr>
              <a:t>Antes que </a:t>
            </a: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participaremos </a:t>
            </a:r>
            <a:r>
              <a:rPr lang="es-ES_tradnl" sz="2800" dirty="0">
                <a:solidFill>
                  <a:schemeClr val="bg1"/>
                </a:solidFill>
                <a:latin typeface="Arial"/>
                <a:cs typeface="Arial"/>
              </a:rPr>
              <a:t>vendemos nuestras papas nativas a un precio muy baja. Había pocas personas 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que compraron papas 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nativas”</a:t>
            </a:r>
          </a:p>
          <a:p>
            <a:pPr>
              <a:spcBef>
                <a:spcPts val="24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Las 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ventas a 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de hortalizas de mi invernadero “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…es el único fuente de ingresos que tengo que me permita </a:t>
            </a:r>
            <a:r>
              <a:rPr lang="es-ES_tradnl" sz="2800" dirty="0" smtClean="0">
                <a:solidFill>
                  <a:srgbClr val="FFFFFF"/>
                </a:solidFill>
                <a:latin typeface="Arial"/>
                <a:cs typeface="Arial"/>
              </a:rPr>
              <a:t>pagar </a:t>
            </a:r>
            <a:r>
              <a:rPr lang="es-ES_tradnl" sz="2800" dirty="0">
                <a:solidFill>
                  <a:srgbClr val="FFFFFF"/>
                </a:solidFill>
                <a:latin typeface="Arial"/>
                <a:cs typeface="Arial"/>
              </a:rPr>
              <a:t>la educación de mis hijos” </a:t>
            </a:r>
          </a:p>
          <a:p>
            <a:pPr marL="457200" lvl="1" indent="0">
              <a:spcBef>
                <a:spcPts val="0"/>
              </a:spcBef>
              <a:buNone/>
            </a:pPr>
            <a:endParaRPr lang="es-ES_tradnl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9379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175699"/>
            <a:ext cx="7921977" cy="868362"/>
          </a:xfrm>
        </p:spPr>
        <p:txBody>
          <a:bodyPr>
            <a:noAutofit/>
          </a:bodyPr>
          <a:lstStyle/>
          <a:p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Desafíos para </a:t>
            </a:r>
            <a:r>
              <a:rPr lang="es-ES_tradnl" sz="3200" b="1" dirty="0" err="1" smtClean="0">
                <a:solidFill>
                  <a:srgbClr val="FFFF99"/>
                </a:solidFill>
                <a:latin typeface="Arial"/>
                <a:cs typeface="Arial"/>
              </a:rPr>
              <a:t>Aprocultivo</a:t>
            </a:r>
            <a:endParaRPr lang="es-ES_tradnl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32" y="1110909"/>
            <a:ext cx="7763404" cy="5613399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Retos logísticos</a:t>
            </a:r>
          </a:p>
          <a:p>
            <a:pPr lvl="1">
              <a:buFont typeface="Wingdings" charset="2"/>
              <a:buChar char="Ø"/>
            </a:pPr>
            <a:r>
              <a:rPr lang="es-ES_tradnl" sz="2400" dirty="0" smtClean="0">
                <a:solidFill>
                  <a:schemeClr val="bg1"/>
                </a:solidFill>
                <a:latin typeface="Arial"/>
                <a:cs typeface="Arial"/>
              </a:rPr>
              <a:t>Solo 2 comunidades con 30 socios (comenzaron con 10 comunidades y 200 productores hace 10 años)</a:t>
            </a:r>
          </a:p>
          <a:p>
            <a:pPr lvl="1">
              <a:buFont typeface="Wingdings" charset="2"/>
              <a:buChar char="Ø"/>
            </a:pPr>
            <a:r>
              <a:rPr lang="es-ES_tradnl" sz="2400" dirty="0" smtClean="0">
                <a:solidFill>
                  <a:schemeClr val="bg1"/>
                </a:solidFill>
                <a:latin typeface="Arial"/>
                <a:cs typeface="Arial"/>
              </a:rPr>
              <a:t>42% no siente informado, aunque 81% tiene celulares</a:t>
            </a:r>
          </a:p>
          <a:p>
            <a:pPr lvl="1">
              <a:buFont typeface="Wingdings" charset="2"/>
              <a:buChar char="Ø"/>
            </a:pPr>
            <a:r>
              <a:rPr lang="es-ES_tradnl" sz="2400" dirty="0" smtClean="0">
                <a:solidFill>
                  <a:schemeClr val="bg1"/>
                </a:solidFill>
                <a:latin typeface="Arial"/>
                <a:cs typeface="Arial"/>
              </a:rPr>
              <a:t>“Había </a:t>
            </a:r>
            <a:r>
              <a:rPr lang="es-ES_tradnl" sz="2400" dirty="0">
                <a:solidFill>
                  <a:schemeClr val="bg1"/>
                </a:solidFill>
                <a:latin typeface="Arial"/>
                <a:cs typeface="Arial"/>
              </a:rPr>
              <a:t>problemas con los directores. Ellos solo buscan su propia interés</a:t>
            </a:r>
            <a:r>
              <a:rPr lang="es-ES_tradnl" sz="2400" dirty="0" smtClean="0">
                <a:solidFill>
                  <a:schemeClr val="bg1"/>
                </a:solidFill>
                <a:latin typeface="Arial"/>
                <a:cs typeface="Arial"/>
              </a:rPr>
              <a:t>”</a:t>
            </a:r>
            <a:endParaRPr lang="es-ES_tradnl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Papas nativas: único ingreso para 41% de las familias</a:t>
            </a:r>
          </a:p>
          <a:p>
            <a:pPr marL="463550" lvl="1" indent="-463550">
              <a:spcBef>
                <a:spcPts val="2000"/>
              </a:spcBef>
              <a:buFont typeface="Wingdings" charset="2"/>
              <a:buChar char="Ø"/>
            </a:pPr>
            <a:r>
              <a:rPr lang="es-ES_tradnl" sz="2400" dirty="0" smtClean="0">
                <a:solidFill>
                  <a:schemeClr val="bg1"/>
                </a:solidFill>
                <a:latin typeface="Arial"/>
                <a:cs typeface="Arial"/>
              </a:rPr>
              <a:t>Complicada intermediación y coordinación con compradores</a:t>
            </a:r>
          </a:p>
        </p:txBody>
      </p:sp>
    </p:spTree>
    <p:extLst>
      <p:ext uri="{BB962C8B-B14F-4D97-AF65-F5344CB8AC3E}">
        <p14:creationId xmlns:p14="http://schemas.microsoft.com/office/powerpoint/2010/main" val="1567436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175699"/>
            <a:ext cx="7921977" cy="868362"/>
          </a:xfrm>
        </p:spPr>
        <p:txBody>
          <a:bodyPr>
            <a:noAutofit/>
          </a:bodyPr>
          <a:lstStyle/>
          <a:p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Desafíos enfrentados por </a:t>
            </a:r>
            <a:r>
              <a:rPr lang="es-ES_tradnl" sz="3200" b="1" dirty="0" err="1" smtClean="0">
                <a:solidFill>
                  <a:srgbClr val="FFFF99"/>
                </a:solidFill>
                <a:latin typeface="Arial"/>
                <a:cs typeface="Arial"/>
              </a:rPr>
              <a:t>Qorichacra</a:t>
            </a:r>
            <a:endParaRPr lang="es-ES_tradnl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pic>
        <p:nvPicPr>
          <p:cNvPr id="8" name="Imagen 7" descr="IMG_27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588" y="1568356"/>
            <a:ext cx="5483412" cy="411255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786" y="1093975"/>
            <a:ext cx="4379748" cy="5613399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Pagos atrasados de los restaurantes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Sin coordinación de la venta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No cumplimiento con los requisitos tributarios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sz="2800" dirty="0" smtClean="0">
                <a:solidFill>
                  <a:schemeClr val="bg1"/>
                </a:solidFill>
                <a:latin typeface="Arial"/>
                <a:cs typeface="Arial"/>
              </a:rPr>
              <a:t>Restaurantes que compran poco – necesidad de rotar la venta entre socios </a:t>
            </a:r>
          </a:p>
        </p:txBody>
      </p:sp>
    </p:spTree>
    <p:extLst>
      <p:ext uri="{BB962C8B-B14F-4D97-AF65-F5344CB8AC3E}">
        <p14:creationId xmlns:p14="http://schemas.microsoft.com/office/powerpoint/2010/main" val="424697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6" y="175699"/>
            <a:ext cx="7921977" cy="868362"/>
          </a:xfrm>
        </p:spPr>
        <p:txBody>
          <a:bodyPr>
            <a:noAutofit/>
          </a:bodyPr>
          <a:lstStyle/>
          <a:p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Cuellos de botella para </a:t>
            </a:r>
            <a:r>
              <a:rPr lang="es-ES_tradnl" sz="3200" b="1" dirty="0" err="1" smtClean="0">
                <a:solidFill>
                  <a:srgbClr val="FFFF99"/>
                </a:solidFill>
                <a:latin typeface="Arial"/>
                <a:cs typeface="Arial"/>
              </a:rPr>
              <a:t>Organics</a:t>
            </a:r>
            <a:r>
              <a:rPr lang="es-ES_tradnl" sz="3200" b="1" dirty="0" smtClean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lang="es-ES_tradnl" sz="3200" b="1" dirty="0" err="1" smtClean="0">
                <a:solidFill>
                  <a:srgbClr val="FFFF99"/>
                </a:solidFill>
                <a:latin typeface="Arial"/>
                <a:cs typeface="Arial"/>
              </a:rPr>
              <a:t>Lamay</a:t>
            </a:r>
            <a:endParaRPr lang="es-ES_tradnl" sz="3200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pic>
        <p:nvPicPr>
          <p:cNvPr id="6" name="Imagen 5" descr="IMG_274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225" r="7026" b="3061"/>
          <a:stretch/>
        </p:blipFill>
        <p:spPr>
          <a:xfrm>
            <a:off x="4811058" y="1044061"/>
            <a:ext cx="3929529" cy="560404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59" y="1034706"/>
            <a:ext cx="4532142" cy="5613399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Más demanda que oferta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Sin capacidad de invertir más para expandir la empresa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Dificultades en comunicación (poco señal de celular y internet)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No pueden conseguir las semillas orgánicas</a:t>
            </a:r>
          </a:p>
          <a:p>
            <a:pPr>
              <a:spcBef>
                <a:spcPts val="1800"/>
              </a:spcBef>
              <a:buFont typeface="Wingdings" charset="2"/>
              <a:buChar char="Ø"/>
            </a:pPr>
            <a:r>
              <a:rPr lang="es-ES_tradnl" dirty="0" smtClean="0">
                <a:solidFill>
                  <a:schemeClr val="bg1"/>
                </a:solidFill>
                <a:latin typeface="Arial"/>
                <a:cs typeface="Arial"/>
              </a:rPr>
              <a:t>Logísticas prohíbe compras de comunidades</a:t>
            </a:r>
          </a:p>
        </p:txBody>
      </p:sp>
    </p:spTree>
    <p:extLst>
      <p:ext uri="{BB962C8B-B14F-4D97-AF65-F5344CB8AC3E}">
        <p14:creationId xmlns:p14="http://schemas.microsoft.com/office/powerpoint/2010/main" val="424697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8964" y="193289"/>
            <a:ext cx="8229600" cy="129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s-ES" sz="4500" b="1" dirty="0" smtClean="0">
                <a:solidFill>
                  <a:srgbClr val="FFFF99"/>
                </a:solidFill>
                <a:latin typeface="Arial"/>
                <a:cs typeface="Arial"/>
              </a:rPr>
              <a:t>Sistemas de alimentación</a:t>
            </a:r>
            <a:r>
              <a:rPr lang="es-ES" sz="4500" b="1" dirty="0">
                <a:solidFill>
                  <a:srgbClr val="FFFF99"/>
                </a:solidFill>
                <a:latin typeface="Arial"/>
                <a:cs typeface="Arial"/>
              </a:rPr>
              <a:t>: L</a:t>
            </a:r>
            <a:r>
              <a:rPr lang="es-ES" sz="4500" b="1" dirty="0" smtClean="0">
                <a:solidFill>
                  <a:srgbClr val="FFFF99"/>
                </a:solidFill>
                <a:latin typeface="Arial"/>
                <a:cs typeface="Arial"/>
              </a:rPr>
              <a:t>ección clave desde Cusco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4152470" y="38900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1016" y="1811112"/>
            <a:ext cx="8427548" cy="4829634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marL="273050" indent="0" algn="ctr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Lograr impacto a escala requiere de más colaboración, innovación y reflexión. Tenemos que incluir múltiples </a:t>
            </a: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actores: </a:t>
            </a:r>
          </a:p>
          <a:p>
            <a:pPr marL="273050" indent="0" algn="ctr" defTabSz="9144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None/>
            </a:pP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ONG</a:t>
            </a: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, consumidores, productores y </a:t>
            </a: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gobierno, </a:t>
            </a: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y múltiples </a:t>
            </a: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acciones: nuevas </a:t>
            </a: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tecnologías, ventas directas, nuevas formas de intermediación, expansión de demanda y </a:t>
            </a:r>
            <a:r>
              <a:rPr lang="es-ES" sz="3100" kern="0" dirty="0" smtClean="0">
                <a:solidFill>
                  <a:schemeClr val="bg1"/>
                </a:solidFill>
                <a:latin typeface="Arial"/>
              </a:rPr>
              <a:t>oferta</a:t>
            </a:r>
            <a:endParaRPr lang="es-ES" sz="3100" kern="0" dirty="0" smtClean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1019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495" y="68734"/>
            <a:ext cx="8568268" cy="868362"/>
          </a:xfrm>
        </p:spPr>
        <p:txBody>
          <a:bodyPr>
            <a:normAutofit/>
          </a:bodyPr>
          <a:lstStyle/>
          <a:p>
            <a:r>
              <a:rPr lang="es-ES_tradnl" b="1" dirty="0" smtClean="0">
                <a:solidFill>
                  <a:srgbClr val="FFFF99"/>
                </a:solidFill>
                <a:latin typeface="Arial"/>
                <a:cs typeface="Arial"/>
              </a:rPr>
              <a:t>Algunas lecciones en Cusco </a:t>
            </a:r>
            <a:endParaRPr lang="es-ES_tradnl" b="1" dirty="0">
              <a:solidFill>
                <a:srgbClr val="FFFF99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868" y="1049280"/>
            <a:ext cx="7894918" cy="5635336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Sector privado con interés pero poca capacidad para ampliar e intensificar sus relaciones directas con productores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Enfoque en agroecología sin responder a las necesidades y realidades del mercado no lograr</a:t>
            </a: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á el impacto deseado</a:t>
            </a:r>
            <a:endParaRPr lang="es-ES" sz="22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El carácter multidisciplinaria de sistemas de alimentos dificulta sostener un di</a:t>
            </a: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á</a:t>
            </a: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logo con las entidades del gobierno regional</a:t>
            </a:r>
            <a:endParaRPr lang="es-ES" sz="2200" dirty="0">
              <a:solidFill>
                <a:srgbClr val="FFFFFF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s-ES" sz="2200" dirty="0">
                <a:solidFill>
                  <a:srgbClr val="FFFFFF"/>
                </a:solidFill>
                <a:latin typeface="Arial"/>
                <a:cs typeface="Arial"/>
              </a:rPr>
              <a:t>ONG: interés y capacidad en el </a:t>
            </a: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tema, </a:t>
            </a:r>
            <a:r>
              <a:rPr lang="es-ES" sz="2200" dirty="0">
                <a:solidFill>
                  <a:srgbClr val="FFFFFF"/>
                </a:solidFill>
                <a:latin typeface="Arial"/>
                <a:cs typeface="Arial"/>
              </a:rPr>
              <a:t>pero </a:t>
            </a: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pocos </a:t>
            </a:r>
            <a:r>
              <a:rPr lang="es-ES" sz="2200" dirty="0">
                <a:solidFill>
                  <a:srgbClr val="FFFFFF"/>
                </a:solidFill>
                <a:latin typeface="Arial"/>
                <a:cs typeface="Arial"/>
              </a:rPr>
              <a:t>recursos y </a:t>
            </a: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colaboración entre ellas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s-ES" sz="2200" dirty="0" smtClean="0">
                <a:solidFill>
                  <a:srgbClr val="FFFFFF"/>
                </a:solidFill>
                <a:latin typeface="Arial"/>
                <a:cs typeface="Arial"/>
              </a:rPr>
              <a:t>Aplicando viejas soluciones a nuevos problemas – urgencia de innovación en marcos conceptuales y metodológicos para enfrentar la complexidad en SAL</a:t>
            </a:r>
            <a:endParaRPr lang="es-ES" sz="22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0777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717"/>
            <a:ext cx="7313613" cy="868362"/>
          </a:xfrm>
        </p:spPr>
        <p:txBody>
          <a:bodyPr/>
          <a:lstStyle/>
          <a:p>
            <a:r>
              <a:rPr lang="es-ES" b="1" dirty="0">
                <a:solidFill>
                  <a:srgbClr val="FFFF00"/>
                </a:solidFill>
                <a:latin typeface="Arial"/>
                <a:cs typeface="Arial"/>
              </a:rPr>
              <a:t>Gracias</a:t>
            </a:r>
            <a:endParaRPr lang="en-US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pic>
        <p:nvPicPr>
          <p:cNvPr id="3" name="Marcador de contenido 2" descr="IMG_2330.JP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2" b="18006"/>
          <a:stretch/>
        </p:blipFill>
        <p:spPr>
          <a:xfrm>
            <a:off x="2002119" y="1011079"/>
            <a:ext cx="5573058" cy="5517802"/>
          </a:xfrm>
        </p:spPr>
      </p:pic>
    </p:spTree>
    <p:extLst>
      <p:ext uri="{BB962C8B-B14F-4D97-AF65-F5344CB8AC3E}">
        <p14:creationId xmlns:p14="http://schemas.microsoft.com/office/powerpoint/2010/main" val="3392646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26428</TotalTime>
  <Words>1408</Words>
  <Application>Microsoft Macintosh PowerPoint</Application>
  <PresentationFormat>Presentación en pantalla (4:3)</PresentationFormat>
  <Paragraphs>192</Paragraphs>
  <Slides>24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6" baseType="lpstr">
      <vt:lpstr>Inkwell</vt:lpstr>
      <vt:lpstr>Documento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Producción agrícola en Cusco </vt:lpstr>
      <vt:lpstr>Presentación de PowerPoint</vt:lpstr>
      <vt:lpstr>Métodos: Demanda de los restaurantes por productos locales</vt:lpstr>
      <vt:lpstr>% insumos comprados por tipo de proveedor </vt:lpstr>
      <vt:lpstr>Requerimientos para proveedores de FyV</vt:lpstr>
      <vt:lpstr>Frecuencia y gravedad de los problemas con la compra directa de asociaciones de productores (n=7)  </vt:lpstr>
      <vt:lpstr>Cuellos de botella: Difícil conseguir productos deseados </vt:lpstr>
      <vt:lpstr>Cuellos de botella: Cumplir estándares de calidad y tributarios</vt:lpstr>
      <vt:lpstr>Métodos: evaluación de esfuerzos crear ventas directas al restaurantes en Cusco </vt:lpstr>
      <vt:lpstr>Relevancia de la venta directa a  restaurantes para pequeños productores   </vt:lpstr>
      <vt:lpstr>Desafíos para Aprocultivo</vt:lpstr>
      <vt:lpstr>Desafíos enfrentados por Qorichacra</vt:lpstr>
      <vt:lpstr>Cuellos de botella para Organics Lamay</vt:lpstr>
      <vt:lpstr>Presentación de PowerPoint</vt:lpstr>
      <vt:lpstr>Algunas lecciones en Cusco </vt:lpstr>
      <vt:lpstr>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Trent</cp:lastModifiedBy>
  <cp:revision>1280</cp:revision>
  <cp:lastPrinted>2013-06-03T18:23:35Z</cp:lastPrinted>
  <dcterms:created xsi:type="dcterms:W3CDTF">2012-04-13T11:42:46Z</dcterms:created>
  <dcterms:modified xsi:type="dcterms:W3CDTF">2017-07-10T16:06:38Z</dcterms:modified>
</cp:coreProperties>
</file>