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92" r:id="rId5"/>
    <p:sldId id="258" r:id="rId6"/>
    <p:sldId id="259" r:id="rId7"/>
    <p:sldId id="268" r:id="rId8"/>
    <p:sldId id="270" r:id="rId9"/>
    <p:sldId id="262" r:id="rId10"/>
    <p:sldId id="263" r:id="rId11"/>
    <p:sldId id="281" r:id="rId12"/>
    <p:sldId id="283" r:id="rId13"/>
    <p:sldId id="269" r:id="rId14"/>
    <p:sldId id="266" r:id="rId15"/>
    <p:sldId id="284" r:id="rId16"/>
    <p:sldId id="271" r:id="rId17"/>
    <p:sldId id="289" r:id="rId18"/>
    <p:sldId id="273" r:id="rId19"/>
    <p:sldId id="274" r:id="rId20"/>
    <p:sldId id="275" r:id="rId21"/>
    <p:sldId id="277" r:id="rId22"/>
    <p:sldId id="279" r:id="rId23"/>
    <p:sldId id="280" r:id="rId24"/>
    <p:sldId id="286" r:id="rId25"/>
    <p:sldId id="264" r:id="rId26"/>
    <p:sldId id="287" r:id="rId27"/>
    <p:sldId id="265" r:id="rId28"/>
    <p:sldId id="288" r:id="rId29"/>
    <p:sldId id="272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79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434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796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6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92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541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341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00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12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21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50FEE-D78E-4FA6-B6CF-F2F7A8D183DF}" type="datetimeFigureOut">
              <a:rPr lang="en-GB" smtClean="0"/>
              <a:t>09/07/2017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0A5B8-E22A-403A-ACD0-E92DFD33D15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93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16887" y="4704496"/>
            <a:ext cx="10872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</a:rPr>
              <a:t>Una Mejor Comprensión de las Interacciones Humanos-Naturales Facilita una Mejor Gestión del Paisaje Rural</a:t>
            </a:r>
            <a:endParaRPr lang="es-EC" sz="4000" b="1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4921"/>
            <a:ext cx="2962656" cy="197510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404" y="640079"/>
            <a:ext cx="4431191" cy="9144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743" y="568642"/>
            <a:ext cx="313372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98110"/>
            <a:ext cx="9144000" cy="879475"/>
          </a:xfrm>
        </p:spPr>
        <p:txBody>
          <a:bodyPr>
            <a:normAutofit fontScale="90000"/>
          </a:bodyPr>
          <a:lstStyle/>
          <a:p>
            <a:r>
              <a:rPr lang="en-GB" b="1" dirty="0" err="1" smtClean="0">
                <a:solidFill>
                  <a:schemeClr val="bg1"/>
                </a:solidFill>
              </a:rPr>
              <a:t>Objetivos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475695"/>
            <a:ext cx="9144000" cy="3782105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C" sz="3600" dirty="0" smtClean="0">
                <a:solidFill>
                  <a:schemeClr val="bg1"/>
                </a:solidFill>
              </a:rPr>
              <a:t>Describir el ambiente biofísico del paisaje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C" sz="3600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C" sz="3600" dirty="0" smtClean="0">
                <a:solidFill>
                  <a:schemeClr val="bg1"/>
                </a:solidFill>
              </a:rPr>
              <a:t>Explicar los patrones biofísicos del paisaje basado en las interacciones humanos-naturales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C" sz="3600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C" sz="3600" dirty="0" smtClean="0">
                <a:solidFill>
                  <a:schemeClr val="bg1"/>
                </a:solidFill>
              </a:rPr>
              <a:t>Explorar oportunidades para un paisaje mas sostenible</a:t>
            </a:r>
            <a:endParaRPr lang="es-EC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4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2992442"/>
            <a:ext cx="9144000" cy="496307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s-EC" b="1" i="1" dirty="0" smtClean="0"/>
              <a:t>Sistemas humanos-naturales acoplados*</a:t>
            </a:r>
            <a:endParaRPr lang="es-EC" b="1" i="1" dirty="0"/>
          </a:p>
        </p:txBody>
      </p:sp>
      <p:sp>
        <p:nvSpPr>
          <p:cNvPr id="16" name="Flecha curvada hacia la derecha 15"/>
          <p:cNvSpPr/>
          <p:nvPr/>
        </p:nvSpPr>
        <p:spPr>
          <a:xfrm>
            <a:off x="1524000" y="802694"/>
            <a:ext cx="3105752" cy="5085348"/>
          </a:xfrm>
          <a:prstGeom prst="curvedRight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Flecha curvada hacia la derecha 18"/>
          <p:cNvSpPr/>
          <p:nvPr/>
        </p:nvSpPr>
        <p:spPr>
          <a:xfrm rot="10800000">
            <a:off x="7937632" y="517191"/>
            <a:ext cx="2999873" cy="5085348"/>
          </a:xfrm>
          <a:prstGeom prst="curvedRight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5364480" y="1607091"/>
            <a:ext cx="1738964" cy="1216152"/>
            <a:chOff x="5364480" y="1591049"/>
            <a:chExt cx="1738964" cy="121615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Flecha curvada hacia la derecha 20"/>
            <p:cNvSpPr/>
            <p:nvPr/>
          </p:nvSpPr>
          <p:spPr>
            <a:xfrm>
              <a:off x="5364480" y="1591049"/>
              <a:ext cx="731520" cy="121615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2" name="Flecha curvada hacia la derecha 21"/>
            <p:cNvSpPr/>
            <p:nvPr/>
          </p:nvSpPr>
          <p:spPr>
            <a:xfrm rot="10800000">
              <a:off x="6371924" y="1591049"/>
              <a:ext cx="731520" cy="121615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5364480" y="3492589"/>
            <a:ext cx="1838425" cy="1216152"/>
            <a:chOff x="5364480" y="4439067"/>
            <a:chExt cx="1838425" cy="121615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0" name="Flecha curvada hacia la derecha 19"/>
            <p:cNvSpPr/>
            <p:nvPr/>
          </p:nvSpPr>
          <p:spPr>
            <a:xfrm>
              <a:off x="5364480" y="4439067"/>
              <a:ext cx="731520" cy="121615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3" name="Flecha curvada hacia la derecha 22"/>
            <p:cNvSpPr/>
            <p:nvPr/>
          </p:nvSpPr>
          <p:spPr>
            <a:xfrm rot="10800000">
              <a:off x="6471385" y="4439067"/>
              <a:ext cx="731520" cy="121615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26" name="CuadroTexto 25"/>
          <p:cNvSpPr txBox="1"/>
          <p:nvPr/>
        </p:nvSpPr>
        <p:spPr>
          <a:xfrm>
            <a:off x="5459929" y="441910"/>
            <a:ext cx="1823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smtClean="0"/>
              <a:t>Sistema </a:t>
            </a:r>
            <a:r>
              <a:rPr lang="en-IE" sz="2400" dirty="0" err="1" smtClean="0"/>
              <a:t>humano</a:t>
            </a:r>
            <a:endParaRPr lang="en-GB" sz="2400" dirty="0"/>
          </a:p>
        </p:txBody>
      </p:sp>
      <p:sp>
        <p:nvSpPr>
          <p:cNvPr id="28" name="CuadroTexto 27"/>
          <p:cNvSpPr txBox="1"/>
          <p:nvPr/>
        </p:nvSpPr>
        <p:spPr>
          <a:xfrm>
            <a:off x="5276647" y="5049463"/>
            <a:ext cx="1823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smtClean="0"/>
              <a:t>Sistema natural</a:t>
            </a:r>
            <a:endParaRPr lang="en-GB" sz="2400" dirty="0"/>
          </a:p>
        </p:txBody>
      </p:sp>
      <p:sp>
        <p:nvSpPr>
          <p:cNvPr id="29" name="CuadroTexto 28"/>
          <p:cNvSpPr txBox="1"/>
          <p:nvPr/>
        </p:nvSpPr>
        <p:spPr>
          <a:xfrm>
            <a:off x="513347" y="6249426"/>
            <a:ext cx="114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  <a:r>
              <a:rPr lang="en-GB" sz="1400" dirty="0" smtClean="0"/>
              <a:t>Liu</a:t>
            </a:r>
            <a:r>
              <a:rPr lang="en-GB" sz="1400" dirty="0"/>
              <a:t>, J., Dietz, T., Carpenter, S.R., </a:t>
            </a:r>
            <a:r>
              <a:rPr lang="en-GB" sz="1400" dirty="0" err="1"/>
              <a:t>Alberti</a:t>
            </a:r>
            <a:r>
              <a:rPr lang="en-GB" sz="1400" dirty="0"/>
              <a:t>, M., </a:t>
            </a:r>
            <a:r>
              <a:rPr lang="en-GB" sz="1400" dirty="0" err="1"/>
              <a:t>Folke</a:t>
            </a:r>
            <a:r>
              <a:rPr lang="en-GB" sz="1400" dirty="0"/>
              <a:t>, C., Moran, E., Pell, A.N., Deadman, P., </a:t>
            </a:r>
            <a:r>
              <a:rPr lang="en-GB" sz="1400" dirty="0" err="1"/>
              <a:t>Kratz</a:t>
            </a:r>
            <a:r>
              <a:rPr lang="en-GB" sz="1400" dirty="0"/>
              <a:t>, T., </a:t>
            </a:r>
            <a:r>
              <a:rPr lang="en-GB" sz="1400" dirty="0" err="1"/>
              <a:t>Lubchenco</a:t>
            </a:r>
            <a:r>
              <a:rPr lang="en-GB" sz="1400" dirty="0"/>
              <a:t>, J., </a:t>
            </a:r>
            <a:r>
              <a:rPr lang="en-GB" sz="1400" dirty="0" err="1"/>
              <a:t>Ostrom</a:t>
            </a:r>
            <a:r>
              <a:rPr lang="en-GB" sz="1400" dirty="0"/>
              <a:t>, E., Ouyang, Z., </a:t>
            </a:r>
            <a:r>
              <a:rPr lang="en-GB" sz="1400" dirty="0" err="1"/>
              <a:t>Provencher</a:t>
            </a:r>
            <a:r>
              <a:rPr lang="en-GB" sz="1400" dirty="0"/>
              <a:t>, W., Redman, C.L., Schneider, S.H., Taylor, W.W., 2007. Complexity of Coupled Human and Natural Systems. Science (80-. ). 317, 1513–1516.</a:t>
            </a:r>
          </a:p>
        </p:txBody>
      </p:sp>
    </p:spTree>
    <p:extLst>
      <p:ext uri="{BB962C8B-B14F-4D97-AF65-F5344CB8AC3E}">
        <p14:creationId xmlns:p14="http://schemas.microsoft.com/office/powerpoint/2010/main" val="369690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 animBg="1"/>
      <p:bldP spid="19" grpId="0" animBg="1"/>
      <p:bldP spid="26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5246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err="1" smtClean="0"/>
              <a:t>Biocomplejidad</a:t>
            </a:r>
            <a:r>
              <a:rPr lang="en-IE" b="1" dirty="0" smtClean="0"/>
              <a:t>*</a:t>
            </a:r>
            <a:endParaRPr lang="en-GB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64561"/>
          </a:xfrm>
        </p:spPr>
        <p:txBody>
          <a:bodyPr/>
          <a:lstStyle/>
          <a:p>
            <a:r>
              <a:rPr lang="es-ES" dirty="0" smtClean="0"/>
              <a:t>La </a:t>
            </a:r>
            <a:r>
              <a:rPr lang="es-ES" dirty="0" err="1" smtClean="0"/>
              <a:t>biocomplejidad</a:t>
            </a:r>
            <a:r>
              <a:rPr lang="es-ES" dirty="0" smtClean="0"/>
              <a:t> </a:t>
            </a:r>
            <a:r>
              <a:rPr lang="es-ES" dirty="0"/>
              <a:t>resulta de una </a:t>
            </a:r>
            <a:r>
              <a:rPr lang="es-ES" b="1" i="1" dirty="0" smtClean="0"/>
              <a:t>“multiplicidad </a:t>
            </a:r>
            <a:r>
              <a:rPr lang="es-ES" b="1" i="1" dirty="0"/>
              <a:t>de relaciones y niveles </a:t>
            </a:r>
            <a:r>
              <a:rPr lang="es-ES" b="1" i="1" dirty="0" smtClean="0"/>
              <a:t>interconectados”</a:t>
            </a:r>
          </a:p>
          <a:p>
            <a:r>
              <a:rPr lang="es-ES" dirty="0" smtClean="0"/>
              <a:t>Las relaciones sencillos interactúan para crear una complejidad (</a:t>
            </a:r>
            <a:r>
              <a:rPr lang="es-ES" b="1" i="1" dirty="0" smtClean="0"/>
              <a:t>una heterogeneidad del paisaje</a:t>
            </a:r>
            <a:r>
              <a:rPr lang="es-ES" dirty="0" smtClean="0"/>
              <a:t>)</a:t>
            </a:r>
          </a:p>
          <a:p>
            <a:r>
              <a:rPr lang="en-IE" dirty="0" err="1" smtClean="0"/>
              <a:t>Salen</a:t>
            </a:r>
            <a:r>
              <a:rPr lang="en-IE" dirty="0" smtClean="0"/>
              <a:t> </a:t>
            </a:r>
            <a:r>
              <a:rPr lang="en-IE" dirty="0" err="1" smtClean="0"/>
              <a:t>patrones</a:t>
            </a:r>
            <a:r>
              <a:rPr lang="en-IE" dirty="0" smtClean="0"/>
              <a:t> </a:t>
            </a:r>
            <a:r>
              <a:rPr lang="en-IE" b="1" i="1" dirty="0" smtClean="0"/>
              <a:t>no-</a:t>
            </a:r>
            <a:r>
              <a:rPr lang="en-IE" b="1" i="1" dirty="0" err="1" smtClean="0"/>
              <a:t>lineales</a:t>
            </a:r>
            <a:r>
              <a:rPr lang="en-IE" b="1" i="1" dirty="0" smtClean="0"/>
              <a:t> </a:t>
            </a:r>
            <a:r>
              <a:rPr lang="en-IE" dirty="0" err="1" smtClean="0"/>
              <a:t>dentro</a:t>
            </a:r>
            <a:r>
              <a:rPr lang="en-IE" dirty="0" smtClean="0"/>
              <a:t> de </a:t>
            </a:r>
            <a:r>
              <a:rPr lang="en-IE" dirty="0" err="1" smtClean="0"/>
              <a:t>esta</a:t>
            </a:r>
            <a:r>
              <a:rPr lang="en-IE" dirty="0" smtClean="0"/>
              <a:t> </a:t>
            </a:r>
            <a:r>
              <a:rPr lang="en-IE" dirty="0" err="1" smtClean="0"/>
              <a:t>complejidad</a:t>
            </a:r>
            <a:r>
              <a:rPr lang="en-IE" dirty="0" smtClean="0"/>
              <a:t> </a:t>
            </a:r>
          </a:p>
          <a:p>
            <a:r>
              <a:rPr lang="en-IE" dirty="0" err="1" smtClean="0"/>
              <a:t>Incluir</a:t>
            </a:r>
            <a:r>
              <a:rPr lang="en-IE" dirty="0" smtClean="0"/>
              <a:t> el </a:t>
            </a:r>
            <a:r>
              <a:rPr lang="en-IE" b="1" i="1" dirty="0" err="1" smtClean="0"/>
              <a:t>nivel</a:t>
            </a:r>
            <a:r>
              <a:rPr lang="en-IE" b="1" i="1" dirty="0" smtClean="0"/>
              <a:t> de </a:t>
            </a:r>
            <a:r>
              <a:rPr lang="en-IE" b="1" i="1" dirty="0" err="1" smtClean="0"/>
              <a:t>paisaje</a:t>
            </a:r>
            <a:r>
              <a:rPr lang="en-IE" b="1" i="1" dirty="0" smtClean="0"/>
              <a:t> </a:t>
            </a:r>
            <a:r>
              <a:rPr lang="en-IE" dirty="0" err="1" smtClean="0"/>
              <a:t>en</a:t>
            </a:r>
            <a:r>
              <a:rPr lang="en-IE" dirty="0" smtClean="0"/>
              <a:t> </a:t>
            </a:r>
            <a:r>
              <a:rPr lang="en-IE" dirty="0" err="1" smtClean="0"/>
              <a:t>este</a:t>
            </a:r>
            <a:r>
              <a:rPr lang="en-IE" dirty="0" smtClean="0"/>
              <a:t> </a:t>
            </a:r>
            <a:r>
              <a:rPr lang="en-IE" dirty="0" err="1" smtClean="0"/>
              <a:t>analisis</a:t>
            </a:r>
            <a:r>
              <a:rPr lang="en-IE" dirty="0" smtClean="0"/>
              <a:t> </a:t>
            </a:r>
            <a:r>
              <a:rPr lang="en-IE" dirty="0" err="1" smtClean="0"/>
              <a:t>es</a:t>
            </a:r>
            <a:r>
              <a:rPr lang="en-IE" dirty="0" smtClean="0"/>
              <a:t> fundamental</a:t>
            </a:r>
            <a:endParaRPr lang="en-GB" dirty="0"/>
          </a:p>
        </p:txBody>
      </p:sp>
      <p:sp>
        <p:nvSpPr>
          <p:cNvPr id="5" name="CuadroTexto 4"/>
          <p:cNvSpPr txBox="1"/>
          <p:nvPr/>
        </p:nvSpPr>
        <p:spPr>
          <a:xfrm>
            <a:off x="838200" y="5422006"/>
            <a:ext cx="1051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*</a:t>
            </a:r>
            <a:r>
              <a:rPr lang="en-GB" sz="1400" dirty="0" err="1" smtClean="0"/>
              <a:t>Cadenasso</a:t>
            </a:r>
            <a:r>
              <a:rPr lang="en-GB" sz="1400" dirty="0"/>
              <a:t>, M.L., Pickett, S.T.A., Grove, J.M., 2006. Dimensions of ecosystem complexity: Heterogeneity, connectivity, and history. Ecol. Complex. </a:t>
            </a:r>
            <a:r>
              <a:rPr lang="en-GB" sz="1400" dirty="0" smtClean="0"/>
              <a:t>doi:10.1016/j.ecocom.2005.07.002</a:t>
            </a:r>
            <a:endParaRPr lang="en-GB" sz="1400" dirty="0"/>
          </a:p>
          <a:p>
            <a:r>
              <a:rPr lang="en-GB" sz="1400" dirty="0"/>
              <a:t>Pickett, S.T.A., </a:t>
            </a:r>
            <a:r>
              <a:rPr lang="en-GB" sz="1400" dirty="0" err="1"/>
              <a:t>Cadenasso</a:t>
            </a:r>
            <a:r>
              <a:rPr lang="en-GB" sz="1400" dirty="0"/>
              <a:t>, M.L., Grove, J.M., 2005. </a:t>
            </a:r>
            <a:r>
              <a:rPr lang="en-GB" sz="1400" dirty="0" err="1"/>
              <a:t>Biocomplexity</a:t>
            </a:r>
            <a:r>
              <a:rPr lang="en-GB" sz="1400" dirty="0"/>
              <a:t> in Coupled Natural-Human Systems : A Multidimensional Framework. Ecosystems 8, 225–232. </a:t>
            </a:r>
            <a:r>
              <a:rPr lang="en-GB" sz="1400" dirty="0" smtClean="0"/>
              <a:t>doi:10.1007/s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85047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Naubug</a:t>
            </a: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1375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cintosh HD:Users:markcaulfield:Pictures:iPhoto Library:Masters:2014:06:02:20140602-194848:DSC_1704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302734" y="5741638"/>
            <a:ext cx="9572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Los </a:t>
            </a:r>
            <a:r>
              <a:rPr lang="en-GB" sz="4000" dirty="0" err="1" smtClean="0">
                <a:solidFill>
                  <a:schemeClr val="bg1"/>
                </a:solidFill>
              </a:rPr>
              <a:t>Desafios</a:t>
            </a:r>
            <a:r>
              <a:rPr lang="en-GB" sz="4000" smtClean="0">
                <a:solidFill>
                  <a:schemeClr val="bg1"/>
                </a:solidFill>
              </a:rPr>
              <a:t> Socio-Ambientales</a:t>
            </a:r>
            <a:r>
              <a:rPr lang="en-GB" sz="4000" dirty="0" smtClean="0">
                <a:solidFill>
                  <a:schemeClr val="bg1"/>
                </a:solidFill>
              </a:rPr>
              <a:t> de </a:t>
            </a:r>
            <a:r>
              <a:rPr lang="en-GB" sz="4000" dirty="0" err="1" smtClean="0">
                <a:solidFill>
                  <a:schemeClr val="bg1"/>
                </a:solidFill>
              </a:rPr>
              <a:t>Naubug</a:t>
            </a:r>
            <a:endParaRPr lang="es-EC" sz="4000" dirty="0">
              <a:solidFill>
                <a:schemeClr val="bg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524000" y="806229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400" dirty="0" err="1" smtClean="0">
                <a:solidFill>
                  <a:schemeClr val="bg1"/>
                </a:solidFill>
              </a:rPr>
              <a:t>Muy</a:t>
            </a:r>
            <a:r>
              <a:rPr lang="en-GB" sz="3400" dirty="0" smtClean="0">
                <a:solidFill>
                  <a:schemeClr val="bg1"/>
                </a:solidFill>
              </a:rPr>
              <a:t> </a:t>
            </a:r>
            <a:r>
              <a:rPr lang="en-GB" sz="3400" dirty="0" err="1" smtClean="0">
                <a:solidFill>
                  <a:schemeClr val="bg1"/>
                </a:solidFill>
              </a:rPr>
              <a:t>bajos</a:t>
            </a:r>
            <a:r>
              <a:rPr lang="en-GB" sz="3400" dirty="0" smtClean="0">
                <a:solidFill>
                  <a:schemeClr val="bg1"/>
                </a:solidFill>
              </a:rPr>
              <a:t> </a:t>
            </a:r>
            <a:r>
              <a:rPr lang="en-GB" sz="3400" dirty="0" err="1" smtClean="0">
                <a:solidFill>
                  <a:schemeClr val="bg1"/>
                </a:solidFill>
              </a:rPr>
              <a:t>rendimientos</a:t>
            </a:r>
            <a:r>
              <a:rPr lang="en-GB" sz="3400" dirty="0" smtClean="0">
                <a:solidFill>
                  <a:schemeClr val="bg1"/>
                </a:solidFill>
              </a:rPr>
              <a:t> (</a:t>
            </a:r>
            <a:r>
              <a:rPr lang="en-GB" sz="3400" dirty="0" err="1" smtClean="0">
                <a:solidFill>
                  <a:schemeClr val="bg1"/>
                </a:solidFill>
              </a:rPr>
              <a:t>en</a:t>
            </a:r>
            <a:r>
              <a:rPr lang="en-GB" sz="3400" dirty="0" smtClean="0">
                <a:solidFill>
                  <a:schemeClr val="bg1"/>
                </a:solidFill>
              </a:rPr>
              <a:t> </a:t>
            </a:r>
            <a:r>
              <a:rPr lang="en-GB" sz="3400" dirty="0" err="1" smtClean="0">
                <a:solidFill>
                  <a:schemeClr val="bg1"/>
                </a:solidFill>
              </a:rPr>
              <a:t>muchas</a:t>
            </a:r>
            <a:r>
              <a:rPr lang="en-GB" sz="3400" dirty="0" smtClean="0">
                <a:solidFill>
                  <a:schemeClr val="bg1"/>
                </a:solidFill>
              </a:rPr>
              <a:t> </a:t>
            </a:r>
            <a:r>
              <a:rPr lang="en-GB" sz="3400" dirty="0" err="1" smtClean="0">
                <a:solidFill>
                  <a:schemeClr val="bg1"/>
                </a:solidFill>
              </a:rPr>
              <a:t>partes</a:t>
            </a:r>
            <a:r>
              <a:rPr lang="en-GB" sz="3400" dirty="0" smtClean="0">
                <a:solidFill>
                  <a:schemeClr val="bg1"/>
                </a:solidFill>
              </a:rPr>
              <a:t> del </a:t>
            </a:r>
            <a:r>
              <a:rPr lang="en-GB" sz="3400" dirty="0" err="1" smtClean="0">
                <a:solidFill>
                  <a:schemeClr val="bg1"/>
                </a:solidFill>
              </a:rPr>
              <a:t>paisaje</a:t>
            </a:r>
            <a:r>
              <a:rPr lang="en-GB" sz="3400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400" dirty="0" err="1" smtClean="0">
                <a:solidFill>
                  <a:schemeClr val="bg1"/>
                </a:solidFill>
              </a:rPr>
              <a:t>Degradación</a:t>
            </a:r>
            <a:r>
              <a:rPr lang="en-GB" sz="3400" dirty="0" smtClean="0">
                <a:solidFill>
                  <a:schemeClr val="bg1"/>
                </a:solidFill>
              </a:rPr>
              <a:t> </a:t>
            </a:r>
            <a:r>
              <a:rPr lang="en-GB" sz="3400" dirty="0">
                <a:solidFill>
                  <a:schemeClr val="bg1"/>
                </a:solidFill>
              </a:rPr>
              <a:t>de </a:t>
            </a:r>
            <a:r>
              <a:rPr lang="en-GB" sz="3400" dirty="0" err="1">
                <a:solidFill>
                  <a:schemeClr val="bg1"/>
                </a:solidFill>
              </a:rPr>
              <a:t>tierra</a:t>
            </a:r>
            <a:r>
              <a:rPr lang="en-GB" sz="3400" dirty="0">
                <a:solidFill>
                  <a:schemeClr val="bg1"/>
                </a:solidFill>
              </a:rPr>
              <a:t> (</a:t>
            </a:r>
            <a:r>
              <a:rPr lang="en-GB" sz="3400" dirty="0" err="1">
                <a:solidFill>
                  <a:schemeClr val="bg1"/>
                </a:solidFill>
              </a:rPr>
              <a:t>desertificación</a:t>
            </a:r>
            <a:r>
              <a:rPr lang="en-GB" sz="3400" dirty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400" dirty="0" err="1">
                <a:solidFill>
                  <a:schemeClr val="bg1"/>
                </a:solidFill>
              </a:rPr>
              <a:t>Mineria</a:t>
            </a:r>
            <a:r>
              <a:rPr lang="en-GB" sz="3400" dirty="0">
                <a:solidFill>
                  <a:schemeClr val="bg1"/>
                </a:solidFill>
              </a:rPr>
              <a:t> de </a:t>
            </a:r>
            <a:r>
              <a:rPr lang="en-GB" sz="3400" dirty="0" err="1">
                <a:solidFill>
                  <a:schemeClr val="bg1"/>
                </a:solidFill>
              </a:rPr>
              <a:t>nutrientes</a:t>
            </a:r>
            <a:endParaRPr lang="en-GB" sz="34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400" dirty="0" err="1" smtClean="0">
                <a:solidFill>
                  <a:schemeClr val="bg1"/>
                </a:solidFill>
              </a:rPr>
              <a:t>Perdida</a:t>
            </a:r>
            <a:r>
              <a:rPr lang="en-GB" sz="3400" dirty="0" smtClean="0">
                <a:solidFill>
                  <a:schemeClr val="bg1"/>
                </a:solidFill>
              </a:rPr>
              <a:t> de </a:t>
            </a:r>
            <a:r>
              <a:rPr lang="en-GB" sz="3400" dirty="0" err="1" smtClean="0">
                <a:solidFill>
                  <a:schemeClr val="bg1"/>
                </a:solidFill>
              </a:rPr>
              <a:t>biodiversidad</a:t>
            </a:r>
            <a:endParaRPr lang="en-GB" sz="3400" dirty="0" smtClean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400" dirty="0" err="1">
                <a:solidFill>
                  <a:schemeClr val="bg1"/>
                </a:solidFill>
              </a:rPr>
              <a:t>Cambio</a:t>
            </a:r>
            <a:r>
              <a:rPr lang="en-GB" sz="3400" dirty="0">
                <a:solidFill>
                  <a:schemeClr val="bg1"/>
                </a:solidFill>
              </a:rPr>
              <a:t> </a:t>
            </a:r>
            <a:r>
              <a:rPr lang="en-GB" sz="3400" dirty="0" err="1" smtClean="0">
                <a:solidFill>
                  <a:schemeClr val="bg1"/>
                </a:solidFill>
              </a:rPr>
              <a:t>climatico</a:t>
            </a:r>
            <a:endParaRPr lang="en-GB" sz="3400" dirty="0" smtClean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400" dirty="0" err="1">
                <a:solidFill>
                  <a:schemeClr val="bg1"/>
                </a:solidFill>
              </a:rPr>
              <a:t>Poco</a:t>
            </a:r>
            <a:r>
              <a:rPr lang="en-GB" sz="3400" dirty="0">
                <a:solidFill>
                  <a:schemeClr val="bg1"/>
                </a:solidFill>
              </a:rPr>
              <a:t> </a:t>
            </a:r>
            <a:r>
              <a:rPr lang="en-GB" sz="3400" dirty="0" err="1">
                <a:solidFill>
                  <a:schemeClr val="bg1"/>
                </a:solidFill>
              </a:rPr>
              <a:t>acceso</a:t>
            </a:r>
            <a:r>
              <a:rPr lang="en-GB" sz="3400" dirty="0">
                <a:solidFill>
                  <a:schemeClr val="bg1"/>
                </a:solidFill>
              </a:rPr>
              <a:t> a </a:t>
            </a:r>
            <a:r>
              <a:rPr lang="en-GB" sz="3400" dirty="0" err="1">
                <a:solidFill>
                  <a:schemeClr val="bg1"/>
                </a:solidFill>
              </a:rPr>
              <a:t>recursos</a:t>
            </a:r>
            <a:r>
              <a:rPr lang="en-GB" sz="3400" dirty="0">
                <a:solidFill>
                  <a:schemeClr val="bg1"/>
                </a:solidFill>
              </a:rPr>
              <a:t> (</a:t>
            </a:r>
            <a:r>
              <a:rPr lang="en-GB" sz="3400" dirty="0" err="1">
                <a:solidFill>
                  <a:schemeClr val="bg1"/>
                </a:solidFill>
              </a:rPr>
              <a:t>materia</a:t>
            </a:r>
            <a:r>
              <a:rPr lang="en-GB" sz="3400" dirty="0">
                <a:solidFill>
                  <a:schemeClr val="bg1"/>
                </a:solidFill>
              </a:rPr>
              <a:t> </a:t>
            </a:r>
            <a:r>
              <a:rPr lang="en-GB" sz="3400" dirty="0" err="1">
                <a:solidFill>
                  <a:schemeClr val="bg1"/>
                </a:solidFill>
              </a:rPr>
              <a:t>organica</a:t>
            </a:r>
            <a:r>
              <a:rPr lang="en-GB" sz="3400" dirty="0">
                <a:solidFill>
                  <a:schemeClr val="bg1"/>
                </a:solidFill>
              </a:rPr>
              <a:t>, </a:t>
            </a:r>
            <a:r>
              <a:rPr lang="en-GB" sz="3400" dirty="0" err="1">
                <a:solidFill>
                  <a:schemeClr val="bg1"/>
                </a:solidFill>
              </a:rPr>
              <a:t>mano</a:t>
            </a:r>
            <a:r>
              <a:rPr lang="en-GB" sz="3400" dirty="0">
                <a:solidFill>
                  <a:schemeClr val="bg1"/>
                </a:solidFill>
              </a:rPr>
              <a:t> de </a:t>
            </a:r>
            <a:r>
              <a:rPr lang="en-GB" sz="3400" dirty="0" err="1">
                <a:solidFill>
                  <a:schemeClr val="bg1"/>
                </a:solidFill>
              </a:rPr>
              <a:t>obra</a:t>
            </a:r>
            <a:r>
              <a:rPr lang="en-GB" sz="3400" dirty="0">
                <a:solidFill>
                  <a:schemeClr val="bg1"/>
                </a:solidFill>
              </a:rPr>
              <a:t>, </a:t>
            </a:r>
            <a:r>
              <a:rPr lang="en-GB" sz="3400" dirty="0" err="1">
                <a:solidFill>
                  <a:schemeClr val="bg1"/>
                </a:solidFill>
              </a:rPr>
              <a:t>economicos</a:t>
            </a:r>
            <a:r>
              <a:rPr lang="en-GB" sz="3400" dirty="0">
                <a:solidFill>
                  <a:schemeClr val="bg1"/>
                </a:solidFill>
              </a:rPr>
              <a:t>, no hay </a:t>
            </a:r>
            <a:r>
              <a:rPr lang="en-GB" sz="3400" dirty="0" err="1">
                <a:solidFill>
                  <a:schemeClr val="bg1"/>
                </a:solidFill>
              </a:rPr>
              <a:t>riego</a:t>
            </a:r>
            <a:r>
              <a:rPr lang="en-GB" sz="3400" dirty="0" smtClean="0">
                <a:solidFill>
                  <a:schemeClr val="bg1"/>
                </a:solidFill>
              </a:rPr>
              <a:t>…)</a:t>
            </a:r>
            <a:endParaRPr lang="en-GB" sz="34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400" dirty="0" err="1" smtClean="0">
                <a:solidFill>
                  <a:schemeClr val="bg1"/>
                </a:solidFill>
              </a:rPr>
              <a:t>etc</a:t>
            </a:r>
            <a:r>
              <a:rPr lang="en-GB" sz="3400" dirty="0" smtClean="0">
                <a:solidFill>
                  <a:schemeClr val="bg1"/>
                </a:solidFill>
              </a:rPr>
              <a:t>…</a:t>
            </a:r>
          </a:p>
          <a:p>
            <a:endParaRPr lang="en-GB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0706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6" y="0"/>
            <a:ext cx="5277853" cy="6858000"/>
          </a:xfrm>
          <a:prstGeom prst="rect">
            <a:avLst/>
          </a:prstGeom>
        </p:spPr>
      </p:pic>
      <p:pic>
        <p:nvPicPr>
          <p:cNvPr id="3" name="Imagen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86" y="0"/>
            <a:ext cx="5277853" cy="6858000"/>
          </a:xfrm>
          <a:prstGeom prst="rect">
            <a:avLst/>
          </a:prstGeom>
        </p:spPr>
      </p:pic>
      <p:cxnSp>
        <p:nvCxnSpPr>
          <p:cNvPr id="15" name="Conector recto de flecha 14"/>
          <p:cNvCxnSpPr/>
          <p:nvPr/>
        </p:nvCxnSpPr>
        <p:spPr>
          <a:xfrm flipH="1" flipV="1">
            <a:off x="6833937" y="1219200"/>
            <a:ext cx="4459705" cy="4106779"/>
          </a:xfrm>
          <a:prstGeom prst="straightConnector1">
            <a:avLst/>
          </a:prstGeom>
          <a:ln w="539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7952267" y="1575137"/>
            <a:ext cx="2069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/>
              <a:t>Precipitación</a:t>
            </a:r>
            <a:endParaRPr lang="en-GB" dirty="0" smtClean="0"/>
          </a:p>
        </p:txBody>
      </p:sp>
      <p:sp>
        <p:nvSpPr>
          <p:cNvPr id="18" name="CuadroTexto 17"/>
          <p:cNvSpPr txBox="1"/>
          <p:nvPr/>
        </p:nvSpPr>
        <p:spPr>
          <a:xfrm>
            <a:off x="9288378" y="2831068"/>
            <a:ext cx="1379622" cy="653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/>
              <a:t>Textura</a:t>
            </a:r>
            <a:r>
              <a:rPr lang="en-IE" dirty="0" smtClean="0"/>
              <a:t> del </a:t>
            </a:r>
            <a:r>
              <a:rPr lang="en-IE" dirty="0" err="1" smtClean="0"/>
              <a:t>suelo</a:t>
            </a:r>
            <a:r>
              <a:rPr lang="en-IE" dirty="0" smtClean="0"/>
              <a:t>: </a:t>
            </a:r>
            <a:r>
              <a:rPr lang="en-IE" dirty="0" err="1" smtClean="0"/>
              <a:t>Arcilla</a:t>
            </a:r>
            <a:endParaRPr lang="en-GB" dirty="0"/>
          </a:p>
        </p:txBody>
      </p:sp>
      <p:cxnSp>
        <p:nvCxnSpPr>
          <p:cNvPr id="20" name="Conector recto de flecha 19"/>
          <p:cNvCxnSpPr/>
          <p:nvPr/>
        </p:nvCxnSpPr>
        <p:spPr>
          <a:xfrm>
            <a:off x="6705600" y="1443789"/>
            <a:ext cx="4219074" cy="3882190"/>
          </a:xfrm>
          <a:prstGeom prst="straightConnector1">
            <a:avLst/>
          </a:prstGeom>
          <a:ln w="539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7089397" y="3174059"/>
            <a:ext cx="146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/>
              <a:t>Temperatura</a:t>
            </a:r>
            <a:endParaRPr lang="en-GB" dirty="0"/>
          </a:p>
        </p:txBody>
      </p:sp>
      <p:sp>
        <p:nvSpPr>
          <p:cNvPr id="22" name="CuadroTexto 21"/>
          <p:cNvSpPr txBox="1"/>
          <p:nvPr/>
        </p:nvSpPr>
        <p:spPr>
          <a:xfrm>
            <a:off x="8454189" y="4437557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/>
              <a:t>Textura</a:t>
            </a:r>
            <a:r>
              <a:rPr lang="en-IE" dirty="0" smtClean="0"/>
              <a:t> del </a:t>
            </a:r>
            <a:r>
              <a:rPr lang="en-IE" dirty="0" err="1" smtClean="0"/>
              <a:t>suelo</a:t>
            </a:r>
            <a:r>
              <a:rPr lang="en-IE" dirty="0" smtClean="0"/>
              <a:t>: Arena</a:t>
            </a:r>
            <a:endParaRPr lang="en-GB" dirty="0"/>
          </a:p>
        </p:txBody>
      </p:sp>
      <p:sp>
        <p:nvSpPr>
          <p:cNvPr id="4" name="Botón de acción: Hacia delante o Siguiente 3">
            <a:hlinkClick r:id="rId4" action="ppaction://hlinksldjump" highlightClick="1"/>
          </p:cNvPr>
          <p:cNvSpPr/>
          <p:nvPr/>
        </p:nvSpPr>
        <p:spPr>
          <a:xfrm>
            <a:off x="888643" y="309093"/>
            <a:ext cx="167425" cy="14166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50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6" y="0"/>
            <a:ext cx="5277853" cy="6858000"/>
          </a:xfrm>
          <a:prstGeom prst="rect">
            <a:avLst/>
          </a:prstGeom>
        </p:spPr>
      </p:pic>
      <p:pic>
        <p:nvPicPr>
          <p:cNvPr id="3" name="Imagen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86" y="0"/>
            <a:ext cx="5277853" cy="6858000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7017547" y="3104148"/>
            <a:ext cx="3352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dirty="0" err="1" smtClean="0"/>
              <a:t>Geomorfologia</a:t>
            </a:r>
            <a:r>
              <a:rPr lang="en-IE" sz="2400" dirty="0" smtClean="0"/>
              <a:t>:</a:t>
            </a:r>
            <a:endParaRPr lang="en-GB" sz="2400" dirty="0" smtClean="0"/>
          </a:p>
          <a:p>
            <a:pPr algn="ctr"/>
            <a:r>
              <a:rPr lang="en-IE" sz="2400" dirty="0" err="1" smtClean="0"/>
              <a:t>Potencial</a:t>
            </a:r>
            <a:r>
              <a:rPr lang="en-IE" sz="2400" dirty="0" smtClean="0"/>
              <a:t> de </a:t>
            </a:r>
            <a:r>
              <a:rPr lang="en-IE" sz="2400" dirty="0" err="1" smtClean="0"/>
              <a:t>erosión</a:t>
            </a:r>
            <a:endParaRPr lang="en-GB" sz="2400" dirty="0"/>
          </a:p>
        </p:txBody>
      </p:sp>
      <p:sp>
        <p:nvSpPr>
          <p:cNvPr id="5" name="Elipse 4"/>
          <p:cNvSpPr/>
          <p:nvPr/>
        </p:nvSpPr>
        <p:spPr>
          <a:xfrm>
            <a:off x="7764385" y="2298031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Elipse 10"/>
          <p:cNvSpPr/>
          <p:nvPr/>
        </p:nvSpPr>
        <p:spPr>
          <a:xfrm>
            <a:off x="8446155" y="4213375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Elipse 11"/>
          <p:cNvSpPr/>
          <p:nvPr/>
        </p:nvSpPr>
        <p:spPr>
          <a:xfrm>
            <a:off x="9356550" y="4555114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Elipse 12"/>
          <p:cNvSpPr/>
          <p:nvPr/>
        </p:nvSpPr>
        <p:spPr>
          <a:xfrm>
            <a:off x="10178713" y="4109101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Elipse 13"/>
          <p:cNvSpPr/>
          <p:nvPr/>
        </p:nvSpPr>
        <p:spPr>
          <a:xfrm>
            <a:off x="6825915" y="3104148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Elipse 15"/>
          <p:cNvSpPr/>
          <p:nvPr/>
        </p:nvSpPr>
        <p:spPr>
          <a:xfrm>
            <a:off x="7756357" y="4950676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Elipse 18"/>
          <p:cNvSpPr/>
          <p:nvPr/>
        </p:nvSpPr>
        <p:spPr>
          <a:xfrm>
            <a:off x="9998243" y="3220452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Elipse 21"/>
          <p:cNvSpPr/>
          <p:nvPr/>
        </p:nvSpPr>
        <p:spPr>
          <a:xfrm>
            <a:off x="9188116" y="1580147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Elipse 22"/>
          <p:cNvSpPr/>
          <p:nvPr/>
        </p:nvSpPr>
        <p:spPr>
          <a:xfrm>
            <a:off x="8678781" y="5550568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Elipse 23"/>
          <p:cNvSpPr/>
          <p:nvPr/>
        </p:nvSpPr>
        <p:spPr>
          <a:xfrm>
            <a:off x="8125326" y="1740569"/>
            <a:ext cx="360941" cy="208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Botón de acción: Hacia delante o Siguiente 3">
            <a:hlinkClick r:id="rId4" action="ppaction://hlinksldjump" highlightClick="1"/>
          </p:cNvPr>
          <p:cNvSpPr/>
          <p:nvPr/>
        </p:nvSpPr>
        <p:spPr>
          <a:xfrm>
            <a:off x="837127" y="244699"/>
            <a:ext cx="141667" cy="15454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9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77724"/>
            <a:ext cx="9144000" cy="1015530"/>
          </a:xfrm>
        </p:spPr>
        <p:txBody>
          <a:bodyPr/>
          <a:lstStyle/>
          <a:p>
            <a:r>
              <a:rPr lang="en-GB" b="1" dirty="0" err="1" smtClean="0">
                <a:solidFill>
                  <a:schemeClr val="bg1"/>
                </a:solidFill>
              </a:rPr>
              <a:t>Metodologia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570978"/>
            <a:ext cx="9144000" cy="368682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C" sz="3200" dirty="0" smtClean="0">
                <a:solidFill>
                  <a:schemeClr val="bg1"/>
                </a:solidFill>
              </a:rPr>
              <a:t>Mapeo participativo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C" sz="3200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C" sz="3200" dirty="0" smtClean="0">
                <a:solidFill>
                  <a:schemeClr val="bg1"/>
                </a:solidFill>
              </a:rPr>
              <a:t>Estratificación de los puntos de muestreo (elevación, zonas de gestión agrícola, usos de tierra)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C" sz="3200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C" sz="3200" dirty="0" smtClean="0">
                <a:solidFill>
                  <a:schemeClr val="bg1"/>
                </a:solidFill>
              </a:rPr>
              <a:t>Muestreo (característicos químicos y físicos de suelo; biodiversidad; almacenamiento de carbono)</a:t>
            </a:r>
          </a:p>
        </p:txBody>
      </p:sp>
    </p:spTree>
    <p:extLst>
      <p:ext uri="{BB962C8B-B14F-4D97-AF65-F5344CB8AC3E}">
        <p14:creationId xmlns:p14="http://schemas.microsoft.com/office/powerpoint/2010/main" val="187915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Resultados</a:t>
            </a: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6176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51"/>
            <a:ext cx="12191999" cy="6872051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9034958" y="2205822"/>
            <a:ext cx="1738964" cy="1216152"/>
            <a:chOff x="5364480" y="1591049"/>
            <a:chExt cx="1738964" cy="121615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Flecha curvada hacia la derecha 6"/>
            <p:cNvSpPr/>
            <p:nvPr/>
          </p:nvSpPr>
          <p:spPr>
            <a:xfrm>
              <a:off x="5364480" y="1591049"/>
              <a:ext cx="731520" cy="121615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" name="Flecha curvada hacia la derecha 7"/>
            <p:cNvSpPr/>
            <p:nvPr/>
          </p:nvSpPr>
          <p:spPr>
            <a:xfrm rot="10800000">
              <a:off x="6371924" y="1591049"/>
              <a:ext cx="731520" cy="1216152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9" name="CuadroTexto 8"/>
          <p:cNvSpPr txBox="1"/>
          <p:nvPr/>
        </p:nvSpPr>
        <p:spPr>
          <a:xfrm>
            <a:off x="6053071" y="979734"/>
            <a:ext cx="39893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Factores múltiples que conducen a la acumulación de SOM</a:t>
            </a:r>
            <a:r>
              <a:rPr lang="en-GB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Temperatura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Precipitación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Arcilla</a:t>
            </a:r>
            <a:endParaRPr lang="en-GB" dirty="0"/>
          </a:p>
        </p:txBody>
      </p:sp>
      <p:sp>
        <p:nvSpPr>
          <p:cNvPr id="10" name="CuadroTexto 9"/>
          <p:cNvSpPr txBox="1"/>
          <p:nvPr/>
        </p:nvSpPr>
        <p:spPr>
          <a:xfrm>
            <a:off x="7027031" y="2396202"/>
            <a:ext cx="2309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Capacidad de retención de </a:t>
            </a:r>
            <a:r>
              <a:rPr lang="es-ES" dirty="0" smtClean="0"/>
              <a:t>agua y abundancia de macrofauna</a:t>
            </a:r>
            <a:endParaRPr lang="en-GB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460643" y="6375042"/>
            <a:ext cx="218902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/>
              <a:t>Elevación</a:t>
            </a:r>
            <a:r>
              <a:rPr lang="en-GB" sz="2400" dirty="0" smtClean="0"/>
              <a:t> (m)</a:t>
            </a:r>
            <a:endParaRPr lang="en-GB" sz="2400" dirty="0"/>
          </a:p>
        </p:txBody>
      </p:sp>
      <p:sp>
        <p:nvSpPr>
          <p:cNvPr id="12" name="CuadroTexto 11"/>
          <p:cNvSpPr txBox="1"/>
          <p:nvPr/>
        </p:nvSpPr>
        <p:spPr>
          <a:xfrm rot="16200000">
            <a:off x="-891312" y="2592696"/>
            <a:ext cx="237582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MO de </a:t>
            </a:r>
            <a:r>
              <a:rPr lang="en-GB" sz="2400" dirty="0" err="1" smtClean="0"/>
              <a:t>suelo</a:t>
            </a:r>
            <a:r>
              <a:rPr lang="en-GB" sz="2400" dirty="0" smtClean="0"/>
              <a:t> (%)</a:t>
            </a:r>
            <a:endParaRPr lang="en-GB" sz="2400" dirty="0"/>
          </a:p>
        </p:txBody>
      </p:sp>
      <p:sp>
        <p:nvSpPr>
          <p:cNvPr id="18" name="Botón de acción: Hacia atrás o Anterior 17">
            <a:hlinkClick r:id="rId3" action="ppaction://hlinksldjump" highlightClick="1"/>
          </p:cNvPr>
          <p:cNvSpPr/>
          <p:nvPr/>
        </p:nvSpPr>
        <p:spPr>
          <a:xfrm>
            <a:off x="2163651" y="566671"/>
            <a:ext cx="309093" cy="232759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95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31"/>
            <a:ext cx="12192000" cy="685096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370490" y="6362163"/>
            <a:ext cx="218902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/>
              <a:t>Elevación</a:t>
            </a:r>
            <a:r>
              <a:rPr lang="en-GB" sz="2400" dirty="0" smtClean="0"/>
              <a:t> (m)</a:t>
            </a:r>
            <a:endParaRPr lang="en-GB" sz="2400" dirty="0"/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-2172427" y="3201683"/>
            <a:ext cx="50871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/>
              <a:t>Biomasa</a:t>
            </a:r>
            <a:r>
              <a:rPr lang="en-GB" sz="2400" dirty="0" smtClean="0"/>
              <a:t> de </a:t>
            </a:r>
            <a:r>
              <a:rPr lang="en-GB" sz="2400" dirty="0" err="1" smtClean="0"/>
              <a:t>Vegetación</a:t>
            </a:r>
            <a:r>
              <a:rPr lang="en-GB" sz="2400" dirty="0" smtClean="0"/>
              <a:t> Baja (Mg/Ha²)</a:t>
            </a:r>
            <a:endParaRPr lang="en-GB" sz="2400" dirty="0"/>
          </a:p>
        </p:txBody>
      </p:sp>
      <p:cxnSp>
        <p:nvCxnSpPr>
          <p:cNvPr id="7" name="Conector recto de flecha 6"/>
          <p:cNvCxnSpPr/>
          <p:nvPr/>
        </p:nvCxnSpPr>
        <p:spPr>
          <a:xfrm flipV="1">
            <a:off x="1519707" y="3432515"/>
            <a:ext cx="4559121" cy="1744792"/>
          </a:xfrm>
          <a:prstGeom prst="straightConnector1">
            <a:avLst/>
          </a:prstGeom>
          <a:ln w="635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7244862" y="3545058"/>
            <a:ext cx="4290646" cy="1632249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1645920" y="2110152"/>
            <a:ext cx="27291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Mejoramiento</a:t>
            </a:r>
            <a:r>
              <a:rPr lang="en-GB" dirty="0" smtClean="0"/>
              <a:t> de </a:t>
            </a:r>
            <a:r>
              <a:rPr lang="en-GB" dirty="0" err="1" smtClean="0"/>
              <a:t>condiciones</a:t>
            </a:r>
            <a:r>
              <a:rPr lang="en-GB" dirty="0" smtClean="0"/>
              <a:t> para </a:t>
            </a:r>
            <a:r>
              <a:rPr lang="en-GB" dirty="0" err="1" smtClean="0"/>
              <a:t>crecimiento</a:t>
            </a:r>
            <a:r>
              <a:rPr lang="en-GB" dirty="0" smtClean="0"/>
              <a:t> </a:t>
            </a:r>
            <a:r>
              <a:rPr lang="en-GB" dirty="0" err="1" smtClean="0"/>
              <a:t>vegetativa</a:t>
            </a:r>
            <a:r>
              <a:rPr lang="en-GB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Fertilidad</a:t>
            </a:r>
            <a:r>
              <a:rPr lang="en-GB" dirty="0" smtClean="0"/>
              <a:t> de </a:t>
            </a:r>
            <a:r>
              <a:rPr lang="en-GB" dirty="0" err="1" smtClean="0"/>
              <a:t>suelo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Más</a:t>
            </a:r>
            <a:r>
              <a:rPr lang="en-GB" dirty="0" smtClean="0"/>
              <a:t> </a:t>
            </a:r>
            <a:r>
              <a:rPr lang="en-GB" dirty="0" err="1" smtClean="0"/>
              <a:t>precipitación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Capacidad de retención de </a:t>
            </a:r>
            <a:r>
              <a:rPr lang="es-ES" dirty="0" smtClean="0"/>
              <a:t>agua</a:t>
            </a:r>
            <a:endParaRPr lang="en-GB" dirty="0" smtClean="0"/>
          </a:p>
        </p:txBody>
      </p:sp>
      <p:sp>
        <p:nvSpPr>
          <p:cNvPr id="14" name="CuadroTexto 13"/>
          <p:cNvSpPr txBox="1"/>
          <p:nvPr/>
        </p:nvSpPr>
        <p:spPr>
          <a:xfrm>
            <a:off x="9134622" y="2525649"/>
            <a:ext cx="2729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Deterioro</a:t>
            </a:r>
            <a:r>
              <a:rPr lang="en-GB" dirty="0" smtClean="0"/>
              <a:t> de </a:t>
            </a:r>
            <a:r>
              <a:rPr lang="en-GB" dirty="0" err="1" smtClean="0"/>
              <a:t>condiciones</a:t>
            </a:r>
            <a:r>
              <a:rPr lang="en-GB" dirty="0" smtClean="0"/>
              <a:t> para </a:t>
            </a:r>
            <a:r>
              <a:rPr lang="en-GB" dirty="0" err="1" smtClean="0"/>
              <a:t>crecimiento</a:t>
            </a:r>
            <a:r>
              <a:rPr lang="en-GB" dirty="0" smtClean="0"/>
              <a:t> vegetative: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Temperatura</a:t>
            </a:r>
            <a:endParaRPr lang="en-GB" dirty="0" smtClean="0"/>
          </a:p>
        </p:txBody>
      </p:sp>
      <p:sp>
        <p:nvSpPr>
          <p:cNvPr id="15" name="CuadroTexto 14"/>
          <p:cNvSpPr txBox="1"/>
          <p:nvPr/>
        </p:nvSpPr>
        <p:spPr>
          <a:xfrm>
            <a:off x="5134708" y="1772532"/>
            <a:ext cx="292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Gradientes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ambientales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antagónicos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1579983" y="260566"/>
            <a:ext cx="99173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Procesos</a:t>
            </a: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sencillos</a:t>
            </a: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interactuando</a:t>
            </a: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</a:t>
            </a:r>
            <a:r>
              <a:rPr lang="en-GB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crear</a:t>
            </a: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complejidad</a:t>
            </a: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GB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paisaje</a:t>
            </a:r>
            <a:endParaRPr lang="en-GB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80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10144" y="6375042"/>
            <a:ext cx="218902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/>
              <a:t>Elevación</a:t>
            </a:r>
            <a:r>
              <a:rPr lang="en-GB" sz="2400" dirty="0" smtClean="0"/>
              <a:t> (m)</a:t>
            </a:r>
            <a:endParaRPr lang="en-GB" sz="2400" dirty="0"/>
          </a:p>
        </p:txBody>
      </p:sp>
      <p:sp>
        <p:nvSpPr>
          <p:cNvPr id="4" name="CuadroTexto 3"/>
          <p:cNvSpPr txBox="1"/>
          <p:nvPr/>
        </p:nvSpPr>
        <p:spPr>
          <a:xfrm rot="16200000">
            <a:off x="-891312" y="2592696"/>
            <a:ext cx="237582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MO de </a:t>
            </a:r>
            <a:r>
              <a:rPr lang="en-GB" sz="2400" dirty="0" err="1" smtClean="0"/>
              <a:t>suelo</a:t>
            </a:r>
            <a:r>
              <a:rPr lang="en-GB" sz="2400" dirty="0" smtClean="0"/>
              <a:t> (%)</a:t>
            </a:r>
            <a:endParaRPr lang="en-GB" sz="2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10002977" y="492402"/>
            <a:ext cx="218902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/>
              <a:t>Pendiente</a:t>
            </a:r>
            <a:r>
              <a:rPr lang="en-GB" sz="2400" dirty="0" smtClean="0"/>
              <a:t> (°)</a:t>
            </a:r>
            <a:endParaRPr lang="en-GB" sz="2400" dirty="0"/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9594165" y="954067"/>
            <a:ext cx="14916" cy="1059552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1533378" y="2541189"/>
            <a:ext cx="388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Lo </a:t>
            </a:r>
            <a:r>
              <a:rPr lang="en-GB" dirty="0" err="1" smtClean="0"/>
              <a:t>más</a:t>
            </a:r>
            <a:r>
              <a:rPr lang="en-GB" dirty="0" smtClean="0"/>
              <a:t> </a:t>
            </a:r>
            <a:r>
              <a:rPr lang="en-GB" dirty="0" err="1" smtClean="0"/>
              <a:t>fuerte</a:t>
            </a:r>
            <a:r>
              <a:rPr lang="en-GB" dirty="0" smtClean="0"/>
              <a:t> que </a:t>
            </a:r>
            <a:r>
              <a:rPr lang="en-GB" dirty="0" err="1" smtClean="0"/>
              <a:t>es</a:t>
            </a:r>
            <a:r>
              <a:rPr lang="en-GB" dirty="0" smtClean="0"/>
              <a:t> el </a:t>
            </a:r>
            <a:r>
              <a:rPr lang="en-GB" dirty="0" err="1" smtClean="0"/>
              <a:t>pendiente</a:t>
            </a:r>
            <a:r>
              <a:rPr lang="en-GB" dirty="0" smtClean="0"/>
              <a:t>, el </a:t>
            </a:r>
            <a:r>
              <a:rPr lang="en-GB" dirty="0" err="1" smtClean="0"/>
              <a:t>menos</a:t>
            </a:r>
            <a:r>
              <a:rPr lang="en-GB" dirty="0" smtClean="0"/>
              <a:t> </a:t>
            </a:r>
            <a:r>
              <a:rPr lang="en-GB" dirty="0" err="1" smtClean="0"/>
              <a:t>fuerte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el </a:t>
            </a:r>
            <a:r>
              <a:rPr lang="en-GB" dirty="0" err="1" smtClean="0"/>
              <a:t>efecto</a:t>
            </a:r>
            <a:r>
              <a:rPr lang="en-GB" dirty="0" smtClean="0"/>
              <a:t> de </a:t>
            </a:r>
            <a:r>
              <a:rPr lang="en-GB" dirty="0" err="1" smtClean="0"/>
              <a:t>elevación</a:t>
            </a:r>
            <a:endParaRPr lang="en-GB" dirty="0"/>
          </a:p>
        </p:txBody>
      </p:sp>
      <p:sp>
        <p:nvSpPr>
          <p:cNvPr id="9" name="CuadroTexto 8"/>
          <p:cNvSpPr txBox="1"/>
          <p:nvPr/>
        </p:nvSpPr>
        <p:spPr>
          <a:xfrm>
            <a:off x="1631852" y="379827"/>
            <a:ext cx="5627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Homogeneización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suelos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areas del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paisaje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donde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hay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pendientes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fuertes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evidencia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impacto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erosión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hídrica</a:t>
            </a:r>
            <a:endParaRPr lang="en-GB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Botón de acción: Hacia atrás o Anterior 6">
            <a:hlinkClick r:id="rId3" action="ppaction://hlinksldjump" highlightClick="1"/>
          </p:cNvPr>
          <p:cNvSpPr/>
          <p:nvPr/>
        </p:nvSpPr>
        <p:spPr>
          <a:xfrm>
            <a:off x="527432" y="379827"/>
            <a:ext cx="193785" cy="1125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23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582769" y="0"/>
            <a:ext cx="9734843" cy="6858000"/>
            <a:chOff x="1363577" y="0"/>
            <a:chExt cx="9734843" cy="6858000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3577" y="0"/>
              <a:ext cx="9734843" cy="6858000"/>
            </a:xfrm>
            <a:prstGeom prst="rect">
              <a:avLst/>
            </a:prstGeom>
          </p:spPr>
        </p:pic>
        <p:sp>
          <p:nvSpPr>
            <p:cNvPr id="3" name="Rectángulo 2"/>
            <p:cNvSpPr/>
            <p:nvPr/>
          </p:nvSpPr>
          <p:spPr>
            <a:xfrm>
              <a:off x="7491663" y="0"/>
              <a:ext cx="3545305" cy="5999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CuadroTexto 4"/>
          <p:cNvSpPr txBox="1"/>
          <p:nvPr/>
        </p:nvSpPr>
        <p:spPr>
          <a:xfrm>
            <a:off x="5903495" y="4331368"/>
            <a:ext cx="1796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Zona de </a:t>
            </a:r>
            <a:r>
              <a:rPr lang="en-IE" dirty="0" err="1" smtClean="0">
                <a:solidFill>
                  <a:schemeClr val="bg1"/>
                </a:solidFill>
              </a:rPr>
              <a:t>Gestión</a:t>
            </a:r>
            <a:r>
              <a:rPr lang="en-IE" dirty="0" smtClean="0">
                <a:solidFill>
                  <a:schemeClr val="bg1"/>
                </a:solidFill>
              </a:rPr>
              <a:t> Agricola Baja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850096" y="1716507"/>
            <a:ext cx="1796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Zona de </a:t>
            </a:r>
            <a:r>
              <a:rPr lang="en-IE" dirty="0" err="1" smtClean="0">
                <a:solidFill>
                  <a:schemeClr val="bg1"/>
                </a:solidFill>
              </a:rPr>
              <a:t>Gestión</a:t>
            </a:r>
            <a:r>
              <a:rPr lang="en-IE" dirty="0" smtClean="0">
                <a:solidFill>
                  <a:schemeClr val="bg1"/>
                </a:solidFill>
              </a:rPr>
              <a:t> Agricola Media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582769" y="515035"/>
            <a:ext cx="1796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Zona de </a:t>
            </a:r>
            <a:r>
              <a:rPr lang="en-IE" dirty="0" err="1" smtClean="0">
                <a:solidFill>
                  <a:schemeClr val="bg1"/>
                </a:solidFill>
              </a:rPr>
              <a:t>Gestión</a:t>
            </a:r>
            <a:r>
              <a:rPr lang="en-IE" dirty="0" smtClean="0">
                <a:solidFill>
                  <a:schemeClr val="bg1"/>
                </a:solidFill>
              </a:rPr>
              <a:t> Agricola Alta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10" name="Grupo 9"/>
          <p:cNvGrpSpPr/>
          <p:nvPr/>
        </p:nvGrpSpPr>
        <p:grpSpPr>
          <a:xfrm rot="20916403">
            <a:off x="3248525" y="986822"/>
            <a:ext cx="1708346" cy="2041431"/>
            <a:chOff x="3280609" y="1037170"/>
            <a:chExt cx="1708346" cy="2041431"/>
          </a:xfrm>
        </p:grpSpPr>
        <p:sp>
          <p:nvSpPr>
            <p:cNvPr id="8" name="Elipse 7"/>
            <p:cNvSpPr/>
            <p:nvPr/>
          </p:nvSpPr>
          <p:spPr>
            <a:xfrm rot="20119654">
              <a:off x="3548901" y="1037170"/>
              <a:ext cx="231729" cy="204143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Elipse 8"/>
            <p:cNvSpPr/>
            <p:nvPr/>
          </p:nvSpPr>
          <p:spPr>
            <a:xfrm rot="3655297">
              <a:off x="4034318" y="371517"/>
              <a:ext cx="200928" cy="170834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8742947" y="0"/>
            <a:ext cx="344905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u="sng" dirty="0" smtClean="0"/>
              <a:t>Zona Alta</a:t>
            </a:r>
          </a:p>
          <a:p>
            <a:r>
              <a:rPr lang="en-IE" dirty="0" err="1" smtClean="0"/>
              <a:t>Intensidad</a:t>
            </a:r>
            <a:r>
              <a:rPr lang="en-IE" dirty="0" smtClean="0"/>
              <a:t> de </a:t>
            </a:r>
            <a:r>
              <a:rPr lang="en-IE" dirty="0" err="1" smtClean="0"/>
              <a:t>uso</a:t>
            </a:r>
            <a:r>
              <a:rPr lang="en-IE" dirty="0" smtClean="0"/>
              <a:t>: Alta</a:t>
            </a:r>
          </a:p>
          <a:p>
            <a:r>
              <a:rPr lang="en-IE" dirty="0" err="1" smtClean="0"/>
              <a:t>Insumos</a:t>
            </a:r>
            <a:r>
              <a:rPr lang="en-IE" dirty="0" smtClean="0"/>
              <a:t>: Altos</a:t>
            </a:r>
          </a:p>
          <a:p>
            <a:r>
              <a:rPr lang="en-IE" dirty="0" err="1" smtClean="0"/>
              <a:t>Tipo</a:t>
            </a:r>
            <a:r>
              <a:rPr lang="en-IE" dirty="0" smtClean="0"/>
              <a:t> de </a:t>
            </a:r>
            <a:r>
              <a:rPr lang="en-IE" dirty="0" err="1" smtClean="0"/>
              <a:t>cultivo</a:t>
            </a:r>
            <a:r>
              <a:rPr lang="en-IE" dirty="0" smtClean="0"/>
              <a:t> </a:t>
            </a:r>
            <a:r>
              <a:rPr lang="en-IE" dirty="0" err="1" smtClean="0"/>
              <a:t>dominantes</a:t>
            </a:r>
            <a:r>
              <a:rPr lang="en-IE" dirty="0" smtClean="0"/>
              <a:t>: </a:t>
            </a:r>
            <a:r>
              <a:rPr lang="en-IE" sz="2400" b="1" i="1" dirty="0" err="1" smtClean="0"/>
              <a:t>Forraje</a:t>
            </a:r>
            <a:r>
              <a:rPr lang="en-IE" dirty="0" smtClean="0"/>
              <a:t> </a:t>
            </a:r>
            <a:r>
              <a:rPr lang="en-IE" dirty="0" smtClean="0"/>
              <a:t>(</a:t>
            </a:r>
            <a:r>
              <a:rPr lang="en-IE" dirty="0" err="1" smtClean="0"/>
              <a:t>cebada</a:t>
            </a:r>
            <a:r>
              <a:rPr lang="en-IE" dirty="0" smtClean="0"/>
              <a:t> de </a:t>
            </a:r>
            <a:r>
              <a:rPr lang="en-IE" dirty="0" err="1" smtClean="0"/>
              <a:t>forraje</a:t>
            </a:r>
            <a:r>
              <a:rPr lang="en-IE" dirty="0" smtClean="0"/>
              <a:t>, </a:t>
            </a:r>
            <a:r>
              <a:rPr lang="en-IE" dirty="0" err="1" smtClean="0"/>
              <a:t>vicia</a:t>
            </a:r>
            <a:r>
              <a:rPr lang="en-IE" dirty="0" smtClean="0"/>
              <a:t> y </a:t>
            </a:r>
            <a:r>
              <a:rPr lang="en-IE" dirty="0" err="1" smtClean="0"/>
              <a:t>avena</a:t>
            </a:r>
            <a:r>
              <a:rPr lang="en-IE" dirty="0" smtClean="0"/>
              <a:t>, papa)</a:t>
            </a:r>
          </a:p>
          <a:p>
            <a:endParaRPr lang="en-IE" dirty="0" smtClean="0"/>
          </a:p>
          <a:p>
            <a:r>
              <a:rPr lang="en-IE" u="sng" dirty="0" smtClean="0"/>
              <a:t>Zona Media</a:t>
            </a:r>
          </a:p>
          <a:p>
            <a:r>
              <a:rPr lang="en-IE" dirty="0" err="1" smtClean="0"/>
              <a:t>Intensidad</a:t>
            </a:r>
            <a:r>
              <a:rPr lang="en-IE" dirty="0" smtClean="0"/>
              <a:t> de </a:t>
            </a:r>
            <a:r>
              <a:rPr lang="en-IE" dirty="0" err="1" smtClean="0"/>
              <a:t>uso</a:t>
            </a:r>
            <a:r>
              <a:rPr lang="en-IE" dirty="0" smtClean="0"/>
              <a:t>: Alta</a:t>
            </a:r>
          </a:p>
          <a:p>
            <a:r>
              <a:rPr lang="en-IE" dirty="0" err="1" smtClean="0"/>
              <a:t>Insumos</a:t>
            </a:r>
            <a:r>
              <a:rPr lang="en-IE" dirty="0" smtClean="0"/>
              <a:t>: Altos</a:t>
            </a:r>
          </a:p>
          <a:p>
            <a:r>
              <a:rPr lang="en-IE" dirty="0" err="1" smtClean="0"/>
              <a:t>Tipo</a:t>
            </a:r>
            <a:r>
              <a:rPr lang="en-IE" dirty="0" smtClean="0"/>
              <a:t> de </a:t>
            </a:r>
            <a:r>
              <a:rPr lang="en-IE" dirty="0" err="1" smtClean="0"/>
              <a:t>cultivo</a:t>
            </a:r>
            <a:r>
              <a:rPr lang="en-IE" dirty="0" smtClean="0"/>
              <a:t> </a:t>
            </a:r>
            <a:r>
              <a:rPr lang="en-IE" dirty="0" err="1" smtClean="0"/>
              <a:t>dominantes</a:t>
            </a:r>
            <a:r>
              <a:rPr lang="en-IE" dirty="0" smtClean="0"/>
              <a:t>: </a:t>
            </a:r>
            <a:r>
              <a:rPr lang="en-IE" sz="2400" b="1" i="1" dirty="0" err="1" smtClean="0"/>
              <a:t>Cultivos</a:t>
            </a:r>
            <a:r>
              <a:rPr lang="en-IE" sz="2400" b="1" i="1" dirty="0" smtClean="0"/>
              <a:t> comestibles </a:t>
            </a:r>
            <a:r>
              <a:rPr lang="en-IE" dirty="0" smtClean="0"/>
              <a:t>(</a:t>
            </a:r>
            <a:r>
              <a:rPr lang="en-IE" dirty="0" err="1" smtClean="0"/>
              <a:t>cebada</a:t>
            </a:r>
            <a:r>
              <a:rPr lang="en-IE" dirty="0" smtClean="0"/>
              <a:t>, </a:t>
            </a:r>
            <a:r>
              <a:rPr lang="en-IE" dirty="0" err="1" smtClean="0"/>
              <a:t>maiz</a:t>
            </a:r>
            <a:r>
              <a:rPr lang="en-IE" dirty="0" smtClean="0"/>
              <a:t>, papa, </a:t>
            </a:r>
            <a:r>
              <a:rPr lang="en-IE" dirty="0" err="1" smtClean="0"/>
              <a:t>vicia</a:t>
            </a:r>
            <a:r>
              <a:rPr lang="en-IE" dirty="0" smtClean="0"/>
              <a:t> y </a:t>
            </a:r>
            <a:r>
              <a:rPr lang="en-IE" dirty="0" err="1" smtClean="0"/>
              <a:t>avena</a:t>
            </a:r>
            <a:r>
              <a:rPr lang="en-IE" dirty="0" smtClean="0"/>
              <a:t>)</a:t>
            </a:r>
          </a:p>
          <a:p>
            <a:endParaRPr lang="en-IE" dirty="0"/>
          </a:p>
          <a:p>
            <a:r>
              <a:rPr lang="en-IE" u="sng" dirty="0" smtClean="0"/>
              <a:t>Zona Baja</a:t>
            </a:r>
          </a:p>
          <a:p>
            <a:r>
              <a:rPr lang="en-IE" dirty="0" err="1" smtClean="0"/>
              <a:t>Intensidad</a:t>
            </a:r>
            <a:r>
              <a:rPr lang="en-IE" dirty="0" smtClean="0"/>
              <a:t> de </a:t>
            </a:r>
            <a:r>
              <a:rPr lang="en-IE" dirty="0" err="1" smtClean="0"/>
              <a:t>uso</a:t>
            </a:r>
            <a:r>
              <a:rPr lang="en-IE" dirty="0" smtClean="0"/>
              <a:t>: </a:t>
            </a:r>
            <a:r>
              <a:rPr lang="en-IE" sz="2400" b="1" i="1" dirty="0" smtClean="0"/>
              <a:t>Baja</a:t>
            </a:r>
          </a:p>
          <a:p>
            <a:r>
              <a:rPr lang="en-IE" dirty="0" err="1" smtClean="0"/>
              <a:t>Insumos</a:t>
            </a:r>
            <a:r>
              <a:rPr lang="en-IE" dirty="0" smtClean="0"/>
              <a:t>: </a:t>
            </a:r>
            <a:r>
              <a:rPr lang="en-IE" sz="2400" b="1" i="1" dirty="0" err="1" smtClean="0"/>
              <a:t>Muy</a:t>
            </a:r>
            <a:r>
              <a:rPr lang="en-IE" sz="2400" b="1" i="1" dirty="0" smtClean="0"/>
              <a:t> </a:t>
            </a:r>
            <a:r>
              <a:rPr lang="en-IE" sz="2400" b="1" i="1" dirty="0" err="1" smtClean="0"/>
              <a:t>bajos</a:t>
            </a:r>
            <a:endParaRPr lang="en-IE" sz="2400" b="1" i="1" dirty="0" smtClean="0"/>
          </a:p>
          <a:p>
            <a:r>
              <a:rPr lang="en-IE" dirty="0" err="1" smtClean="0"/>
              <a:t>Tipo</a:t>
            </a:r>
            <a:r>
              <a:rPr lang="en-IE" dirty="0" smtClean="0"/>
              <a:t> de </a:t>
            </a:r>
            <a:r>
              <a:rPr lang="en-IE" dirty="0" err="1" smtClean="0"/>
              <a:t>cultivo</a:t>
            </a:r>
            <a:r>
              <a:rPr lang="en-IE" dirty="0" smtClean="0"/>
              <a:t> </a:t>
            </a:r>
            <a:r>
              <a:rPr lang="en-IE" dirty="0" err="1" smtClean="0"/>
              <a:t>dominantes</a:t>
            </a:r>
            <a:r>
              <a:rPr lang="en-IE" dirty="0" smtClean="0"/>
              <a:t>: </a:t>
            </a:r>
            <a:r>
              <a:rPr lang="en-IE" dirty="0" err="1" smtClean="0"/>
              <a:t>Cultivos</a:t>
            </a:r>
            <a:r>
              <a:rPr lang="en-IE" dirty="0" smtClean="0"/>
              <a:t> comestibles (</a:t>
            </a:r>
            <a:r>
              <a:rPr lang="en-IE" dirty="0" err="1" smtClean="0"/>
              <a:t>maiz</a:t>
            </a:r>
            <a:r>
              <a:rPr lang="en-IE" dirty="0" smtClean="0"/>
              <a:t>, </a:t>
            </a:r>
            <a:r>
              <a:rPr lang="en-IE" dirty="0" err="1" smtClean="0"/>
              <a:t>cebada</a:t>
            </a:r>
            <a:r>
              <a:rPr lang="en-IE" dirty="0" smtClean="0"/>
              <a:t>, </a:t>
            </a:r>
            <a:r>
              <a:rPr lang="en-IE" dirty="0" err="1" smtClean="0"/>
              <a:t>arveja</a:t>
            </a:r>
            <a:r>
              <a:rPr lang="en-IE" dirty="0" smtClean="0"/>
              <a:t>)</a:t>
            </a:r>
          </a:p>
          <a:p>
            <a:endParaRPr lang="en-I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59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6445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10144" y="6375042"/>
            <a:ext cx="249671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/>
              <a:t>Elevación</a:t>
            </a:r>
            <a:r>
              <a:rPr lang="en-GB" sz="2400" dirty="0" smtClean="0"/>
              <a:t> (m)</a:t>
            </a:r>
            <a:endParaRPr lang="en-GB" sz="2400" dirty="0"/>
          </a:p>
        </p:txBody>
      </p:sp>
      <p:sp>
        <p:nvSpPr>
          <p:cNvPr id="4" name="CuadroTexto 3"/>
          <p:cNvSpPr txBox="1"/>
          <p:nvPr/>
        </p:nvSpPr>
        <p:spPr>
          <a:xfrm rot="16200000">
            <a:off x="-918251" y="2592696"/>
            <a:ext cx="237582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MO de </a:t>
            </a:r>
            <a:r>
              <a:rPr lang="en-GB" sz="2400" dirty="0" err="1" smtClean="0"/>
              <a:t>suelo</a:t>
            </a:r>
            <a:r>
              <a:rPr lang="en-GB" sz="2400" dirty="0" smtClean="0"/>
              <a:t> (%)</a:t>
            </a:r>
            <a:endParaRPr lang="en-GB" sz="2400" dirty="0"/>
          </a:p>
        </p:txBody>
      </p:sp>
      <p:sp>
        <p:nvSpPr>
          <p:cNvPr id="8" name="Forma libre 7"/>
          <p:cNvSpPr/>
          <p:nvPr/>
        </p:nvSpPr>
        <p:spPr>
          <a:xfrm>
            <a:off x="1378039" y="528034"/>
            <a:ext cx="8139448" cy="4700789"/>
          </a:xfrm>
          <a:custGeom>
            <a:avLst/>
            <a:gdLst>
              <a:gd name="connsiteX0" fmla="*/ 0 w 8139448"/>
              <a:gd name="connsiteY0" fmla="*/ 4700789 h 4700789"/>
              <a:gd name="connsiteX1" fmla="*/ 566671 w 8139448"/>
              <a:gd name="connsiteY1" fmla="*/ 4636394 h 4700789"/>
              <a:gd name="connsiteX2" fmla="*/ 1210615 w 8139448"/>
              <a:gd name="connsiteY2" fmla="*/ 4507605 h 4700789"/>
              <a:gd name="connsiteX3" fmla="*/ 2099257 w 8139448"/>
              <a:gd name="connsiteY3" fmla="*/ 4301543 h 4700789"/>
              <a:gd name="connsiteX4" fmla="*/ 2820474 w 8139448"/>
              <a:gd name="connsiteY4" fmla="*/ 4108360 h 4700789"/>
              <a:gd name="connsiteX5" fmla="*/ 3709116 w 8139448"/>
              <a:gd name="connsiteY5" fmla="*/ 3786389 h 4700789"/>
              <a:gd name="connsiteX6" fmla="*/ 4262907 w 8139448"/>
              <a:gd name="connsiteY6" fmla="*/ 3567448 h 4700789"/>
              <a:gd name="connsiteX7" fmla="*/ 4893972 w 8139448"/>
              <a:gd name="connsiteY7" fmla="*/ 3181081 h 4700789"/>
              <a:gd name="connsiteX8" fmla="*/ 5975798 w 8139448"/>
              <a:gd name="connsiteY8" fmla="*/ 2459865 h 4700789"/>
              <a:gd name="connsiteX9" fmla="*/ 6632620 w 8139448"/>
              <a:gd name="connsiteY9" fmla="*/ 1803042 h 4700789"/>
              <a:gd name="connsiteX10" fmla="*/ 7315200 w 8139448"/>
              <a:gd name="connsiteY10" fmla="*/ 1171977 h 4700789"/>
              <a:gd name="connsiteX11" fmla="*/ 7637172 w 8139448"/>
              <a:gd name="connsiteY11" fmla="*/ 682580 h 4700789"/>
              <a:gd name="connsiteX12" fmla="*/ 7997781 w 8139448"/>
              <a:gd name="connsiteY12" fmla="*/ 193183 h 4700789"/>
              <a:gd name="connsiteX13" fmla="*/ 8100812 w 8139448"/>
              <a:gd name="connsiteY13" fmla="*/ 64394 h 4700789"/>
              <a:gd name="connsiteX14" fmla="*/ 8100812 w 8139448"/>
              <a:gd name="connsiteY14" fmla="*/ 64394 h 4700789"/>
              <a:gd name="connsiteX15" fmla="*/ 8139448 w 8139448"/>
              <a:gd name="connsiteY15" fmla="*/ 0 h 470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39448" h="4700789">
                <a:moveTo>
                  <a:pt x="0" y="4700789"/>
                </a:moveTo>
                <a:cubicBezTo>
                  <a:pt x="182451" y="4684690"/>
                  <a:pt x="364902" y="4668591"/>
                  <a:pt x="566671" y="4636394"/>
                </a:cubicBezTo>
                <a:cubicBezTo>
                  <a:pt x="768440" y="4604197"/>
                  <a:pt x="955184" y="4563413"/>
                  <a:pt x="1210615" y="4507605"/>
                </a:cubicBezTo>
                <a:cubicBezTo>
                  <a:pt x="1466046" y="4451797"/>
                  <a:pt x="1830947" y="4368084"/>
                  <a:pt x="2099257" y="4301543"/>
                </a:cubicBezTo>
                <a:cubicBezTo>
                  <a:pt x="2367567" y="4235002"/>
                  <a:pt x="2552164" y="4194219"/>
                  <a:pt x="2820474" y="4108360"/>
                </a:cubicBezTo>
                <a:cubicBezTo>
                  <a:pt x="3088784" y="4022501"/>
                  <a:pt x="3468711" y="3876541"/>
                  <a:pt x="3709116" y="3786389"/>
                </a:cubicBezTo>
                <a:cubicBezTo>
                  <a:pt x="3949522" y="3696237"/>
                  <a:pt x="4065431" y="3668333"/>
                  <a:pt x="4262907" y="3567448"/>
                </a:cubicBezTo>
                <a:cubicBezTo>
                  <a:pt x="4460383" y="3466563"/>
                  <a:pt x="4608490" y="3365678"/>
                  <a:pt x="4893972" y="3181081"/>
                </a:cubicBezTo>
                <a:cubicBezTo>
                  <a:pt x="5179454" y="2996484"/>
                  <a:pt x="5686023" y="2689538"/>
                  <a:pt x="5975798" y="2459865"/>
                </a:cubicBezTo>
                <a:cubicBezTo>
                  <a:pt x="6265573" y="2230192"/>
                  <a:pt x="6409386" y="2017690"/>
                  <a:pt x="6632620" y="1803042"/>
                </a:cubicBezTo>
                <a:cubicBezTo>
                  <a:pt x="6855854" y="1588394"/>
                  <a:pt x="7147775" y="1358721"/>
                  <a:pt x="7315200" y="1171977"/>
                </a:cubicBezTo>
                <a:cubicBezTo>
                  <a:pt x="7482625" y="985233"/>
                  <a:pt x="7523409" y="845712"/>
                  <a:pt x="7637172" y="682580"/>
                </a:cubicBezTo>
                <a:cubicBezTo>
                  <a:pt x="7750936" y="519448"/>
                  <a:pt x="7920508" y="296214"/>
                  <a:pt x="7997781" y="193183"/>
                </a:cubicBezTo>
                <a:cubicBezTo>
                  <a:pt x="8075054" y="90152"/>
                  <a:pt x="8100812" y="64394"/>
                  <a:pt x="8100812" y="64394"/>
                </a:cubicBezTo>
                <a:lnTo>
                  <a:pt x="8100812" y="64394"/>
                </a:lnTo>
                <a:lnTo>
                  <a:pt x="8139448" y="0"/>
                </a:ln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Conector recto 9"/>
          <p:cNvCxnSpPr/>
          <p:nvPr/>
        </p:nvCxnSpPr>
        <p:spPr>
          <a:xfrm>
            <a:off x="10522634" y="3404391"/>
            <a:ext cx="886264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1195754" y="4276578"/>
            <a:ext cx="14068" cy="1111348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V="1">
            <a:off x="9685703" y="528035"/>
            <a:ext cx="0" cy="1107582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1378039" y="2276402"/>
            <a:ext cx="3362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Uso</a:t>
            </a:r>
            <a:r>
              <a:rPr lang="en-GB" dirty="0" smtClean="0"/>
              <a:t> </a:t>
            </a:r>
            <a:r>
              <a:rPr lang="en-GB" dirty="0" err="1" smtClean="0"/>
              <a:t>agricola</a:t>
            </a:r>
            <a:r>
              <a:rPr lang="en-GB" dirty="0" smtClean="0"/>
              <a:t> </a:t>
            </a:r>
            <a:r>
              <a:rPr lang="en-GB" dirty="0" err="1" smtClean="0"/>
              <a:t>contiene</a:t>
            </a:r>
            <a:r>
              <a:rPr lang="en-GB" dirty="0" smtClean="0"/>
              <a:t> el </a:t>
            </a:r>
            <a:r>
              <a:rPr lang="en-GB" dirty="0" err="1" smtClean="0"/>
              <a:t>más</a:t>
            </a:r>
            <a:r>
              <a:rPr lang="en-GB" dirty="0" smtClean="0"/>
              <a:t> MO </a:t>
            </a:r>
            <a:r>
              <a:rPr lang="en-GB" dirty="0" err="1" smtClean="0"/>
              <a:t>en</a:t>
            </a:r>
            <a:r>
              <a:rPr lang="en-GB" dirty="0" smtClean="0"/>
              <a:t> la ZA y el </a:t>
            </a:r>
            <a:r>
              <a:rPr lang="en-GB" dirty="0" err="1" smtClean="0"/>
              <a:t>menos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la ZB. El </a:t>
            </a:r>
            <a:r>
              <a:rPr lang="en-GB" dirty="0" err="1" smtClean="0"/>
              <a:t>efecto</a:t>
            </a:r>
            <a:r>
              <a:rPr lang="en-GB" dirty="0" smtClean="0"/>
              <a:t> de </a:t>
            </a:r>
            <a:r>
              <a:rPr lang="en-GB" dirty="0" err="1" smtClean="0"/>
              <a:t>elevación</a:t>
            </a:r>
            <a:r>
              <a:rPr lang="en-GB" dirty="0" smtClean="0"/>
              <a:t> </a:t>
            </a:r>
            <a:r>
              <a:rPr lang="en-GB" dirty="0" err="1" smtClean="0"/>
              <a:t>es</a:t>
            </a:r>
            <a:r>
              <a:rPr lang="en-GB" dirty="0" smtClean="0"/>
              <a:t> </a:t>
            </a:r>
            <a:r>
              <a:rPr lang="en-GB" dirty="0" err="1" smtClean="0"/>
              <a:t>más</a:t>
            </a:r>
            <a:r>
              <a:rPr lang="en-GB" dirty="0" smtClean="0"/>
              <a:t> </a:t>
            </a:r>
            <a:r>
              <a:rPr lang="en-GB" dirty="0" err="1" smtClean="0"/>
              <a:t>fuerte</a:t>
            </a:r>
            <a:endParaRPr lang="en-GB" dirty="0"/>
          </a:p>
        </p:txBody>
      </p:sp>
      <p:sp>
        <p:nvSpPr>
          <p:cNvPr id="19" name="CuadroTexto 18"/>
          <p:cNvSpPr txBox="1"/>
          <p:nvPr/>
        </p:nvSpPr>
        <p:spPr>
          <a:xfrm>
            <a:off x="1300071" y="1427007"/>
            <a:ext cx="5508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/>
              <a:t>Resultado</a:t>
            </a:r>
            <a:r>
              <a:rPr lang="en-GB" sz="2000" b="1" dirty="0" smtClean="0"/>
              <a:t> de la </a:t>
            </a:r>
            <a:r>
              <a:rPr lang="en-GB" sz="2000" b="1" dirty="0" err="1" smtClean="0"/>
              <a:t>gestión</a:t>
            </a:r>
            <a:r>
              <a:rPr lang="en-GB" sz="2000" b="1" dirty="0" smtClean="0"/>
              <a:t> Agricola </a:t>
            </a:r>
            <a:r>
              <a:rPr lang="en-GB" sz="2000" b="1" dirty="0" err="1" smtClean="0"/>
              <a:t>contextualizada</a:t>
            </a:r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2000" b="1" dirty="0" smtClean="0"/>
              <a:t>+ </a:t>
            </a:r>
            <a:r>
              <a:rPr lang="en-GB" sz="2000" b="1" dirty="0" err="1" smtClean="0"/>
              <a:t>interacciones</a:t>
            </a:r>
            <a:r>
              <a:rPr lang="en-GB" sz="2000" b="1" dirty="0" smtClean="0"/>
              <a:t> con </a:t>
            </a:r>
            <a:r>
              <a:rPr lang="en-GB" sz="2000" b="1" dirty="0" err="1" smtClean="0"/>
              <a:t>los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gradientes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ambientales</a:t>
            </a:r>
            <a:endParaRPr lang="en-GB" sz="2000" b="1" dirty="0"/>
          </a:p>
        </p:txBody>
      </p:sp>
      <p:sp>
        <p:nvSpPr>
          <p:cNvPr id="20" name="CuadroTexto 19"/>
          <p:cNvSpPr txBox="1"/>
          <p:nvPr/>
        </p:nvSpPr>
        <p:spPr>
          <a:xfrm>
            <a:off x="1300071" y="456797"/>
            <a:ext cx="6260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usos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fragmentan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patrones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biofisicos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GB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paisaje</a:t>
            </a:r>
            <a:endParaRPr lang="en-GB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929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2582769" y="0"/>
            <a:ext cx="9734843" cy="6858000"/>
            <a:chOff x="1363577" y="0"/>
            <a:chExt cx="9734843" cy="6858000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3577" y="0"/>
              <a:ext cx="9734843" cy="6858000"/>
            </a:xfrm>
            <a:prstGeom prst="rect">
              <a:avLst/>
            </a:prstGeom>
          </p:spPr>
        </p:pic>
        <p:sp>
          <p:nvSpPr>
            <p:cNvPr id="4" name="Rectángulo 3"/>
            <p:cNvSpPr/>
            <p:nvPr/>
          </p:nvSpPr>
          <p:spPr>
            <a:xfrm>
              <a:off x="7491663" y="0"/>
              <a:ext cx="3545305" cy="5999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CuadroTexto 4"/>
          <p:cNvSpPr txBox="1"/>
          <p:nvPr/>
        </p:nvSpPr>
        <p:spPr>
          <a:xfrm>
            <a:off x="8742947" y="0"/>
            <a:ext cx="344905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u="sng" dirty="0" err="1" smtClean="0"/>
              <a:t>Cercas</a:t>
            </a:r>
            <a:r>
              <a:rPr lang="en-IE" sz="1700" u="sng" dirty="0" smtClean="0"/>
              <a:t> </a:t>
            </a:r>
            <a:r>
              <a:rPr lang="en-IE" sz="1700" u="sng" dirty="0" err="1" smtClean="0"/>
              <a:t>vivas</a:t>
            </a:r>
            <a:r>
              <a:rPr lang="en-IE" sz="1700" u="sng" dirty="0"/>
              <a:t> </a:t>
            </a:r>
            <a:r>
              <a:rPr lang="en-IE" sz="1700" dirty="0" smtClean="0"/>
              <a:t>(</a:t>
            </a:r>
            <a:r>
              <a:rPr lang="en-IE" sz="1700" dirty="0" err="1" smtClean="0"/>
              <a:t>arboles</a:t>
            </a:r>
            <a:r>
              <a:rPr lang="en-IE" sz="1700" dirty="0" smtClean="0"/>
              <a:t>; </a:t>
            </a:r>
            <a:r>
              <a:rPr lang="en-IE" sz="1700" dirty="0" err="1" smtClean="0"/>
              <a:t>mixtos</a:t>
            </a:r>
            <a:r>
              <a:rPr lang="en-IE" sz="1700" dirty="0" smtClean="0"/>
              <a:t>; </a:t>
            </a:r>
            <a:r>
              <a:rPr lang="en-IE" sz="1700" dirty="0" err="1" smtClean="0"/>
              <a:t>paja</a:t>
            </a:r>
            <a:r>
              <a:rPr lang="en-IE" sz="17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700" dirty="0" err="1" smtClean="0"/>
              <a:t>Beneficios</a:t>
            </a:r>
            <a:r>
              <a:rPr lang="en-IE" sz="1700" dirty="0" smtClean="0"/>
              <a:t>: Alto </a:t>
            </a:r>
            <a:r>
              <a:rPr lang="en-IE" sz="1700" dirty="0" err="1" smtClean="0"/>
              <a:t>en</a:t>
            </a:r>
            <a:r>
              <a:rPr lang="en-IE" sz="1700" dirty="0" smtClean="0"/>
              <a:t> </a:t>
            </a:r>
            <a:r>
              <a:rPr lang="en-IE" sz="1700" dirty="0" err="1" smtClean="0"/>
              <a:t>casi</a:t>
            </a:r>
            <a:r>
              <a:rPr lang="en-IE" sz="1700" dirty="0" smtClean="0"/>
              <a:t> </a:t>
            </a:r>
            <a:r>
              <a:rPr lang="en-IE" sz="1700" dirty="0" err="1" smtClean="0"/>
              <a:t>cada</a:t>
            </a:r>
            <a:r>
              <a:rPr lang="en-IE" sz="1700" dirty="0" smtClean="0"/>
              <a:t> </a:t>
            </a:r>
            <a:r>
              <a:rPr lang="en-IE" sz="1700" dirty="0" err="1" smtClean="0"/>
              <a:t>parametro</a:t>
            </a:r>
            <a:r>
              <a:rPr lang="en-IE" sz="1700" dirty="0" smtClean="0"/>
              <a:t> </a:t>
            </a:r>
            <a:r>
              <a:rPr lang="en-IE" sz="1700" dirty="0" err="1" smtClean="0"/>
              <a:t>medido</a:t>
            </a:r>
            <a:endParaRPr lang="en-IE" sz="17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700" dirty="0" err="1" smtClean="0"/>
              <a:t>Costos</a:t>
            </a:r>
            <a:r>
              <a:rPr lang="en-IE" sz="1700" dirty="0" smtClean="0"/>
              <a:t>: </a:t>
            </a:r>
            <a:r>
              <a:rPr lang="en-IE" sz="1700" dirty="0" err="1" smtClean="0"/>
              <a:t>Diferencias</a:t>
            </a:r>
            <a:r>
              <a:rPr lang="en-IE" sz="1700" dirty="0" smtClean="0"/>
              <a:t> entre </a:t>
            </a:r>
            <a:r>
              <a:rPr lang="en-IE" sz="1700" dirty="0" err="1" smtClean="0"/>
              <a:t>los</a:t>
            </a:r>
            <a:r>
              <a:rPr lang="en-IE" sz="1700" dirty="0" smtClean="0"/>
              <a:t> </a:t>
            </a:r>
            <a:r>
              <a:rPr lang="en-IE" sz="1700" dirty="0" err="1" smtClean="0"/>
              <a:t>tipos</a:t>
            </a:r>
            <a:r>
              <a:rPr lang="en-IE" sz="1700" dirty="0" smtClean="0"/>
              <a:t> de </a:t>
            </a:r>
            <a:r>
              <a:rPr lang="en-IE" sz="1700" dirty="0" err="1" smtClean="0"/>
              <a:t>cercas</a:t>
            </a:r>
            <a:r>
              <a:rPr lang="en-IE" sz="1700" dirty="0" smtClean="0"/>
              <a:t> </a:t>
            </a:r>
            <a:r>
              <a:rPr lang="en-IE" sz="1700" dirty="0" err="1" smtClean="0"/>
              <a:t>vivas</a:t>
            </a:r>
            <a:endParaRPr lang="en-IE" sz="1700" dirty="0" smtClean="0"/>
          </a:p>
          <a:p>
            <a:endParaRPr lang="en-IE" sz="1700" dirty="0" smtClean="0"/>
          </a:p>
          <a:p>
            <a:r>
              <a:rPr lang="en-IE" sz="1700" u="sng" dirty="0" err="1" smtClean="0"/>
              <a:t>Bosques</a:t>
            </a:r>
            <a:r>
              <a:rPr lang="en-IE" sz="1700" u="sng" dirty="0" smtClean="0"/>
              <a:t> de </a:t>
            </a:r>
            <a:r>
              <a:rPr lang="en-IE" sz="1700" u="sng" dirty="0" err="1" smtClean="0"/>
              <a:t>eucalipto</a:t>
            </a:r>
            <a:endParaRPr lang="en-IE" sz="1700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700" dirty="0" err="1" smtClean="0"/>
              <a:t>Beneficios</a:t>
            </a:r>
            <a:r>
              <a:rPr lang="en-IE" sz="1700" dirty="0" smtClean="0"/>
              <a:t>: </a:t>
            </a:r>
            <a:r>
              <a:rPr lang="en-IE" sz="1700" dirty="0" err="1" smtClean="0"/>
              <a:t>Almacenamiento</a:t>
            </a:r>
            <a:r>
              <a:rPr lang="en-IE" sz="1700" dirty="0" smtClean="0"/>
              <a:t> de </a:t>
            </a:r>
            <a:r>
              <a:rPr lang="en-IE" sz="1700" dirty="0" err="1" smtClean="0"/>
              <a:t>carbono</a:t>
            </a:r>
            <a:endParaRPr lang="en-IE" sz="17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700" dirty="0" err="1" smtClean="0"/>
              <a:t>Costos</a:t>
            </a:r>
            <a:r>
              <a:rPr lang="en-IE" sz="1700" dirty="0" smtClean="0"/>
              <a:t>: </a:t>
            </a:r>
            <a:r>
              <a:rPr lang="en-IE" sz="1700" dirty="0" err="1" smtClean="0"/>
              <a:t>Bajo</a:t>
            </a:r>
            <a:r>
              <a:rPr lang="en-IE" sz="1700" dirty="0" smtClean="0"/>
              <a:t> </a:t>
            </a:r>
            <a:r>
              <a:rPr lang="en-IE" sz="1700" dirty="0" err="1" smtClean="0"/>
              <a:t>en</a:t>
            </a:r>
            <a:r>
              <a:rPr lang="en-IE" sz="1700" dirty="0" smtClean="0"/>
              <a:t> </a:t>
            </a:r>
            <a:r>
              <a:rPr lang="en-IE" sz="1700" dirty="0" err="1"/>
              <a:t>casi</a:t>
            </a:r>
            <a:r>
              <a:rPr lang="en-IE" sz="1700" dirty="0"/>
              <a:t> </a:t>
            </a:r>
            <a:r>
              <a:rPr lang="en-IE" sz="1700" dirty="0" err="1" smtClean="0"/>
              <a:t>todos</a:t>
            </a:r>
            <a:r>
              <a:rPr lang="en-IE" sz="1700" dirty="0" smtClean="0"/>
              <a:t> </a:t>
            </a:r>
            <a:r>
              <a:rPr lang="en-IE" sz="1700" dirty="0" err="1" smtClean="0"/>
              <a:t>otros</a:t>
            </a:r>
            <a:r>
              <a:rPr lang="en-IE" sz="1700" dirty="0" smtClean="0"/>
              <a:t> </a:t>
            </a:r>
            <a:r>
              <a:rPr lang="en-IE" sz="1700" dirty="0" err="1" smtClean="0"/>
              <a:t>parametros</a:t>
            </a:r>
            <a:r>
              <a:rPr lang="en-IE" sz="1700" dirty="0" smtClean="0"/>
              <a:t> </a:t>
            </a:r>
            <a:r>
              <a:rPr lang="en-IE" sz="1700" dirty="0" err="1" smtClean="0"/>
              <a:t>medidos</a:t>
            </a:r>
            <a:endParaRPr lang="en-IE" sz="1700" dirty="0" smtClean="0"/>
          </a:p>
          <a:p>
            <a:endParaRPr lang="en-IE" sz="1700" dirty="0"/>
          </a:p>
          <a:p>
            <a:r>
              <a:rPr lang="en-IE" sz="1700" u="sng" dirty="0" err="1" smtClean="0"/>
              <a:t>Terreno</a:t>
            </a:r>
            <a:r>
              <a:rPr lang="en-IE" sz="1700" u="sng" dirty="0" smtClean="0"/>
              <a:t> </a:t>
            </a:r>
            <a:r>
              <a:rPr lang="en-IE" sz="1700" u="sng" dirty="0" err="1" smtClean="0"/>
              <a:t>abandonado</a:t>
            </a:r>
            <a:endParaRPr lang="en-IE" sz="1700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700" dirty="0" err="1" smtClean="0"/>
              <a:t>Beneficios</a:t>
            </a:r>
            <a:r>
              <a:rPr lang="en-IE" sz="1700" dirty="0" smtClean="0"/>
              <a:t>: Una </a:t>
            </a:r>
            <a:r>
              <a:rPr lang="en-IE" sz="1700" dirty="0" err="1" smtClean="0"/>
              <a:t>leve</a:t>
            </a:r>
            <a:r>
              <a:rPr lang="en-IE" sz="1700" dirty="0" smtClean="0"/>
              <a:t> </a:t>
            </a:r>
            <a:r>
              <a:rPr lang="en-IE" sz="1700" dirty="0" err="1" smtClean="0"/>
              <a:t>recuperación</a:t>
            </a:r>
            <a:r>
              <a:rPr lang="en-IE" sz="1700" dirty="0" smtClean="0"/>
              <a:t> </a:t>
            </a:r>
            <a:r>
              <a:rPr lang="en-IE" sz="1700" dirty="0" err="1" smtClean="0"/>
              <a:t>en</a:t>
            </a:r>
            <a:r>
              <a:rPr lang="en-IE" sz="1700" dirty="0" smtClean="0"/>
              <a:t> </a:t>
            </a:r>
            <a:r>
              <a:rPr lang="en-IE" sz="1700" dirty="0" err="1" smtClean="0"/>
              <a:t>los</a:t>
            </a:r>
            <a:r>
              <a:rPr lang="en-IE" sz="1700" dirty="0" smtClean="0"/>
              <a:t> </a:t>
            </a:r>
            <a:r>
              <a:rPr lang="en-IE" sz="1700" dirty="0" err="1" smtClean="0"/>
              <a:t>componentes</a:t>
            </a:r>
            <a:r>
              <a:rPr lang="en-IE" sz="1700" dirty="0" smtClean="0"/>
              <a:t> del </a:t>
            </a:r>
            <a:r>
              <a:rPr lang="en-IE" sz="1700" dirty="0" err="1" smtClean="0"/>
              <a:t>agroecosistema</a:t>
            </a:r>
            <a:endParaRPr lang="en-IE" sz="17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700" dirty="0" err="1" smtClean="0"/>
              <a:t>Costos</a:t>
            </a:r>
            <a:r>
              <a:rPr lang="en-IE" sz="1700" dirty="0" smtClean="0"/>
              <a:t>: No se </a:t>
            </a:r>
            <a:r>
              <a:rPr lang="en-IE" sz="1700" dirty="0" err="1" smtClean="0"/>
              <a:t>compara</a:t>
            </a:r>
            <a:r>
              <a:rPr lang="en-IE" sz="1700" dirty="0" smtClean="0"/>
              <a:t> con las </a:t>
            </a:r>
            <a:r>
              <a:rPr lang="en-IE" sz="1700" dirty="0" err="1" smtClean="0"/>
              <a:t>cercas</a:t>
            </a:r>
            <a:r>
              <a:rPr lang="en-IE" sz="1700" dirty="0" smtClean="0"/>
              <a:t> </a:t>
            </a:r>
            <a:r>
              <a:rPr lang="en-IE" sz="1700" dirty="0" err="1" smtClean="0"/>
              <a:t>vivas</a:t>
            </a:r>
            <a:endParaRPr lang="en-IE" sz="1700" dirty="0" smtClean="0"/>
          </a:p>
          <a:p>
            <a:endParaRPr lang="en-I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33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Conclusiones</a:t>
            </a:r>
            <a:r>
              <a:rPr lang="en-GB" dirty="0" smtClean="0"/>
              <a:t> y </a:t>
            </a:r>
            <a:r>
              <a:rPr lang="en-GB" dirty="0" err="1" smtClean="0"/>
              <a:t>Discusión</a:t>
            </a: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293233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04799" y="433136"/>
            <a:ext cx="1135781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err="1" smtClean="0">
                <a:solidFill>
                  <a:schemeClr val="bg1"/>
                </a:solidFill>
              </a:rPr>
              <a:t>Conclusiones</a:t>
            </a:r>
            <a:r>
              <a:rPr lang="en-IE" sz="3200" dirty="0" smtClean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err="1" smtClean="0">
                <a:solidFill>
                  <a:schemeClr val="bg1"/>
                </a:solidFill>
              </a:rPr>
              <a:t>Patrones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biofisicos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fuertes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2800" dirty="0" smtClean="0">
                <a:solidFill>
                  <a:schemeClr val="bg1"/>
                </a:solidFill>
              </a:rPr>
              <a:t>del </a:t>
            </a:r>
            <a:r>
              <a:rPr lang="en-IE" sz="2800" dirty="0" err="1" smtClean="0">
                <a:solidFill>
                  <a:schemeClr val="bg1"/>
                </a:solidFill>
              </a:rPr>
              <a:t>contexto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ambiental</a:t>
            </a:r>
            <a:r>
              <a:rPr lang="en-IE" sz="2800" dirty="0" smtClean="0">
                <a:solidFill>
                  <a:schemeClr val="bg1"/>
                </a:solidFill>
              </a:rPr>
              <a:t> del </a:t>
            </a:r>
            <a:r>
              <a:rPr lang="en-IE" sz="2800" dirty="0" err="1" smtClean="0">
                <a:solidFill>
                  <a:schemeClr val="bg1"/>
                </a:solidFill>
              </a:rPr>
              <a:t>paisaje</a:t>
            </a:r>
            <a:endParaRPr lang="en-IE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smtClean="0">
                <a:solidFill>
                  <a:schemeClr val="bg1"/>
                </a:solidFill>
              </a:rPr>
              <a:t>Los gradients </a:t>
            </a:r>
            <a:r>
              <a:rPr lang="en-IE" sz="2800" dirty="0" err="1" smtClean="0">
                <a:solidFill>
                  <a:schemeClr val="bg1"/>
                </a:solidFill>
              </a:rPr>
              <a:t>ambientales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pueden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trabajar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conjunto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2800" dirty="0" smtClean="0">
                <a:solidFill>
                  <a:schemeClr val="bg1"/>
                </a:solidFill>
              </a:rPr>
              <a:t>o de </a:t>
            </a:r>
            <a:r>
              <a:rPr lang="en-IE" sz="2800" dirty="0" err="1" smtClean="0">
                <a:solidFill>
                  <a:schemeClr val="bg1"/>
                </a:solidFill>
              </a:rPr>
              <a:t>manera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GB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antagónicos</a:t>
            </a:r>
            <a:r>
              <a:rPr lang="en-GB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2800" dirty="0" smtClean="0">
                <a:solidFill>
                  <a:schemeClr val="bg1"/>
                </a:solidFill>
              </a:rPr>
              <a:t>(con </a:t>
            </a:r>
            <a:r>
              <a:rPr lang="en-IE" sz="2800" dirty="0" err="1" smtClean="0">
                <a:solidFill>
                  <a:schemeClr val="bg1"/>
                </a:solidFill>
              </a:rPr>
              <a:t>bucles</a:t>
            </a:r>
            <a:r>
              <a:rPr lang="en-IE" sz="2800" dirty="0" smtClean="0">
                <a:solidFill>
                  <a:schemeClr val="bg1"/>
                </a:solidFill>
              </a:rPr>
              <a:t> de </a:t>
            </a:r>
            <a:r>
              <a:rPr lang="en-IE" sz="2800" dirty="0" err="1" smtClean="0">
                <a:solidFill>
                  <a:schemeClr val="bg1"/>
                </a:solidFill>
              </a:rPr>
              <a:t>retroalimentacion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positivos</a:t>
            </a:r>
            <a:r>
              <a:rPr lang="en-IE" sz="2800" dirty="0" smtClean="0">
                <a:solidFill>
                  <a:schemeClr val="bg1"/>
                </a:solidFill>
              </a:rPr>
              <a:t> o </a:t>
            </a:r>
            <a:r>
              <a:rPr lang="en-IE" sz="2800" dirty="0" err="1" smtClean="0">
                <a:solidFill>
                  <a:schemeClr val="bg1"/>
                </a:solidFill>
              </a:rPr>
              <a:t>negativos</a:t>
            </a:r>
            <a:r>
              <a:rPr lang="en-IE" sz="2800" dirty="0" smtClean="0">
                <a:solidFill>
                  <a:schemeClr val="bg1"/>
                </a:solidFill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smtClean="0">
                <a:solidFill>
                  <a:schemeClr val="bg1"/>
                </a:solidFill>
              </a:rPr>
              <a:t>Este </a:t>
            </a:r>
            <a:r>
              <a:rPr lang="en-IE" sz="2800" dirty="0" err="1" smtClean="0">
                <a:solidFill>
                  <a:schemeClr val="bg1"/>
                </a:solidFill>
              </a:rPr>
              <a:t>contexto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biofisico</a:t>
            </a:r>
            <a:r>
              <a:rPr lang="en-IE" sz="2800" dirty="0" smtClean="0">
                <a:solidFill>
                  <a:schemeClr val="bg1"/>
                </a:solidFill>
              </a:rPr>
              <a:t> da </a:t>
            </a:r>
            <a:r>
              <a:rPr lang="en-IE" sz="2800" dirty="0" err="1" smtClean="0">
                <a:solidFill>
                  <a:schemeClr val="bg1"/>
                </a:solidFill>
              </a:rPr>
              <a:t>lugar</a:t>
            </a:r>
            <a:r>
              <a:rPr lang="en-IE" sz="2800" dirty="0" smtClean="0">
                <a:solidFill>
                  <a:schemeClr val="bg1"/>
                </a:solidFill>
              </a:rPr>
              <a:t> a </a:t>
            </a:r>
            <a:r>
              <a:rPr lang="en-IE" sz="2800" dirty="0" err="1" smtClean="0">
                <a:solidFill>
                  <a:schemeClr val="bg1"/>
                </a:solidFill>
              </a:rPr>
              <a:t>una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agricultura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contextualizada</a:t>
            </a:r>
            <a:endParaRPr lang="en-IE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err="1" smtClean="0">
                <a:solidFill>
                  <a:schemeClr val="bg1"/>
                </a:solidFill>
              </a:rPr>
              <a:t>En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su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torno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agricolas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en</a:t>
            </a:r>
            <a:r>
              <a:rPr lang="en-IE" sz="2800" dirty="0" smtClean="0">
                <a:solidFill>
                  <a:schemeClr val="bg1"/>
                </a:solidFill>
              </a:rPr>
              <a:t> el </a:t>
            </a:r>
            <a:r>
              <a:rPr lang="en-IE" sz="2800" dirty="0" err="1" smtClean="0">
                <a:solidFill>
                  <a:schemeClr val="bg1"/>
                </a:solidFill>
              </a:rPr>
              <a:t>paisaje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moldean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ambiente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3200" dirty="0" err="1" smtClean="0">
                <a:solidFill>
                  <a:schemeClr val="bg1"/>
                </a:solidFill>
              </a:rPr>
              <a:t>biofisico</a:t>
            </a:r>
            <a:r>
              <a:rPr lang="en-IE" sz="3200" dirty="0" smtClean="0">
                <a:solidFill>
                  <a:schemeClr val="bg1"/>
                </a:solidFill>
              </a:rPr>
              <a:t> del </a:t>
            </a:r>
            <a:r>
              <a:rPr lang="en-IE" sz="3200" dirty="0" err="1" smtClean="0">
                <a:solidFill>
                  <a:schemeClr val="bg1"/>
                </a:solidFill>
              </a:rPr>
              <a:t>paisaje</a:t>
            </a:r>
            <a:endParaRPr lang="en-IE" sz="32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smtClean="0">
                <a:solidFill>
                  <a:schemeClr val="bg1"/>
                </a:solidFill>
              </a:rPr>
              <a:t>Las </a:t>
            </a:r>
            <a:r>
              <a:rPr lang="en-IE" sz="2800" dirty="0" err="1" smtClean="0">
                <a:solidFill>
                  <a:schemeClr val="bg1"/>
                </a:solidFill>
              </a:rPr>
              <a:t>decisiones</a:t>
            </a:r>
            <a:r>
              <a:rPr lang="en-IE" sz="2800" dirty="0" smtClean="0">
                <a:solidFill>
                  <a:schemeClr val="bg1"/>
                </a:solidFill>
              </a:rPr>
              <a:t> de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usos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tierras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32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fragmentan</a:t>
            </a:r>
            <a:r>
              <a:rPr lang="en-IE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más</a:t>
            </a:r>
            <a:r>
              <a:rPr lang="en-IE" sz="2800" dirty="0" smtClean="0">
                <a:solidFill>
                  <a:schemeClr val="bg1"/>
                </a:solidFill>
              </a:rPr>
              <a:t> el </a:t>
            </a:r>
            <a:r>
              <a:rPr lang="en-IE" sz="2800" dirty="0" err="1" smtClean="0">
                <a:solidFill>
                  <a:schemeClr val="bg1"/>
                </a:solidFill>
              </a:rPr>
              <a:t>contexto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ambiental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biofisico</a:t>
            </a:r>
            <a:endParaRPr lang="en-IE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3600" dirty="0" err="1">
                <a:solidFill>
                  <a:schemeClr val="bg1"/>
                </a:solidFill>
              </a:rPr>
              <a:t>Trabajamos</a:t>
            </a:r>
            <a:r>
              <a:rPr lang="en-IE" sz="3600" dirty="0">
                <a:solidFill>
                  <a:schemeClr val="bg1"/>
                </a:solidFill>
              </a:rPr>
              <a:t> </a:t>
            </a:r>
            <a:r>
              <a:rPr lang="en-IE" sz="3600" dirty="0" err="1">
                <a:solidFill>
                  <a:schemeClr val="bg1"/>
                </a:solidFill>
              </a:rPr>
              <a:t>en</a:t>
            </a:r>
            <a:r>
              <a:rPr lang="en-IE" sz="3600" dirty="0">
                <a:solidFill>
                  <a:schemeClr val="bg1"/>
                </a:solidFill>
              </a:rPr>
              <a:t> </a:t>
            </a:r>
            <a:r>
              <a:rPr lang="en-IE" sz="4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</a:t>
            </a:r>
            <a:r>
              <a:rPr lang="en-IE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4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humanos-naturales</a:t>
            </a:r>
            <a:r>
              <a:rPr lang="en-IE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4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acoplados</a:t>
            </a:r>
            <a:r>
              <a:rPr lang="en-IE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3600" dirty="0" err="1">
                <a:solidFill>
                  <a:schemeClr val="bg1"/>
                </a:solidFill>
              </a:rPr>
              <a:t>caractarizados</a:t>
            </a:r>
            <a:r>
              <a:rPr lang="en-IE" sz="3600" dirty="0">
                <a:solidFill>
                  <a:schemeClr val="bg1"/>
                </a:solidFill>
              </a:rPr>
              <a:t> </a:t>
            </a:r>
            <a:r>
              <a:rPr lang="en-IE" sz="3600" dirty="0" err="1">
                <a:solidFill>
                  <a:schemeClr val="bg1"/>
                </a:solidFill>
              </a:rPr>
              <a:t>por</a:t>
            </a:r>
            <a:r>
              <a:rPr lang="en-IE" sz="3600" dirty="0">
                <a:solidFill>
                  <a:schemeClr val="bg1"/>
                </a:solidFill>
              </a:rPr>
              <a:t> la </a:t>
            </a:r>
            <a:r>
              <a:rPr lang="en-IE" sz="4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biocomplejidad</a:t>
            </a:r>
            <a:endParaRPr lang="en-IE" sz="4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784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376863" y="32664"/>
            <a:ext cx="54382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400" dirty="0" smtClean="0"/>
              <a:t>Y </a:t>
            </a:r>
            <a:r>
              <a:rPr lang="en-IE" sz="4400" dirty="0" err="1" smtClean="0"/>
              <a:t>Qué</a:t>
            </a:r>
            <a:r>
              <a:rPr lang="en-IE" sz="4400" dirty="0" smtClean="0"/>
              <a:t>?</a:t>
            </a:r>
            <a:endParaRPr lang="en-GB" sz="4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304800" y="802105"/>
            <a:ext cx="1122947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>
                <a:solidFill>
                  <a:schemeClr val="bg1"/>
                </a:solidFill>
              </a:rPr>
              <a:t>Sin </a:t>
            </a:r>
            <a:r>
              <a:rPr lang="en-IE" sz="2800" dirty="0" err="1">
                <a:solidFill>
                  <a:schemeClr val="bg1"/>
                </a:solidFill>
              </a:rPr>
              <a:t>comprender</a:t>
            </a:r>
            <a:r>
              <a:rPr lang="en-IE" sz="2800" dirty="0">
                <a:solidFill>
                  <a:schemeClr val="bg1"/>
                </a:solidFill>
              </a:rPr>
              <a:t> la </a:t>
            </a:r>
            <a:r>
              <a:rPr lang="en-IE" sz="2800" dirty="0" err="1" smtClean="0">
                <a:solidFill>
                  <a:schemeClr val="bg1"/>
                </a:solidFill>
              </a:rPr>
              <a:t>complejidad</a:t>
            </a:r>
            <a:r>
              <a:rPr lang="en-IE" sz="2800" dirty="0" smtClean="0">
                <a:solidFill>
                  <a:schemeClr val="bg1"/>
                </a:solidFill>
              </a:rPr>
              <a:t> y la </a:t>
            </a:r>
            <a:r>
              <a:rPr lang="en-IE" sz="2800" dirty="0" err="1" smtClean="0">
                <a:solidFill>
                  <a:schemeClr val="bg1"/>
                </a:solidFill>
              </a:rPr>
              <a:t>enteridad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>
                <a:solidFill>
                  <a:schemeClr val="bg1"/>
                </a:solidFill>
              </a:rPr>
              <a:t>del </a:t>
            </a:r>
            <a:r>
              <a:rPr lang="en-IE" sz="2800" dirty="0" err="1" smtClean="0">
                <a:solidFill>
                  <a:schemeClr val="bg1"/>
                </a:solidFill>
              </a:rPr>
              <a:t>sistema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>
                <a:solidFill>
                  <a:schemeClr val="bg1"/>
                </a:solidFill>
              </a:rPr>
              <a:t>holistico</a:t>
            </a:r>
            <a:r>
              <a:rPr lang="en-IE" sz="2800" dirty="0">
                <a:solidFill>
                  <a:schemeClr val="bg1"/>
                </a:solidFill>
              </a:rPr>
              <a:t> (ambos el </a:t>
            </a:r>
            <a:r>
              <a:rPr lang="en-IE" sz="2800" dirty="0" err="1">
                <a:solidFill>
                  <a:schemeClr val="bg1"/>
                </a:solidFill>
              </a:rPr>
              <a:t>lado</a:t>
            </a:r>
            <a:r>
              <a:rPr lang="en-IE" sz="2800" dirty="0">
                <a:solidFill>
                  <a:schemeClr val="bg1"/>
                </a:solidFill>
              </a:rPr>
              <a:t> </a:t>
            </a:r>
            <a:r>
              <a:rPr lang="en-IE" sz="2800" dirty="0" err="1">
                <a:solidFill>
                  <a:schemeClr val="bg1"/>
                </a:solidFill>
              </a:rPr>
              <a:t>humano</a:t>
            </a:r>
            <a:r>
              <a:rPr lang="en-IE" sz="2800" dirty="0">
                <a:solidFill>
                  <a:schemeClr val="bg1"/>
                </a:solidFill>
              </a:rPr>
              <a:t> com el </a:t>
            </a:r>
            <a:r>
              <a:rPr lang="en-IE" sz="2800" dirty="0" err="1">
                <a:solidFill>
                  <a:schemeClr val="bg1"/>
                </a:solidFill>
              </a:rPr>
              <a:t>lado</a:t>
            </a:r>
            <a:r>
              <a:rPr lang="en-IE" sz="2800" dirty="0">
                <a:solidFill>
                  <a:schemeClr val="bg1"/>
                </a:solidFill>
              </a:rPr>
              <a:t> </a:t>
            </a:r>
            <a:r>
              <a:rPr lang="en-IE" sz="2800" dirty="0" err="1">
                <a:solidFill>
                  <a:schemeClr val="bg1"/>
                </a:solidFill>
              </a:rPr>
              <a:t>ambiental</a:t>
            </a:r>
            <a:r>
              <a:rPr lang="en-IE" sz="2800" dirty="0">
                <a:solidFill>
                  <a:schemeClr val="bg1"/>
                </a:solidFill>
              </a:rPr>
              <a:t>) no </a:t>
            </a:r>
            <a:r>
              <a:rPr lang="en-IE" sz="2800" dirty="0" err="1">
                <a:solidFill>
                  <a:schemeClr val="bg1"/>
                </a:solidFill>
              </a:rPr>
              <a:t>lograremos</a:t>
            </a:r>
            <a:r>
              <a:rPr lang="en-IE" sz="2800" dirty="0">
                <a:solidFill>
                  <a:schemeClr val="bg1"/>
                </a:solidFill>
              </a:rPr>
              <a:t> </a:t>
            </a:r>
            <a:r>
              <a:rPr lang="en-IE" sz="2800" dirty="0" err="1">
                <a:solidFill>
                  <a:schemeClr val="bg1"/>
                </a:solidFill>
              </a:rPr>
              <a:t>una</a:t>
            </a:r>
            <a:r>
              <a:rPr lang="en-IE" sz="2800" dirty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comprensión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>
                <a:solidFill>
                  <a:schemeClr val="bg1"/>
                </a:solidFill>
              </a:rPr>
              <a:t>profunda</a:t>
            </a:r>
            <a:r>
              <a:rPr lang="en-IE" sz="2800" dirty="0">
                <a:solidFill>
                  <a:schemeClr val="bg1"/>
                </a:solidFill>
              </a:rPr>
              <a:t> de </a:t>
            </a:r>
            <a:r>
              <a:rPr lang="en-IE" sz="2800" dirty="0" err="1">
                <a:solidFill>
                  <a:schemeClr val="bg1"/>
                </a:solidFill>
              </a:rPr>
              <a:t>los</a:t>
            </a:r>
            <a:r>
              <a:rPr lang="en-IE" sz="2800" dirty="0">
                <a:solidFill>
                  <a:schemeClr val="bg1"/>
                </a:solidFill>
              </a:rPr>
              <a:t> </a:t>
            </a:r>
            <a:r>
              <a:rPr lang="en-IE" sz="2800" dirty="0" err="1">
                <a:solidFill>
                  <a:schemeClr val="bg1"/>
                </a:solidFill>
              </a:rPr>
              <a:t>desafios</a:t>
            </a:r>
            <a:r>
              <a:rPr lang="en-IE" sz="2800" dirty="0">
                <a:solidFill>
                  <a:schemeClr val="bg1"/>
                </a:solidFill>
              </a:rPr>
              <a:t> y </a:t>
            </a:r>
            <a:r>
              <a:rPr lang="en-IE" sz="2800" dirty="0" err="1">
                <a:solidFill>
                  <a:schemeClr val="bg1"/>
                </a:solidFill>
              </a:rPr>
              <a:t>oportunidades</a:t>
            </a:r>
            <a:r>
              <a:rPr lang="en-IE" sz="2800" dirty="0">
                <a:solidFill>
                  <a:schemeClr val="bg1"/>
                </a:solidFill>
              </a:rPr>
              <a:t> de la </a:t>
            </a:r>
            <a:r>
              <a:rPr lang="en-IE" sz="2800" dirty="0" err="1" smtClean="0">
                <a:solidFill>
                  <a:schemeClr val="bg1"/>
                </a:solidFill>
              </a:rPr>
              <a:t>situación</a:t>
            </a:r>
            <a:r>
              <a:rPr lang="en-IE" sz="2800" dirty="0" smtClean="0">
                <a:solidFill>
                  <a:schemeClr val="bg1"/>
                </a:solidFill>
              </a:rPr>
              <a:t> actual </a:t>
            </a:r>
          </a:p>
          <a:p>
            <a:endParaRPr lang="en-IE" sz="2800" dirty="0" smtClean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Muy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bajos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rendimientos</a:t>
            </a:r>
            <a:r>
              <a:rPr lang="en-GB" sz="2800" dirty="0">
                <a:solidFill>
                  <a:schemeClr val="bg1"/>
                </a:solidFill>
              </a:rPr>
              <a:t> (</a:t>
            </a:r>
            <a:r>
              <a:rPr lang="en-GB" sz="2800" dirty="0" err="1">
                <a:solidFill>
                  <a:schemeClr val="bg1"/>
                </a:solidFill>
              </a:rPr>
              <a:t>en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muchas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partes</a:t>
            </a:r>
            <a:r>
              <a:rPr lang="en-GB" sz="2800" dirty="0">
                <a:solidFill>
                  <a:schemeClr val="bg1"/>
                </a:solidFill>
              </a:rPr>
              <a:t> del </a:t>
            </a:r>
            <a:r>
              <a:rPr lang="en-GB" sz="2800" dirty="0" err="1">
                <a:solidFill>
                  <a:schemeClr val="bg1"/>
                </a:solidFill>
              </a:rPr>
              <a:t>paisaje</a:t>
            </a:r>
            <a:r>
              <a:rPr lang="en-GB" sz="2800" dirty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bg1"/>
                </a:solidFill>
              </a:rPr>
              <a:t>Degradación</a:t>
            </a:r>
            <a:r>
              <a:rPr lang="en-GB" sz="2800" dirty="0" smtClean="0">
                <a:solidFill>
                  <a:schemeClr val="bg1"/>
                </a:solidFill>
              </a:rPr>
              <a:t> </a:t>
            </a:r>
            <a:r>
              <a:rPr lang="en-GB" sz="2800" dirty="0">
                <a:solidFill>
                  <a:schemeClr val="bg1"/>
                </a:solidFill>
              </a:rPr>
              <a:t>de </a:t>
            </a:r>
            <a:r>
              <a:rPr lang="en-GB" sz="2800" dirty="0" err="1">
                <a:solidFill>
                  <a:schemeClr val="bg1"/>
                </a:solidFill>
              </a:rPr>
              <a:t>tierra</a:t>
            </a:r>
            <a:r>
              <a:rPr lang="en-GB" sz="2800" dirty="0">
                <a:solidFill>
                  <a:schemeClr val="bg1"/>
                </a:solidFill>
              </a:rPr>
              <a:t> (</a:t>
            </a:r>
            <a:r>
              <a:rPr lang="en-GB" sz="2800" dirty="0" err="1">
                <a:solidFill>
                  <a:schemeClr val="bg1"/>
                </a:solidFill>
              </a:rPr>
              <a:t>desertificación</a:t>
            </a:r>
            <a:r>
              <a:rPr lang="en-GB" sz="2800" dirty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Mineria</a:t>
            </a:r>
            <a:r>
              <a:rPr lang="en-GB" sz="2800" dirty="0">
                <a:solidFill>
                  <a:schemeClr val="bg1"/>
                </a:solidFill>
              </a:rPr>
              <a:t> de </a:t>
            </a:r>
            <a:r>
              <a:rPr lang="en-GB" sz="2800" dirty="0" err="1">
                <a:solidFill>
                  <a:schemeClr val="bg1"/>
                </a:solidFill>
              </a:rPr>
              <a:t>nutrientes</a:t>
            </a:r>
            <a:endParaRPr lang="en-GB" sz="28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Perdida</a:t>
            </a:r>
            <a:r>
              <a:rPr lang="en-GB" sz="2800" dirty="0">
                <a:solidFill>
                  <a:schemeClr val="bg1"/>
                </a:solidFill>
              </a:rPr>
              <a:t> de </a:t>
            </a:r>
            <a:r>
              <a:rPr lang="en-GB" sz="2800" dirty="0" err="1">
                <a:solidFill>
                  <a:schemeClr val="bg1"/>
                </a:solidFill>
              </a:rPr>
              <a:t>biodiversidad</a:t>
            </a:r>
            <a:endParaRPr lang="en-GB" sz="28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Cambio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climatico</a:t>
            </a:r>
            <a:endParaRPr lang="en-GB" sz="28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Poco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acceso</a:t>
            </a:r>
            <a:r>
              <a:rPr lang="en-GB" sz="2800" dirty="0">
                <a:solidFill>
                  <a:schemeClr val="bg1"/>
                </a:solidFill>
              </a:rPr>
              <a:t> a </a:t>
            </a:r>
            <a:r>
              <a:rPr lang="en-GB" sz="2800" dirty="0" err="1">
                <a:solidFill>
                  <a:schemeClr val="bg1"/>
                </a:solidFill>
              </a:rPr>
              <a:t>recursos</a:t>
            </a:r>
            <a:r>
              <a:rPr lang="en-GB" sz="2800" dirty="0">
                <a:solidFill>
                  <a:schemeClr val="bg1"/>
                </a:solidFill>
              </a:rPr>
              <a:t> (</a:t>
            </a:r>
            <a:r>
              <a:rPr lang="en-GB" sz="2800" dirty="0" err="1">
                <a:solidFill>
                  <a:schemeClr val="bg1"/>
                </a:solidFill>
              </a:rPr>
              <a:t>materia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organica</a:t>
            </a:r>
            <a:r>
              <a:rPr lang="en-GB" sz="2800" dirty="0">
                <a:solidFill>
                  <a:schemeClr val="bg1"/>
                </a:solidFill>
              </a:rPr>
              <a:t>, </a:t>
            </a:r>
            <a:r>
              <a:rPr lang="en-GB" sz="2800" dirty="0" err="1">
                <a:solidFill>
                  <a:schemeClr val="bg1"/>
                </a:solidFill>
              </a:rPr>
              <a:t>mano</a:t>
            </a:r>
            <a:r>
              <a:rPr lang="en-GB" sz="2800" dirty="0">
                <a:solidFill>
                  <a:schemeClr val="bg1"/>
                </a:solidFill>
              </a:rPr>
              <a:t> de </a:t>
            </a:r>
            <a:r>
              <a:rPr lang="en-GB" sz="2800" dirty="0" err="1">
                <a:solidFill>
                  <a:schemeClr val="bg1"/>
                </a:solidFill>
              </a:rPr>
              <a:t>obra</a:t>
            </a:r>
            <a:r>
              <a:rPr lang="en-GB" sz="2800" dirty="0">
                <a:solidFill>
                  <a:schemeClr val="bg1"/>
                </a:solidFill>
              </a:rPr>
              <a:t>, </a:t>
            </a:r>
            <a:r>
              <a:rPr lang="en-GB" sz="2800" dirty="0" err="1">
                <a:solidFill>
                  <a:schemeClr val="bg1"/>
                </a:solidFill>
              </a:rPr>
              <a:t>economicos</a:t>
            </a:r>
            <a:r>
              <a:rPr lang="en-GB" sz="2800" dirty="0">
                <a:solidFill>
                  <a:schemeClr val="bg1"/>
                </a:solidFill>
              </a:rPr>
              <a:t>, no hay </a:t>
            </a:r>
            <a:r>
              <a:rPr lang="en-GB" sz="2800" dirty="0" err="1">
                <a:solidFill>
                  <a:schemeClr val="bg1"/>
                </a:solidFill>
              </a:rPr>
              <a:t>riego</a:t>
            </a:r>
            <a:r>
              <a:rPr lang="en-GB" sz="2800" dirty="0">
                <a:solidFill>
                  <a:schemeClr val="bg1"/>
                </a:solidFill>
              </a:rPr>
              <a:t>…)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bg1"/>
                </a:solidFill>
              </a:rPr>
              <a:t>etc</a:t>
            </a:r>
            <a:r>
              <a:rPr lang="en-GB" sz="2800" dirty="0">
                <a:solidFill>
                  <a:schemeClr val="bg1"/>
                </a:solidFill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  <a:p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257980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652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86871" y="208547"/>
            <a:ext cx="115823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 smtClean="0">
                <a:solidFill>
                  <a:schemeClr val="bg1"/>
                </a:solidFill>
              </a:rPr>
              <a:t>El </a:t>
            </a:r>
            <a:r>
              <a:rPr lang="en-IE" sz="2800" dirty="0" err="1" smtClean="0">
                <a:solidFill>
                  <a:schemeClr val="bg1"/>
                </a:solidFill>
              </a:rPr>
              <a:t>contexto</a:t>
            </a:r>
            <a:r>
              <a:rPr lang="en-IE" sz="2800" dirty="0" smtClean="0">
                <a:solidFill>
                  <a:schemeClr val="bg1"/>
                </a:solidFill>
              </a:rPr>
              <a:t>  </a:t>
            </a:r>
            <a:r>
              <a:rPr lang="en-IE" sz="2800" dirty="0" err="1" smtClean="0">
                <a:solidFill>
                  <a:schemeClr val="bg1"/>
                </a:solidFill>
              </a:rPr>
              <a:t>humano</a:t>
            </a:r>
            <a:r>
              <a:rPr lang="en-IE" sz="2800" dirty="0" smtClean="0">
                <a:solidFill>
                  <a:schemeClr val="bg1"/>
                </a:solidFill>
              </a:rPr>
              <a:t>-natural </a:t>
            </a:r>
            <a:r>
              <a:rPr lang="en-IE" sz="2800" dirty="0" err="1" smtClean="0">
                <a:solidFill>
                  <a:schemeClr val="bg1"/>
                </a:solidFill>
              </a:rPr>
              <a:t>nos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guia</a:t>
            </a:r>
            <a:r>
              <a:rPr lang="en-IE" sz="2800" dirty="0" smtClean="0">
                <a:solidFill>
                  <a:schemeClr val="bg1"/>
                </a:solidFill>
              </a:rPr>
              <a:t> con </a:t>
            </a:r>
            <a:r>
              <a:rPr lang="en-IE" sz="2800" dirty="0" err="1" smtClean="0">
                <a:solidFill>
                  <a:schemeClr val="bg1"/>
                </a:solidFill>
              </a:rPr>
              <a:t>más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profundidad</a:t>
            </a:r>
            <a:r>
              <a:rPr lang="en-IE" sz="2800" dirty="0" smtClean="0">
                <a:solidFill>
                  <a:schemeClr val="bg1"/>
                </a:solidFill>
              </a:rPr>
              <a:t> a </a:t>
            </a:r>
            <a:r>
              <a:rPr lang="en-IE" sz="2800" dirty="0" smtClean="0">
                <a:solidFill>
                  <a:schemeClr val="bg1"/>
                </a:solidFill>
              </a:rPr>
              <a:t>entradas y </a:t>
            </a:r>
            <a:r>
              <a:rPr lang="en-IE" sz="2800" dirty="0" err="1" smtClean="0">
                <a:solidFill>
                  <a:schemeClr val="bg1"/>
                </a:solidFill>
              </a:rPr>
              <a:t>preguntas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más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precisas</a:t>
            </a:r>
            <a:r>
              <a:rPr lang="en-IE" sz="2800" dirty="0" smtClean="0">
                <a:solidFill>
                  <a:schemeClr val="bg1"/>
                </a:solidFill>
              </a:rPr>
              <a:t> de </a:t>
            </a:r>
            <a:r>
              <a:rPr lang="en-IE" sz="2800" dirty="0" err="1" smtClean="0">
                <a:solidFill>
                  <a:schemeClr val="bg1"/>
                </a:solidFill>
              </a:rPr>
              <a:t>como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podemos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mejorar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nuestra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gestión</a:t>
            </a:r>
            <a:endParaRPr lang="en-IE" sz="2800" dirty="0" smtClean="0">
              <a:solidFill>
                <a:schemeClr val="bg1"/>
              </a:solidFill>
            </a:endParaRPr>
          </a:p>
          <a:p>
            <a:endParaRPr lang="en-IE" sz="2800" dirty="0" smtClean="0">
              <a:solidFill>
                <a:schemeClr val="bg1"/>
              </a:solidFill>
            </a:endParaRPr>
          </a:p>
          <a:p>
            <a:r>
              <a:rPr lang="en-IE" sz="2800" dirty="0" err="1" smtClean="0">
                <a:solidFill>
                  <a:schemeClr val="bg1"/>
                </a:solidFill>
              </a:rPr>
              <a:t>Por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ejemplo</a:t>
            </a:r>
            <a:r>
              <a:rPr lang="en-IE" sz="2800" dirty="0" smtClean="0">
                <a:solidFill>
                  <a:schemeClr val="bg1"/>
                </a:solidFill>
              </a:rPr>
              <a:t>:</a:t>
            </a:r>
            <a:br>
              <a:rPr lang="en-IE" sz="2800" dirty="0" smtClean="0">
                <a:solidFill>
                  <a:schemeClr val="bg1"/>
                </a:solidFill>
              </a:rPr>
            </a:br>
            <a:r>
              <a:rPr lang="en-IE" sz="2800" dirty="0" err="1" smtClean="0">
                <a:solidFill>
                  <a:schemeClr val="bg1"/>
                </a:solidFill>
              </a:rPr>
              <a:t>abono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>
                <a:solidFill>
                  <a:schemeClr val="bg1"/>
                </a:solidFill>
              </a:rPr>
              <a:t>verde</a:t>
            </a:r>
            <a:r>
              <a:rPr lang="en-IE" sz="2800" dirty="0">
                <a:solidFill>
                  <a:schemeClr val="bg1"/>
                </a:solidFill>
              </a:rPr>
              <a:t> y mulching</a:t>
            </a:r>
          </a:p>
          <a:p>
            <a:endParaRPr lang="en-IE" sz="2800" dirty="0" smtClean="0">
              <a:solidFill>
                <a:schemeClr val="bg1"/>
              </a:solidFill>
            </a:endParaRPr>
          </a:p>
          <a:p>
            <a:endParaRPr lang="en-GB" sz="2800" dirty="0" smtClean="0">
              <a:solidFill>
                <a:schemeClr val="bg1"/>
              </a:solidFill>
            </a:endParaRPr>
          </a:p>
          <a:p>
            <a:r>
              <a:rPr lang="en-IE" sz="2800" dirty="0" smtClean="0">
                <a:solidFill>
                  <a:schemeClr val="bg1"/>
                </a:solidFill>
              </a:rPr>
              <a:t>Lo </a:t>
            </a:r>
            <a:r>
              <a:rPr lang="en-IE" sz="2800" dirty="0" err="1" smtClean="0">
                <a:solidFill>
                  <a:schemeClr val="bg1"/>
                </a:solidFill>
              </a:rPr>
              <a:t>importante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es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36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empezar</a:t>
            </a:r>
            <a:r>
              <a:rPr lang="en-IE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IE" sz="36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conversación</a:t>
            </a:r>
            <a:r>
              <a:rPr lang="en-IE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E" sz="2800" dirty="0" smtClean="0">
                <a:solidFill>
                  <a:schemeClr val="bg1"/>
                </a:solidFill>
              </a:rPr>
              <a:t>con </a:t>
            </a:r>
            <a:r>
              <a:rPr lang="en-IE" sz="2800" dirty="0" err="1" smtClean="0">
                <a:solidFill>
                  <a:schemeClr val="bg1"/>
                </a:solidFill>
              </a:rPr>
              <a:t>los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agricultores</a:t>
            </a:r>
            <a:r>
              <a:rPr lang="en-IE" sz="2800" dirty="0" smtClean="0">
                <a:solidFill>
                  <a:schemeClr val="bg1"/>
                </a:solidFill>
              </a:rPr>
              <a:t> y </a:t>
            </a:r>
            <a:r>
              <a:rPr lang="en-IE" sz="2800" dirty="0" err="1" smtClean="0">
                <a:solidFill>
                  <a:schemeClr val="bg1"/>
                </a:solidFill>
              </a:rPr>
              <a:t>actores</a:t>
            </a:r>
            <a:r>
              <a:rPr lang="en-IE" sz="2800" dirty="0" smtClean="0">
                <a:solidFill>
                  <a:schemeClr val="bg1"/>
                </a:solidFill>
              </a:rPr>
              <a:t> claves con </a:t>
            </a:r>
            <a:r>
              <a:rPr lang="en-IE" sz="2800" dirty="0" err="1" smtClean="0">
                <a:solidFill>
                  <a:schemeClr val="bg1"/>
                </a:solidFill>
              </a:rPr>
              <a:t>información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más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completa</a:t>
            </a:r>
            <a:r>
              <a:rPr lang="en-IE" sz="2800" dirty="0" smtClean="0">
                <a:solidFill>
                  <a:schemeClr val="bg1"/>
                </a:solidFill>
              </a:rPr>
              <a:t> y </a:t>
            </a:r>
            <a:r>
              <a:rPr lang="en-IE" sz="2800" dirty="0" err="1" smtClean="0">
                <a:solidFill>
                  <a:schemeClr val="bg1"/>
                </a:solidFill>
              </a:rPr>
              <a:t>dejar</a:t>
            </a:r>
            <a:r>
              <a:rPr lang="en-IE" sz="2800" dirty="0" smtClean="0">
                <a:solidFill>
                  <a:schemeClr val="bg1"/>
                </a:solidFill>
              </a:rPr>
              <a:t> que </a:t>
            </a:r>
            <a:r>
              <a:rPr lang="en-IE" sz="2800" dirty="0" err="1" smtClean="0">
                <a:solidFill>
                  <a:schemeClr val="bg1"/>
                </a:solidFill>
              </a:rPr>
              <a:t>los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involucrados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guian</a:t>
            </a:r>
            <a:r>
              <a:rPr lang="en-IE" sz="2800" dirty="0" smtClean="0">
                <a:solidFill>
                  <a:schemeClr val="bg1"/>
                </a:solidFill>
              </a:rPr>
              <a:t> el </a:t>
            </a:r>
            <a:r>
              <a:rPr lang="en-IE" sz="2800" dirty="0" err="1" smtClean="0">
                <a:solidFill>
                  <a:schemeClr val="bg1"/>
                </a:solidFill>
              </a:rPr>
              <a:t>proceso</a:t>
            </a:r>
            <a:r>
              <a:rPr lang="en-IE" sz="2800" dirty="0" smtClean="0">
                <a:solidFill>
                  <a:schemeClr val="bg1"/>
                </a:solidFill>
              </a:rPr>
              <a:t> con </a:t>
            </a:r>
            <a:r>
              <a:rPr lang="en-IE" sz="2800" dirty="0" err="1" smtClean="0">
                <a:solidFill>
                  <a:schemeClr val="bg1"/>
                </a:solidFill>
              </a:rPr>
              <a:t>esa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información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más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err="1" smtClean="0">
                <a:solidFill>
                  <a:schemeClr val="bg1"/>
                </a:solidFill>
              </a:rPr>
              <a:t>rica</a:t>
            </a:r>
            <a:endParaRPr lang="en-IE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13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63639" y="1097731"/>
            <a:ext cx="11264721" cy="5078313"/>
          </a:xfrm>
          <a:prstGeom prst="rect">
            <a:avLst/>
          </a:prstGeom>
          <a:solidFill>
            <a:srgbClr val="000000">
              <a:alpha val="34902"/>
            </a:srgbClr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3600" dirty="0" err="1" smtClean="0">
                <a:solidFill>
                  <a:schemeClr val="bg1"/>
                </a:solidFill>
              </a:rPr>
              <a:t>Ir</a:t>
            </a:r>
            <a:r>
              <a:rPr lang="en-GB" sz="3600" dirty="0" smtClean="0">
                <a:solidFill>
                  <a:schemeClr val="bg1"/>
                </a:solidFill>
              </a:rPr>
              <a:t> a </a:t>
            </a:r>
            <a:r>
              <a:rPr lang="en-GB" sz="3600" dirty="0" err="1" smtClean="0">
                <a:solidFill>
                  <a:schemeClr val="bg1"/>
                </a:solidFill>
              </a:rPr>
              <a:t>más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profundidad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en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los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sistemas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agricolas</a:t>
            </a:r>
            <a:endParaRPr lang="en-GB" sz="3600" dirty="0" smtClean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GB" sz="3600" dirty="0" smtClean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GB" sz="3600" dirty="0" err="1" smtClean="0">
                <a:solidFill>
                  <a:schemeClr val="bg1"/>
                </a:solidFill>
              </a:rPr>
              <a:t>Trabajar</a:t>
            </a:r>
            <a:r>
              <a:rPr lang="en-GB" sz="3600" dirty="0" smtClean="0">
                <a:solidFill>
                  <a:schemeClr val="bg1"/>
                </a:solidFill>
              </a:rPr>
              <a:t> con la </a:t>
            </a:r>
            <a:r>
              <a:rPr lang="en-GB" sz="3600" dirty="0" err="1" smtClean="0">
                <a:solidFill>
                  <a:schemeClr val="bg1"/>
                </a:solidFill>
              </a:rPr>
              <a:t>comunidad</a:t>
            </a:r>
            <a:r>
              <a:rPr lang="en-GB" sz="3600" dirty="0" smtClean="0">
                <a:solidFill>
                  <a:schemeClr val="bg1"/>
                </a:solidFill>
              </a:rPr>
              <a:t> y las </a:t>
            </a:r>
            <a:r>
              <a:rPr lang="en-GB" sz="3600" dirty="0" err="1" smtClean="0">
                <a:solidFill>
                  <a:schemeClr val="bg1"/>
                </a:solidFill>
              </a:rPr>
              <a:t>autoridades</a:t>
            </a:r>
            <a:r>
              <a:rPr lang="en-GB" sz="3600" dirty="0" smtClean="0">
                <a:solidFill>
                  <a:schemeClr val="bg1"/>
                </a:solidFill>
              </a:rPr>
              <a:t> locales y </a:t>
            </a:r>
            <a:r>
              <a:rPr lang="en-GB" sz="3600" dirty="0" err="1" smtClean="0">
                <a:solidFill>
                  <a:schemeClr val="bg1"/>
                </a:solidFill>
              </a:rPr>
              <a:t>provinciales</a:t>
            </a:r>
            <a:r>
              <a:rPr lang="en-GB" sz="3600" dirty="0" smtClean="0">
                <a:solidFill>
                  <a:schemeClr val="bg1"/>
                </a:solidFill>
              </a:rPr>
              <a:t> para </a:t>
            </a:r>
            <a:r>
              <a:rPr lang="en-GB" sz="3600" dirty="0" err="1" smtClean="0">
                <a:solidFill>
                  <a:schemeClr val="bg1"/>
                </a:solidFill>
              </a:rPr>
              <a:t>econtrar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oportunidades</a:t>
            </a:r>
            <a:r>
              <a:rPr lang="en-GB" sz="3600" dirty="0" smtClean="0">
                <a:solidFill>
                  <a:schemeClr val="bg1"/>
                </a:solidFill>
              </a:rPr>
              <a:t> (</a:t>
            </a:r>
            <a:r>
              <a:rPr lang="en-GB" sz="3600" dirty="0" err="1" smtClean="0">
                <a:solidFill>
                  <a:schemeClr val="bg1"/>
                </a:solidFill>
              </a:rPr>
              <a:t>talleres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organizados</a:t>
            </a:r>
            <a:r>
              <a:rPr lang="en-GB" sz="3600" dirty="0" smtClean="0">
                <a:solidFill>
                  <a:schemeClr val="bg1"/>
                </a:solidFill>
              </a:rPr>
              <a:t> para la </a:t>
            </a:r>
            <a:r>
              <a:rPr lang="en-GB" sz="3600" dirty="0" err="1" smtClean="0">
                <a:solidFill>
                  <a:schemeClr val="bg1"/>
                </a:solidFill>
              </a:rPr>
              <a:t>proxima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semana</a:t>
            </a:r>
            <a:r>
              <a:rPr lang="en-GB" sz="3600" dirty="0" smtClean="0">
                <a:solidFill>
                  <a:schemeClr val="bg1"/>
                </a:solidFill>
              </a:rPr>
              <a:t>)</a:t>
            </a:r>
          </a:p>
          <a:p>
            <a:pPr marL="742950" indent="-742950">
              <a:buFont typeface="+mj-lt"/>
              <a:buAutoNum type="arabicPeriod"/>
            </a:pPr>
            <a:endParaRPr lang="en-GB" sz="3600" dirty="0" smtClean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GB" sz="3600" dirty="0" smtClean="0">
                <a:solidFill>
                  <a:schemeClr val="bg1"/>
                </a:solidFill>
              </a:rPr>
              <a:t>Un plan de </a:t>
            </a:r>
            <a:r>
              <a:rPr lang="en-GB" sz="3600" dirty="0" err="1" smtClean="0">
                <a:solidFill>
                  <a:schemeClr val="bg1"/>
                </a:solidFill>
              </a:rPr>
              <a:t>gestión</a:t>
            </a:r>
            <a:r>
              <a:rPr lang="en-GB" sz="3600" dirty="0">
                <a:solidFill>
                  <a:schemeClr val="bg1"/>
                </a:solidFill>
              </a:rPr>
              <a:t> </a:t>
            </a:r>
            <a:r>
              <a:rPr lang="en-GB" sz="3600" dirty="0" smtClean="0">
                <a:solidFill>
                  <a:schemeClr val="bg1"/>
                </a:solidFill>
              </a:rPr>
              <a:t>de la </a:t>
            </a:r>
            <a:r>
              <a:rPr lang="en-GB" sz="3600" dirty="0" err="1" smtClean="0">
                <a:solidFill>
                  <a:schemeClr val="bg1"/>
                </a:solidFill>
              </a:rPr>
              <a:t>tierra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contextualizada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en</a:t>
            </a:r>
            <a:r>
              <a:rPr lang="en-GB" sz="3600" dirty="0" smtClean="0">
                <a:solidFill>
                  <a:schemeClr val="bg1"/>
                </a:solidFill>
              </a:rPr>
              <a:t> la </a:t>
            </a:r>
            <a:r>
              <a:rPr lang="en-GB" sz="3600" dirty="0" err="1" smtClean="0">
                <a:solidFill>
                  <a:schemeClr val="bg1"/>
                </a:solidFill>
              </a:rPr>
              <a:t>complejidad</a:t>
            </a:r>
            <a:r>
              <a:rPr lang="en-GB" sz="3600" dirty="0" smtClean="0">
                <a:solidFill>
                  <a:schemeClr val="bg1"/>
                </a:solidFill>
              </a:rPr>
              <a:t> socio-</a:t>
            </a:r>
            <a:r>
              <a:rPr lang="en-GB" sz="3600" dirty="0" err="1" smtClean="0">
                <a:solidFill>
                  <a:schemeClr val="bg1"/>
                </a:solidFill>
              </a:rPr>
              <a:t>ambiental</a:t>
            </a:r>
            <a:r>
              <a:rPr lang="en-GB" sz="3600" dirty="0" smtClean="0">
                <a:solidFill>
                  <a:schemeClr val="bg1"/>
                </a:solidFill>
              </a:rPr>
              <a:t> del </a:t>
            </a:r>
            <a:r>
              <a:rPr lang="en-GB" sz="3600" dirty="0" err="1" smtClean="0">
                <a:solidFill>
                  <a:schemeClr val="bg1"/>
                </a:solidFill>
              </a:rPr>
              <a:t>paisaje</a:t>
            </a:r>
            <a:r>
              <a:rPr lang="en-GB" sz="3600" dirty="0" smtClean="0">
                <a:solidFill>
                  <a:schemeClr val="bg1"/>
                </a:solidFill>
              </a:rPr>
              <a:t> (</a:t>
            </a:r>
            <a:r>
              <a:rPr lang="en-GB" sz="3600" dirty="0" err="1" smtClean="0">
                <a:solidFill>
                  <a:schemeClr val="bg1"/>
                </a:solidFill>
              </a:rPr>
              <a:t>resultado</a:t>
            </a:r>
            <a:r>
              <a:rPr lang="en-GB" sz="3600" dirty="0" smtClean="0">
                <a:solidFill>
                  <a:schemeClr val="bg1"/>
                </a:solidFill>
              </a:rPr>
              <a:t> de </a:t>
            </a:r>
            <a:r>
              <a:rPr lang="en-GB" sz="3600" dirty="0" err="1" smtClean="0">
                <a:solidFill>
                  <a:schemeClr val="bg1"/>
                </a:solidFill>
              </a:rPr>
              <a:t>los</a:t>
            </a:r>
            <a:r>
              <a:rPr lang="en-GB" sz="3600" dirty="0" smtClean="0">
                <a:solidFill>
                  <a:schemeClr val="bg1"/>
                </a:solidFill>
              </a:rPr>
              <a:t> </a:t>
            </a:r>
            <a:r>
              <a:rPr lang="en-GB" sz="3600" dirty="0" err="1" smtClean="0">
                <a:solidFill>
                  <a:schemeClr val="bg1"/>
                </a:solidFill>
              </a:rPr>
              <a:t>talleres</a:t>
            </a:r>
            <a:r>
              <a:rPr lang="en-GB" sz="3600" dirty="0" smtClean="0">
                <a:solidFill>
                  <a:schemeClr val="bg1"/>
                </a:solidFill>
              </a:rPr>
              <a:t>)</a:t>
            </a:r>
            <a:endParaRPr lang="es-EC" sz="3600" dirty="0">
              <a:solidFill>
                <a:schemeClr val="bg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874497" y="0"/>
            <a:ext cx="6443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chemeClr val="bg1"/>
                </a:solidFill>
              </a:rPr>
              <a:t>Y </a:t>
            </a:r>
            <a:r>
              <a:rPr lang="en-GB" sz="4400" b="1" dirty="0" err="1" smtClean="0">
                <a:solidFill>
                  <a:schemeClr val="bg1"/>
                </a:solidFill>
              </a:rPr>
              <a:t>Ahora</a:t>
            </a:r>
            <a:r>
              <a:rPr lang="en-GB" sz="4400" b="1" dirty="0" smtClean="0">
                <a:solidFill>
                  <a:schemeClr val="bg1"/>
                </a:solidFill>
              </a:rPr>
              <a:t> </a:t>
            </a:r>
            <a:r>
              <a:rPr lang="en-GB" sz="4400" b="1" dirty="0" err="1" smtClean="0">
                <a:solidFill>
                  <a:schemeClr val="bg1"/>
                </a:solidFill>
              </a:rPr>
              <a:t>Qué</a:t>
            </a:r>
            <a:r>
              <a:rPr lang="en-GB" sz="4400" b="1" dirty="0" smtClean="0">
                <a:solidFill>
                  <a:schemeClr val="bg1"/>
                </a:solidFill>
              </a:rPr>
              <a:t>?</a:t>
            </a:r>
            <a:endParaRPr lang="en-GB" sz="4400" b="1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648" y="1078278"/>
            <a:ext cx="830355" cy="76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5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53792" y="772735"/>
            <a:ext cx="11075831" cy="5355312"/>
          </a:xfrm>
          <a:prstGeom prst="rect">
            <a:avLst/>
          </a:prstGeom>
          <a:solidFill>
            <a:srgbClr val="000000">
              <a:alpha val="34902"/>
            </a:srgbClr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3800" dirty="0" err="1" smtClean="0">
                <a:solidFill>
                  <a:schemeClr val="bg1"/>
                </a:solidFill>
              </a:rPr>
              <a:t>Abrazar</a:t>
            </a:r>
            <a:r>
              <a:rPr lang="en-GB" sz="3800" dirty="0" smtClean="0">
                <a:solidFill>
                  <a:schemeClr val="bg1"/>
                </a:solidFill>
              </a:rPr>
              <a:t> y </a:t>
            </a:r>
            <a:r>
              <a:rPr lang="en-GB" sz="3800" dirty="0" err="1" smtClean="0">
                <a:solidFill>
                  <a:schemeClr val="bg1"/>
                </a:solidFill>
              </a:rPr>
              <a:t>intentar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comprender</a:t>
            </a:r>
            <a:r>
              <a:rPr lang="en-GB" sz="3800" dirty="0" smtClean="0">
                <a:solidFill>
                  <a:schemeClr val="bg1"/>
                </a:solidFill>
              </a:rPr>
              <a:t> lo que </a:t>
            </a:r>
            <a:r>
              <a:rPr lang="en-GB" sz="3800" dirty="0" err="1" smtClean="0">
                <a:solidFill>
                  <a:schemeClr val="bg1"/>
                </a:solidFill>
              </a:rPr>
              <a:t>parece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ser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complejo</a:t>
            </a:r>
            <a:r>
              <a:rPr lang="en-GB" sz="3800" dirty="0" smtClean="0">
                <a:solidFill>
                  <a:schemeClr val="bg1"/>
                </a:solidFill>
              </a:rPr>
              <a:t>. </a:t>
            </a:r>
            <a:r>
              <a:rPr lang="en-GB" sz="3800" dirty="0" err="1" smtClean="0">
                <a:solidFill>
                  <a:schemeClr val="bg1"/>
                </a:solidFill>
              </a:rPr>
              <a:t>Normalmente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salen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patrones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en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distintos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niveles</a:t>
            </a:r>
            <a:r>
              <a:rPr lang="en-GB" sz="3800" dirty="0" smtClean="0">
                <a:solidFill>
                  <a:schemeClr val="bg1"/>
                </a:solidFill>
              </a:rPr>
              <a:t> de </a:t>
            </a:r>
            <a:r>
              <a:rPr lang="en-GB" sz="3800" dirty="0" err="1" smtClean="0">
                <a:solidFill>
                  <a:schemeClr val="bg1"/>
                </a:solidFill>
              </a:rPr>
              <a:t>granularidad</a:t>
            </a:r>
            <a:endParaRPr lang="en-GB" sz="3800" dirty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GB" sz="3800" dirty="0" smtClean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GB" sz="3800" dirty="0" err="1" smtClean="0">
                <a:solidFill>
                  <a:schemeClr val="bg1"/>
                </a:solidFill>
              </a:rPr>
              <a:t>Tomar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>
                <a:solidFill>
                  <a:schemeClr val="bg1"/>
                </a:solidFill>
              </a:rPr>
              <a:t>un </a:t>
            </a:r>
            <a:r>
              <a:rPr lang="en-GB" sz="3800" dirty="0" err="1">
                <a:solidFill>
                  <a:schemeClr val="bg1"/>
                </a:solidFill>
              </a:rPr>
              <a:t>punto</a:t>
            </a:r>
            <a:r>
              <a:rPr lang="en-GB" sz="3800" dirty="0">
                <a:solidFill>
                  <a:schemeClr val="bg1"/>
                </a:solidFill>
              </a:rPr>
              <a:t> de vista </a:t>
            </a:r>
            <a:r>
              <a:rPr lang="en-GB" sz="3800" dirty="0" err="1" smtClean="0">
                <a:solidFill>
                  <a:schemeClr val="bg1"/>
                </a:solidFill>
              </a:rPr>
              <a:t>humano</a:t>
            </a:r>
            <a:r>
              <a:rPr lang="en-GB" sz="3800" dirty="0" smtClean="0">
                <a:solidFill>
                  <a:schemeClr val="bg1"/>
                </a:solidFill>
              </a:rPr>
              <a:t>-natural</a:t>
            </a:r>
            <a:endParaRPr lang="en-GB" sz="3800" dirty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GB" sz="3800" dirty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GB" sz="3800" dirty="0" err="1" smtClean="0">
                <a:solidFill>
                  <a:schemeClr val="bg1"/>
                </a:solidFill>
              </a:rPr>
              <a:t>Usar</a:t>
            </a:r>
            <a:r>
              <a:rPr lang="en-GB" sz="3800" dirty="0" smtClean="0">
                <a:solidFill>
                  <a:schemeClr val="bg1"/>
                </a:solidFill>
              </a:rPr>
              <a:t> el </a:t>
            </a:r>
            <a:r>
              <a:rPr lang="en-GB" sz="3800" dirty="0" err="1" smtClean="0">
                <a:solidFill>
                  <a:schemeClr val="bg1"/>
                </a:solidFill>
              </a:rPr>
              <a:t>conocimiento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contextualizado</a:t>
            </a:r>
            <a:r>
              <a:rPr lang="en-GB" sz="3800" dirty="0" smtClean="0">
                <a:solidFill>
                  <a:schemeClr val="bg1"/>
                </a:solidFill>
              </a:rPr>
              <a:t> para </a:t>
            </a:r>
            <a:r>
              <a:rPr lang="en-GB" sz="3800" dirty="0" err="1" smtClean="0">
                <a:solidFill>
                  <a:schemeClr val="bg1"/>
                </a:solidFill>
              </a:rPr>
              <a:t>empezar</a:t>
            </a:r>
            <a:r>
              <a:rPr lang="en-GB" sz="3800" dirty="0" smtClean="0">
                <a:solidFill>
                  <a:schemeClr val="bg1"/>
                </a:solidFill>
              </a:rPr>
              <a:t> la </a:t>
            </a:r>
            <a:r>
              <a:rPr lang="en-GB" sz="3800" dirty="0" err="1" smtClean="0">
                <a:solidFill>
                  <a:schemeClr val="bg1"/>
                </a:solidFill>
              </a:rPr>
              <a:t>exploración</a:t>
            </a:r>
            <a:r>
              <a:rPr lang="en-GB" sz="3800" dirty="0" smtClean="0">
                <a:solidFill>
                  <a:schemeClr val="bg1"/>
                </a:solidFill>
              </a:rPr>
              <a:t> de </a:t>
            </a:r>
            <a:r>
              <a:rPr lang="en-GB" sz="3800" dirty="0" err="1" smtClean="0">
                <a:solidFill>
                  <a:schemeClr val="bg1"/>
                </a:solidFill>
              </a:rPr>
              <a:t>caminos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más</a:t>
            </a:r>
            <a:r>
              <a:rPr lang="en-GB" sz="3800" dirty="0" smtClean="0">
                <a:solidFill>
                  <a:schemeClr val="bg1"/>
                </a:solidFill>
              </a:rPr>
              <a:t> </a:t>
            </a:r>
            <a:r>
              <a:rPr lang="en-GB" sz="3800" dirty="0" err="1" smtClean="0">
                <a:solidFill>
                  <a:schemeClr val="bg1"/>
                </a:solidFill>
              </a:rPr>
              <a:t>sostenibles</a:t>
            </a:r>
            <a:endParaRPr lang="en-GB" sz="3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sz="38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874497" y="0"/>
            <a:ext cx="6443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 smtClean="0"/>
              <a:t>Mensajes</a:t>
            </a:r>
            <a:r>
              <a:rPr lang="en-GB" sz="4400" b="1" dirty="0" smtClean="0"/>
              <a:t> Claves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130408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185373" y="2505669"/>
            <a:ext cx="5821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chemeClr val="bg1"/>
                </a:solidFill>
              </a:rPr>
              <a:t>GRACIAS!</a:t>
            </a:r>
            <a:endParaRPr lang="es-EC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41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5321" y="260604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/>
              <a:t>Elevation</a:t>
            </a:r>
            <a:endParaRPr lang="es-EC" sz="6000" dirty="0"/>
          </a:p>
        </p:txBody>
      </p:sp>
    </p:spTree>
    <p:extLst>
      <p:ext uri="{BB962C8B-B14F-4D97-AF65-F5344CB8AC3E}">
        <p14:creationId xmlns:p14="http://schemas.microsoft.com/office/powerpoint/2010/main" val="359746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03" y="-9916"/>
            <a:ext cx="12684125" cy="686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5321" y="260604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/>
              <a:t>Elevation &amp; Slope</a:t>
            </a:r>
            <a:endParaRPr lang="es-EC" sz="6000" dirty="0"/>
          </a:p>
        </p:txBody>
      </p:sp>
    </p:spTree>
    <p:extLst>
      <p:ext uri="{BB962C8B-B14F-4D97-AF65-F5344CB8AC3E}">
        <p14:creationId xmlns:p14="http://schemas.microsoft.com/office/powerpoint/2010/main" val="237362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279" y="-19713"/>
            <a:ext cx="12192000" cy="689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5321" y="260604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/>
              <a:t>Elevation &amp; Land-Use</a:t>
            </a:r>
            <a:endParaRPr lang="es-EC" sz="6000" dirty="0"/>
          </a:p>
        </p:txBody>
      </p:sp>
    </p:spTree>
    <p:extLst>
      <p:ext uri="{BB962C8B-B14F-4D97-AF65-F5344CB8AC3E}">
        <p14:creationId xmlns:p14="http://schemas.microsoft.com/office/powerpoint/2010/main" val="355160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0"/>
            <a:ext cx="12181526" cy="6881804"/>
          </a:xfrm>
          <a:prstGeom prst="rect">
            <a:avLst/>
          </a:prstGeom>
        </p:spPr>
      </p:pic>
      <p:pic>
        <p:nvPicPr>
          <p:cNvPr id="3075" name="Imagen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1650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9" y="0"/>
            <a:ext cx="11959581" cy="5520420"/>
          </a:xfrm>
          <a:prstGeom prst="rect">
            <a:avLst/>
          </a:prstGeom>
        </p:spPr>
      </p:pic>
      <p:pic>
        <p:nvPicPr>
          <p:cNvPr id="4099" name="Imagen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1650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43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6657</TotalTime>
  <Words>932</Words>
  <Application>Microsoft Office PowerPoint</Application>
  <PresentationFormat>Panorámica</PresentationFormat>
  <Paragraphs>135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Tema de Office</vt:lpstr>
      <vt:lpstr>Presentación de PowerPoint</vt:lpstr>
      <vt:lpstr>Objetivos</vt:lpstr>
      <vt:lpstr>Presentación de PowerPoint</vt:lpstr>
      <vt:lpstr>Biocomplejidad*</vt:lpstr>
      <vt:lpstr>Naubug</vt:lpstr>
      <vt:lpstr>Presentación de PowerPoint</vt:lpstr>
      <vt:lpstr>Presentación de PowerPoint</vt:lpstr>
      <vt:lpstr>Presentación de PowerPoint</vt:lpstr>
      <vt:lpstr>Metodologia</vt:lpstr>
      <vt:lpstr>Resultados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 y Discusión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Elevation</vt:lpstr>
      <vt:lpstr>Presentación de PowerPoint</vt:lpstr>
      <vt:lpstr>Elevation &amp; Slope</vt:lpstr>
      <vt:lpstr>Presentación de PowerPoint</vt:lpstr>
      <vt:lpstr>Elevation &amp; Land-Use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mark caulfield</dc:creator>
  <cp:lastModifiedBy>mark caulfield</cp:lastModifiedBy>
  <cp:revision>65</cp:revision>
  <dcterms:created xsi:type="dcterms:W3CDTF">2017-06-13T11:20:28Z</dcterms:created>
  <dcterms:modified xsi:type="dcterms:W3CDTF">2017-07-11T10:57:53Z</dcterms:modified>
</cp:coreProperties>
</file>