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256" r:id="rId2"/>
    <p:sldId id="295" r:id="rId3"/>
    <p:sldId id="379" r:id="rId4"/>
    <p:sldId id="364" r:id="rId5"/>
    <p:sldId id="398" r:id="rId6"/>
    <p:sldId id="383" r:id="rId7"/>
    <p:sldId id="395" r:id="rId8"/>
    <p:sldId id="400" r:id="rId9"/>
    <p:sldId id="405" r:id="rId10"/>
    <p:sldId id="397" r:id="rId11"/>
    <p:sldId id="368" r:id="rId12"/>
    <p:sldId id="408" r:id="rId13"/>
    <p:sldId id="409" r:id="rId14"/>
    <p:sldId id="410" r:id="rId15"/>
    <p:sldId id="411" r:id="rId16"/>
    <p:sldId id="412" r:id="rId17"/>
    <p:sldId id="413" r:id="rId18"/>
    <p:sldId id="414" r:id="rId19"/>
    <p:sldId id="371" r:id="rId20"/>
    <p:sldId id="387" r:id="rId21"/>
    <p:sldId id="373" r:id="rId22"/>
    <p:sldId id="374" r:id="rId23"/>
    <p:sldId id="375" r:id="rId24"/>
    <p:sldId id="377" r:id="rId25"/>
    <p:sldId id="349" r:id="rId26"/>
    <p:sldId id="350" r:id="rId27"/>
    <p:sldId id="415" r:id="rId28"/>
    <p:sldId id="416" r:id="rId29"/>
    <p:sldId id="391" r:id="rId30"/>
    <p:sldId id="392" r:id="rId31"/>
    <p:sldId id="406" r:id="rId32"/>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C31BF"/>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30" autoAdjust="0"/>
    <p:restoredTop sz="76460" autoAdjust="0"/>
  </p:normalViewPr>
  <p:slideViewPr>
    <p:cSldViewPr snapToGrid="0">
      <p:cViewPr varScale="1">
        <p:scale>
          <a:sx n="70" d="100"/>
          <a:sy n="70" d="100"/>
        </p:scale>
        <p:origin x="58" y="341"/>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38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6BE0CF-51A3-439D-AC5E-FB5F3E459612}" type="doc">
      <dgm:prSet loTypeId="urn:microsoft.com/office/officeart/2005/8/layout/cycle8" loCatId="cycle" qsTypeId="urn:microsoft.com/office/officeart/2005/8/quickstyle/simple1" qsCatId="simple" csTypeId="urn:microsoft.com/office/officeart/2005/8/colors/accent1_2" csCatId="accent1" phldr="1"/>
      <dgm:spPr/>
    </dgm:pt>
    <dgm:pt modelId="{60E07AAF-4A20-4F11-9ECB-2995576CC797}">
      <dgm:prSet phldrT="[Text]"/>
      <dgm:spPr/>
      <dgm:t>
        <a:bodyPr/>
        <a:lstStyle/>
        <a:p>
          <a:r>
            <a:rPr lang="es-BO" noProof="0" dirty="0"/>
            <a:t>Cómo:</a:t>
          </a:r>
        </a:p>
        <a:p>
          <a:r>
            <a:rPr lang="es-BO" noProof="0" dirty="0"/>
            <a:t>Síntesis y variación</a:t>
          </a:r>
        </a:p>
      </dgm:t>
    </dgm:pt>
    <dgm:pt modelId="{7ECAFA61-F49A-4C0E-B4B3-CE759BE7A06F}" type="parTrans" cxnId="{007881E2-D521-46F6-A86B-1323705F1539}">
      <dgm:prSet/>
      <dgm:spPr/>
      <dgm:t>
        <a:bodyPr/>
        <a:lstStyle/>
        <a:p>
          <a:endParaRPr lang="en-US"/>
        </a:p>
      </dgm:t>
    </dgm:pt>
    <dgm:pt modelId="{A5BFD03C-E3FA-4AC2-9D10-CC9B4EA07A32}" type="sibTrans" cxnId="{007881E2-D521-46F6-A86B-1323705F1539}">
      <dgm:prSet/>
      <dgm:spPr/>
      <dgm:t>
        <a:bodyPr/>
        <a:lstStyle/>
        <a:p>
          <a:endParaRPr lang="en-US"/>
        </a:p>
      </dgm:t>
    </dgm:pt>
    <dgm:pt modelId="{7F670889-2DF0-4D24-84E3-96628E4D428D}">
      <dgm:prSet phldrT="[Text]"/>
      <dgm:spPr/>
      <dgm:t>
        <a:bodyPr/>
        <a:lstStyle/>
        <a:p>
          <a:r>
            <a:rPr lang="es-BO" noProof="0" dirty="0"/>
            <a:t>Quienes: Instituciones y Redes</a:t>
          </a:r>
        </a:p>
      </dgm:t>
    </dgm:pt>
    <dgm:pt modelId="{98EC2F3B-C063-4871-AB1C-676D5C9E3ED9}" type="parTrans" cxnId="{27226A27-D5A0-44BE-B87F-1C40AB81D9E5}">
      <dgm:prSet/>
      <dgm:spPr/>
      <dgm:t>
        <a:bodyPr/>
        <a:lstStyle/>
        <a:p>
          <a:endParaRPr lang="en-US"/>
        </a:p>
      </dgm:t>
    </dgm:pt>
    <dgm:pt modelId="{19794AB9-1AD4-4A7B-B7D7-982BE58986DF}" type="sibTrans" cxnId="{27226A27-D5A0-44BE-B87F-1C40AB81D9E5}">
      <dgm:prSet/>
      <dgm:spPr/>
      <dgm:t>
        <a:bodyPr/>
        <a:lstStyle/>
        <a:p>
          <a:endParaRPr lang="en-US"/>
        </a:p>
      </dgm:t>
    </dgm:pt>
    <dgm:pt modelId="{4A31E5B3-0513-457F-B42F-C32C885DC8EC}">
      <dgm:prSet phldrT="[Text]"/>
      <dgm:spPr/>
      <dgm:t>
        <a:bodyPr/>
        <a:lstStyle/>
        <a:p>
          <a:r>
            <a:rPr lang="es-BO" noProof="0" dirty="0"/>
            <a:t>Qué: IAE</a:t>
          </a:r>
        </a:p>
      </dgm:t>
    </dgm:pt>
    <dgm:pt modelId="{AC5B0619-F8A7-4689-B768-B91FE710B8D0}" type="parTrans" cxnId="{FA929DB9-044A-4971-88A5-E77F2F625B1C}">
      <dgm:prSet/>
      <dgm:spPr/>
      <dgm:t>
        <a:bodyPr/>
        <a:lstStyle/>
        <a:p>
          <a:endParaRPr lang="en-US"/>
        </a:p>
      </dgm:t>
    </dgm:pt>
    <dgm:pt modelId="{AC4C2601-5BC2-4B88-BF71-7A1F4F672590}" type="sibTrans" cxnId="{FA929DB9-044A-4971-88A5-E77F2F625B1C}">
      <dgm:prSet/>
      <dgm:spPr/>
      <dgm:t>
        <a:bodyPr/>
        <a:lstStyle/>
        <a:p>
          <a:endParaRPr lang="en-US"/>
        </a:p>
      </dgm:t>
    </dgm:pt>
    <dgm:pt modelId="{D4BEAFCC-FB09-4B22-A961-CC0C8BE8B841}" type="pres">
      <dgm:prSet presAssocID="{6C6BE0CF-51A3-439D-AC5E-FB5F3E459612}" presName="compositeShape" presStyleCnt="0">
        <dgm:presLayoutVars>
          <dgm:chMax val="7"/>
          <dgm:dir/>
          <dgm:resizeHandles val="exact"/>
        </dgm:presLayoutVars>
      </dgm:prSet>
      <dgm:spPr/>
    </dgm:pt>
    <dgm:pt modelId="{DE2E3572-BE06-405B-80CF-ACB769983100}" type="pres">
      <dgm:prSet presAssocID="{6C6BE0CF-51A3-439D-AC5E-FB5F3E459612}" presName="wedge1" presStyleLbl="node1" presStyleIdx="0" presStyleCnt="3"/>
      <dgm:spPr/>
    </dgm:pt>
    <dgm:pt modelId="{CAE163E7-58C4-4A04-B217-79C5F9723178}" type="pres">
      <dgm:prSet presAssocID="{6C6BE0CF-51A3-439D-AC5E-FB5F3E459612}" presName="dummy1a" presStyleCnt="0"/>
      <dgm:spPr/>
    </dgm:pt>
    <dgm:pt modelId="{D029C6B6-DFBA-442F-8E7B-AFA9E7FDC240}" type="pres">
      <dgm:prSet presAssocID="{6C6BE0CF-51A3-439D-AC5E-FB5F3E459612}" presName="dummy1b" presStyleCnt="0"/>
      <dgm:spPr/>
    </dgm:pt>
    <dgm:pt modelId="{040CA7C7-410C-4601-B5C0-41398EC49AEC}" type="pres">
      <dgm:prSet presAssocID="{6C6BE0CF-51A3-439D-AC5E-FB5F3E459612}" presName="wedge1Tx" presStyleLbl="node1" presStyleIdx="0" presStyleCnt="3">
        <dgm:presLayoutVars>
          <dgm:chMax val="0"/>
          <dgm:chPref val="0"/>
          <dgm:bulletEnabled val="1"/>
        </dgm:presLayoutVars>
      </dgm:prSet>
      <dgm:spPr/>
    </dgm:pt>
    <dgm:pt modelId="{2982DE1A-AEA9-4B71-8B2D-81D02312E523}" type="pres">
      <dgm:prSet presAssocID="{6C6BE0CF-51A3-439D-AC5E-FB5F3E459612}" presName="wedge2" presStyleLbl="node1" presStyleIdx="1" presStyleCnt="3"/>
      <dgm:spPr/>
    </dgm:pt>
    <dgm:pt modelId="{C6808575-8380-4243-980F-351355DA653A}" type="pres">
      <dgm:prSet presAssocID="{6C6BE0CF-51A3-439D-AC5E-FB5F3E459612}" presName="dummy2a" presStyleCnt="0"/>
      <dgm:spPr/>
    </dgm:pt>
    <dgm:pt modelId="{EA505FEA-9EC3-4273-A697-E84A80559D0D}" type="pres">
      <dgm:prSet presAssocID="{6C6BE0CF-51A3-439D-AC5E-FB5F3E459612}" presName="dummy2b" presStyleCnt="0"/>
      <dgm:spPr/>
    </dgm:pt>
    <dgm:pt modelId="{E4CC2412-68E4-4A2D-89E5-9BF239CD3B1D}" type="pres">
      <dgm:prSet presAssocID="{6C6BE0CF-51A3-439D-AC5E-FB5F3E459612}" presName="wedge2Tx" presStyleLbl="node1" presStyleIdx="1" presStyleCnt="3">
        <dgm:presLayoutVars>
          <dgm:chMax val="0"/>
          <dgm:chPref val="0"/>
          <dgm:bulletEnabled val="1"/>
        </dgm:presLayoutVars>
      </dgm:prSet>
      <dgm:spPr/>
    </dgm:pt>
    <dgm:pt modelId="{B70DB4FE-9AB9-4C9E-B232-FB46584A084E}" type="pres">
      <dgm:prSet presAssocID="{6C6BE0CF-51A3-439D-AC5E-FB5F3E459612}" presName="wedge3" presStyleLbl="node1" presStyleIdx="2" presStyleCnt="3"/>
      <dgm:spPr/>
    </dgm:pt>
    <dgm:pt modelId="{9EDE074E-3DA9-4AFA-BD3F-3C8C52F77F48}" type="pres">
      <dgm:prSet presAssocID="{6C6BE0CF-51A3-439D-AC5E-FB5F3E459612}" presName="dummy3a" presStyleCnt="0"/>
      <dgm:spPr/>
    </dgm:pt>
    <dgm:pt modelId="{D3D11170-8211-4CD9-A3B7-B5B422149AA5}" type="pres">
      <dgm:prSet presAssocID="{6C6BE0CF-51A3-439D-AC5E-FB5F3E459612}" presName="dummy3b" presStyleCnt="0"/>
      <dgm:spPr/>
    </dgm:pt>
    <dgm:pt modelId="{29F71B37-B8FE-46D0-BD38-A494F52ECB60}" type="pres">
      <dgm:prSet presAssocID="{6C6BE0CF-51A3-439D-AC5E-FB5F3E459612}" presName="wedge3Tx" presStyleLbl="node1" presStyleIdx="2" presStyleCnt="3">
        <dgm:presLayoutVars>
          <dgm:chMax val="0"/>
          <dgm:chPref val="0"/>
          <dgm:bulletEnabled val="1"/>
        </dgm:presLayoutVars>
      </dgm:prSet>
      <dgm:spPr/>
    </dgm:pt>
    <dgm:pt modelId="{417F2A56-F879-42F5-82F4-87C67A3997A3}" type="pres">
      <dgm:prSet presAssocID="{A5BFD03C-E3FA-4AC2-9D10-CC9B4EA07A32}" presName="arrowWedge1" presStyleLbl="fgSibTrans2D1" presStyleIdx="0" presStyleCnt="3"/>
      <dgm:spPr/>
    </dgm:pt>
    <dgm:pt modelId="{70355919-64A4-4BE8-A398-716735E1DBF3}" type="pres">
      <dgm:prSet presAssocID="{19794AB9-1AD4-4A7B-B7D7-982BE58986DF}" presName="arrowWedge2" presStyleLbl="fgSibTrans2D1" presStyleIdx="1" presStyleCnt="3"/>
      <dgm:spPr/>
    </dgm:pt>
    <dgm:pt modelId="{5339E882-B3DD-4D3B-9BD4-CCC7C99B1A32}" type="pres">
      <dgm:prSet presAssocID="{AC4C2601-5BC2-4B88-BF71-7A1F4F672590}" presName="arrowWedge3" presStyleLbl="fgSibTrans2D1" presStyleIdx="2" presStyleCnt="3"/>
      <dgm:spPr/>
    </dgm:pt>
  </dgm:ptLst>
  <dgm:cxnLst>
    <dgm:cxn modelId="{BC659E19-1C1A-4D54-A128-FF0D99E5FC23}" type="presOf" srcId="{4A31E5B3-0513-457F-B42F-C32C885DC8EC}" destId="{29F71B37-B8FE-46D0-BD38-A494F52ECB60}" srcOrd="1" destOrd="0" presId="urn:microsoft.com/office/officeart/2005/8/layout/cycle8"/>
    <dgm:cxn modelId="{27226A27-D5A0-44BE-B87F-1C40AB81D9E5}" srcId="{6C6BE0CF-51A3-439D-AC5E-FB5F3E459612}" destId="{7F670889-2DF0-4D24-84E3-96628E4D428D}" srcOrd="1" destOrd="0" parTransId="{98EC2F3B-C063-4871-AB1C-676D5C9E3ED9}" sibTransId="{19794AB9-1AD4-4A7B-B7D7-982BE58986DF}"/>
    <dgm:cxn modelId="{C5A9DF52-D0F7-4A4A-9A7E-8F6ED8E63295}" type="presOf" srcId="{4A31E5B3-0513-457F-B42F-C32C885DC8EC}" destId="{B70DB4FE-9AB9-4C9E-B232-FB46584A084E}" srcOrd="0" destOrd="0" presId="urn:microsoft.com/office/officeart/2005/8/layout/cycle8"/>
    <dgm:cxn modelId="{EED2CA5A-088E-4BB6-A627-97AC13E88E57}" type="presOf" srcId="{7F670889-2DF0-4D24-84E3-96628E4D428D}" destId="{2982DE1A-AEA9-4B71-8B2D-81D02312E523}" srcOrd="0" destOrd="0" presId="urn:microsoft.com/office/officeart/2005/8/layout/cycle8"/>
    <dgm:cxn modelId="{263902B0-57EE-4907-8F6E-1A1E200696C0}" type="presOf" srcId="{60E07AAF-4A20-4F11-9ECB-2995576CC797}" destId="{040CA7C7-410C-4601-B5C0-41398EC49AEC}" srcOrd="1" destOrd="0" presId="urn:microsoft.com/office/officeart/2005/8/layout/cycle8"/>
    <dgm:cxn modelId="{3FE45BB3-98ED-4617-BF6B-A8DE5B562A16}" type="presOf" srcId="{60E07AAF-4A20-4F11-9ECB-2995576CC797}" destId="{DE2E3572-BE06-405B-80CF-ACB769983100}" srcOrd="0" destOrd="0" presId="urn:microsoft.com/office/officeart/2005/8/layout/cycle8"/>
    <dgm:cxn modelId="{FA929DB9-044A-4971-88A5-E77F2F625B1C}" srcId="{6C6BE0CF-51A3-439D-AC5E-FB5F3E459612}" destId="{4A31E5B3-0513-457F-B42F-C32C885DC8EC}" srcOrd="2" destOrd="0" parTransId="{AC5B0619-F8A7-4689-B768-B91FE710B8D0}" sibTransId="{AC4C2601-5BC2-4B88-BF71-7A1F4F672590}"/>
    <dgm:cxn modelId="{C3A151BC-0997-46AE-BE0B-81FBAE7BE691}" type="presOf" srcId="{7F670889-2DF0-4D24-84E3-96628E4D428D}" destId="{E4CC2412-68E4-4A2D-89E5-9BF239CD3B1D}" srcOrd="1" destOrd="0" presId="urn:microsoft.com/office/officeart/2005/8/layout/cycle8"/>
    <dgm:cxn modelId="{C963A3DD-B825-4901-9C6F-01CC46448D44}" type="presOf" srcId="{6C6BE0CF-51A3-439D-AC5E-FB5F3E459612}" destId="{D4BEAFCC-FB09-4B22-A961-CC0C8BE8B841}" srcOrd="0" destOrd="0" presId="urn:microsoft.com/office/officeart/2005/8/layout/cycle8"/>
    <dgm:cxn modelId="{007881E2-D521-46F6-A86B-1323705F1539}" srcId="{6C6BE0CF-51A3-439D-AC5E-FB5F3E459612}" destId="{60E07AAF-4A20-4F11-9ECB-2995576CC797}" srcOrd="0" destOrd="0" parTransId="{7ECAFA61-F49A-4C0E-B4B3-CE759BE7A06F}" sibTransId="{A5BFD03C-E3FA-4AC2-9D10-CC9B4EA07A32}"/>
    <dgm:cxn modelId="{F92358D1-5FAA-4B77-BB5D-5125811FD60D}" type="presParOf" srcId="{D4BEAFCC-FB09-4B22-A961-CC0C8BE8B841}" destId="{DE2E3572-BE06-405B-80CF-ACB769983100}" srcOrd="0" destOrd="0" presId="urn:microsoft.com/office/officeart/2005/8/layout/cycle8"/>
    <dgm:cxn modelId="{A95DBB23-B87C-4388-B660-CB9A0D845E90}" type="presParOf" srcId="{D4BEAFCC-FB09-4B22-A961-CC0C8BE8B841}" destId="{CAE163E7-58C4-4A04-B217-79C5F9723178}" srcOrd="1" destOrd="0" presId="urn:microsoft.com/office/officeart/2005/8/layout/cycle8"/>
    <dgm:cxn modelId="{AC6531E3-0768-4F04-B76F-1C5F9B8777A0}" type="presParOf" srcId="{D4BEAFCC-FB09-4B22-A961-CC0C8BE8B841}" destId="{D029C6B6-DFBA-442F-8E7B-AFA9E7FDC240}" srcOrd="2" destOrd="0" presId="urn:microsoft.com/office/officeart/2005/8/layout/cycle8"/>
    <dgm:cxn modelId="{92EE219E-B938-4179-A728-9735B8DE2297}" type="presParOf" srcId="{D4BEAFCC-FB09-4B22-A961-CC0C8BE8B841}" destId="{040CA7C7-410C-4601-B5C0-41398EC49AEC}" srcOrd="3" destOrd="0" presId="urn:microsoft.com/office/officeart/2005/8/layout/cycle8"/>
    <dgm:cxn modelId="{6E26C45F-D2EF-4361-80C0-629897843BE4}" type="presParOf" srcId="{D4BEAFCC-FB09-4B22-A961-CC0C8BE8B841}" destId="{2982DE1A-AEA9-4B71-8B2D-81D02312E523}" srcOrd="4" destOrd="0" presId="urn:microsoft.com/office/officeart/2005/8/layout/cycle8"/>
    <dgm:cxn modelId="{CB7C0F9E-C438-49A5-9CDA-12ABA9CE17F1}" type="presParOf" srcId="{D4BEAFCC-FB09-4B22-A961-CC0C8BE8B841}" destId="{C6808575-8380-4243-980F-351355DA653A}" srcOrd="5" destOrd="0" presId="urn:microsoft.com/office/officeart/2005/8/layout/cycle8"/>
    <dgm:cxn modelId="{5D547AE2-67CB-4289-9195-22E2D94CD6B6}" type="presParOf" srcId="{D4BEAFCC-FB09-4B22-A961-CC0C8BE8B841}" destId="{EA505FEA-9EC3-4273-A697-E84A80559D0D}" srcOrd="6" destOrd="0" presId="urn:microsoft.com/office/officeart/2005/8/layout/cycle8"/>
    <dgm:cxn modelId="{ECA2287D-41B8-47A2-8846-10A6D0F692CF}" type="presParOf" srcId="{D4BEAFCC-FB09-4B22-A961-CC0C8BE8B841}" destId="{E4CC2412-68E4-4A2D-89E5-9BF239CD3B1D}" srcOrd="7" destOrd="0" presId="urn:microsoft.com/office/officeart/2005/8/layout/cycle8"/>
    <dgm:cxn modelId="{8F60EBC0-B72F-4DEF-9896-0E64CFAED7BE}" type="presParOf" srcId="{D4BEAFCC-FB09-4B22-A961-CC0C8BE8B841}" destId="{B70DB4FE-9AB9-4C9E-B232-FB46584A084E}" srcOrd="8" destOrd="0" presId="urn:microsoft.com/office/officeart/2005/8/layout/cycle8"/>
    <dgm:cxn modelId="{AA6C3479-2FDA-4C1A-BC0E-D9959F3076CE}" type="presParOf" srcId="{D4BEAFCC-FB09-4B22-A961-CC0C8BE8B841}" destId="{9EDE074E-3DA9-4AFA-BD3F-3C8C52F77F48}" srcOrd="9" destOrd="0" presId="urn:microsoft.com/office/officeart/2005/8/layout/cycle8"/>
    <dgm:cxn modelId="{B3A39AA3-C226-41B1-93AD-F2C53A7B6D3E}" type="presParOf" srcId="{D4BEAFCC-FB09-4B22-A961-CC0C8BE8B841}" destId="{D3D11170-8211-4CD9-A3B7-B5B422149AA5}" srcOrd="10" destOrd="0" presId="urn:microsoft.com/office/officeart/2005/8/layout/cycle8"/>
    <dgm:cxn modelId="{A0F0892E-9041-4034-813B-0F7A8E8D9FB0}" type="presParOf" srcId="{D4BEAFCC-FB09-4B22-A961-CC0C8BE8B841}" destId="{29F71B37-B8FE-46D0-BD38-A494F52ECB60}" srcOrd="11" destOrd="0" presId="urn:microsoft.com/office/officeart/2005/8/layout/cycle8"/>
    <dgm:cxn modelId="{F4E40ED4-F0BF-4999-A5A3-3E733F28FFCA}" type="presParOf" srcId="{D4BEAFCC-FB09-4B22-A961-CC0C8BE8B841}" destId="{417F2A56-F879-42F5-82F4-87C67A3997A3}" srcOrd="12" destOrd="0" presId="urn:microsoft.com/office/officeart/2005/8/layout/cycle8"/>
    <dgm:cxn modelId="{65A63503-6C49-4F3C-9183-AA8942636437}" type="presParOf" srcId="{D4BEAFCC-FB09-4B22-A961-CC0C8BE8B841}" destId="{70355919-64A4-4BE8-A398-716735E1DBF3}" srcOrd="13" destOrd="0" presId="urn:microsoft.com/office/officeart/2005/8/layout/cycle8"/>
    <dgm:cxn modelId="{37EB8F28-E067-4D94-A074-4B062DD0CA9F}" type="presParOf" srcId="{D4BEAFCC-FB09-4B22-A961-CC0C8BE8B841}" destId="{5339E882-B3DD-4D3B-9BD4-CCC7C99B1A32}" srcOrd="14"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42FDD7E-5FD1-452A-8A2A-36427222120E}" type="doc">
      <dgm:prSet loTypeId="urn:microsoft.com/office/officeart/2005/8/layout/pyramid1" loCatId="pyramid" qsTypeId="urn:microsoft.com/office/officeart/2005/8/quickstyle/simple1" qsCatId="simple" csTypeId="urn:microsoft.com/office/officeart/2005/8/colors/accent1_2" csCatId="accent1" phldr="1"/>
      <dgm:spPr/>
    </dgm:pt>
    <dgm:pt modelId="{3680434D-A2E7-42CF-9051-7C534D062536}">
      <dgm:prSet phldrT="[Text]"/>
      <dgm:spPr>
        <a:solidFill>
          <a:schemeClr val="accent1">
            <a:lumMod val="20000"/>
            <a:lumOff val="80000"/>
          </a:schemeClr>
        </a:solidFill>
      </dgm:spPr>
      <dgm:t>
        <a:bodyPr/>
        <a:lstStyle/>
        <a:p>
          <a:r>
            <a:rPr lang="en-US" dirty="0"/>
            <a:t>Proyecto/ Local</a:t>
          </a:r>
        </a:p>
      </dgm:t>
    </dgm:pt>
    <dgm:pt modelId="{45527764-688D-4C6F-A162-77301DA11631}" type="parTrans" cxnId="{E5C6D531-F2AB-4EF2-945F-2982674D9FB0}">
      <dgm:prSet/>
      <dgm:spPr/>
      <dgm:t>
        <a:bodyPr/>
        <a:lstStyle/>
        <a:p>
          <a:endParaRPr lang="en-US"/>
        </a:p>
      </dgm:t>
    </dgm:pt>
    <dgm:pt modelId="{0D82BFAE-7EB4-422A-AFDC-CF693695D294}" type="sibTrans" cxnId="{E5C6D531-F2AB-4EF2-945F-2982674D9FB0}">
      <dgm:prSet/>
      <dgm:spPr/>
      <dgm:t>
        <a:bodyPr/>
        <a:lstStyle/>
        <a:p>
          <a:endParaRPr lang="en-US"/>
        </a:p>
      </dgm:t>
    </dgm:pt>
    <dgm:pt modelId="{955105BD-868B-4A38-B2B5-DEA49FD4710A}">
      <dgm:prSet phldrT="[Text]"/>
      <dgm:spPr>
        <a:solidFill>
          <a:schemeClr val="accent1">
            <a:lumMod val="60000"/>
            <a:lumOff val="40000"/>
          </a:schemeClr>
        </a:solidFill>
      </dgm:spPr>
      <dgm:t>
        <a:bodyPr/>
        <a:lstStyle/>
        <a:p>
          <a:r>
            <a:rPr lang="en-US" dirty="0"/>
            <a:t>Regional</a:t>
          </a:r>
        </a:p>
      </dgm:t>
    </dgm:pt>
    <dgm:pt modelId="{8B08E505-2863-45DC-B8C8-1F82A6A4371C}" type="parTrans" cxnId="{86293CD6-3A16-4CEA-B730-EA9588664128}">
      <dgm:prSet/>
      <dgm:spPr/>
      <dgm:t>
        <a:bodyPr/>
        <a:lstStyle/>
        <a:p>
          <a:endParaRPr lang="en-US"/>
        </a:p>
      </dgm:t>
    </dgm:pt>
    <dgm:pt modelId="{AEBA9CBE-0B21-40FA-BABA-C302B0AB2C9B}" type="sibTrans" cxnId="{86293CD6-3A16-4CEA-B730-EA9588664128}">
      <dgm:prSet/>
      <dgm:spPr/>
      <dgm:t>
        <a:bodyPr/>
        <a:lstStyle/>
        <a:p>
          <a:endParaRPr lang="en-US"/>
        </a:p>
      </dgm:t>
    </dgm:pt>
    <dgm:pt modelId="{DFF794A0-EDB2-4D56-93FB-4EFCFE23140F}" type="pres">
      <dgm:prSet presAssocID="{642FDD7E-5FD1-452A-8A2A-36427222120E}" presName="Name0" presStyleCnt="0">
        <dgm:presLayoutVars>
          <dgm:dir/>
          <dgm:animLvl val="lvl"/>
          <dgm:resizeHandles val="exact"/>
        </dgm:presLayoutVars>
      </dgm:prSet>
      <dgm:spPr/>
    </dgm:pt>
    <dgm:pt modelId="{820F8FF8-BC9D-4D03-B239-A891AB5120D5}" type="pres">
      <dgm:prSet presAssocID="{3680434D-A2E7-42CF-9051-7C534D062536}" presName="Name8" presStyleCnt="0"/>
      <dgm:spPr/>
    </dgm:pt>
    <dgm:pt modelId="{8E51D269-94B6-4976-AA8F-69169714A85E}" type="pres">
      <dgm:prSet presAssocID="{3680434D-A2E7-42CF-9051-7C534D062536}" presName="level" presStyleLbl="node1" presStyleIdx="0" presStyleCnt="2" custLinFactNeighborY="9291">
        <dgm:presLayoutVars>
          <dgm:chMax val="1"/>
          <dgm:bulletEnabled val="1"/>
        </dgm:presLayoutVars>
      </dgm:prSet>
      <dgm:spPr/>
    </dgm:pt>
    <dgm:pt modelId="{B94D8568-A1C1-4FB8-8363-3D222F0383FE}" type="pres">
      <dgm:prSet presAssocID="{3680434D-A2E7-42CF-9051-7C534D062536}" presName="levelTx" presStyleLbl="revTx" presStyleIdx="0" presStyleCnt="0">
        <dgm:presLayoutVars>
          <dgm:chMax val="1"/>
          <dgm:bulletEnabled val="1"/>
        </dgm:presLayoutVars>
      </dgm:prSet>
      <dgm:spPr/>
    </dgm:pt>
    <dgm:pt modelId="{52798028-D482-4658-BE05-91569155FDA1}" type="pres">
      <dgm:prSet presAssocID="{955105BD-868B-4A38-B2B5-DEA49FD4710A}" presName="Name8" presStyleCnt="0"/>
      <dgm:spPr/>
    </dgm:pt>
    <dgm:pt modelId="{F9730E3D-6F2E-4245-8E12-20511E6AFB6F}" type="pres">
      <dgm:prSet presAssocID="{955105BD-868B-4A38-B2B5-DEA49FD4710A}" presName="level" presStyleLbl="node1" presStyleIdx="1" presStyleCnt="2" custLinFactNeighborX="432" custLinFactNeighborY="849">
        <dgm:presLayoutVars>
          <dgm:chMax val="1"/>
          <dgm:bulletEnabled val="1"/>
        </dgm:presLayoutVars>
      </dgm:prSet>
      <dgm:spPr/>
    </dgm:pt>
    <dgm:pt modelId="{47D0650B-31EF-4230-970E-8D2F17BED618}" type="pres">
      <dgm:prSet presAssocID="{955105BD-868B-4A38-B2B5-DEA49FD4710A}" presName="levelTx" presStyleLbl="revTx" presStyleIdx="0" presStyleCnt="0">
        <dgm:presLayoutVars>
          <dgm:chMax val="1"/>
          <dgm:bulletEnabled val="1"/>
        </dgm:presLayoutVars>
      </dgm:prSet>
      <dgm:spPr/>
    </dgm:pt>
  </dgm:ptLst>
  <dgm:cxnLst>
    <dgm:cxn modelId="{4366511B-1816-4EA0-B61E-3A96EE9C4165}" type="presOf" srcId="{642FDD7E-5FD1-452A-8A2A-36427222120E}" destId="{DFF794A0-EDB2-4D56-93FB-4EFCFE23140F}" srcOrd="0" destOrd="0" presId="urn:microsoft.com/office/officeart/2005/8/layout/pyramid1"/>
    <dgm:cxn modelId="{E5C6D531-F2AB-4EF2-945F-2982674D9FB0}" srcId="{642FDD7E-5FD1-452A-8A2A-36427222120E}" destId="{3680434D-A2E7-42CF-9051-7C534D062536}" srcOrd="0" destOrd="0" parTransId="{45527764-688D-4C6F-A162-77301DA11631}" sibTransId="{0D82BFAE-7EB4-422A-AFDC-CF693695D294}"/>
    <dgm:cxn modelId="{2364F232-3E21-4D21-A490-AEB727A71D7E}" type="presOf" srcId="{955105BD-868B-4A38-B2B5-DEA49FD4710A}" destId="{47D0650B-31EF-4230-970E-8D2F17BED618}" srcOrd="1" destOrd="0" presId="urn:microsoft.com/office/officeart/2005/8/layout/pyramid1"/>
    <dgm:cxn modelId="{EA81A890-4402-4204-A1D7-B908DA3FB5ED}" type="presOf" srcId="{955105BD-868B-4A38-B2B5-DEA49FD4710A}" destId="{F9730E3D-6F2E-4245-8E12-20511E6AFB6F}" srcOrd="0" destOrd="0" presId="urn:microsoft.com/office/officeart/2005/8/layout/pyramid1"/>
    <dgm:cxn modelId="{6F438894-8F24-404D-AE97-EDD8EE0B0534}" type="presOf" srcId="{3680434D-A2E7-42CF-9051-7C534D062536}" destId="{8E51D269-94B6-4976-AA8F-69169714A85E}" srcOrd="0" destOrd="0" presId="urn:microsoft.com/office/officeart/2005/8/layout/pyramid1"/>
    <dgm:cxn modelId="{86293CD6-3A16-4CEA-B730-EA9588664128}" srcId="{642FDD7E-5FD1-452A-8A2A-36427222120E}" destId="{955105BD-868B-4A38-B2B5-DEA49FD4710A}" srcOrd="1" destOrd="0" parTransId="{8B08E505-2863-45DC-B8C8-1F82A6A4371C}" sibTransId="{AEBA9CBE-0B21-40FA-BABA-C302B0AB2C9B}"/>
    <dgm:cxn modelId="{ED8C21F0-1375-4625-A124-5798580B9A24}" type="presOf" srcId="{3680434D-A2E7-42CF-9051-7C534D062536}" destId="{B94D8568-A1C1-4FB8-8363-3D222F0383FE}" srcOrd="1" destOrd="0" presId="urn:microsoft.com/office/officeart/2005/8/layout/pyramid1"/>
    <dgm:cxn modelId="{557283AC-EACB-410B-AF5D-2E583C2806D9}" type="presParOf" srcId="{DFF794A0-EDB2-4D56-93FB-4EFCFE23140F}" destId="{820F8FF8-BC9D-4D03-B239-A891AB5120D5}" srcOrd="0" destOrd="0" presId="urn:microsoft.com/office/officeart/2005/8/layout/pyramid1"/>
    <dgm:cxn modelId="{B511FAB3-C9D0-4221-A9CA-310C46BBD18B}" type="presParOf" srcId="{820F8FF8-BC9D-4D03-B239-A891AB5120D5}" destId="{8E51D269-94B6-4976-AA8F-69169714A85E}" srcOrd="0" destOrd="0" presId="urn:microsoft.com/office/officeart/2005/8/layout/pyramid1"/>
    <dgm:cxn modelId="{66179703-3417-4545-B0E1-5F3D6E0E2910}" type="presParOf" srcId="{820F8FF8-BC9D-4D03-B239-A891AB5120D5}" destId="{B94D8568-A1C1-4FB8-8363-3D222F0383FE}" srcOrd="1" destOrd="0" presId="urn:microsoft.com/office/officeart/2005/8/layout/pyramid1"/>
    <dgm:cxn modelId="{8D360556-5552-4848-BEBE-DF7E225608FF}" type="presParOf" srcId="{DFF794A0-EDB2-4D56-93FB-4EFCFE23140F}" destId="{52798028-D482-4658-BE05-91569155FDA1}" srcOrd="1" destOrd="0" presId="urn:microsoft.com/office/officeart/2005/8/layout/pyramid1"/>
    <dgm:cxn modelId="{05F2DFF6-EDBF-43D0-8862-C208CBC6C27E}" type="presParOf" srcId="{52798028-D482-4658-BE05-91569155FDA1}" destId="{F9730E3D-6F2E-4245-8E12-20511E6AFB6F}" srcOrd="0" destOrd="0" presId="urn:microsoft.com/office/officeart/2005/8/layout/pyramid1"/>
    <dgm:cxn modelId="{87B9B755-F900-4247-BB48-4B352E827C7E}" type="presParOf" srcId="{52798028-D482-4658-BE05-91569155FDA1}" destId="{47D0650B-31EF-4230-970E-8D2F17BED618}"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79BF29D-4709-4725-8E2A-5D6B7B292B8F}"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9986695C-5EF8-45BA-8EE2-04B01A8D8A4D}">
      <dgm:prSet phldrT="[Text]" custT="1"/>
      <dgm:spPr/>
      <dgm:t>
        <a:bodyPr/>
        <a:lstStyle/>
        <a:p>
          <a:r>
            <a:rPr lang="es-BO" sz="2400" b="0" dirty="0"/>
            <a:t>Relevancia de la </a:t>
          </a:r>
          <a:r>
            <a:rPr lang="es-BO" sz="2400" b="0" noProof="0" dirty="0"/>
            <a:t>investigación</a:t>
          </a:r>
          <a:r>
            <a:rPr lang="es-BO" sz="2400" b="0" dirty="0"/>
            <a:t> e impacto</a:t>
          </a:r>
        </a:p>
      </dgm:t>
    </dgm:pt>
    <dgm:pt modelId="{322827E1-3774-40CB-BB78-662E64805B8D}" type="parTrans" cxnId="{DB63AA61-3586-4E43-BBAD-17A8B064D91F}">
      <dgm:prSet/>
      <dgm:spPr/>
      <dgm:t>
        <a:bodyPr/>
        <a:lstStyle/>
        <a:p>
          <a:endParaRPr lang="en-US"/>
        </a:p>
      </dgm:t>
    </dgm:pt>
    <dgm:pt modelId="{5F6D7198-D1B2-4415-B1D5-0347DC44F673}" type="sibTrans" cxnId="{DB63AA61-3586-4E43-BBAD-17A8B064D91F}">
      <dgm:prSet/>
      <dgm:spPr/>
      <dgm:t>
        <a:bodyPr/>
        <a:lstStyle/>
        <a:p>
          <a:endParaRPr lang="en-US"/>
        </a:p>
      </dgm:t>
    </dgm:pt>
    <dgm:pt modelId="{FD20A846-1827-4248-BC00-8E3E0DBAA475}">
      <dgm:prSet phldrT="[Text]" custT="1"/>
      <dgm:spPr/>
      <dgm:t>
        <a:bodyPr/>
        <a:lstStyle/>
        <a:p>
          <a:r>
            <a:rPr lang="en-US" sz="2400" dirty="0"/>
            <a:t>Calidad de la </a:t>
          </a:r>
          <a:r>
            <a:rPr lang="en-US" sz="2400" dirty="0" err="1"/>
            <a:t>investigación</a:t>
          </a:r>
          <a:endParaRPr lang="en-US" sz="2400" dirty="0"/>
        </a:p>
      </dgm:t>
    </dgm:pt>
    <dgm:pt modelId="{433CC4AC-F435-4DF5-B5AE-E268F614A833}" type="parTrans" cxnId="{C128819A-7CEE-4646-8AF1-AF34485B0CE1}">
      <dgm:prSet/>
      <dgm:spPr/>
      <dgm:t>
        <a:bodyPr/>
        <a:lstStyle/>
        <a:p>
          <a:endParaRPr lang="en-US"/>
        </a:p>
      </dgm:t>
    </dgm:pt>
    <dgm:pt modelId="{4EEBB6F8-0B34-40E0-9518-7C303173DF0D}" type="sibTrans" cxnId="{C128819A-7CEE-4646-8AF1-AF34485B0CE1}">
      <dgm:prSet/>
      <dgm:spPr/>
      <dgm:t>
        <a:bodyPr/>
        <a:lstStyle/>
        <a:p>
          <a:endParaRPr lang="en-US"/>
        </a:p>
      </dgm:t>
    </dgm:pt>
    <dgm:pt modelId="{C6794A81-EC36-4106-85F9-068B2F7358C1}">
      <dgm:prSet phldrT="[Text]" custT="1"/>
      <dgm:spPr/>
      <dgm:t>
        <a:bodyPr/>
        <a:lstStyle/>
        <a:p>
          <a:r>
            <a:rPr lang="es-BO" sz="2400" noProof="0" dirty="0"/>
            <a:t>Aprendizaje y comunicaciones</a:t>
          </a:r>
        </a:p>
      </dgm:t>
    </dgm:pt>
    <dgm:pt modelId="{5B230321-7B2E-4DEF-A834-66C467B3B123}" type="parTrans" cxnId="{A23C89F6-AD4C-4646-BB37-2D45BE4593D4}">
      <dgm:prSet/>
      <dgm:spPr/>
      <dgm:t>
        <a:bodyPr/>
        <a:lstStyle/>
        <a:p>
          <a:endParaRPr lang="en-US"/>
        </a:p>
      </dgm:t>
    </dgm:pt>
    <dgm:pt modelId="{422AA2FD-3E62-4BF1-B7D1-1D0BAB6F51AE}" type="sibTrans" cxnId="{A23C89F6-AD4C-4646-BB37-2D45BE4593D4}">
      <dgm:prSet/>
      <dgm:spPr/>
      <dgm:t>
        <a:bodyPr/>
        <a:lstStyle/>
        <a:p>
          <a:endParaRPr lang="en-US"/>
        </a:p>
      </dgm:t>
    </dgm:pt>
    <dgm:pt modelId="{BEC974A0-32F8-46D9-B926-A9D830051A31}" type="pres">
      <dgm:prSet presAssocID="{679BF29D-4709-4725-8E2A-5D6B7B292B8F}" presName="Name0" presStyleCnt="0">
        <dgm:presLayoutVars>
          <dgm:dir/>
          <dgm:resizeHandles val="exact"/>
        </dgm:presLayoutVars>
      </dgm:prSet>
      <dgm:spPr/>
    </dgm:pt>
    <dgm:pt modelId="{7EE516EF-B183-4523-8B11-0E843998B603}" type="pres">
      <dgm:prSet presAssocID="{9986695C-5EF8-45BA-8EE2-04B01A8D8A4D}" presName="node" presStyleLbl="node1" presStyleIdx="0" presStyleCnt="3" custScaleX="158525">
        <dgm:presLayoutVars>
          <dgm:bulletEnabled val="1"/>
        </dgm:presLayoutVars>
      </dgm:prSet>
      <dgm:spPr/>
    </dgm:pt>
    <dgm:pt modelId="{AE8077F6-9867-4014-B18E-589241DAD548}" type="pres">
      <dgm:prSet presAssocID="{5F6D7198-D1B2-4415-B1D5-0347DC44F673}" presName="sibTrans" presStyleLbl="sibTrans2D1" presStyleIdx="0" presStyleCnt="3"/>
      <dgm:spPr/>
    </dgm:pt>
    <dgm:pt modelId="{17296FC0-E630-4341-B123-3A3D0876D788}" type="pres">
      <dgm:prSet presAssocID="{5F6D7198-D1B2-4415-B1D5-0347DC44F673}" presName="connectorText" presStyleLbl="sibTrans2D1" presStyleIdx="0" presStyleCnt="3"/>
      <dgm:spPr/>
    </dgm:pt>
    <dgm:pt modelId="{F1017689-52FD-4B1D-8174-A0F04EB4D28E}" type="pres">
      <dgm:prSet presAssocID="{FD20A846-1827-4248-BC00-8E3E0DBAA475}" presName="node" presStyleLbl="node1" presStyleIdx="1" presStyleCnt="3">
        <dgm:presLayoutVars>
          <dgm:bulletEnabled val="1"/>
        </dgm:presLayoutVars>
      </dgm:prSet>
      <dgm:spPr/>
    </dgm:pt>
    <dgm:pt modelId="{4436BCA0-7529-4542-A4EF-CC02823C736A}" type="pres">
      <dgm:prSet presAssocID="{4EEBB6F8-0B34-40E0-9518-7C303173DF0D}" presName="sibTrans" presStyleLbl="sibTrans2D1" presStyleIdx="1" presStyleCnt="3"/>
      <dgm:spPr/>
    </dgm:pt>
    <dgm:pt modelId="{7E3FE102-34C6-4D5D-B51F-02F3F609A9DF}" type="pres">
      <dgm:prSet presAssocID="{4EEBB6F8-0B34-40E0-9518-7C303173DF0D}" presName="connectorText" presStyleLbl="sibTrans2D1" presStyleIdx="1" presStyleCnt="3"/>
      <dgm:spPr/>
    </dgm:pt>
    <dgm:pt modelId="{1999BC91-5FAE-47F0-9C2E-C2812D715AC9}" type="pres">
      <dgm:prSet presAssocID="{C6794A81-EC36-4106-85F9-068B2F7358C1}" presName="node" presStyleLbl="node1" presStyleIdx="2" presStyleCnt="3">
        <dgm:presLayoutVars>
          <dgm:bulletEnabled val="1"/>
        </dgm:presLayoutVars>
      </dgm:prSet>
      <dgm:spPr/>
    </dgm:pt>
    <dgm:pt modelId="{423640CE-5B6D-4D34-99E9-4170F6AC875B}" type="pres">
      <dgm:prSet presAssocID="{422AA2FD-3E62-4BF1-B7D1-1D0BAB6F51AE}" presName="sibTrans" presStyleLbl="sibTrans2D1" presStyleIdx="2" presStyleCnt="3"/>
      <dgm:spPr/>
    </dgm:pt>
    <dgm:pt modelId="{999E6BA0-B290-43F7-B821-51153C877E26}" type="pres">
      <dgm:prSet presAssocID="{422AA2FD-3E62-4BF1-B7D1-1D0BAB6F51AE}" presName="connectorText" presStyleLbl="sibTrans2D1" presStyleIdx="2" presStyleCnt="3"/>
      <dgm:spPr/>
    </dgm:pt>
  </dgm:ptLst>
  <dgm:cxnLst>
    <dgm:cxn modelId="{9362E817-F11C-42A0-A98C-F81258B8BB42}" type="presOf" srcId="{4EEBB6F8-0B34-40E0-9518-7C303173DF0D}" destId="{4436BCA0-7529-4542-A4EF-CC02823C736A}" srcOrd="0" destOrd="0" presId="urn:microsoft.com/office/officeart/2005/8/layout/cycle7"/>
    <dgm:cxn modelId="{C5A87D60-FAD4-4BD9-B3EE-FB26B1E80CDE}" type="presOf" srcId="{5F6D7198-D1B2-4415-B1D5-0347DC44F673}" destId="{AE8077F6-9867-4014-B18E-589241DAD548}" srcOrd="0" destOrd="0" presId="urn:microsoft.com/office/officeart/2005/8/layout/cycle7"/>
    <dgm:cxn modelId="{DB63AA61-3586-4E43-BBAD-17A8B064D91F}" srcId="{679BF29D-4709-4725-8E2A-5D6B7B292B8F}" destId="{9986695C-5EF8-45BA-8EE2-04B01A8D8A4D}" srcOrd="0" destOrd="0" parTransId="{322827E1-3774-40CB-BB78-662E64805B8D}" sibTransId="{5F6D7198-D1B2-4415-B1D5-0347DC44F673}"/>
    <dgm:cxn modelId="{28374C55-FF49-40BB-9FDE-5E0DC36E71BF}" type="presOf" srcId="{422AA2FD-3E62-4BF1-B7D1-1D0BAB6F51AE}" destId="{999E6BA0-B290-43F7-B821-51153C877E26}" srcOrd="1" destOrd="0" presId="urn:microsoft.com/office/officeart/2005/8/layout/cycle7"/>
    <dgm:cxn modelId="{FEA7ED58-51DA-45F5-A547-0C4ABA72F76C}" type="presOf" srcId="{4EEBB6F8-0B34-40E0-9518-7C303173DF0D}" destId="{7E3FE102-34C6-4D5D-B51F-02F3F609A9DF}" srcOrd="1" destOrd="0" presId="urn:microsoft.com/office/officeart/2005/8/layout/cycle7"/>
    <dgm:cxn modelId="{91783A81-135E-4394-9846-EF65DB0CD1EF}" type="presOf" srcId="{5F6D7198-D1B2-4415-B1D5-0347DC44F673}" destId="{17296FC0-E630-4341-B123-3A3D0876D788}" srcOrd="1" destOrd="0" presId="urn:microsoft.com/office/officeart/2005/8/layout/cycle7"/>
    <dgm:cxn modelId="{C128819A-7CEE-4646-8AF1-AF34485B0CE1}" srcId="{679BF29D-4709-4725-8E2A-5D6B7B292B8F}" destId="{FD20A846-1827-4248-BC00-8E3E0DBAA475}" srcOrd="1" destOrd="0" parTransId="{433CC4AC-F435-4DF5-B5AE-E268F614A833}" sibTransId="{4EEBB6F8-0B34-40E0-9518-7C303173DF0D}"/>
    <dgm:cxn modelId="{53DEC2A5-D8C3-4F39-B2BB-9EEC23DE46EA}" type="presOf" srcId="{679BF29D-4709-4725-8E2A-5D6B7B292B8F}" destId="{BEC974A0-32F8-46D9-B926-A9D830051A31}" srcOrd="0" destOrd="0" presId="urn:microsoft.com/office/officeart/2005/8/layout/cycle7"/>
    <dgm:cxn modelId="{5B8438BB-C284-42AC-9D4D-11F7CFB2DBFF}" type="presOf" srcId="{C6794A81-EC36-4106-85F9-068B2F7358C1}" destId="{1999BC91-5FAE-47F0-9C2E-C2812D715AC9}" srcOrd="0" destOrd="0" presId="urn:microsoft.com/office/officeart/2005/8/layout/cycle7"/>
    <dgm:cxn modelId="{087A2DBD-1764-4AE4-8B20-8747B508C26E}" type="presOf" srcId="{9986695C-5EF8-45BA-8EE2-04B01A8D8A4D}" destId="{7EE516EF-B183-4523-8B11-0E843998B603}" srcOrd="0" destOrd="0" presId="urn:microsoft.com/office/officeart/2005/8/layout/cycle7"/>
    <dgm:cxn modelId="{4BDC93C2-B8CA-4E0F-9E62-7728C6452B66}" type="presOf" srcId="{FD20A846-1827-4248-BC00-8E3E0DBAA475}" destId="{F1017689-52FD-4B1D-8174-A0F04EB4D28E}" srcOrd="0" destOrd="0" presId="urn:microsoft.com/office/officeart/2005/8/layout/cycle7"/>
    <dgm:cxn modelId="{A8A54BD8-0978-4286-8C65-49BE5D426903}" type="presOf" srcId="{422AA2FD-3E62-4BF1-B7D1-1D0BAB6F51AE}" destId="{423640CE-5B6D-4D34-99E9-4170F6AC875B}" srcOrd="0" destOrd="0" presId="urn:microsoft.com/office/officeart/2005/8/layout/cycle7"/>
    <dgm:cxn modelId="{A23C89F6-AD4C-4646-BB37-2D45BE4593D4}" srcId="{679BF29D-4709-4725-8E2A-5D6B7B292B8F}" destId="{C6794A81-EC36-4106-85F9-068B2F7358C1}" srcOrd="2" destOrd="0" parTransId="{5B230321-7B2E-4DEF-A834-66C467B3B123}" sibTransId="{422AA2FD-3E62-4BF1-B7D1-1D0BAB6F51AE}"/>
    <dgm:cxn modelId="{DC87E98F-9208-4E97-A286-AC341934DAB7}" type="presParOf" srcId="{BEC974A0-32F8-46D9-B926-A9D830051A31}" destId="{7EE516EF-B183-4523-8B11-0E843998B603}" srcOrd="0" destOrd="0" presId="urn:microsoft.com/office/officeart/2005/8/layout/cycle7"/>
    <dgm:cxn modelId="{88143E93-6BC1-4FCF-84E8-5660A2818110}" type="presParOf" srcId="{BEC974A0-32F8-46D9-B926-A9D830051A31}" destId="{AE8077F6-9867-4014-B18E-589241DAD548}" srcOrd="1" destOrd="0" presId="urn:microsoft.com/office/officeart/2005/8/layout/cycle7"/>
    <dgm:cxn modelId="{4011DDEB-E067-4D7F-ABB9-6374C40ABA1C}" type="presParOf" srcId="{AE8077F6-9867-4014-B18E-589241DAD548}" destId="{17296FC0-E630-4341-B123-3A3D0876D788}" srcOrd="0" destOrd="0" presId="urn:microsoft.com/office/officeart/2005/8/layout/cycle7"/>
    <dgm:cxn modelId="{2588C635-F90D-4141-A87D-8247254F2A4F}" type="presParOf" srcId="{BEC974A0-32F8-46D9-B926-A9D830051A31}" destId="{F1017689-52FD-4B1D-8174-A0F04EB4D28E}" srcOrd="2" destOrd="0" presId="urn:microsoft.com/office/officeart/2005/8/layout/cycle7"/>
    <dgm:cxn modelId="{FD86F947-27C9-4574-9B7A-E7505230DA27}" type="presParOf" srcId="{BEC974A0-32F8-46D9-B926-A9D830051A31}" destId="{4436BCA0-7529-4542-A4EF-CC02823C736A}" srcOrd="3" destOrd="0" presId="urn:microsoft.com/office/officeart/2005/8/layout/cycle7"/>
    <dgm:cxn modelId="{02D77846-722A-40D9-9908-CED7FFD4C491}" type="presParOf" srcId="{4436BCA0-7529-4542-A4EF-CC02823C736A}" destId="{7E3FE102-34C6-4D5D-B51F-02F3F609A9DF}" srcOrd="0" destOrd="0" presId="urn:microsoft.com/office/officeart/2005/8/layout/cycle7"/>
    <dgm:cxn modelId="{C15D588A-C890-4C1B-BA68-62D15067B8DC}" type="presParOf" srcId="{BEC974A0-32F8-46D9-B926-A9D830051A31}" destId="{1999BC91-5FAE-47F0-9C2E-C2812D715AC9}" srcOrd="4" destOrd="0" presId="urn:microsoft.com/office/officeart/2005/8/layout/cycle7"/>
    <dgm:cxn modelId="{22D1434A-EA8C-443F-AE9E-43B22F106CBD}" type="presParOf" srcId="{BEC974A0-32F8-46D9-B926-A9D830051A31}" destId="{423640CE-5B6D-4D34-99E9-4170F6AC875B}" srcOrd="5" destOrd="0" presId="urn:microsoft.com/office/officeart/2005/8/layout/cycle7"/>
    <dgm:cxn modelId="{96EDF9C8-E410-4545-9BBC-E373C7FA3319}" type="presParOf" srcId="{423640CE-5B6D-4D34-99E9-4170F6AC875B}" destId="{999E6BA0-B290-43F7-B821-51153C877E26}"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2E3572-BE06-405B-80CF-ACB769983100}">
      <dsp:nvSpPr>
        <dsp:cNvPr id="0" name=""/>
        <dsp:cNvSpPr/>
      </dsp:nvSpPr>
      <dsp:spPr>
        <a:xfrm>
          <a:off x="698154" y="252972"/>
          <a:ext cx="3269189" cy="3269189"/>
        </a:xfrm>
        <a:prstGeom prst="pie">
          <a:avLst>
            <a:gd name="adj1" fmla="val 16200000"/>
            <a:gd name="adj2" fmla="val 18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s-BO" sz="1900" kern="1200" noProof="0" dirty="0"/>
            <a:t>Cómo:</a:t>
          </a:r>
        </a:p>
        <a:p>
          <a:pPr marL="0" lvl="0" indent="0" algn="ctr" defTabSz="844550">
            <a:lnSpc>
              <a:spcPct val="90000"/>
            </a:lnSpc>
            <a:spcBef>
              <a:spcPct val="0"/>
            </a:spcBef>
            <a:spcAft>
              <a:spcPct val="35000"/>
            </a:spcAft>
            <a:buNone/>
          </a:pPr>
          <a:r>
            <a:rPr lang="es-BO" sz="1900" kern="1200" noProof="0" dirty="0"/>
            <a:t>Síntesis y variación</a:t>
          </a:r>
        </a:p>
      </dsp:txBody>
      <dsp:txXfrm>
        <a:off x="2421094" y="945729"/>
        <a:ext cx="1167567" cy="972973"/>
      </dsp:txXfrm>
    </dsp:sp>
    <dsp:sp modelId="{2982DE1A-AEA9-4B71-8B2D-81D02312E523}">
      <dsp:nvSpPr>
        <dsp:cNvPr id="0" name=""/>
        <dsp:cNvSpPr/>
      </dsp:nvSpPr>
      <dsp:spPr>
        <a:xfrm>
          <a:off x="630824" y="369729"/>
          <a:ext cx="3269189" cy="3269189"/>
        </a:xfrm>
        <a:prstGeom prst="pie">
          <a:avLst>
            <a:gd name="adj1" fmla="val 1800000"/>
            <a:gd name="adj2" fmla="val 90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s-BO" sz="1900" kern="1200" noProof="0" dirty="0"/>
            <a:t>Quienes: Instituciones y Redes</a:t>
          </a:r>
        </a:p>
      </dsp:txBody>
      <dsp:txXfrm>
        <a:off x="1409202" y="2490810"/>
        <a:ext cx="1751351" cy="856216"/>
      </dsp:txXfrm>
    </dsp:sp>
    <dsp:sp modelId="{B70DB4FE-9AB9-4C9E-B232-FB46584A084E}">
      <dsp:nvSpPr>
        <dsp:cNvPr id="0" name=""/>
        <dsp:cNvSpPr/>
      </dsp:nvSpPr>
      <dsp:spPr>
        <a:xfrm>
          <a:off x="563494" y="252972"/>
          <a:ext cx="3269189" cy="3269189"/>
        </a:xfrm>
        <a:prstGeom prst="pie">
          <a:avLst>
            <a:gd name="adj1" fmla="val 90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s-BO" sz="1900" kern="1200" noProof="0" dirty="0"/>
            <a:t>Qué: IAE</a:t>
          </a:r>
        </a:p>
      </dsp:txBody>
      <dsp:txXfrm>
        <a:off x="942175" y="945729"/>
        <a:ext cx="1167567" cy="972973"/>
      </dsp:txXfrm>
    </dsp:sp>
    <dsp:sp modelId="{417F2A56-F879-42F5-82F4-87C67A3997A3}">
      <dsp:nvSpPr>
        <dsp:cNvPr id="0" name=""/>
        <dsp:cNvSpPr/>
      </dsp:nvSpPr>
      <dsp:spPr>
        <a:xfrm>
          <a:off x="496045" y="50594"/>
          <a:ext cx="3673946" cy="3673946"/>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0355919-64A4-4BE8-A398-716735E1DBF3}">
      <dsp:nvSpPr>
        <dsp:cNvPr id="0" name=""/>
        <dsp:cNvSpPr/>
      </dsp:nvSpPr>
      <dsp:spPr>
        <a:xfrm>
          <a:off x="428445" y="167144"/>
          <a:ext cx="3673946" cy="3673946"/>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339E882-B3DD-4D3B-9BD4-CCC7C99B1A32}">
      <dsp:nvSpPr>
        <dsp:cNvPr id="0" name=""/>
        <dsp:cNvSpPr/>
      </dsp:nvSpPr>
      <dsp:spPr>
        <a:xfrm>
          <a:off x="360846" y="50594"/>
          <a:ext cx="3673946" cy="3673946"/>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51D269-94B6-4976-AA8F-69169714A85E}">
      <dsp:nvSpPr>
        <dsp:cNvPr id="0" name=""/>
        <dsp:cNvSpPr/>
      </dsp:nvSpPr>
      <dsp:spPr>
        <a:xfrm>
          <a:off x="911772" y="121861"/>
          <a:ext cx="1823545" cy="1311603"/>
        </a:xfrm>
        <a:prstGeom prst="trapezoid">
          <a:avLst>
            <a:gd name="adj" fmla="val 69516"/>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en-US" sz="3400" kern="1200" dirty="0"/>
            <a:t>Proyecto/ Local</a:t>
          </a:r>
        </a:p>
      </dsp:txBody>
      <dsp:txXfrm>
        <a:off x="911772" y="121861"/>
        <a:ext cx="1823545" cy="1311603"/>
      </dsp:txXfrm>
    </dsp:sp>
    <dsp:sp modelId="{F9730E3D-6F2E-4245-8E12-20511E6AFB6F}">
      <dsp:nvSpPr>
        <dsp:cNvPr id="0" name=""/>
        <dsp:cNvSpPr/>
      </dsp:nvSpPr>
      <dsp:spPr>
        <a:xfrm>
          <a:off x="0" y="1311603"/>
          <a:ext cx="3647090" cy="1311603"/>
        </a:xfrm>
        <a:prstGeom prst="trapezoid">
          <a:avLst>
            <a:gd name="adj" fmla="val 69516"/>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en-US" sz="3400" kern="1200" dirty="0"/>
            <a:t>Regional</a:t>
          </a:r>
        </a:p>
      </dsp:txBody>
      <dsp:txXfrm>
        <a:off x="638240" y="1311603"/>
        <a:ext cx="2370608" cy="13116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E516EF-B183-4523-8B11-0E843998B603}">
      <dsp:nvSpPr>
        <dsp:cNvPr id="0" name=""/>
        <dsp:cNvSpPr/>
      </dsp:nvSpPr>
      <dsp:spPr>
        <a:xfrm>
          <a:off x="1839968" y="1572"/>
          <a:ext cx="4448062" cy="140295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BO" sz="2400" b="0" kern="1200" dirty="0"/>
            <a:t>Relevancia de la </a:t>
          </a:r>
          <a:r>
            <a:rPr lang="es-BO" sz="2400" b="0" kern="1200" noProof="0" dirty="0"/>
            <a:t>investigación</a:t>
          </a:r>
          <a:r>
            <a:rPr lang="es-BO" sz="2400" b="0" kern="1200" dirty="0"/>
            <a:t> e impacto</a:t>
          </a:r>
        </a:p>
      </dsp:txBody>
      <dsp:txXfrm>
        <a:off x="1881059" y="42663"/>
        <a:ext cx="4365880" cy="1320771"/>
      </dsp:txXfrm>
    </dsp:sp>
    <dsp:sp modelId="{AE8077F6-9867-4014-B18E-589241DAD548}">
      <dsp:nvSpPr>
        <dsp:cNvPr id="0" name=""/>
        <dsp:cNvSpPr/>
      </dsp:nvSpPr>
      <dsp:spPr>
        <a:xfrm rot="3600000">
          <a:off x="4491365" y="2463816"/>
          <a:ext cx="1461927" cy="49103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4638675" y="2562023"/>
        <a:ext cx="1167307" cy="294619"/>
      </dsp:txXfrm>
    </dsp:sp>
    <dsp:sp modelId="{F1017689-52FD-4B1D-8174-A0F04EB4D28E}">
      <dsp:nvSpPr>
        <dsp:cNvPr id="0" name=""/>
        <dsp:cNvSpPr/>
      </dsp:nvSpPr>
      <dsp:spPr>
        <a:xfrm>
          <a:off x="4977704" y="4014141"/>
          <a:ext cx="2805906" cy="140295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Calidad de la </a:t>
          </a:r>
          <a:r>
            <a:rPr lang="en-US" sz="2400" kern="1200" dirty="0" err="1"/>
            <a:t>investigación</a:t>
          </a:r>
          <a:endParaRPr lang="en-US" sz="2400" kern="1200" dirty="0"/>
        </a:p>
      </dsp:txBody>
      <dsp:txXfrm>
        <a:off x="5018795" y="4055232"/>
        <a:ext cx="2723724" cy="1320771"/>
      </dsp:txXfrm>
    </dsp:sp>
    <dsp:sp modelId="{4436BCA0-7529-4542-A4EF-CC02823C736A}">
      <dsp:nvSpPr>
        <dsp:cNvPr id="0" name=""/>
        <dsp:cNvSpPr/>
      </dsp:nvSpPr>
      <dsp:spPr>
        <a:xfrm rot="10800000">
          <a:off x="3333036" y="4470101"/>
          <a:ext cx="1461927" cy="49103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rot="10800000">
        <a:off x="3480346" y="4568308"/>
        <a:ext cx="1167307" cy="294619"/>
      </dsp:txXfrm>
    </dsp:sp>
    <dsp:sp modelId="{1999BC91-5FAE-47F0-9C2E-C2812D715AC9}">
      <dsp:nvSpPr>
        <dsp:cNvPr id="0" name=""/>
        <dsp:cNvSpPr/>
      </dsp:nvSpPr>
      <dsp:spPr>
        <a:xfrm>
          <a:off x="344389" y="4014141"/>
          <a:ext cx="2805906" cy="140295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BO" sz="2400" kern="1200" noProof="0" dirty="0"/>
            <a:t>Aprendizaje y comunicaciones</a:t>
          </a:r>
        </a:p>
      </dsp:txBody>
      <dsp:txXfrm>
        <a:off x="385480" y="4055232"/>
        <a:ext cx="2723724" cy="1320771"/>
      </dsp:txXfrm>
    </dsp:sp>
    <dsp:sp modelId="{423640CE-5B6D-4D34-99E9-4170F6AC875B}">
      <dsp:nvSpPr>
        <dsp:cNvPr id="0" name=""/>
        <dsp:cNvSpPr/>
      </dsp:nvSpPr>
      <dsp:spPr>
        <a:xfrm rot="18000000">
          <a:off x="2174707" y="2463816"/>
          <a:ext cx="1461927" cy="49103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2322017" y="2562023"/>
        <a:ext cx="1167307" cy="294619"/>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48" cy="481851"/>
          </a:xfrm>
          <a:prstGeom prst="rect">
            <a:avLst/>
          </a:prstGeom>
        </p:spPr>
        <p:txBody>
          <a:bodyPr vert="horz" lIns="94083" tIns="47041" rIns="94083" bIns="47041" rtlCol="0"/>
          <a:lstStyle>
            <a:lvl1pPr algn="l">
              <a:defRPr sz="1200"/>
            </a:lvl1pPr>
          </a:lstStyle>
          <a:p>
            <a:endParaRPr lang="en-US"/>
          </a:p>
        </p:txBody>
      </p:sp>
      <p:sp>
        <p:nvSpPr>
          <p:cNvPr id="3" name="Date Placeholder 2"/>
          <p:cNvSpPr>
            <a:spLocks noGrp="1"/>
          </p:cNvSpPr>
          <p:nvPr>
            <p:ph type="dt" sz="quarter" idx="1"/>
          </p:nvPr>
        </p:nvSpPr>
        <p:spPr>
          <a:xfrm>
            <a:off x="4143312" y="0"/>
            <a:ext cx="3170248" cy="481851"/>
          </a:xfrm>
          <a:prstGeom prst="rect">
            <a:avLst/>
          </a:prstGeom>
        </p:spPr>
        <p:txBody>
          <a:bodyPr vert="horz" lIns="94083" tIns="47041" rIns="94083" bIns="47041" rtlCol="0"/>
          <a:lstStyle>
            <a:lvl1pPr algn="r">
              <a:defRPr sz="1200"/>
            </a:lvl1pPr>
          </a:lstStyle>
          <a:p>
            <a:fld id="{E5BCCC60-0993-4F32-A8E8-42655E8D3EFD}" type="datetimeFigureOut">
              <a:rPr lang="en-US" smtClean="0"/>
              <a:t>7/9/2017</a:t>
            </a:fld>
            <a:endParaRPr lang="en-US"/>
          </a:p>
        </p:txBody>
      </p:sp>
      <p:sp>
        <p:nvSpPr>
          <p:cNvPr id="4" name="Footer Placeholder 3"/>
          <p:cNvSpPr>
            <a:spLocks noGrp="1"/>
          </p:cNvSpPr>
          <p:nvPr>
            <p:ph type="ftr" sz="quarter" idx="2"/>
          </p:nvPr>
        </p:nvSpPr>
        <p:spPr>
          <a:xfrm>
            <a:off x="0" y="9119349"/>
            <a:ext cx="3170248" cy="481851"/>
          </a:xfrm>
          <a:prstGeom prst="rect">
            <a:avLst/>
          </a:prstGeom>
        </p:spPr>
        <p:txBody>
          <a:bodyPr vert="horz" lIns="94083" tIns="47041" rIns="94083" bIns="47041" rtlCol="0" anchor="b"/>
          <a:lstStyle>
            <a:lvl1pPr algn="l">
              <a:defRPr sz="1200"/>
            </a:lvl1pPr>
          </a:lstStyle>
          <a:p>
            <a:endParaRPr lang="en-US"/>
          </a:p>
        </p:txBody>
      </p:sp>
      <p:sp>
        <p:nvSpPr>
          <p:cNvPr id="5" name="Slide Number Placeholder 4"/>
          <p:cNvSpPr>
            <a:spLocks noGrp="1"/>
          </p:cNvSpPr>
          <p:nvPr>
            <p:ph type="sldNum" sz="quarter" idx="3"/>
          </p:nvPr>
        </p:nvSpPr>
        <p:spPr>
          <a:xfrm>
            <a:off x="4143312" y="9119349"/>
            <a:ext cx="3170248" cy="481851"/>
          </a:xfrm>
          <a:prstGeom prst="rect">
            <a:avLst/>
          </a:prstGeom>
        </p:spPr>
        <p:txBody>
          <a:bodyPr vert="horz" lIns="94083" tIns="47041" rIns="94083" bIns="47041" rtlCol="0" anchor="b"/>
          <a:lstStyle>
            <a:lvl1pPr algn="r">
              <a:defRPr sz="1200"/>
            </a:lvl1pPr>
          </a:lstStyle>
          <a:p>
            <a:fld id="{074489A7-B45B-4207-9D83-2072A89722B2}" type="slidenum">
              <a:rPr lang="en-US" smtClean="0"/>
              <a:t>‹#›</a:t>
            </a:fld>
            <a:endParaRPr lang="en-US"/>
          </a:p>
        </p:txBody>
      </p:sp>
    </p:spTree>
    <p:extLst>
      <p:ext uri="{BB962C8B-B14F-4D97-AF65-F5344CB8AC3E}">
        <p14:creationId xmlns:p14="http://schemas.microsoft.com/office/powerpoint/2010/main" val="33768188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1" cy="481728"/>
          </a:xfrm>
          <a:prstGeom prst="rect">
            <a:avLst/>
          </a:prstGeom>
        </p:spPr>
        <p:txBody>
          <a:bodyPr vert="horz" lIns="96651" tIns="48325" rIns="96651" bIns="48325" rtlCol="0"/>
          <a:lstStyle>
            <a:lvl1pPr algn="l">
              <a:defRPr sz="1200"/>
            </a:lvl1pPr>
          </a:lstStyle>
          <a:p>
            <a:endParaRPr lang="en-US"/>
          </a:p>
        </p:txBody>
      </p:sp>
      <p:sp>
        <p:nvSpPr>
          <p:cNvPr id="3" name="Date Placeholder 2"/>
          <p:cNvSpPr>
            <a:spLocks noGrp="1"/>
          </p:cNvSpPr>
          <p:nvPr>
            <p:ph type="dt" idx="1"/>
          </p:nvPr>
        </p:nvSpPr>
        <p:spPr>
          <a:xfrm>
            <a:off x="4143588" y="0"/>
            <a:ext cx="3169921" cy="481728"/>
          </a:xfrm>
          <a:prstGeom prst="rect">
            <a:avLst/>
          </a:prstGeom>
        </p:spPr>
        <p:txBody>
          <a:bodyPr vert="horz" lIns="96651" tIns="48325" rIns="96651" bIns="48325" rtlCol="0"/>
          <a:lstStyle>
            <a:lvl1pPr algn="r">
              <a:defRPr sz="1200"/>
            </a:lvl1pPr>
          </a:lstStyle>
          <a:p>
            <a:fld id="{F1B89D00-C6E1-483A-8D89-35D092C3CB1D}" type="datetimeFigureOut">
              <a:rPr lang="en-US" smtClean="0"/>
              <a:t>7/9/2017</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1" tIns="48325" rIns="96651" bIns="48325" rtlCol="0" anchor="ctr"/>
          <a:lstStyle/>
          <a:p>
            <a:endParaRPr lang="en-US"/>
          </a:p>
        </p:txBody>
      </p:sp>
      <p:sp>
        <p:nvSpPr>
          <p:cNvPr id="5" name="Notes Placeholder 4"/>
          <p:cNvSpPr>
            <a:spLocks noGrp="1"/>
          </p:cNvSpPr>
          <p:nvPr>
            <p:ph type="body" sz="quarter" idx="3"/>
          </p:nvPr>
        </p:nvSpPr>
        <p:spPr>
          <a:xfrm>
            <a:off x="731521" y="4620578"/>
            <a:ext cx="5852160" cy="3780473"/>
          </a:xfrm>
          <a:prstGeom prst="rect">
            <a:avLst/>
          </a:prstGeom>
        </p:spPr>
        <p:txBody>
          <a:bodyPr vert="horz" lIns="96651" tIns="48325" rIns="96651" bIns="4832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1" cy="481727"/>
          </a:xfrm>
          <a:prstGeom prst="rect">
            <a:avLst/>
          </a:prstGeom>
        </p:spPr>
        <p:txBody>
          <a:bodyPr vert="horz" lIns="96651" tIns="48325" rIns="96651" bIns="48325" rtlCol="0" anchor="b"/>
          <a:lstStyle>
            <a:lvl1pPr algn="l">
              <a:defRPr sz="1200"/>
            </a:lvl1pPr>
          </a:lstStyle>
          <a:p>
            <a:endParaRPr lang="en-US"/>
          </a:p>
        </p:txBody>
      </p:sp>
      <p:sp>
        <p:nvSpPr>
          <p:cNvPr id="7" name="Slide Number Placeholder 6"/>
          <p:cNvSpPr>
            <a:spLocks noGrp="1"/>
          </p:cNvSpPr>
          <p:nvPr>
            <p:ph type="sldNum" sz="quarter" idx="5"/>
          </p:nvPr>
        </p:nvSpPr>
        <p:spPr>
          <a:xfrm>
            <a:off x="4143588" y="9119475"/>
            <a:ext cx="3169921" cy="481727"/>
          </a:xfrm>
          <a:prstGeom prst="rect">
            <a:avLst/>
          </a:prstGeom>
        </p:spPr>
        <p:txBody>
          <a:bodyPr vert="horz" lIns="96651" tIns="48325" rIns="96651" bIns="48325" rtlCol="0" anchor="b"/>
          <a:lstStyle>
            <a:lvl1pPr algn="r">
              <a:defRPr sz="1200"/>
            </a:lvl1pPr>
          </a:lstStyle>
          <a:p>
            <a:fld id="{C9C6A6A6-AB7D-4FAC-81B5-463C645905D6}" type="slidenum">
              <a:rPr lang="en-US" smtClean="0"/>
              <a:t>‹#›</a:t>
            </a:fld>
            <a:endParaRPr lang="en-US"/>
          </a:p>
        </p:txBody>
      </p:sp>
    </p:spTree>
    <p:extLst>
      <p:ext uri="{BB962C8B-B14F-4D97-AF65-F5344CB8AC3E}">
        <p14:creationId xmlns:p14="http://schemas.microsoft.com/office/powerpoint/2010/main" val="33251171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a:t>JP</a:t>
            </a:r>
          </a:p>
        </p:txBody>
      </p:sp>
      <p:sp>
        <p:nvSpPr>
          <p:cNvPr id="4" name="Slide Number Placeholder 3"/>
          <p:cNvSpPr>
            <a:spLocks noGrp="1"/>
          </p:cNvSpPr>
          <p:nvPr>
            <p:ph type="sldNum" sz="quarter" idx="10"/>
          </p:nvPr>
        </p:nvSpPr>
        <p:spPr/>
        <p:txBody>
          <a:bodyPr/>
          <a:lstStyle/>
          <a:p>
            <a:fld id="{C9C6A6A6-AB7D-4FAC-81B5-463C645905D6}" type="slidenum">
              <a:rPr lang="en-US" smtClean="0"/>
              <a:t>1</a:t>
            </a:fld>
            <a:endParaRPr lang="en-US" dirty="0"/>
          </a:p>
        </p:txBody>
      </p:sp>
    </p:spTree>
    <p:extLst>
      <p:ext uri="{BB962C8B-B14F-4D97-AF65-F5344CB8AC3E}">
        <p14:creationId xmlns:p14="http://schemas.microsoft.com/office/powerpoint/2010/main" val="3990174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JP</a:t>
            </a:r>
          </a:p>
        </p:txBody>
      </p:sp>
      <p:sp>
        <p:nvSpPr>
          <p:cNvPr id="4" name="Slide Number Placeholder 3"/>
          <p:cNvSpPr>
            <a:spLocks noGrp="1"/>
          </p:cNvSpPr>
          <p:nvPr>
            <p:ph type="sldNum" sz="quarter" idx="10"/>
          </p:nvPr>
        </p:nvSpPr>
        <p:spPr/>
        <p:txBody>
          <a:bodyPr/>
          <a:lstStyle/>
          <a:p>
            <a:fld id="{C9C6A6A6-AB7D-4FAC-81B5-463C645905D6}" type="slidenum">
              <a:rPr lang="en-US" smtClean="0"/>
              <a:t>2</a:t>
            </a:fld>
            <a:endParaRPr lang="en-US" dirty="0"/>
          </a:p>
        </p:txBody>
      </p:sp>
    </p:spTree>
    <p:extLst>
      <p:ext uri="{BB962C8B-B14F-4D97-AF65-F5344CB8AC3E}">
        <p14:creationId xmlns:p14="http://schemas.microsoft.com/office/powerpoint/2010/main" val="2531609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CN: </a:t>
            </a:r>
            <a:r>
              <a:rPr lang="en-US" dirty="0" err="1"/>
              <a:t>Ya</a:t>
            </a:r>
            <a:r>
              <a:rPr lang="en-US" dirty="0"/>
              <a:t> </a:t>
            </a:r>
            <a:r>
              <a:rPr lang="en-US" dirty="0" err="1"/>
              <a:t>vamos</a:t>
            </a:r>
            <a:r>
              <a:rPr lang="en-US" dirty="0"/>
              <a:t> </a:t>
            </a:r>
            <a:r>
              <a:rPr lang="en-US" dirty="0" err="1"/>
              <a:t>trabajando</a:t>
            </a:r>
            <a:r>
              <a:rPr lang="en-US" dirty="0"/>
              <a:t> con </a:t>
            </a:r>
            <a:r>
              <a:rPr lang="en-US" dirty="0" err="1"/>
              <a:t>este</a:t>
            </a:r>
            <a:r>
              <a:rPr lang="en-US" dirty="0"/>
              <a:t> </a:t>
            </a:r>
            <a:r>
              <a:rPr lang="en-US" dirty="0" err="1"/>
              <a:t>concepto</a:t>
            </a:r>
            <a:r>
              <a:rPr lang="en-US" dirty="0"/>
              <a:t> </a:t>
            </a:r>
            <a:r>
              <a:rPr lang="en-US" dirty="0" err="1"/>
              <a:t>unos</a:t>
            </a:r>
            <a:r>
              <a:rPr lang="en-US" dirty="0"/>
              <a:t> </a:t>
            </a:r>
            <a:r>
              <a:rPr lang="en-US" dirty="0" err="1"/>
              <a:t>años</a:t>
            </a:r>
            <a:r>
              <a:rPr lang="en-US" dirty="0"/>
              <a:t>, ha </a:t>
            </a:r>
            <a:r>
              <a:rPr lang="en-US" dirty="0" err="1"/>
              <a:t>cambiado</a:t>
            </a:r>
            <a:r>
              <a:rPr lang="en-US" dirty="0"/>
              <a:t> </a:t>
            </a:r>
            <a:r>
              <a:rPr lang="en-US" dirty="0" err="1"/>
              <a:t>nuestro</a:t>
            </a:r>
            <a:r>
              <a:rPr lang="en-US" dirty="0"/>
              <a:t> </a:t>
            </a:r>
            <a:r>
              <a:rPr lang="en-US" dirty="0" err="1"/>
              <a:t>entendimiento</a:t>
            </a:r>
            <a:r>
              <a:rPr lang="en-US" dirty="0"/>
              <a:t> del </a:t>
            </a:r>
            <a:r>
              <a:rPr lang="en-US" dirty="0" err="1"/>
              <a:t>concepto</a:t>
            </a:r>
            <a:r>
              <a:rPr lang="en-US" dirty="0"/>
              <a:t>? </a:t>
            </a:r>
            <a:r>
              <a:rPr lang="en-US" dirty="0" err="1"/>
              <a:t>Tenemos</a:t>
            </a:r>
            <a:r>
              <a:rPr lang="en-US" dirty="0"/>
              <a:t> un </a:t>
            </a:r>
            <a:r>
              <a:rPr lang="en-US" dirty="0" err="1"/>
              <a:t>entendimiento</a:t>
            </a:r>
            <a:r>
              <a:rPr lang="en-US" dirty="0"/>
              <a:t> </a:t>
            </a:r>
            <a:r>
              <a:rPr lang="en-US" dirty="0" err="1"/>
              <a:t>comun</a:t>
            </a:r>
            <a:r>
              <a:rPr lang="en-US" dirty="0"/>
              <a:t> </a:t>
            </a:r>
            <a:r>
              <a:rPr lang="en-US" dirty="0" err="1"/>
              <a:t>sobre</a:t>
            </a:r>
            <a:r>
              <a:rPr lang="en-US" dirty="0"/>
              <a:t> </a:t>
            </a:r>
            <a:r>
              <a:rPr lang="en-US" dirty="0" err="1"/>
              <a:t>ellos</a:t>
            </a:r>
            <a:r>
              <a:rPr lang="en-US" dirty="0"/>
              <a:t>?</a:t>
            </a:r>
          </a:p>
        </p:txBody>
      </p:sp>
      <p:sp>
        <p:nvSpPr>
          <p:cNvPr id="4" name="Slide Number Placeholder 3"/>
          <p:cNvSpPr>
            <a:spLocks noGrp="1"/>
          </p:cNvSpPr>
          <p:nvPr>
            <p:ph type="sldNum" sz="quarter" idx="10"/>
          </p:nvPr>
        </p:nvSpPr>
        <p:spPr/>
        <p:txBody>
          <a:bodyPr/>
          <a:lstStyle/>
          <a:p>
            <a:fld id="{C9C6A6A6-AB7D-4FAC-81B5-463C645905D6}" type="slidenum">
              <a:rPr lang="en-US" smtClean="0"/>
              <a:t>3</a:t>
            </a:fld>
            <a:endParaRPr lang="en-US"/>
          </a:p>
        </p:txBody>
      </p:sp>
    </p:spTree>
    <p:extLst>
      <p:ext uri="{BB962C8B-B14F-4D97-AF65-F5344CB8AC3E}">
        <p14:creationId xmlns:p14="http://schemas.microsoft.com/office/powerpoint/2010/main" val="35594509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CN: </a:t>
            </a:r>
            <a:r>
              <a:rPr lang="en-US" dirty="0" err="1"/>
              <a:t>Esto</a:t>
            </a:r>
            <a:r>
              <a:rPr lang="en-US" dirty="0"/>
              <a:t> </a:t>
            </a:r>
            <a:r>
              <a:rPr lang="en-US" dirty="0" err="1"/>
              <a:t>te</a:t>
            </a:r>
            <a:r>
              <a:rPr lang="en-US" dirty="0"/>
              <a:t> </a:t>
            </a:r>
            <a:r>
              <a:rPr lang="en-US" dirty="0" err="1"/>
              <a:t>parece</a:t>
            </a:r>
            <a:r>
              <a:rPr lang="en-US" dirty="0"/>
              <a:t> un </a:t>
            </a:r>
            <a:r>
              <a:rPr lang="en-US" dirty="0" err="1"/>
              <a:t>resulado</a:t>
            </a:r>
            <a:r>
              <a:rPr lang="en-US" dirty="0"/>
              <a:t> IAE? Por que </a:t>
            </a:r>
            <a:r>
              <a:rPr lang="en-US" dirty="0" err="1"/>
              <a:t>sí</a:t>
            </a:r>
            <a:r>
              <a:rPr lang="en-US" dirty="0"/>
              <a:t> or no? [2 </a:t>
            </a:r>
            <a:r>
              <a:rPr lang="en-US" dirty="0" err="1"/>
              <a:t>minutos</a:t>
            </a:r>
            <a:r>
              <a:rPr lang="en-US" dirty="0"/>
              <a:t> </a:t>
            </a:r>
            <a:r>
              <a:rPr lang="en-US" dirty="0" err="1"/>
              <a:t>leerlo</a:t>
            </a:r>
            <a:r>
              <a:rPr lang="en-US" dirty="0"/>
              <a:t> solos, 5 </a:t>
            </a:r>
            <a:r>
              <a:rPr lang="en-US" dirty="0" err="1"/>
              <a:t>en</a:t>
            </a:r>
            <a:r>
              <a:rPr lang="en-US" dirty="0"/>
              <a:t> mesas </a:t>
            </a:r>
            <a:r>
              <a:rPr lang="en-US" dirty="0" err="1"/>
              <a:t>conversar</a:t>
            </a:r>
            <a:r>
              <a:rPr lang="en-US" dirty="0"/>
              <a:t>]</a:t>
            </a:r>
          </a:p>
        </p:txBody>
      </p:sp>
      <p:sp>
        <p:nvSpPr>
          <p:cNvPr id="4" name="Slide Number Placeholder 3"/>
          <p:cNvSpPr>
            <a:spLocks noGrp="1"/>
          </p:cNvSpPr>
          <p:nvPr>
            <p:ph type="sldNum" sz="quarter" idx="10"/>
          </p:nvPr>
        </p:nvSpPr>
        <p:spPr/>
        <p:txBody>
          <a:bodyPr/>
          <a:lstStyle/>
          <a:p>
            <a:fld id="{C9C6A6A6-AB7D-4FAC-81B5-463C645905D6}" type="slidenum">
              <a:rPr lang="en-US" smtClean="0"/>
              <a:t>4</a:t>
            </a:fld>
            <a:endParaRPr lang="en-US"/>
          </a:p>
        </p:txBody>
      </p:sp>
    </p:spTree>
    <p:extLst>
      <p:ext uri="{BB962C8B-B14F-4D97-AF65-F5344CB8AC3E}">
        <p14:creationId xmlns:p14="http://schemas.microsoft.com/office/powerpoint/2010/main" val="1717129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C6A6A6-AB7D-4FAC-81B5-463C645905D6}" type="slidenum">
              <a:rPr lang="en-US" smtClean="0"/>
              <a:t>5</a:t>
            </a:fld>
            <a:endParaRPr lang="en-US"/>
          </a:p>
        </p:txBody>
      </p:sp>
    </p:spTree>
    <p:extLst>
      <p:ext uri="{BB962C8B-B14F-4D97-AF65-F5344CB8AC3E}">
        <p14:creationId xmlns:p14="http://schemas.microsoft.com/office/powerpoint/2010/main" val="944787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CO" sz="1200" kern="1200" dirty="0">
                <a:solidFill>
                  <a:schemeClr val="tx1"/>
                </a:solidFill>
                <a:effectLst/>
                <a:latin typeface="+mn-lt"/>
                <a:ea typeface="+mn-ea"/>
                <a:cs typeface="+mn-cs"/>
              </a:rPr>
              <a:t>CN: En el ejemplo usar la evidencia local para pensar en un mecanismo global and pensar en </a:t>
            </a:r>
            <a:r>
              <a:rPr lang="es-CO" sz="1200" kern="1200" dirty="0" err="1">
                <a:solidFill>
                  <a:schemeClr val="tx1"/>
                </a:solidFill>
                <a:effectLst/>
                <a:latin typeface="+mn-lt"/>
                <a:ea typeface="+mn-ea"/>
                <a:cs typeface="+mn-cs"/>
              </a:rPr>
              <a:t>OxC</a:t>
            </a:r>
            <a:r>
              <a:rPr lang="es-CO" sz="1200" kern="1200" dirty="0">
                <a:solidFill>
                  <a:schemeClr val="tx1"/>
                </a:solidFill>
                <a:effectLst/>
                <a:latin typeface="+mn-lt"/>
                <a:ea typeface="+mn-ea"/>
                <a:cs typeface="+mn-cs"/>
              </a:rPr>
              <a:t>. ¿Cuántos de ustedes creen de la mayoría de la </a:t>
            </a:r>
            <a:r>
              <a:rPr lang="es-CO" sz="1200" kern="1200" dirty="0" err="1">
                <a:solidFill>
                  <a:schemeClr val="tx1"/>
                </a:solidFill>
                <a:effectLst/>
                <a:latin typeface="+mn-lt"/>
                <a:ea typeface="+mn-ea"/>
                <a:cs typeface="+mn-cs"/>
              </a:rPr>
              <a:t>CdP</a:t>
            </a:r>
            <a:r>
              <a:rPr lang="es-CO" sz="1200" kern="1200" dirty="0">
                <a:solidFill>
                  <a:schemeClr val="tx1"/>
                </a:solidFill>
                <a:effectLst/>
                <a:latin typeface="+mn-lt"/>
                <a:ea typeface="+mn-ea"/>
                <a:cs typeface="+mn-cs"/>
              </a:rPr>
              <a:t> están practicando algo </a:t>
            </a:r>
            <a:r>
              <a:rPr lang="es-CO" sz="1200" kern="1200" dirty="0" err="1">
                <a:solidFill>
                  <a:schemeClr val="tx1"/>
                </a:solidFill>
                <a:effectLst/>
                <a:latin typeface="+mn-lt"/>
                <a:ea typeface="+mn-ea"/>
                <a:cs typeface="+mn-cs"/>
              </a:rPr>
              <a:t>asi</a:t>
            </a:r>
            <a:r>
              <a:rPr lang="es-CO" sz="1200" kern="1200" dirty="0">
                <a:solidFill>
                  <a:schemeClr val="tx1"/>
                </a:solidFill>
                <a:effectLst/>
                <a:latin typeface="+mn-lt"/>
                <a:ea typeface="+mn-ea"/>
                <a:cs typeface="+mn-cs"/>
              </a:rPr>
              <a:t>, lo que vemos en esta diagrama?</a:t>
            </a:r>
          </a:p>
        </p:txBody>
      </p:sp>
      <p:sp>
        <p:nvSpPr>
          <p:cNvPr id="4" name="Slide Number Placeholder 3"/>
          <p:cNvSpPr>
            <a:spLocks noGrp="1"/>
          </p:cNvSpPr>
          <p:nvPr>
            <p:ph type="sldNum" sz="quarter" idx="10"/>
          </p:nvPr>
        </p:nvSpPr>
        <p:spPr/>
        <p:txBody>
          <a:bodyPr/>
          <a:lstStyle/>
          <a:p>
            <a:fld id="{80A2740E-2277-4C9A-ADDC-AFBAB432D431}" type="slidenum">
              <a:rPr lang="en-US" smtClean="0"/>
              <a:pPr/>
              <a:t>6</a:t>
            </a:fld>
            <a:endParaRPr lang="en-US"/>
          </a:p>
        </p:txBody>
      </p:sp>
    </p:spTree>
    <p:extLst>
      <p:ext uri="{BB962C8B-B14F-4D97-AF65-F5344CB8AC3E}">
        <p14:creationId xmlns:p14="http://schemas.microsoft.com/office/powerpoint/2010/main" val="2606139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CN: hay la idea de </a:t>
            </a:r>
            <a:r>
              <a:rPr lang="en-US" dirty="0" err="1"/>
              <a:t>movimiento</a:t>
            </a:r>
            <a:r>
              <a:rPr lang="en-US" dirty="0"/>
              <a:t> </a:t>
            </a:r>
            <a:r>
              <a:rPr lang="en-US" dirty="0" err="1"/>
              <a:t>en</a:t>
            </a:r>
            <a:r>
              <a:rPr lang="en-US" dirty="0"/>
              <a:t> </a:t>
            </a:r>
            <a:r>
              <a:rPr lang="en-US" dirty="0" err="1"/>
              <a:t>intensificación</a:t>
            </a:r>
            <a:r>
              <a:rPr lang="en-US" dirty="0"/>
              <a:t>, </a:t>
            </a:r>
            <a:r>
              <a:rPr lang="en-US" dirty="0" err="1"/>
              <a:t>en</a:t>
            </a:r>
            <a:r>
              <a:rPr lang="en-US" dirty="0"/>
              <a:t> </a:t>
            </a:r>
            <a:r>
              <a:rPr lang="en-US" dirty="0" err="1"/>
              <a:t>los</a:t>
            </a:r>
            <a:r>
              <a:rPr lang="en-US" dirty="0"/>
              <a:t> Andes no </a:t>
            </a:r>
            <a:r>
              <a:rPr lang="en-US" dirty="0" err="1"/>
              <a:t>es</a:t>
            </a:r>
            <a:r>
              <a:rPr lang="en-US" dirty="0"/>
              <a:t> tan linear </a:t>
            </a:r>
            <a:r>
              <a:rPr lang="en-US" dirty="0" err="1"/>
              <a:t>ni</a:t>
            </a:r>
            <a:r>
              <a:rPr lang="en-US" dirty="0"/>
              <a:t> exclusive </a:t>
            </a:r>
            <a:r>
              <a:rPr lang="en-US" dirty="0" err="1"/>
              <a:t>como</a:t>
            </a:r>
            <a:r>
              <a:rPr lang="en-US" dirty="0"/>
              <a:t> </a:t>
            </a:r>
            <a:r>
              <a:rPr lang="en-US" dirty="0" err="1"/>
              <a:t>este</a:t>
            </a:r>
            <a:r>
              <a:rPr lang="en-US" dirty="0"/>
              <a:t> </a:t>
            </a:r>
            <a:r>
              <a:rPr lang="en-US" dirty="0" err="1"/>
              <a:t>diagrama</a:t>
            </a:r>
            <a:r>
              <a:rPr lang="en-US" dirty="0"/>
              <a:t>. </a:t>
            </a:r>
            <a:r>
              <a:rPr lang="en-US" dirty="0" err="1"/>
              <a:t>Volviendo</a:t>
            </a:r>
            <a:r>
              <a:rPr lang="en-US" dirty="0"/>
              <a:t> al </a:t>
            </a:r>
            <a:r>
              <a:rPr lang="en-US" dirty="0" err="1"/>
              <a:t>ejemplo</a:t>
            </a:r>
            <a:r>
              <a:rPr lang="en-US" dirty="0"/>
              <a:t>, </a:t>
            </a:r>
            <a:r>
              <a:rPr lang="en-US" dirty="0" err="1"/>
              <a:t>los</a:t>
            </a:r>
            <a:r>
              <a:rPr lang="en-US" dirty="0"/>
              <a:t> que </a:t>
            </a:r>
            <a:r>
              <a:rPr lang="en-US" dirty="0" err="1"/>
              <a:t>tienen</a:t>
            </a:r>
            <a:r>
              <a:rPr lang="en-US" dirty="0"/>
              <a:t> mas </a:t>
            </a:r>
            <a:r>
              <a:rPr lang="en-US" dirty="0" err="1"/>
              <a:t>tierra</a:t>
            </a:r>
            <a:r>
              <a:rPr lang="en-US" dirty="0"/>
              <a:t> </a:t>
            </a:r>
            <a:r>
              <a:rPr lang="en-US" dirty="0" err="1"/>
              <a:t>pero</a:t>
            </a:r>
            <a:r>
              <a:rPr lang="en-US" dirty="0"/>
              <a:t> </a:t>
            </a:r>
            <a:r>
              <a:rPr lang="en-US" dirty="0" err="1"/>
              <a:t>peor</a:t>
            </a:r>
            <a:r>
              <a:rPr lang="en-US" dirty="0"/>
              <a:t> </a:t>
            </a:r>
            <a:r>
              <a:rPr lang="en-US" dirty="0" err="1"/>
              <a:t>suelo</a:t>
            </a:r>
            <a:r>
              <a:rPr lang="en-US" dirty="0"/>
              <a:t> y </a:t>
            </a:r>
            <a:r>
              <a:rPr lang="en-US" dirty="0" err="1"/>
              <a:t>nutricion</a:t>
            </a:r>
            <a:r>
              <a:rPr lang="en-US" dirty="0"/>
              <a:t> </a:t>
            </a:r>
            <a:r>
              <a:rPr lang="en-US" dirty="0" err="1"/>
              <a:t>puede</a:t>
            </a:r>
            <a:r>
              <a:rPr lang="en-US" dirty="0"/>
              <a:t> </a:t>
            </a:r>
            <a:r>
              <a:rPr lang="en-US" dirty="0" err="1"/>
              <a:t>estar</a:t>
            </a:r>
            <a:r>
              <a:rPr lang="en-US" dirty="0"/>
              <a:t> </a:t>
            </a:r>
            <a:r>
              <a:rPr lang="en-US" dirty="0" err="1"/>
              <a:t>en</a:t>
            </a:r>
            <a:r>
              <a:rPr lang="en-US" dirty="0"/>
              <a:t> el </a:t>
            </a:r>
            <a:r>
              <a:rPr lang="en-US" dirty="0" err="1"/>
              <a:t>espacio</a:t>
            </a:r>
            <a:r>
              <a:rPr lang="en-US" dirty="0"/>
              <a:t> de </a:t>
            </a:r>
            <a:r>
              <a:rPr lang="en-US" dirty="0" err="1"/>
              <a:t>degradacion</a:t>
            </a:r>
            <a:r>
              <a:rPr lang="en-US" dirty="0"/>
              <a:t>, </a:t>
            </a:r>
            <a:r>
              <a:rPr lang="en-US" dirty="0" err="1"/>
              <a:t>mientras</a:t>
            </a:r>
            <a:r>
              <a:rPr lang="en-US" dirty="0"/>
              <a:t> </a:t>
            </a:r>
            <a:r>
              <a:rPr lang="en-US" dirty="0" err="1"/>
              <a:t>los</a:t>
            </a:r>
            <a:r>
              <a:rPr lang="en-US" dirty="0"/>
              <a:t> con Buena </a:t>
            </a:r>
            <a:r>
              <a:rPr lang="en-US" dirty="0" err="1"/>
              <a:t>nutricion</a:t>
            </a:r>
            <a:r>
              <a:rPr lang="en-US" dirty="0"/>
              <a:t> y </a:t>
            </a:r>
            <a:r>
              <a:rPr lang="en-US" dirty="0" err="1"/>
              <a:t>suelos</a:t>
            </a:r>
            <a:r>
              <a:rPr lang="en-US" dirty="0"/>
              <a:t>, </a:t>
            </a:r>
            <a:r>
              <a:rPr lang="en-US" dirty="0" err="1"/>
              <a:t>puede</a:t>
            </a:r>
            <a:r>
              <a:rPr lang="en-US" dirty="0"/>
              <a:t> </a:t>
            </a:r>
            <a:r>
              <a:rPr lang="en-US" dirty="0" err="1"/>
              <a:t>estar</a:t>
            </a:r>
            <a:r>
              <a:rPr lang="en-US" dirty="0"/>
              <a:t> </a:t>
            </a:r>
            <a:r>
              <a:rPr lang="en-US" dirty="0" err="1"/>
              <a:t>en</a:t>
            </a:r>
            <a:r>
              <a:rPr lang="en-US" dirty="0"/>
              <a:t> lo de IAE, </a:t>
            </a:r>
            <a:r>
              <a:rPr lang="en-US" dirty="0" err="1"/>
              <a:t>pero</a:t>
            </a:r>
            <a:r>
              <a:rPr lang="en-US" dirty="0"/>
              <a:t> </a:t>
            </a:r>
            <a:r>
              <a:rPr lang="en-US" dirty="0" err="1"/>
              <a:t>tal</a:t>
            </a:r>
            <a:r>
              <a:rPr lang="en-US" dirty="0"/>
              <a:t> </a:t>
            </a:r>
            <a:r>
              <a:rPr lang="en-US" dirty="0" err="1"/>
              <a:t>vez</a:t>
            </a:r>
            <a:r>
              <a:rPr lang="en-US" dirty="0"/>
              <a:t> </a:t>
            </a:r>
            <a:r>
              <a:rPr lang="en-US" dirty="0" err="1"/>
              <a:t>falta</a:t>
            </a:r>
            <a:r>
              <a:rPr lang="en-US" dirty="0"/>
              <a:t> </a:t>
            </a:r>
            <a:r>
              <a:rPr lang="en-US" dirty="0" err="1"/>
              <a:t>ingresos</a:t>
            </a:r>
            <a:r>
              <a:rPr lang="en-US" dirty="0"/>
              <a:t>? No se </a:t>
            </a:r>
            <a:r>
              <a:rPr lang="en-US" dirty="0" err="1"/>
              <a:t>aplica</a:t>
            </a:r>
            <a:r>
              <a:rPr lang="en-US" dirty="0"/>
              <a:t> para </a:t>
            </a:r>
            <a:r>
              <a:rPr lang="en-US" dirty="0" err="1"/>
              <a:t>los</a:t>
            </a:r>
            <a:r>
              <a:rPr lang="en-US" dirty="0"/>
              <a:t> Andes, </a:t>
            </a:r>
            <a:r>
              <a:rPr lang="en-US" dirty="0" err="1"/>
              <a:t>ingresos</a:t>
            </a:r>
            <a:r>
              <a:rPr lang="en-US" dirty="0"/>
              <a:t> </a:t>
            </a:r>
            <a:r>
              <a:rPr lang="en-US" dirty="0" err="1"/>
              <a:t>fuera</a:t>
            </a:r>
            <a:r>
              <a:rPr lang="en-US" dirty="0"/>
              <a:t> de la </a:t>
            </a:r>
            <a:r>
              <a:rPr lang="en-US" dirty="0" err="1"/>
              <a:t>finca</a:t>
            </a:r>
            <a:r>
              <a:rPr lang="en-US" dirty="0"/>
              <a:t>.</a:t>
            </a:r>
          </a:p>
        </p:txBody>
      </p:sp>
      <p:sp>
        <p:nvSpPr>
          <p:cNvPr id="583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2E528DC-33C7-41BC-85E8-82FAFEDE7B08}" type="slidenum">
              <a:rPr lang="en-US" smtClean="0"/>
              <a:pPr/>
              <a:t>7</a:t>
            </a:fld>
            <a:endParaRPr lang="en-US"/>
          </a:p>
        </p:txBody>
      </p:sp>
    </p:spTree>
    <p:extLst>
      <p:ext uri="{BB962C8B-B14F-4D97-AF65-F5344CB8AC3E}">
        <p14:creationId xmlns:p14="http://schemas.microsoft.com/office/powerpoint/2010/main" val="4243861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CN: </a:t>
            </a:r>
            <a:r>
              <a:rPr lang="en-US" dirty="0" err="1"/>
              <a:t>Esta</a:t>
            </a:r>
            <a:r>
              <a:rPr lang="en-US" dirty="0"/>
              <a:t> </a:t>
            </a:r>
            <a:r>
              <a:rPr lang="en-US" dirty="0" err="1"/>
              <a:t>tiene</a:t>
            </a:r>
            <a:r>
              <a:rPr lang="en-US" dirty="0"/>
              <a:t> mas </a:t>
            </a:r>
            <a:r>
              <a:rPr lang="en-US" dirty="0" err="1"/>
              <a:t>sentido</a:t>
            </a:r>
            <a:r>
              <a:rPr lang="en-US" dirty="0"/>
              <a:t> para mi, </a:t>
            </a:r>
            <a:r>
              <a:rPr lang="en-US" dirty="0" err="1"/>
              <a:t>continuamente</a:t>
            </a:r>
            <a:r>
              <a:rPr lang="en-US" dirty="0"/>
              <a:t> </a:t>
            </a:r>
            <a:r>
              <a:rPr lang="en-US" dirty="0" err="1"/>
              <a:t>optimizando</a:t>
            </a:r>
            <a:r>
              <a:rPr lang="en-US" dirty="0"/>
              <a:t> el </a:t>
            </a:r>
            <a:r>
              <a:rPr lang="en-US" dirty="0" err="1"/>
              <a:t>centro</a:t>
            </a:r>
            <a:r>
              <a:rPr lang="en-US" dirty="0"/>
              <a:t>, </a:t>
            </a:r>
            <a:r>
              <a:rPr lang="en-US" dirty="0" err="1"/>
              <a:t>volviendo</a:t>
            </a:r>
            <a:r>
              <a:rPr lang="en-US" dirty="0"/>
              <a:t> a </a:t>
            </a:r>
            <a:r>
              <a:rPr lang="en-US" dirty="0" err="1"/>
              <a:t>nuestro</a:t>
            </a:r>
            <a:r>
              <a:rPr lang="en-US" dirty="0"/>
              <a:t> </a:t>
            </a:r>
            <a:r>
              <a:rPr lang="en-US" dirty="0" err="1"/>
              <a:t>ejemplo</a:t>
            </a:r>
            <a:r>
              <a:rPr lang="en-US" dirty="0"/>
              <a:t>,</a:t>
            </a:r>
          </a:p>
        </p:txBody>
      </p:sp>
      <p:sp>
        <p:nvSpPr>
          <p:cNvPr id="4" name="Slide Number Placeholder 3"/>
          <p:cNvSpPr>
            <a:spLocks noGrp="1"/>
          </p:cNvSpPr>
          <p:nvPr>
            <p:ph type="sldNum" sz="quarter" idx="10"/>
          </p:nvPr>
        </p:nvSpPr>
        <p:spPr/>
        <p:txBody>
          <a:bodyPr/>
          <a:lstStyle/>
          <a:p>
            <a:fld id="{C9C6A6A6-AB7D-4FAC-81B5-463C645905D6}" type="slidenum">
              <a:rPr lang="en-US" smtClean="0"/>
              <a:t>8</a:t>
            </a:fld>
            <a:endParaRPr lang="en-US"/>
          </a:p>
        </p:txBody>
      </p:sp>
    </p:spTree>
    <p:extLst>
      <p:ext uri="{BB962C8B-B14F-4D97-AF65-F5344CB8AC3E}">
        <p14:creationId xmlns:p14="http://schemas.microsoft.com/office/powerpoint/2010/main" val="997362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GAFF</a:t>
            </a:r>
          </a:p>
        </p:txBody>
      </p:sp>
      <p:sp>
        <p:nvSpPr>
          <p:cNvPr id="4" name="Slide Number Placeholder 3"/>
          <p:cNvSpPr>
            <a:spLocks noGrp="1"/>
          </p:cNvSpPr>
          <p:nvPr>
            <p:ph type="sldNum" sz="quarter" idx="10"/>
          </p:nvPr>
        </p:nvSpPr>
        <p:spPr/>
        <p:txBody>
          <a:bodyPr/>
          <a:lstStyle/>
          <a:p>
            <a:fld id="{C9C6A6A6-AB7D-4FAC-81B5-463C645905D6}" type="slidenum">
              <a:rPr lang="en-US" smtClean="0"/>
              <a:t>9</a:t>
            </a:fld>
            <a:endParaRPr lang="en-US"/>
          </a:p>
        </p:txBody>
      </p:sp>
    </p:spTree>
    <p:extLst>
      <p:ext uri="{BB962C8B-B14F-4D97-AF65-F5344CB8AC3E}">
        <p14:creationId xmlns:p14="http://schemas.microsoft.com/office/powerpoint/2010/main" val="3637533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CN: Que </a:t>
            </a:r>
            <a:r>
              <a:rPr lang="en-US" dirty="0" err="1"/>
              <a:t>nos</a:t>
            </a:r>
            <a:r>
              <a:rPr lang="en-US" dirty="0"/>
              <a:t> dice </a:t>
            </a:r>
            <a:r>
              <a:rPr lang="en-US" dirty="0" err="1"/>
              <a:t>este</a:t>
            </a:r>
            <a:r>
              <a:rPr lang="en-US" dirty="0"/>
              <a:t> </a:t>
            </a:r>
            <a:r>
              <a:rPr lang="en-US" dirty="0" err="1"/>
              <a:t>grafico</a:t>
            </a:r>
            <a:r>
              <a:rPr lang="en-US" dirty="0"/>
              <a:t>? (2 </a:t>
            </a:r>
            <a:r>
              <a:rPr lang="en-US" dirty="0" err="1"/>
              <a:t>minutos</a:t>
            </a:r>
            <a:r>
              <a:rPr lang="en-US" dirty="0"/>
              <a:t> solos, 5 </a:t>
            </a:r>
            <a:r>
              <a:rPr lang="en-US" dirty="0" err="1"/>
              <a:t>minutos</a:t>
            </a:r>
            <a:r>
              <a:rPr lang="en-US" dirty="0"/>
              <a:t> en </a:t>
            </a:r>
            <a:r>
              <a:rPr lang="en-US" dirty="0" err="1"/>
              <a:t>grupo</a:t>
            </a:r>
            <a:r>
              <a:rPr lang="en-US" dirty="0"/>
              <a:t>). ¿</a:t>
            </a:r>
            <a:r>
              <a:rPr lang="en-US" dirty="0" err="1"/>
              <a:t>Necesitamos</a:t>
            </a:r>
            <a:r>
              <a:rPr lang="en-US" dirty="0"/>
              <a:t> mas </a:t>
            </a:r>
            <a:r>
              <a:rPr lang="en-US" dirty="0" err="1"/>
              <a:t>especificdad</a:t>
            </a:r>
            <a:r>
              <a:rPr lang="en-US" dirty="0"/>
              <a:t> en que son </a:t>
            </a:r>
            <a:r>
              <a:rPr lang="en-US" dirty="0" err="1"/>
              <a:t>estos</a:t>
            </a:r>
            <a:r>
              <a:rPr lang="en-US" dirty="0"/>
              <a:t> </a:t>
            </a:r>
            <a:r>
              <a:rPr lang="en-US" dirty="0" err="1"/>
              <a:t>principios</a:t>
            </a:r>
            <a:r>
              <a:rPr lang="en-US" dirty="0"/>
              <a:t>?</a:t>
            </a:r>
          </a:p>
        </p:txBody>
      </p:sp>
      <p:sp>
        <p:nvSpPr>
          <p:cNvPr id="4" name="Slide Number Placeholder 3"/>
          <p:cNvSpPr>
            <a:spLocks noGrp="1"/>
          </p:cNvSpPr>
          <p:nvPr>
            <p:ph type="sldNum" sz="quarter" idx="10"/>
          </p:nvPr>
        </p:nvSpPr>
        <p:spPr/>
        <p:txBody>
          <a:bodyPr/>
          <a:lstStyle/>
          <a:p>
            <a:fld id="{C9C6A6A6-AB7D-4FAC-81B5-463C645905D6}" type="slidenum">
              <a:rPr lang="en-US" smtClean="0"/>
              <a:t>10</a:t>
            </a:fld>
            <a:endParaRPr lang="en-US"/>
          </a:p>
        </p:txBody>
      </p:sp>
    </p:spTree>
    <p:extLst>
      <p:ext uri="{BB962C8B-B14F-4D97-AF65-F5344CB8AC3E}">
        <p14:creationId xmlns:p14="http://schemas.microsoft.com/office/powerpoint/2010/main" val="4258466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CN -&gt; CB: Que </a:t>
            </a:r>
            <a:r>
              <a:rPr lang="en-US" dirty="0" err="1"/>
              <a:t>es</a:t>
            </a:r>
            <a:r>
              <a:rPr lang="en-US" dirty="0"/>
              <a:t> AEI: </a:t>
            </a:r>
            <a:r>
              <a:rPr lang="en-US" dirty="0" err="1"/>
              <a:t>esto</a:t>
            </a:r>
            <a:r>
              <a:rPr lang="en-US" dirty="0"/>
              <a:t> </a:t>
            </a:r>
            <a:r>
              <a:rPr lang="en-US" dirty="0" err="1"/>
              <a:t>es</a:t>
            </a:r>
            <a:r>
              <a:rPr lang="en-US" dirty="0"/>
              <a:t> </a:t>
            </a:r>
            <a:r>
              <a:rPr lang="en-US" dirty="0" err="1"/>
              <a:t>una</a:t>
            </a:r>
            <a:r>
              <a:rPr lang="en-US" dirty="0"/>
              <a:t> </a:t>
            </a:r>
            <a:r>
              <a:rPr lang="en-US" dirty="0" err="1"/>
              <a:t>esquema</a:t>
            </a:r>
            <a:r>
              <a:rPr lang="en-US" dirty="0"/>
              <a:t> de FAO que </a:t>
            </a:r>
            <a:r>
              <a:rPr lang="en-US" dirty="0" err="1"/>
              <a:t>estamos</a:t>
            </a:r>
            <a:r>
              <a:rPr lang="en-US" dirty="0"/>
              <a:t> </a:t>
            </a:r>
            <a:r>
              <a:rPr lang="en-US" dirty="0" err="1"/>
              <a:t>mirando</a:t>
            </a:r>
            <a:r>
              <a:rPr lang="en-US" dirty="0"/>
              <a:t>, </a:t>
            </a:r>
            <a:r>
              <a:rPr lang="en-US" dirty="0" err="1"/>
              <a:t>si</a:t>
            </a:r>
            <a:r>
              <a:rPr lang="en-US" dirty="0"/>
              <a:t> </a:t>
            </a:r>
            <a:r>
              <a:rPr lang="en-US" dirty="0" err="1"/>
              <a:t>estan</a:t>
            </a:r>
            <a:r>
              <a:rPr lang="en-US" dirty="0"/>
              <a:t> </a:t>
            </a:r>
            <a:r>
              <a:rPr lang="en-US" dirty="0" err="1"/>
              <a:t>interesados</a:t>
            </a:r>
            <a:r>
              <a:rPr lang="en-US" dirty="0"/>
              <a:t> </a:t>
            </a:r>
            <a:r>
              <a:rPr lang="en-US" dirty="0" err="1"/>
              <a:t>en</a:t>
            </a:r>
            <a:r>
              <a:rPr lang="en-US" dirty="0"/>
              <a:t> </a:t>
            </a:r>
            <a:r>
              <a:rPr lang="en-US" dirty="0" err="1"/>
              <a:t>seguir</a:t>
            </a:r>
            <a:r>
              <a:rPr lang="en-US" dirty="0"/>
              <a:t> </a:t>
            </a:r>
            <a:r>
              <a:rPr lang="en-US" dirty="0" err="1"/>
              <a:t>conversando</a:t>
            </a:r>
            <a:r>
              <a:rPr lang="en-US" dirty="0"/>
              <a:t> </a:t>
            </a:r>
            <a:r>
              <a:rPr lang="en-US" dirty="0" err="1"/>
              <a:t>sobre</a:t>
            </a:r>
            <a:r>
              <a:rPr lang="en-US" dirty="0"/>
              <a:t> </a:t>
            </a:r>
            <a:r>
              <a:rPr lang="en-US" dirty="0" err="1"/>
              <a:t>estos</a:t>
            </a:r>
            <a:r>
              <a:rPr lang="en-US" dirty="0"/>
              <a:t> </a:t>
            </a:r>
            <a:r>
              <a:rPr lang="en-US" dirty="0" err="1"/>
              <a:t>principios</a:t>
            </a:r>
            <a:r>
              <a:rPr lang="en-US" dirty="0"/>
              <a:t> y </a:t>
            </a:r>
            <a:r>
              <a:rPr lang="en-US" dirty="0" err="1"/>
              <a:t>esta</a:t>
            </a:r>
            <a:r>
              <a:rPr lang="en-US" dirty="0"/>
              <a:t> </a:t>
            </a:r>
            <a:r>
              <a:rPr lang="en-US" dirty="0" err="1"/>
              <a:t>pregunta</a:t>
            </a:r>
            <a:r>
              <a:rPr lang="en-US" dirty="0"/>
              <a:t>, </a:t>
            </a:r>
            <a:r>
              <a:rPr lang="en-US" dirty="0" err="1"/>
              <a:t>por</a:t>
            </a:r>
            <a:r>
              <a:rPr lang="en-US" dirty="0"/>
              <a:t> favor </a:t>
            </a:r>
            <a:r>
              <a:rPr lang="en-US" dirty="0" err="1"/>
              <a:t>en</a:t>
            </a:r>
            <a:r>
              <a:rPr lang="en-US" dirty="0"/>
              <a:t> open space on Ernesto, </a:t>
            </a:r>
            <a:r>
              <a:rPr lang="en-US" dirty="0" err="1"/>
              <a:t>quien</a:t>
            </a:r>
            <a:r>
              <a:rPr lang="en-US" dirty="0"/>
              <a:t> </a:t>
            </a:r>
            <a:r>
              <a:rPr lang="en-US" dirty="0" err="1"/>
              <a:t>es</a:t>
            </a:r>
            <a:r>
              <a:rPr lang="en-US" dirty="0"/>
              <a:t> un expert </a:t>
            </a:r>
            <a:r>
              <a:rPr lang="en-US" dirty="0" err="1"/>
              <a:t>en</a:t>
            </a:r>
            <a:r>
              <a:rPr lang="en-US" dirty="0"/>
              <a:t> AE, </a:t>
            </a:r>
            <a:r>
              <a:rPr lang="en-US" dirty="0" err="1"/>
              <a:t>trabaja</a:t>
            </a:r>
            <a:r>
              <a:rPr lang="en-US" dirty="0"/>
              <a:t> con </a:t>
            </a:r>
            <a:r>
              <a:rPr lang="en-US" dirty="0" err="1"/>
              <a:t>Gliessman</a:t>
            </a:r>
            <a:r>
              <a:rPr lang="en-US" dirty="0"/>
              <a:t> etc.</a:t>
            </a:r>
          </a:p>
        </p:txBody>
      </p:sp>
      <p:sp>
        <p:nvSpPr>
          <p:cNvPr id="4" name="Slide Number Placeholder 3"/>
          <p:cNvSpPr>
            <a:spLocks noGrp="1"/>
          </p:cNvSpPr>
          <p:nvPr>
            <p:ph type="sldNum" sz="quarter" idx="10"/>
          </p:nvPr>
        </p:nvSpPr>
        <p:spPr/>
        <p:txBody>
          <a:bodyPr/>
          <a:lstStyle/>
          <a:p>
            <a:fld id="{C9C6A6A6-AB7D-4FAC-81B5-463C645905D6}" type="slidenum">
              <a:rPr lang="en-US" smtClean="0"/>
              <a:t>11</a:t>
            </a:fld>
            <a:endParaRPr lang="en-US"/>
          </a:p>
        </p:txBody>
      </p:sp>
    </p:spTree>
    <p:extLst>
      <p:ext uri="{BB962C8B-B14F-4D97-AF65-F5344CB8AC3E}">
        <p14:creationId xmlns:p14="http://schemas.microsoft.com/office/powerpoint/2010/main" val="716415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C" dirty="0"/>
              <a:t>CB: </a:t>
            </a:r>
            <a:r>
              <a:rPr lang="es-EC" dirty="0" err="1"/>
              <a:t>Multiple</a:t>
            </a:r>
            <a:r>
              <a:rPr lang="es-EC" baseline="0" dirty="0"/>
              <a:t> agroecological zones +Diverse farming systems= Multiple contexts</a:t>
            </a:r>
            <a:endParaRPr lang="es-BO" dirty="0"/>
          </a:p>
        </p:txBody>
      </p:sp>
      <p:sp>
        <p:nvSpPr>
          <p:cNvPr id="4" name="Slide Number Placeholder 3"/>
          <p:cNvSpPr>
            <a:spLocks noGrp="1"/>
          </p:cNvSpPr>
          <p:nvPr>
            <p:ph type="sldNum" sz="quarter" idx="10"/>
          </p:nvPr>
        </p:nvSpPr>
        <p:spPr/>
        <p:txBody>
          <a:bodyPr/>
          <a:lstStyle/>
          <a:p>
            <a:fld id="{8E416F7E-BF6D-4F4D-A00D-4086347F41BD}" type="slidenum">
              <a:rPr lang="es-EC" smtClean="0"/>
              <a:pPr/>
              <a:t>12</a:t>
            </a:fld>
            <a:endParaRPr lang="es-EC"/>
          </a:p>
        </p:txBody>
      </p:sp>
    </p:spTree>
    <p:extLst>
      <p:ext uri="{BB962C8B-B14F-4D97-AF65-F5344CB8AC3E}">
        <p14:creationId xmlns:p14="http://schemas.microsoft.com/office/powerpoint/2010/main" val="17547279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511">
              <a:defRPr/>
            </a:pPr>
            <a:r>
              <a:rPr lang="es-BO" dirty="0"/>
              <a:t>CB: </a:t>
            </a:r>
          </a:p>
          <a:p>
            <a:pPr defTabSz="966511">
              <a:defRPr/>
            </a:pPr>
            <a:r>
              <a:rPr lang="es-BO" dirty="0"/>
              <a:t>Es por eso que exploramos tipologías, mecanismos de síntesis. </a:t>
            </a:r>
          </a:p>
          <a:p>
            <a:pPr defTabSz="966511">
              <a:defRPr/>
            </a:pPr>
            <a:r>
              <a:rPr lang="es-BO" dirty="0"/>
              <a:t>En cuanto a los principios, hay que recordar que no se trata solamente de principios biológicos sino principios que rigen la relación entre la actividad humana (individual y colectiva) con la naturaleza que afectamos en los procesos productivos</a:t>
            </a:r>
          </a:p>
        </p:txBody>
      </p:sp>
      <p:sp>
        <p:nvSpPr>
          <p:cNvPr id="4" name="Slide Number Placeholder 3"/>
          <p:cNvSpPr>
            <a:spLocks noGrp="1"/>
          </p:cNvSpPr>
          <p:nvPr>
            <p:ph type="sldNum" sz="quarter" idx="10"/>
          </p:nvPr>
        </p:nvSpPr>
        <p:spPr/>
        <p:txBody>
          <a:bodyPr/>
          <a:lstStyle/>
          <a:p>
            <a:fld id="{8E416F7E-BF6D-4F4D-A00D-4086347F41BD}" type="slidenum">
              <a:rPr lang="es-EC" smtClean="0"/>
              <a:pPr/>
              <a:t>14</a:t>
            </a:fld>
            <a:endParaRPr lang="es-EC"/>
          </a:p>
        </p:txBody>
      </p:sp>
    </p:spTree>
    <p:extLst>
      <p:ext uri="{BB962C8B-B14F-4D97-AF65-F5344CB8AC3E}">
        <p14:creationId xmlns:p14="http://schemas.microsoft.com/office/powerpoint/2010/main" val="28986047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CB: REMIND THEM THAT IS THE WORK OF THE SEMINARS</a:t>
            </a:r>
          </a:p>
        </p:txBody>
      </p:sp>
      <p:sp>
        <p:nvSpPr>
          <p:cNvPr id="4" name="Slide Number Placeholder 3"/>
          <p:cNvSpPr>
            <a:spLocks noGrp="1"/>
          </p:cNvSpPr>
          <p:nvPr>
            <p:ph type="sldNum" sz="quarter" idx="10"/>
          </p:nvPr>
        </p:nvSpPr>
        <p:spPr/>
        <p:txBody>
          <a:bodyPr/>
          <a:lstStyle/>
          <a:p>
            <a:fld id="{C9C6A6A6-AB7D-4FAC-81B5-463C645905D6}" type="slidenum">
              <a:rPr lang="en-US" smtClean="0"/>
              <a:t>15</a:t>
            </a:fld>
            <a:endParaRPr lang="en-US"/>
          </a:p>
        </p:txBody>
      </p:sp>
    </p:spTree>
    <p:extLst>
      <p:ext uri="{BB962C8B-B14F-4D97-AF65-F5344CB8AC3E}">
        <p14:creationId xmlns:p14="http://schemas.microsoft.com/office/powerpoint/2010/main" val="8915813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C6A6A6-AB7D-4FAC-81B5-463C645905D6}" type="slidenum">
              <a:rPr lang="en-US" smtClean="0"/>
              <a:t>16</a:t>
            </a:fld>
            <a:endParaRPr lang="en-US"/>
          </a:p>
        </p:txBody>
      </p:sp>
    </p:spTree>
    <p:extLst>
      <p:ext uri="{BB962C8B-B14F-4D97-AF65-F5344CB8AC3E}">
        <p14:creationId xmlns:p14="http://schemas.microsoft.com/office/powerpoint/2010/main" val="22859444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CB</a:t>
            </a:r>
          </a:p>
        </p:txBody>
      </p:sp>
      <p:sp>
        <p:nvSpPr>
          <p:cNvPr id="4" name="Slide Number Placeholder 3"/>
          <p:cNvSpPr>
            <a:spLocks noGrp="1"/>
          </p:cNvSpPr>
          <p:nvPr>
            <p:ph type="sldNum" sz="quarter" idx="10"/>
          </p:nvPr>
        </p:nvSpPr>
        <p:spPr/>
        <p:txBody>
          <a:bodyPr/>
          <a:lstStyle/>
          <a:p>
            <a:fld id="{C9C6A6A6-AB7D-4FAC-81B5-463C645905D6}" type="slidenum">
              <a:rPr lang="en-US" smtClean="0"/>
              <a:t>17</a:t>
            </a:fld>
            <a:endParaRPr lang="en-US"/>
          </a:p>
        </p:txBody>
      </p:sp>
    </p:spTree>
    <p:extLst>
      <p:ext uri="{BB962C8B-B14F-4D97-AF65-F5344CB8AC3E}">
        <p14:creationId xmlns:p14="http://schemas.microsoft.com/office/powerpoint/2010/main" val="20693594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CB o Julio </a:t>
            </a:r>
            <a:r>
              <a:rPr lang="en-US" dirty="0" err="1"/>
              <a:t>podria</a:t>
            </a:r>
            <a:r>
              <a:rPr lang="en-US" dirty="0"/>
              <a:t> </a:t>
            </a:r>
            <a:r>
              <a:rPr lang="en-US" dirty="0" err="1"/>
              <a:t>empezer</a:t>
            </a:r>
            <a:r>
              <a:rPr lang="en-US" dirty="0"/>
              <a:t> </a:t>
            </a:r>
            <a:r>
              <a:rPr lang="en-US" dirty="0" err="1"/>
              <a:t>desde</a:t>
            </a:r>
            <a:r>
              <a:rPr lang="en-US" dirty="0"/>
              <a:t> </a:t>
            </a:r>
            <a:r>
              <a:rPr lang="en-US" dirty="0" err="1"/>
              <a:t>aquí</a:t>
            </a:r>
            <a:r>
              <a:rPr lang="en-US" dirty="0"/>
              <a:t>, </a:t>
            </a:r>
            <a:r>
              <a:rPr lang="en-US" dirty="0" err="1"/>
              <a:t>es</a:t>
            </a:r>
            <a:r>
              <a:rPr lang="en-US" dirty="0"/>
              <a:t> </a:t>
            </a:r>
            <a:r>
              <a:rPr lang="en-US" dirty="0" err="1"/>
              <a:t>una</a:t>
            </a:r>
            <a:r>
              <a:rPr lang="en-US" dirty="0"/>
              <a:t> forma de describer lo que </a:t>
            </a:r>
            <a:r>
              <a:rPr lang="en-US" dirty="0" err="1"/>
              <a:t>hemos</a:t>
            </a:r>
            <a:r>
              <a:rPr lang="en-US" dirty="0"/>
              <a:t> </a:t>
            </a:r>
            <a:r>
              <a:rPr lang="en-US" dirty="0" err="1"/>
              <a:t>hecho</a:t>
            </a:r>
            <a:r>
              <a:rPr lang="en-US" dirty="0"/>
              <a:t> </a:t>
            </a:r>
            <a:r>
              <a:rPr lang="en-US" dirty="0" err="1"/>
              <a:t>en</a:t>
            </a:r>
            <a:r>
              <a:rPr lang="en-US" dirty="0"/>
              <a:t> el ultimo </a:t>
            </a:r>
            <a:r>
              <a:rPr lang="en-US" dirty="0" err="1"/>
              <a:t>año</a:t>
            </a:r>
            <a:r>
              <a:rPr lang="en-US" dirty="0"/>
              <a:t> </a:t>
            </a:r>
            <a:r>
              <a:rPr lang="en-US" dirty="0" err="1"/>
              <a:t>en</a:t>
            </a:r>
            <a:r>
              <a:rPr lang="en-US" dirty="0"/>
              <a:t> </a:t>
            </a:r>
            <a:r>
              <a:rPr lang="en-US" dirty="0" err="1"/>
              <a:t>terminos</a:t>
            </a:r>
            <a:r>
              <a:rPr lang="en-US" dirty="0"/>
              <a:t> de </a:t>
            </a:r>
            <a:r>
              <a:rPr lang="en-US" dirty="0" err="1"/>
              <a:t>fortaleciemiento</a:t>
            </a:r>
            <a:r>
              <a:rPr lang="en-US" dirty="0"/>
              <a:t> de </a:t>
            </a:r>
            <a:r>
              <a:rPr lang="en-US" dirty="0" err="1"/>
              <a:t>capacidades</a:t>
            </a:r>
            <a:r>
              <a:rPr lang="en-US" dirty="0"/>
              <a:t> </a:t>
            </a:r>
          </a:p>
        </p:txBody>
      </p:sp>
      <p:sp>
        <p:nvSpPr>
          <p:cNvPr id="4" name="Slide Number Placeholder 3"/>
          <p:cNvSpPr>
            <a:spLocks noGrp="1"/>
          </p:cNvSpPr>
          <p:nvPr>
            <p:ph type="sldNum" sz="quarter" idx="10"/>
          </p:nvPr>
        </p:nvSpPr>
        <p:spPr/>
        <p:txBody>
          <a:bodyPr/>
          <a:lstStyle/>
          <a:p>
            <a:fld id="{C9C6A6A6-AB7D-4FAC-81B5-463C645905D6}" type="slidenum">
              <a:rPr lang="en-US" smtClean="0"/>
              <a:t>18</a:t>
            </a:fld>
            <a:endParaRPr lang="en-US"/>
          </a:p>
        </p:txBody>
      </p:sp>
    </p:spTree>
    <p:extLst>
      <p:ext uri="{BB962C8B-B14F-4D97-AF65-F5344CB8AC3E}">
        <p14:creationId xmlns:p14="http://schemas.microsoft.com/office/powerpoint/2010/main" val="31932575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CB: (o JP?) </a:t>
            </a:r>
            <a:r>
              <a:rPr lang="en-US" dirty="0" err="1"/>
              <a:t>Pregunta</a:t>
            </a:r>
            <a:r>
              <a:rPr lang="en-US" dirty="0"/>
              <a:t> -- ¿</a:t>
            </a:r>
            <a:r>
              <a:rPr lang="en-US" dirty="0" err="1"/>
              <a:t>como</a:t>
            </a:r>
            <a:r>
              <a:rPr lang="en-US" dirty="0"/>
              <a:t> </a:t>
            </a:r>
            <a:r>
              <a:rPr lang="en-US" dirty="0" err="1"/>
              <a:t>nos</a:t>
            </a:r>
            <a:r>
              <a:rPr lang="en-US" dirty="0"/>
              <a:t> </a:t>
            </a:r>
            <a:r>
              <a:rPr lang="en-US" dirty="0" err="1"/>
              <a:t>vamos</a:t>
            </a:r>
            <a:r>
              <a:rPr lang="en-US" dirty="0"/>
              <a:t>? Tal </a:t>
            </a:r>
            <a:r>
              <a:rPr lang="en-US" dirty="0" err="1"/>
              <a:t>vez</a:t>
            </a:r>
            <a:r>
              <a:rPr lang="en-US" dirty="0"/>
              <a:t> </a:t>
            </a:r>
            <a:r>
              <a:rPr lang="en-US" dirty="0" err="1"/>
              <a:t>hicimos</a:t>
            </a:r>
            <a:r>
              <a:rPr lang="en-US" dirty="0"/>
              <a:t> </a:t>
            </a:r>
            <a:r>
              <a:rPr lang="en-US" dirty="0" err="1"/>
              <a:t>nuestro</a:t>
            </a:r>
            <a:r>
              <a:rPr lang="en-US" dirty="0"/>
              <a:t> </a:t>
            </a:r>
            <a:r>
              <a:rPr lang="en-US" dirty="0" err="1"/>
              <a:t>empuje</a:t>
            </a:r>
            <a:r>
              <a:rPr lang="en-US" dirty="0"/>
              <a:t> de </a:t>
            </a:r>
            <a:r>
              <a:rPr lang="en-US" dirty="0" err="1"/>
              <a:t>participacion</a:t>
            </a:r>
            <a:r>
              <a:rPr lang="en-US" dirty="0"/>
              <a:t> antes de 2014, </a:t>
            </a:r>
            <a:r>
              <a:rPr lang="en-US" dirty="0" err="1"/>
              <a:t>entonces</a:t>
            </a:r>
            <a:r>
              <a:rPr lang="en-US" dirty="0"/>
              <a:t> </a:t>
            </a:r>
            <a:r>
              <a:rPr lang="en-US" dirty="0" err="1"/>
              <a:t>esto</a:t>
            </a:r>
            <a:r>
              <a:rPr lang="en-US" dirty="0"/>
              <a:t> </a:t>
            </a:r>
            <a:r>
              <a:rPr lang="en-US" dirty="0" err="1"/>
              <a:t>es</a:t>
            </a:r>
            <a:r>
              <a:rPr lang="en-US" dirty="0"/>
              <a:t> constant. Pero </a:t>
            </a:r>
            <a:r>
              <a:rPr lang="en-US" dirty="0" err="1"/>
              <a:t>sí</a:t>
            </a:r>
            <a:r>
              <a:rPr lang="en-US" dirty="0"/>
              <a:t>, hay </a:t>
            </a:r>
            <a:r>
              <a:rPr lang="en-US" dirty="0" err="1"/>
              <a:t>una</a:t>
            </a:r>
            <a:r>
              <a:rPr lang="en-US" dirty="0"/>
              <a:t> Buena </a:t>
            </a:r>
            <a:r>
              <a:rPr lang="en-US" dirty="0" err="1"/>
              <a:t>subida</a:t>
            </a:r>
            <a:r>
              <a:rPr lang="en-US" dirty="0"/>
              <a:t> de </a:t>
            </a:r>
            <a:r>
              <a:rPr lang="en-US" dirty="0" err="1"/>
              <a:t>OxC</a:t>
            </a:r>
            <a:endParaRPr lang="en-US" dirty="0"/>
          </a:p>
        </p:txBody>
      </p:sp>
      <p:sp>
        <p:nvSpPr>
          <p:cNvPr id="4" name="Slide Number Placeholder 3"/>
          <p:cNvSpPr>
            <a:spLocks noGrp="1"/>
          </p:cNvSpPr>
          <p:nvPr>
            <p:ph type="sldNum" sz="quarter" idx="10"/>
          </p:nvPr>
        </p:nvSpPr>
        <p:spPr/>
        <p:txBody>
          <a:bodyPr/>
          <a:lstStyle/>
          <a:p>
            <a:fld id="{C9C6A6A6-AB7D-4FAC-81B5-463C645905D6}" type="slidenum">
              <a:rPr lang="en-US" smtClean="0"/>
              <a:t>19</a:t>
            </a:fld>
            <a:endParaRPr lang="en-US"/>
          </a:p>
        </p:txBody>
      </p:sp>
    </p:spTree>
    <p:extLst>
      <p:ext uri="{BB962C8B-B14F-4D97-AF65-F5344CB8AC3E}">
        <p14:creationId xmlns:p14="http://schemas.microsoft.com/office/powerpoint/2010/main" val="32193587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JP</a:t>
            </a:r>
          </a:p>
        </p:txBody>
      </p:sp>
      <p:sp>
        <p:nvSpPr>
          <p:cNvPr id="4" name="Slide Number Placeholder 3"/>
          <p:cNvSpPr>
            <a:spLocks noGrp="1"/>
          </p:cNvSpPr>
          <p:nvPr>
            <p:ph type="sldNum" sz="quarter" idx="10"/>
          </p:nvPr>
        </p:nvSpPr>
        <p:spPr/>
        <p:txBody>
          <a:bodyPr/>
          <a:lstStyle/>
          <a:p>
            <a:fld id="{C9C6A6A6-AB7D-4FAC-81B5-463C645905D6}" type="slidenum">
              <a:rPr lang="en-US" smtClean="0"/>
              <a:t>20</a:t>
            </a:fld>
            <a:endParaRPr lang="en-US"/>
          </a:p>
        </p:txBody>
      </p:sp>
    </p:spTree>
    <p:extLst>
      <p:ext uri="{BB962C8B-B14F-4D97-AF65-F5344CB8AC3E}">
        <p14:creationId xmlns:p14="http://schemas.microsoft.com/office/powerpoint/2010/main" val="21102628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JP The </a:t>
            </a:r>
            <a:r>
              <a:rPr lang="en-US" dirty="0" err="1"/>
              <a:t>Gos</a:t>
            </a:r>
            <a:r>
              <a:rPr lang="en-US" dirty="0"/>
              <a:t> are PMA with GADs and </a:t>
            </a:r>
            <a:r>
              <a:rPr lang="en-US" dirty="0" err="1"/>
              <a:t>Minstreies</a:t>
            </a:r>
            <a:r>
              <a:rPr lang="en-US" dirty="0"/>
              <a:t>, WNB and EkoRural with municipal govts., health posts; </a:t>
            </a:r>
            <a:r>
              <a:rPr lang="en-US" dirty="0" err="1"/>
              <a:t>drivi</a:t>
            </a:r>
            <a:r>
              <a:rPr lang="en-US" dirty="0"/>
              <a:t> (ANDES)</a:t>
            </a:r>
          </a:p>
          <a:p>
            <a:r>
              <a:rPr lang="en-US" dirty="0"/>
              <a:t>Acronyms:</a:t>
            </a:r>
            <a:r>
              <a:rPr lang="en-US" baseline="0" dirty="0"/>
              <a:t> GO= Gov. organizations?</a:t>
            </a:r>
          </a:p>
          <a:p>
            <a:r>
              <a:rPr lang="en-US" baseline="0" dirty="0"/>
              <a:t>Delicate balance between research and development.</a:t>
            </a:r>
          </a:p>
          <a:p>
            <a:r>
              <a:rPr lang="en-US" baseline="0" dirty="0"/>
              <a:t>NGO are less familiar with research protocols, rigor and writing for academic audiences. </a:t>
            </a:r>
          </a:p>
          <a:p>
            <a:r>
              <a:rPr lang="en-US" baseline="0" dirty="0"/>
              <a:t>ARC and Us are less familiar with participatory and apply perspectives.</a:t>
            </a:r>
            <a:endParaRPr lang="en-US" dirty="0"/>
          </a:p>
        </p:txBody>
      </p:sp>
      <p:sp>
        <p:nvSpPr>
          <p:cNvPr id="4" name="Slide Number Placeholder 3"/>
          <p:cNvSpPr>
            <a:spLocks noGrp="1"/>
          </p:cNvSpPr>
          <p:nvPr>
            <p:ph type="sldNum" sz="quarter" idx="10"/>
          </p:nvPr>
        </p:nvSpPr>
        <p:spPr/>
        <p:txBody>
          <a:bodyPr/>
          <a:lstStyle/>
          <a:p>
            <a:fld id="{C9C6A6A6-AB7D-4FAC-81B5-463C645905D6}" type="slidenum">
              <a:rPr lang="en-US" smtClean="0"/>
              <a:t>21</a:t>
            </a:fld>
            <a:endParaRPr lang="en-US"/>
          </a:p>
        </p:txBody>
      </p:sp>
    </p:spTree>
    <p:extLst>
      <p:ext uri="{BB962C8B-B14F-4D97-AF65-F5344CB8AC3E}">
        <p14:creationId xmlns:p14="http://schemas.microsoft.com/office/powerpoint/2010/main" val="13121882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JP: integration of</a:t>
            </a:r>
            <a:r>
              <a:rPr lang="en-US" baseline="0" dirty="0"/>
              <a:t> SS with biophysical due in part to the “traditional” formation. Faculty and students under a paradigm closely related to the green revolution. Also many land grant universities design their programs to serve large scale industrial agriculture and </a:t>
            </a:r>
            <a:r>
              <a:rPr lang="en-US" baseline="0" dirty="0" err="1"/>
              <a:t>agribusines</a:t>
            </a:r>
            <a:r>
              <a:rPr lang="en-US" baseline="0" dirty="0"/>
              <a:t> for exports.</a:t>
            </a:r>
          </a:p>
          <a:p>
            <a:r>
              <a:rPr lang="en-US" baseline="0" dirty="0"/>
              <a:t>Funding fieldwork of graduate students (MA and PhD), preferably in universities in the region, studying </a:t>
            </a:r>
            <a:r>
              <a:rPr lang="en-US" baseline="0" dirty="0" err="1"/>
              <a:t>agroecological</a:t>
            </a:r>
            <a:r>
              <a:rPr lang="en-US" baseline="0" dirty="0"/>
              <a:t> problems of social-ecological small farming systems.</a:t>
            </a:r>
          </a:p>
          <a:p>
            <a:r>
              <a:rPr lang="en-US" baseline="0" dirty="0"/>
              <a:t>Increase applied research products, therefore knowledge and evidence for policy recommendations.</a:t>
            </a:r>
          </a:p>
          <a:p>
            <a:r>
              <a:rPr lang="en-US" baseline="0" dirty="0"/>
              <a:t>A </a:t>
            </a:r>
            <a:r>
              <a:rPr lang="en-US" baseline="0" dirty="0" err="1"/>
              <a:t>CoP</a:t>
            </a:r>
            <a:r>
              <a:rPr lang="en-US" baseline="0" dirty="0"/>
              <a:t> of students and advisers to discuss and share theoretical frameworks, methods. Also it will ignite potential collaborations. Further, it is expected that this cohorts will have positions of influence in universities, government agencies, </a:t>
            </a:r>
            <a:r>
              <a:rPr lang="en-US" baseline="0" dirty="0" err="1"/>
              <a:t>ngo</a:t>
            </a:r>
            <a:r>
              <a:rPr lang="en-US" baseline="0" dirty="0"/>
              <a:t> and research centers. Hopefully, many of them will be future grantees.</a:t>
            </a:r>
            <a:endParaRPr lang="en-US" dirty="0"/>
          </a:p>
        </p:txBody>
      </p:sp>
      <p:sp>
        <p:nvSpPr>
          <p:cNvPr id="4" name="Slide Number Placeholder 3"/>
          <p:cNvSpPr>
            <a:spLocks noGrp="1"/>
          </p:cNvSpPr>
          <p:nvPr>
            <p:ph type="sldNum" sz="quarter" idx="10"/>
          </p:nvPr>
        </p:nvSpPr>
        <p:spPr/>
        <p:txBody>
          <a:bodyPr/>
          <a:lstStyle/>
          <a:p>
            <a:fld id="{C9C6A6A6-AB7D-4FAC-81B5-463C645905D6}" type="slidenum">
              <a:rPr lang="en-US" smtClean="0"/>
              <a:t>22</a:t>
            </a:fld>
            <a:endParaRPr lang="en-US"/>
          </a:p>
        </p:txBody>
      </p:sp>
    </p:spTree>
    <p:extLst>
      <p:ext uri="{BB962C8B-B14F-4D97-AF65-F5344CB8AC3E}">
        <p14:creationId xmlns:p14="http://schemas.microsoft.com/office/powerpoint/2010/main" val="5468914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JP: some “stories” of students (</a:t>
            </a:r>
            <a:r>
              <a:rPr lang="en-US" dirty="0" err="1"/>
              <a:t>maria</a:t>
            </a:r>
            <a:r>
              <a:rPr lang="en-US" dirty="0"/>
              <a:t> got masters in Ecuador, Spain and now </a:t>
            </a:r>
            <a:r>
              <a:rPr lang="en-US" dirty="0" err="1"/>
              <a:t>PHd</a:t>
            </a:r>
            <a:r>
              <a:rPr lang="en-US" dirty="0"/>
              <a:t>, </a:t>
            </a:r>
            <a:r>
              <a:rPr lang="en-US" dirty="0" err="1"/>
              <a:t>commited</a:t>
            </a:r>
            <a:r>
              <a:rPr lang="en-US" dirty="0"/>
              <a:t> to the AE movement in Andes); Diego </a:t>
            </a:r>
            <a:r>
              <a:rPr lang="en-US" dirty="0" err="1"/>
              <a:t>commited</a:t>
            </a:r>
            <a:r>
              <a:rPr lang="en-US" dirty="0"/>
              <a:t> to working with farmers, took a salary cut to work with </a:t>
            </a:r>
            <a:r>
              <a:rPr lang="en-US" dirty="0" err="1"/>
              <a:t>iniap</a:t>
            </a:r>
            <a:r>
              <a:rPr lang="en-US" dirty="0"/>
              <a:t>, didn’t want to work in flower sector</a:t>
            </a:r>
          </a:p>
        </p:txBody>
      </p:sp>
      <p:sp>
        <p:nvSpPr>
          <p:cNvPr id="4" name="Slide Number Placeholder 3"/>
          <p:cNvSpPr>
            <a:spLocks noGrp="1"/>
          </p:cNvSpPr>
          <p:nvPr>
            <p:ph type="sldNum" sz="quarter" idx="10"/>
          </p:nvPr>
        </p:nvSpPr>
        <p:spPr/>
        <p:txBody>
          <a:bodyPr/>
          <a:lstStyle/>
          <a:p>
            <a:fld id="{C9C6A6A6-AB7D-4FAC-81B5-463C645905D6}" type="slidenum">
              <a:rPr lang="en-US" smtClean="0"/>
              <a:t>23</a:t>
            </a:fld>
            <a:endParaRPr lang="en-US"/>
          </a:p>
        </p:txBody>
      </p:sp>
    </p:spTree>
    <p:extLst>
      <p:ext uri="{BB962C8B-B14F-4D97-AF65-F5344CB8AC3E}">
        <p14:creationId xmlns:p14="http://schemas.microsoft.com/office/powerpoint/2010/main" val="9825040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dirty="0"/>
              <a:t>JP: Estamos </a:t>
            </a:r>
            <a:r>
              <a:rPr lang="en-US" dirty="0" err="1"/>
              <a:t>interesados</a:t>
            </a:r>
            <a:r>
              <a:rPr lang="en-US" dirty="0"/>
              <a:t> </a:t>
            </a:r>
            <a:r>
              <a:rPr lang="en-US" dirty="0" err="1"/>
              <a:t>en</a:t>
            </a:r>
            <a:r>
              <a:rPr lang="en-US" dirty="0"/>
              <a:t> </a:t>
            </a:r>
            <a:r>
              <a:rPr lang="en-US" dirty="0" err="1"/>
              <a:t>redes</a:t>
            </a:r>
            <a:r>
              <a:rPr lang="en-US" dirty="0"/>
              <a:t> ambos para </a:t>
            </a:r>
            <a:r>
              <a:rPr lang="en-US" dirty="0" err="1"/>
              <a:t>entender</a:t>
            </a:r>
            <a:r>
              <a:rPr lang="en-US" dirty="0"/>
              <a:t> </a:t>
            </a:r>
            <a:r>
              <a:rPr lang="en-US" dirty="0" err="1"/>
              <a:t>heterogenidad</a:t>
            </a:r>
            <a:r>
              <a:rPr lang="en-US" dirty="0"/>
              <a:t> y </a:t>
            </a:r>
            <a:r>
              <a:rPr lang="en-US" dirty="0" err="1"/>
              <a:t>generar</a:t>
            </a:r>
            <a:r>
              <a:rPr lang="en-US" dirty="0"/>
              <a:t> </a:t>
            </a:r>
            <a:r>
              <a:rPr lang="en-US" dirty="0" err="1"/>
              <a:t>opciones</a:t>
            </a:r>
            <a:r>
              <a:rPr lang="en-US" dirty="0"/>
              <a:t> </a:t>
            </a:r>
            <a:r>
              <a:rPr lang="en-US" dirty="0" err="1"/>
              <a:t>por</a:t>
            </a:r>
            <a:r>
              <a:rPr lang="en-US" dirty="0"/>
              <a:t> </a:t>
            </a:r>
            <a:r>
              <a:rPr lang="en-US" dirty="0" err="1"/>
              <a:t>contextos</a:t>
            </a:r>
            <a:r>
              <a:rPr lang="en-US" dirty="0"/>
              <a:t>, </a:t>
            </a:r>
            <a:r>
              <a:rPr lang="en-US" dirty="0" err="1"/>
              <a:t>pero</a:t>
            </a:r>
            <a:r>
              <a:rPr lang="en-US" dirty="0"/>
              <a:t> Tambien </a:t>
            </a:r>
            <a:r>
              <a:rPr lang="en-US" dirty="0" err="1"/>
              <a:t>como</a:t>
            </a:r>
            <a:r>
              <a:rPr lang="en-US" dirty="0"/>
              <a:t> un </a:t>
            </a:r>
            <a:r>
              <a:rPr lang="en-US" dirty="0" err="1"/>
              <a:t>mecanismos</a:t>
            </a:r>
            <a:r>
              <a:rPr lang="en-US" dirty="0"/>
              <a:t> para </a:t>
            </a:r>
            <a:r>
              <a:rPr lang="en-US" dirty="0" err="1"/>
              <a:t>compartir</a:t>
            </a:r>
            <a:r>
              <a:rPr lang="en-US" dirty="0"/>
              <a:t> y </a:t>
            </a:r>
            <a:r>
              <a:rPr lang="en-US" dirty="0" err="1"/>
              <a:t>crear</a:t>
            </a:r>
            <a:r>
              <a:rPr lang="en-US" dirty="0"/>
              <a:t> </a:t>
            </a:r>
            <a:r>
              <a:rPr lang="en-US" dirty="0" err="1"/>
              <a:t>conocimientos</a:t>
            </a:r>
            <a:r>
              <a:rPr lang="en-US" dirty="0"/>
              <a:t>, no </a:t>
            </a:r>
            <a:r>
              <a:rPr lang="en-US" dirty="0" err="1"/>
              <a:t>estar</a:t>
            </a:r>
            <a:r>
              <a:rPr lang="en-US" dirty="0"/>
              <a:t> </a:t>
            </a:r>
            <a:r>
              <a:rPr lang="en-US" dirty="0" err="1"/>
              <a:t>aisalados</a:t>
            </a:r>
            <a:endParaRPr lang="es-EC" dirty="0"/>
          </a:p>
        </p:txBody>
      </p:sp>
      <p:sp>
        <p:nvSpPr>
          <p:cNvPr id="4" name="3 Marcador de número de diapositiva"/>
          <p:cNvSpPr>
            <a:spLocks noGrp="1"/>
          </p:cNvSpPr>
          <p:nvPr>
            <p:ph type="sldNum" sz="quarter" idx="10"/>
          </p:nvPr>
        </p:nvSpPr>
        <p:spPr/>
        <p:txBody>
          <a:bodyPr/>
          <a:lstStyle/>
          <a:p>
            <a:fld id="{8E416F7E-BF6D-4F4D-A00D-4086347F41BD}" type="slidenum">
              <a:rPr lang="es-EC" smtClean="0"/>
              <a:pPr/>
              <a:t>24</a:t>
            </a:fld>
            <a:endParaRPr lang="es-EC"/>
          </a:p>
        </p:txBody>
      </p:sp>
    </p:spTree>
    <p:extLst>
      <p:ext uri="{BB962C8B-B14F-4D97-AF65-F5344CB8AC3E}">
        <p14:creationId xmlns:p14="http://schemas.microsoft.com/office/powerpoint/2010/main" val="1985830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JP: RAIs solo son un </a:t>
            </a:r>
            <a:r>
              <a:rPr lang="en-US" dirty="0" err="1"/>
              <a:t>ejemplo</a:t>
            </a:r>
            <a:r>
              <a:rPr lang="en-US" dirty="0"/>
              <a:t> de </a:t>
            </a:r>
            <a:r>
              <a:rPr lang="en-US" dirty="0" err="1"/>
              <a:t>como</a:t>
            </a:r>
            <a:r>
              <a:rPr lang="en-US" dirty="0"/>
              <a:t> </a:t>
            </a:r>
            <a:r>
              <a:rPr lang="en-US" dirty="0" err="1"/>
              <a:t>funcionan</a:t>
            </a:r>
            <a:r>
              <a:rPr lang="en-US" dirty="0"/>
              <a:t> </a:t>
            </a:r>
            <a:r>
              <a:rPr lang="en-US" dirty="0" err="1"/>
              <a:t>redes</a:t>
            </a:r>
            <a:r>
              <a:rPr lang="en-US" dirty="0"/>
              <a:t>. main points is that there are networks of people in  n=8 these areas and want to understand who they are and how knowledge is shared and created among these different networks. SNA course later in the week will help us with this. </a:t>
            </a:r>
          </a:p>
        </p:txBody>
      </p:sp>
      <p:sp>
        <p:nvSpPr>
          <p:cNvPr id="4" name="Slide Number Placeholder 3"/>
          <p:cNvSpPr>
            <a:spLocks noGrp="1"/>
          </p:cNvSpPr>
          <p:nvPr>
            <p:ph type="sldNum" sz="quarter" idx="10"/>
          </p:nvPr>
        </p:nvSpPr>
        <p:spPr/>
        <p:txBody>
          <a:bodyPr/>
          <a:lstStyle/>
          <a:p>
            <a:fld id="{C9C6A6A6-AB7D-4FAC-81B5-463C645905D6}" type="slidenum">
              <a:rPr lang="en-US" smtClean="0"/>
              <a:t>25</a:t>
            </a:fld>
            <a:endParaRPr lang="en-US"/>
          </a:p>
        </p:txBody>
      </p:sp>
    </p:spTree>
    <p:extLst>
      <p:ext uri="{BB962C8B-B14F-4D97-AF65-F5344CB8AC3E}">
        <p14:creationId xmlns:p14="http://schemas.microsoft.com/office/powerpoint/2010/main" val="36590069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JP: “stories”: networks are made of </a:t>
            </a:r>
            <a:r>
              <a:rPr lang="en-US" dirty="0" err="1"/>
              <a:t>of</a:t>
            </a:r>
            <a:r>
              <a:rPr lang="en-US" dirty="0"/>
              <a:t> these people (yapuchiris, PROINPA) sharing and creating knowledge. </a:t>
            </a:r>
            <a:r>
              <a:rPr lang="en-US" dirty="0" err="1"/>
              <a:t>Vamos</a:t>
            </a:r>
            <a:r>
              <a:rPr lang="en-US" dirty="0"/>
              <a:t> </a:t>
            </a:r>
            <a:r>
              <a:rPr lang="en-US" dirty="0" err="1"/>
              <a:t>escuchar</a:t>
            </a:r>
            <a:r>
              <a:rPr lang="en-US" dirty="0"/>
              <a:t> mas </a:t>
            </a:r>
            <a:r>
              <a:rPr lang="en-US" dirty="0" err="1"/>
              <a:t>sobre</a:t>
            </a:r>
            <a:r>
              <a:rPr lang="en-US" dirty="0"/>
              <a:t> </a:t>
            </a:r>
            <a:r>
              <a:rPr lang="en-US" dirty="0" err="1"/>
              <a:t>redes</a:t>
            </a:r>
            <a:r>
              <a:rPr lang="en-US" dirty="0"/>
              <a:t> </a:t>
            </a:r>
            <a:r>
              <a:rPr lang="en-US" dirty="0" err="1"/>
              <a:t>en</a:t>
            </a:r>
            <a:r>
              <a:rPr lang="en-US" dirty="0"/>
              <a:t> el </a:t>
            </a:r>
            <a:r>
              <a:rPr lang="en-US" dirty="0" err="1"/>
              <a:t>seminario</a:t>
            </a:r>
            <a:r>
              <a:rPr lang="en-US" dirty="0"/>
              <a:t>, y </a:t>
            </a:r>
            <a:r>
              <a:rPr lang="en-US" dirty="0" err="1"/>
              <a:t>aprender</a:t>
            </a:r>
            <a:r>
              <a:rPr lang="en-US" dirty="0"/>
              <a:t> </a:t>
            </a:r>
            <a:r>
              <a:rPr lang="en-US" dirty="0" err="1"/>
              <a:t>sobre</a:t>
            </a:r>
            <a:r>
              <a:rPr lang="en-US" dirty="0"/>
              <a:t> </a:t>
            </a:r>
            <a:r>
              <a:rPr lang="en-US" dirty="0" err="1"/>
              <a:t>ellos</a:t>
            </a:r>
            <a:r>
              <a:rPr lang="en-US" dirty="0"/>
              <a:t> </a:t>
            </a:r>
            <a:r>
              <a:rPr lang="en-US" dirty="0" err="1"/>
              <a:t>en</a:t>
            </a:r>
            <a:r>
              <a:rPr lang="en-US" dirty="0"/>
              <a:t> el </a:t>
            </a:r>
            <a:r>
              <a:rPr lang="en-US" dirty="0" err="1"/>
              <a:t>curso</a:t>
            </a:r>
            <a:r>
              <a:rPr lang="en-US" dirty="0"/>
              <a:t> SNA</a:t>
            </a:r>
          </a:p>
        </p:txBody>
      </p:sp>
      <p:sp>
        <p:nvSpPr>
          <p:cNvPr id="4" name="Slide Number Placeholder 3"/>
          <p:cNvSpPr>
            <a:spLocks noGrp="1"/>
          </p:cNvSpPr>
          <p:nvPr>
            <p:ph type="sldNum" sz="quarter" idx="10"/>
          </p:nvPr>
        </p:nvSpPr>
        <p:spPr/>
        <p:txBody>
          <a:bodyPr/>
          <a:lstStyle/>
          <a:p>
            <a:fld id="{C9C6A6A6-AB7D-4FAC-81B5-463C645905D6}" type="slidenum">
              <a:rPr lang="en-US" smtClean="0"/>
              <a:t>26</a:t>
            </a:fld>
            <a:endParaRPr lang="en-US"/>
          </a:p>
        </p:txBody>
      </p:sp>
    </p:spTree>
    <p:extLst>
      <p:ext uri="{BB962C8B-B14F-4D97-AF65-F5344CB8AC3E}">
        <p14:creationId xmlns:p14="http://schemas.microsoft.com/office/powerpoint/2010/main" val="29514142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CN: No </a:t>
            </a:r>
            <a:r>
              <a:rPr lang="en-US" dirty="0" err="1"/>
              <a:t>usamos</a:t>
            </a:r>
            <a:r>
              <a:rPr lang="en-US" dirty="0"/>
              <a:t> SNA, </a:t>
            </a:r>
            <a:r>
              <a:rPr lang="en-US" dirty="0" err="1"/>
              <a:t>esto</a:t>
            </a:r>
            <a:r>
              <a:rPr lang="en-US" dirty="0"/>
              <a:t> </a:t>
            </a:r>
            <a:r>
              <a:rPr lang="en-US" dirty="0" err="1"/>
              <a:t>fue</a:t>
            </a:r>
            <a:r>
              <a:rPr lang="en-US" dirty="0"/>
              <a:t> </a:t>
            </a:r>
            <a:r>
              <a:rPr lang="en-US" dirty="0" err="1"/>
              <a:t>basado</a:t>
            </a:r>
            <a:r>
              <a:rPr lang="en-US" dirty="0"/>
              <a:t> </a:t>
            </a:r>
            <a:r>
              <a:rPr lang="en-US" dirty="0" err="1"/>
              <a:t>en</a:t>
            </a:r>
            <a:r>
              <a:rPr lang="en-US" dirty="0"/>
              <a:t> </a:t>
            </a:r>
            <a:r>
              <a:rPr lang="en-US" dirty="0" err="1"/>
              <a:t>basicamente</a:t>
            </a:r>
            <a:r>
              <a:rPr lang="en-US" dirty="0"/>
              <a:t> mi </a:t>
            </a:r>
            <a:r>
              <a:rPr lang="en-US" dirty="0" err="1"/>
              <a:t>informacion</a:t>
            </a:r>
            <a:r>
              <a:rPr lang="en-US" dirty="0"/>
              <a:t> de </a:t>
            </a:r>
            <a:r>
              <a:rPr lang="en-US" dirty="0" err="1"/>
              <a:t>informante</a:t>
            </a:r>
            <a:r>
              <a:rPr lang="en-US" dirty="0"/>
              <a:t> clave y </a:t>
            </a:r>
            <a:r>
              <a:rPr lang="en-US" dirty="0" err="1"/>
              <a:t>su</a:t>
            </a:r>
            <a:r>
              <a:rPr lang="en-US" dirty="0"/>
              <a:t> revision participative. Pero </a:t>
            </a:r>
            <a:r>
              <a:rPr lang="en-US" dirty="0" err="1"/>
              <a:t>una</a:t>
            </a:r>
            <a:r>
              <a:rPr lang="en-US" dirty="0"/>
              <a:t> </a:t>
            </a:r>
            <a:r>
              <a:rPr lang="en-US" dirty="0" err="1"/>
              <a:t>vez</a:t>
            </a:r>
            <a:r>
              <a:rPr lang="en-US" dirty="0"/>
              <a:t> que </a:t>
            </a:r>
            <a:r>
              <a:rPr lang="en-US" dirty="0" err="1"/>
              <a:t>analizamos</a:t>
            </a:r>
            <a:r>
              <a:rPr lang="en-US" dirty="0"/>
              <a:t> </a:t>
            </a:r>
            <a:r>
              <a:rPr lang="en-US" dirty="0" err="1"/>
              <a:t>esto</a:t>
            </a:r>
            <a:r>
              <a:rPr lang="en-US" dirty="0"/>
              <a:t> de nuevo y </a:t>
            </a:r>
            <a:r>
              <a:rPr lang="en-US" dirty="0" err="1"/>
              <a:t>en</a:t>
            </a:r>
            <a:r>
              <a:rPr lang="en-US" dirty="0"/>
              <a:t> </a:t>
            </a:r>
            <a:r>
              <a:rPr lang="en-US" dirty="0" err="1"/>
              <a:t>otro</a:t>
            </a:r>
            <a:r>
              <a:rPr lang="en-US" dirty="0"/>
              <a:t> </a:t>
            </a:r>
            <a:r>
              <a:rPr lang="en-US" dirty="0" err="1"/>
              <a:t>CdPs</a:t>
            </a:r>
            <a:r>
              <a:rPr lang="en-US" dirty="0"/>
              <a:t>, </a:t>
            </a:r>
            <a:r>
              <a:rPr lang="en-US" dirty="0" err="1"/>
              <a:t>estamos</a:t>
            </a:r>
            <a:r>
              <a:rPr lang="en-US" dirty="0"/>
              <a:t> </a:t>
            </a:r>
            <a:r>
              <a:rPr lang="en-US" dirty="0" err="1"/>
              <a:t>viendo</a:t>
            </a:r>
            <a:r>
              <a:rPr lang="en-US" dirty="0"/>
              <a:t> que </a:t>
            </a:r>
            <a:r>
              <a:rPr lang="en-US" dirty="0" err="1"/>
              <a:t>estos</a:t>
            </a:r>
            <a:r>
              <a:rPr lang="en-US" dirty="0"/>
              <a:t> </a:t>
            </a:r>
            <a:r>
              <a:rPr lang="en-US" dirty="0" err="1"/>
              <a:t>conexciones</a:t>
            </a:r>
            <a:r>
              <a:rPr lang="en-US" dirty="0"/>
              <a:t> de </a:t>
            </a:r>
            <a:r>
              <a:rPr lang="en-US" dirty="0" err="1"/>
              <a:t>apega</a:t>
            </a:r>
            <a:r>
              <a:rPr lang="en-US" dirty="0"/>
              <a:t> son super </a:t>
            </a:r>
            <a:r>
              <a:rPr lang="en-US" dirty="0" err="1"/>
              <a:t>importante</a:t>
            </a:r>
            <a:r>
              <a:rPr lang="en-US" dirty="0"/>
              <a:t> para </a:t>
            </a:r>
            <a:r>
              <a:rPr lang="en-US" dirty="0" err="1"/>
              <a:t>confianza</a:t>
            </a:r>
            <a:r>
              <a:rPr lang="en-US" dirty="0"/>
              <a:t> y </a:t>
            </a:r>
            <a:r>
              <a:rPr lang="en-US" dirty="0" err="1"/>
              <a:t>los</a:t>
            </a:r>
            <a:r>
              <a:rPr lang="en-US" dirty="0"/>
              <a:t> de Puente son </a:t>
            </a:r>
            <a:r>
              <a:rPr lang="en-US" dirty="0" err="1"/>
              <a:t>muy</a:t>
            </a:r>
            <a:r>
              <a:rPr lang="en-US" dirty="0"/>
              <a:t> </a:t>
            </a:r>
            <a:r>
              <a:rPr lang="en-US" dirty="0" err="1"/>
              <a:t>importante</a:t>
            </a:r>
            <a:r>
              <a:rPr lang="en-US" dirty="0"/>
              <a:t> para ideas </a:t>
            </a:r>
            <a:r>
              <a:rPr lang="en-US" dirty="0" err="1"/>
              <a:t>nuevas</a:t>
            </a:r>
            <a:r>
              <a:rPr lang="en-US" dirty="0"/>
              <a:t> y </a:t>
            </a:r>
            <a:r>
              <a:rPr lang="en-US" dirty="0" err="1"/>
              <a:t>inovaciones</a:t>
            </a:r>
            <a:r>
              <a:rPr lang="en-US" dirty="0"/>
              <a:t>. Son </a:t>
            </a:r>
            <a:r>
              <a:rPr lang="en-US" dirty="0" err="1"/>
              <a:t>relaciones</a:t>
            </a:r>
            <a:r>
              <a:rPr lang="en-US" dirty="0"/>
              <a:t> </a:t>
            </a:r>
            <a:r>
              <a:rPr lang="en-US" dirty="0" err="1"/>
              <a:t>fluidas</a:t>
            </a:r>
            <a:r>
              <a:rPr lang="en-US" dirty="0"/>
              <a:t> y no </a:t>
            </a:r>
            <a:r>
              <a:rPr lang="en-US" dirty="0" err="1"/>
              <a:t>exclusivaas</a:t>
            </a:r>
            <a:r>
              <a:rPr lang="en-US" dirty="0"/>
              <a:t>. Pero </a:t>
            </a:r>
            <a:r>
              <a:rPr lang="en-US" dirty="0" err="1"/>
              <a:t>toma</a:t>
            </a:r>
            <a:r>
              <a:rPr lang="en-US" dirty="0"/>
              <a:t> </a:t>
            </a:r>
            <a:r>
              <a:rPr lang="en-US" dirty="0" err="1"/>
              <a:t>esto</a:t>
            </a:r>
            <a:r>
              <a:rPr lang="en-US" dirty="0"/>
              <a:t> </a:t>
            </a:r>
            <a:r>
              <a:rPr lang="en-US" dirty="0" err="1"/>
              <a:t>en</a:t>
            </a:r>
            <a:r>
              <a:rPr lang="en-US" dirty="0"/>
              <a:t> </a:t>
            </a:r>
            <a:r>
              <a:rPr lang="en-US" dirty="0" err="1"/>
              <a:t>mente</a:t>
            </a:r>
            <a:r>
              <a:rPr lang="en-US" dirty="0"/>
              <a:t> </a:t>
            </a:r>
            <a:r>
              <a:rPr lang="en-US" dirty="0" err="1"/>
              <a:t>durante</a:t>
            </a:r>
            <a:r>
              <a:rPr lang="en-US" dirty="0"/>
              <a:t> la </a:t>
            </a:r>
            <a:r>
              <a:rPr lang="en-US" dirty="0" err="1"/>
              <a:t>semana</a:t>
            </a:r>
            <a:r>
              <a:rPr lang="en-US" dirty="0"/>
              <a:t>, y </a:t>
            </a:r>
            <a:r>
              <a:rPr lang="en-US" dirty="0" err="1"/>
              <a:t>esperamos</a:t>
            </a:r>
            <a:r>
              <a:rPr lang="en-US" dirty="0"/>
              <a:t> que </a:t>
            </a:r>
            <a:r>
              <a:rPr lang="en-US" dirty="0" err="1"/>
              <a:t>algo</a:t>
            </a:r>
            <a:r>
              <a:rPr lang="en-US" dirty="0"/>
              <a:t> de </a:t>
            </a:r>
            <a:r>
              <a:rPr lang="en-US" dirty="0" err="1"/>
              <a:t>esto</a:t>
            </a:r>
            <a:r>
              <a:rPr lang="en-US" dirty="0"/>
              <a:t> </a:t>
            </a:r>
            <a:r>
              <a:rPr lang="en-US" dirty="0" err="1"/>
              <a:t>va</a:t>
            </a:r>
            <a:r>
              <a:rPr lang="en-US" dirty="0"/>
              <a:t> a </a:t>
            </a:r>
            <a:r>
              <a:rPr lang="en-US" dirty="0" err="1"/>
              <a:t>salir</a:t>
            </a:r>
            <a:r>
              <a:rPr lang="en-US" dirty="0"/>
              <a:t> </a:t>
            </a:r>
            <a:r>
              <a:rPr lang="en-US" dirty="0" err="1"/>
              <a:t>en</a:t>
            </a:r>
            <a:r>
              <a:rPr lang="en-US" dirty="0"/>
              <a:t> el </a:t>
            </a:r>
            <a:r>
              <a:rPr lang="en-US" dirty="0" err="1"/>
              <a:t>analisis</a:t>
            </a:r>
            <a:r>
              <a:rPr lang="en-US" dirty="0"/>
              <a:t> de SNA que Ken </a:t>
            </a:r>
            <a:r>
              <a:rPr lang="en-US" dirty="0" err="1"/>
              <a:t>esta</a:t>
            </a:r>
            <a:r>
              <a:rPr lang="en-US" dirty="0"/>
              <a:t> </a:t>
            </a:r>
            <a:r>
              <a:rPr lang="en-US" dirty="0" err="1"/>
              <a:t>realizando</a:t>
            </a:r>
            <a:r>
              <a:rPr lang="en-US" dirty="0"/>
              <a:t>. Como </a:t>
            </a:r>
            <a:r>
              <a:rPr lang="en-US" dirty="0" err="1"/>
              <a:t>estas</a:t>
            </a:r>
            <a:r>
              <a:rPr lang="en-US" dirty="0"/>
              <a:t> </a:t>
            </a:r>
            <a:r>
              <a:rPr lang="en-US" dirty="0" err="1"/>
              <a:t>cuidando</a:t>
            </a:r>
            <a:r>
              <a:rPr lang="en-US" dirty="0"/>
              <a:t> </a:t>
            </a:r>
            <a:r>
              <a:rPr lang="en-US" dirty="0" err="1"/>
              <a:t>sus</a:t>
            </a:r>
            <a:r>
              <a:rPr lang="en-US" dirty="0"/>
              <a:t> </a:t>
            </a:r>
            <a:r>
              <a:rPr lang="en-US" dirty="0" err="1"/>
              <a:t>conexciones</a:t>
            </a:r>
            <a:r>
              <a:rPr lang="en-US" dirty="0"/>
              <a:t> de </a:t>
            </a:r>
            <a:r>
              <a:rPr lang="en-US" dirty="0" err="1"/>
              <a:t>apega</a:t>
            </a:r>
            <a:r>
              <a:rPr lang="en-US" dirty="0"/>
              <a:t> y </a:t>
            </a:r>
            <a:r>
              <a:rPr lang="en-US" dirty="0" err="1"/>
              <a:t>formando</a:t>
            </a:r>
            <a:r>
              <a:rPr lang="en-US" dirty="0"/>
              <a:t> </a:t>
            </a:r>
            <a:r>
              <a:rPr lang="en-US" dirty="0" err="1"/>
              <a:t>nuevos</a:t>
            </a:r>
            <a:r>
              <a:rPr lang="en-US" dirty="0"/>
              <a:t> de Puente y </a:t>
            </a:r>
            <a:r>
              <a:rPr lang="en-US" dirty="0" err="1"/>
              <a:t>como</a:t>
            </a:r>
            <a:r>
              <a:rPr lang="en-US" dirty="0"/>
              <a:t> </a:t>
            </a:r>
            <a:r>
              <a:rPr lang="en-US" dirty="0" err="1"/>
              <a:t>esto</a:t>
            </a:r>
            <a:r>
              <a:rPr lang="en-US" dirty="0"/>
              <a:t> </a:t>
            </a:r>
            <a:r>
              <a:rPr lang="en-US" dirty="0" err="1"/>
              <a:t>afecta</a:t>
            </a:r>
            <a:r>
              <a:rPr lang="en-US" dirty="0"/>
              <a:t> el </a:t>
            </a:r>
            <a:r>
              <a:rPr lang="en-US" dirty="0" err="1"/>
              <a:t>compartimiento</a:t>
            </a:r>
            <a:r>
              <a:rPr lang="en-US" dirty="0"/>
              <a:t> y </a:t>
            </a:r>
            <a:r>
              <a:rPr lang="en-US" dirty="0" err="1"/>
              <a:t>creacion</a:t>
            </a:r>
            <a:r>
              <a:rPr lang="en-US" dirty="0"/>
              <a:t> de </a:t>
            </a:r>
            <a:r>
              <a:rPr lang="en-US" dirty="0" err="1"/>
              <a:t>conocimiento</a:t>
            </a:r>
            <a:r>
              <a:rPr lang="en-US" dirty="0"/>
              <a:t> y </a:t>
            </a:r>
            <a:r>
              <a:rPr lang="en-US" dirty="0" err="1"/>
              <a:t>percepciones</a:t>
            </a:r>
            <a:r>
              <a:rPr lang="en-US" dirty="0"/>
              <a:t>.</a:t>
            </a:r>
          </a:p>
        </p:txBody>
      </p:sp>
      <p:sp>
        <p:nvSpPr>
          <p:cNvPr id="4" name="Slide Number Placeholder 3"/>
          <p:cNvSpPr>
            <a:spLocks noGrp="1"/>
          </p:cNvSpPr>
          <p:nvPr>
            <p:ph type="sldNum" sz="quarter" idx="10"/>
          </p:nvPr>
        </p:nvSpPr>
        <p:spPr/>
        <p:txBody>
          <a:bodyPr/>
          <a:lstStyle/>
          <a:p>
            <a:fld id="{C9C6A6A6-AB7D-4FAC-81B5-463C645905D6}" type="slidenum">
              <a:rPr lang="en-US" smtClean="0"/>
              <a:t>27</a:t>
            </a:fld>
            <a:endParaRPr lang="en-US"/>
          </a:p>
        </p:txBody>
      </p:sp>
    </p:spTree>
    <p:extLst>
      <p:ext uri="{BB962C8B-B14F-4D97-AF65-F5344CB8AC3E}">
        <p14:creationId xmlns:p14="http://schemas.microsoft.com/office/powerpoint/2010/main" val="37410036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en-US" dirty="0"/>
          </a:p>
        </p:txBody>
      </p:sp>
      <p:sp>
        <p:nvSpPr>
          <p:cNvPr id="4" name="Slide Number Placeholder 3"/>
          <p:cNvSpPr>
            <a:spLocks noGrp="1"/>
          </p:cNvSpPr>
          <p:nvPr>
            <p:ph type="sldNum" sz="quarter" idx="10"/>
          </p:nvPr>
        </p:nvSpPr>
        <p:spPr/>
        <p:txBody>
          <a:bodyPr/>
          <a:lstStyle/>
          <a:p>
            <a:fld id="{C9C6A6A6-AB7D-4FAC-81B5-463C645905D6}" type="slidenum">
              <a:rPr lang="en-US" smtClean="0"/>
              <a:t>28</a:t>
            </a:fld>
            <a:endParaRPr lang="en-US"/>
          </a:p>
        </p:txBody>
      </p:sp>
    </p:spTree>
    <p:extLst>
      <p:ext uri="{BB962C8B-B14F-4D97-AF65-F5344CB8AC3E}">
        <p14:creationId xmlns:p14="http://schemas.microsoft.com/office/powerpoint/2010/main" val="6912375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CN: Volver a la lamina de Isabel </a:t>
            </a:r>
            <a:r>
              <a:rPr lang="en-US" dirty="0" err="1"/>
              <a:t>Guitierrez</a:t>
            </a:r>
            <a:r>
              <a:rPr lang="en-US" dirty="0"/>
              <a:t> de </a:t>
            </a:r>
            <a:r>
              <a:rPr lang="en-US" dirty="0" err="1"/>
              <a:t>hace</a:t>
            </a:r>
            <a:r>
              <a:rPr lang="en-US" dirty="0"/>
              <a:t> 2 </a:t>
            </a:r>
            <a:r>
              <a:rPr lang="en-US" dirty="0" err="1"/>
              <a:t>años</a:t>
            </a:r>
            <a:r>
              <a:rPr lang="en-US" dirty="0"/>
              <a:t> </a:t>
            </a:r>
            <a:r>
              <a:rPr lang="en-US" dirty="0" err="1"/>
              <a:t>en</a:t>
            </a:r>
            <a:r>
              <a:rPr lang="en-US" dirty="0"/>
              <a:t> Cuzco, </a:t>
            </a:r>
            <a:r>
              <a:rPr lang="en-US" dirty="0" err="1"/>
              <a:t>cuando</a:t>
            </a:r>
            <a:r>
              <a:rPr lang="en-US" dirty="0"/>
              <a:t> </a:t>
            </a:r>
            <a:r>
              <a:rPr lang="en-US" dirty="0" err="1"/>
              <a:t>pensando</a:t>
            </a:r>
            <a:r>
              <a:rPr lang="en-US" dirty="0"/>
              <a:t> </a:t>
            </a:r>
            <a:r>
              <a:rPr lang="en-US" dirty="0" err="1"/>
              <a:t>en</a:t>
            </a:r>
            <a:r>
              <a:rPr lang="en-US" dirty="0"/>
              <a:t> </a:t>
            </a:r>
            <a:r>
              <a:rPr lang="en-US" dirty="0" err="1"/>
              <a:t>redes</a:t>
            </a:r>
            <a:r>
              <a:rPr lang="en-US" dirty="0"/>
              <a:t>, </a:t>
            </a:r>
            <a:r>
              <a:rPr lang="en-US" dirty="0" err="1"/>
              <a:t>nos</a:t>
            </a:r>
            <a:r>
              <a:rPr lang="en-US" dirty="0"/>
              <a:t> </a:t>
            </a:r>
            <a:r>
              <a:rPr lang="en-US" dirty="0" err="1"/>
              <a:t>planteo</a:t>
            </a:r>
            <a:r>
              <a:rPr lang="en-US" dirty="0"/>
              <a:t> la idea capital social de </a:t>
            </a:r>
            <a:r>
              <a:rPr lang="en-US" dirty="0" err="1"/>
              <a:t>afinidad</a:t>
            </a:r>
            <a:r>
              <a:rPr lang="en-US" dirty="0"/>
              <a:t> y de </a:t>
            </a:r>
            <a:r>
              <a:rPr lang="en-US" dirty="0" err="1"/>
              <a:t>puente</a:t>
            </a:r>
            <a:endParaRPr lang="en-US" dirty="0"/>
          </a:p>
        </p:txBody>
      </p:sp>
      <p:sp>
        <p:nvSpPr>
          <p:cNvPr id="4" name="Slide Number Placeholder 3"/>
          <p:cNvSpPr>
            <a:spLocks noGrp="1"/>
          </p:cNvSpPr>
          <p:nvPr>
            <p:ph type="sldNum" sz="quarter" idx="10"/>
          </p:nvPr>
        </p:nvSpPr>
        <p:spPr/>
        <p:txBody>
          <a:bodyPr/>
          <a:lstStyle/>
          <a:p>
            <a:fld id="{C9C6A6A6-AB7D-4FAC-81B5-463C645905D6}" type="slidenum">
              <a:rPr lang="en-US" smtClean="0"/>
              <a:t>29</a:t>
            </a:fld>
            <a:endParaRPr lang="en-US"/>
          </a:p>
        </p:txBody>
      </p:sp>
    </p:spTree>
    <p:extLst>
      <p:ext uri="{BB962C8B-B14F-4D97-AF65-F5344CB8AC3E}">
        <p14:creationId xmlns:p14="http://schemas.microsoft.com/office/powerpoint/2010/main" val="31730515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CN: La </a:t>
            </a:r>
            <a:r>
              <a:rPr lang="en-US" dirty="0" err="1"/>
              <a:t>CdP</a:t>
            </a:r>
            <a:r>
              <a:rPr lang="en-US" dirty="0"/>
              <a:t> Tambien </a:t>
            </a:r>
            <a:r>
              <a:rPr lang="en-US" dirty="0" err="1"/>
              <a:t>es</a:t>
            </a:r>
            <a:r>
              <a:rPr lang="en-US" dirty="0"/>
              <a:t> un red, y </a:t>
            </a:r>
            <a:r>
              <a:rPr lang="en-US" dirty="0" err="1"/>
              <a:t>este</a:t>
            </a:r>
            <a:r>
              <a:rPr lang="en-US" dirty="0"/>
              <a:t> </a:t>
            </a:r>
            <a:r>
              <a:rPr lang="en-US" dirty="0" err="1"/>
              <a:t>año</a:t>
            </a:r>
            <a:r>
              <a:rPr lang="en-US" dirty="0"/>
              <a:t> </a:t>
            </a:r>
            <a:r>
              <a:rPr lang="en-US" dirty="0" err="1"/>
              <a:t>vamos</a:t>
            </a:r>
            <a:r>
              <a:rPr lang="en-US" dirty="0"/>
              <a:t> a </a:t>
            </a:r>
            <a:r>
              <a:rPr lang="en-US" dirty="0" err="1"/>
              <a:t>publicar</a:t>
            </a:r>
            <a:r>
              <a:rPr lang="en-US" dirty="0"/>
              <a:t> un paper </a:t>
            </a:r>
            <a:r>
              <a:rPr lang="en-US" dirty="0" err="1"/>
              <a:t>sobre</a:t>
            </a:r>
            <a:r>
              <a:rPr lang="en-US" dirty="0"/>
              <a:t> </a:t>
            </a:r>
            <a:r>
              <a:rPr lang="en-US" dirty="0" err="1"/>
              <a:t>este</a:t>
            </a:r>
            <a:r>
              <a:rPr lang="en-US" dirty="0"/>
              <a:t> </a:t>
            </a:r>
            <a:r>
              <a:rPr lang="en-US" dirty="0" err="1"/>
              <a:t>modelo</a:t>
            </a:r>
            <a:r>
              <a:rPr lang="en-US" dirty="0"/>
              <a:t>, </a:t>
            </a:r>
            <a:r>
              <a:rPr lang="en-US" dirty="0" err="1"/>
              <a:t>usando</a:t>
            </a:r>
            <a:r>
              <a:rPr lang="en-US" dirty="0"/>
              <a:t> </a:t>
            </a:r>
            <a:r>
              <a:rPr lang="en-US" dirty="0" err="1"/>
              <a:t>este</a:t>
            </a:r>
            <a:r>
              <a:rPr lang="en-US" dirty="0"/>
              <a:t> concept de capital social de </a:t>
            </a:r>
            <a:r>
              <a:rPr lang="en-US" dirty="0" err="1"/>
              <a:t>apega</a:t>
            </a:r>
            <a:r>
              <a:rPr lang="en-US" dirty="0"/>
              <a:t> y de Puente, un </a:t>
            </a:r>
            <a:r>
              <a:rPr lang="en-US" dirty="0" err="1"/>
              <a:t>ejemplo</a:t>
            </a:r>
            <a:r>
              <a:rPr lang="en-US" dirty="0"/>
              <a:t> </a:t>
            </a:r>
            <a:r>
              <a:rPr lang="en-US" dirty="0" err="1"/>
              <a:t>muy</a:t>
            </a:r>
            <a:r>
              <a:rPr lang="en-US" dirty="0"/>
              <a:t> rustic </a:t>
            </a:r>
            <a:r>
              <a:rPr lang="en-US" dirty="0" err="1"/>
              <a:t>si</a:t>
            </a:r>
            <a:r>
              <a:rPr lang="en-US" dirty="0"/>
              <a:t> </a:t>
            </a:r>
            <a:r>
              <a:rPr lang="en-US" dirty="0" err="1"/>
              <a:t>quieres</a:t>
            </a:r>
            <a:r>
              <a:rPr lang="en-US" dirty="0"/>
              <a:t> </a:t>
            </a:r>
            <a:r>
              <a:rPr lang="en-US" dirty="0" err="1"/>
              <a:t>es</a:t>
            </a:r>
            <a:r>
              <a:rPr lang="en-US" dirty="0"/>
              <a:t> lo que </a:t>
            </a:r>
            <a:r>
              <a:rPr lang="en-US" dirty="0" err="1"/>
              <a:t>hicimos</a:t>
            </a:r>
            <a:r>
              <a:rPr lang="en-US" dirty="0"/>
              <a:t> </a:t>
            </a:r>
            <a:r>
              <a:rPr lang="en-US" dirty="0" err="1"/>
              <a:t>en</a:t>
            </a:r>
            <a:r>
              <a:rPr lang="en-US" dirty="0"/>
              <a:t> 2009, y les </a:t>
            </a:r>
            <a:r>
              <a:rPr lang="en-US" dirty="0" err="1"/>
              <a:t>presentamos</a:t>
            </a:r>
            <a:endParaRPr lang="en-US" dirty="0"/>
          </a:p>
        </p:txBody>
      </p:sp>
      <p:sp>
        <p:nvSpPr>
          <p:cNvPr id="4" name="Slide Number Placeholder 3"/>
          <p:cNvSpPr>
            <a:spLocks noGrp="1"/>
          </p:cNvSpPr>
          <p:nvPr>
            <p:ph type="sldNum" sz="quarter" idx="10"/>
          </p:nvPr>
        </p:nvSpPr>
        <p:spPr/>
        <p:txBody>
          <a:bodyPr/>
          <a:lstStyle/>
          <a:p>
            <a:fld id="{C9C6A6A6-AB7D-4FAC-81B5-463C645905D6}" type="slidenum">
              <a:rPr lang="en-US" smtClean="0"/>
              <a:t>30</a:t>
            </a:fld>
            <a:endParaRPr lang="en-US"/>
          </a:p>
        </p:txBody>
      </p:sp>
    </p:spTree>
    <p:extLst>
      <p:ext uri="{BB962C8B-B14F-4D97-AF65-F5344CB8AC3E}">
        <p14:creationId xmlns:p14="http://schemas.microsoft.com/office/powerpoint/2010/main" val="13963461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JP: </a:t>
            </a:r>
            <a:r>
              <a:rPr lang="en-US" dirty="0" err="1"/>
              <a:t>Redes</a:t>
            </a:r>
            <a:r>
              <a:rPr lang="en-US" dirty="0"/>
              <a:t> </a:t>
            </a:r>
            <a:r>
              <a:rPr lang="en-US" dirty="0" err="1"/>
              <a:t>existen</a:t>
            </a:r>
            <a:r>
              <a:rPr lang="en-US" dirty="0"/>
              <a:t> </a:t>
            </a:r>
            <a:r>
              <a:rPr lang="en-US" dirty="0" err="1"/>
              <a:t>ya</a:t>
            </a:r>
            <a:r>
              <a:rPr lang="en-US" dirty="0"/>
              <a:t>, hay </a:t>
            </a:r>
            <a:r>
              <a:rPr lang="en-US" dirty="0" err="1"/>
              <a:t>redes</a:t>
            </a:r>
            <a:r>
              <a:rPr lang="en-US" dirty="0"/>
              <a:t> </a:t>
            </a:r>
            <a:r>
              <a:rPr lang="en-US" dirty="0" err="1"/>
              <a:t>muy</a:t>
            </a:r>
            <a:r>
              <a:rPr lang="en-US" dirty="0"/>
              <a:t> elites, y </a:t>
            </a:r>
            <a:r>
              <a:rPr lang="en-US" dirty="0" err="1"/>
              <a:t>redes</a:t>
            </a:r>
            <a:r>
              <a:rPr lang="en-US" dirty="0"/>
              <a:t> mas </a:t>
            </a:r>
            <a:r>
              <a:rPr lang="en-US" dirty="0" err="1"/>
              <a:t>aisalados</a:t>
            </a:r>
            <a:r>
              <a:rPr lang="en-US" dirty="0"/>
              <a:t> </a:t>
            </a:r>
            <a:r>
              <a:rPr lang="en-US" dirty="0" err="1"/>
              <a:t>menos</a:t>
            </a:r>
            <a:r>
              <a:rPr lang="en-US" dirty="0"/>
              <a:t> </a:t>
            </a:r>
            <a:r>
              <a:rPr lang="en-US" dirty="0" err="1"/>
              <a:t>articulados</a:t>
            </a:r>
            <a:r>
              <a:rPr lang="en-US" dirty="0"/>
              <a:t>, </a:t>
            </a:r>
            <a:r>
              <a:rPr lang="en-US" dirty="0" err="1"/>
              <a:t>pero</a:t>
            </a:r>
            <a:r>
              <a:rPr lang="en-US" dirty="0"/>
              <a:t> con </a:t>
            </a:r>
            <a:r>
              <a:rPr lang="en-US" dirty="0" err="1"/>
              <a:t>mucha</a:t>
            </a:r>
            <a:r>
              <a:rPr lang="en-US" dirty="0"/>
              <a:t> </a:t>
            </a:r>
            <a:r>
              <a:rPr lang="en-US" dirty="0" err="1"/>
              <a:t>confianza</a:t>
            </a:r>
            <a:r>
              <a:rPr lang="en-US" dirty="0"/>
              <a:t>. Nuestra </a:t>
            </a:r>
            <a:r>
              <a:rPr lang="en-US" dirty="0" err="1"/>
              <a:t>interes</a:t>
            </a:r>
            <a:r>
              <a:rPr lang="en-US" dirty="0"/>
              <a:t> </a:t>
            </a:r>
            <a:r>
              <a:rPr lang="en-US" dirty="0" err="1"/>
              <a:t>es</a:t>
            </a:r>
            <a:r>
              <a:rPr lang="en-US" dirty="0"/>
              <a:t> </a:t>
            </a:r>
            <a:r>
              <a:rPr lang="en-US" dirty="0" err="1"/>
              <a:t>como</a:t>
            </a:r>
            <a:r>
              <a:rPr lang="en-US" dirty="0"/>
              <a:t> </a:t>
            </a:r>
            <a:r>
              <a:rPr lang="en-US" dirty="0" err="1"/>
              <a:t>llevar</a:t>
            </a:r>
            <a:r>
              <a:rPr lang="en-US" dirty="0"/>
              <a:t> un </a:t>
            </a:r>
            <a:r>
              <a:rPr lang="en-US" dirty="0" err="1"/>
              <a:t>poco</a:t>
            </a:r>
            <a:r>
              <a:rPr lang="en-US" dirty="0"/>
              <a:t> mas </a:t>
            </a:r>
            <a:r>
              <a:rPr lang="en-US" dirty="0" err="1"/>
              <a:t>equidad</a:t>
            </a:r>
            <a:r>
              <a:rPr lang="en-US" dirty="0"/>
              <a:t> a las </a:t>
            </a:r>
            <a:r>
              <a:rPr lang="en-US" dirty="0" err="1"/>
              <a:t>redes</a:t>
            </a:r>
            <a:r>
              <a:rPr lang="en-US" dirty="0"/>
              <a:t> de </a:t>
            </a:r>
            <a:r>
              <a:rPr lang="en-US" dirty="0" err="1"/>
              <a:t>informacion</a:t>
            </a:r>
            <a:r>
              <a:rPr lang="en-US" dirty="0"/>
              <a:t> e </a:t>
            </a:r>
            <a:r>
              <a:rPr lang="en-US" dirty="0" err="1"/>
              <a:t>inovacion</a:t>
            </a:r>
            <a:r>
              <a:rPr lang="en-US" dirty="0"/>
              <a:t>. </a:t>
            </a:r>
          </a:p>
        </p:txBody>
      </p:sp>
      <p:sp>
        <p:nvSpPr>
          <p:cNvPr id="4" name="Slide Number Placeholder 3"/>
          <p:cNvSpPr>
            <a:spLocks noGrp="1"/>
          </p:cNvSpPr>
          <p:nvPr>
            <p:ph type="sldNum" sz="quarter" idx="10"/>
          </p:nvPr>
        </p:nvSpPr>
        <p:spPr/>
        <p:txBody>
          <a:bodyPr/>
          <a:lstStyle/>
          <a:p>
            <a:fld id="{C9C6A6A6-AB7D-4FAC-81B5-463C645905D6}" type="slidenum">
              <a:rPr lang="en-US" smtClean="0"/>
              <a:t>31</a:t>
            </a:fld>
            <a:endParaRPr lang="en-US"/>
          </a:p>
        </p:txBody>
      </p:sp>
    </p:spTree>
    <p:extLst>
      <p:ext uri="{BB962C8B-B14F-4D97-AF65-F5344CB8AC3E}">
        <p14:creationId xmlns:p14="http://schemas.microsoft.com/office/powerpoint/2010/main" val="3723974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E1F3BEA-22FF-4075-8BC9-859031D80710}" type="datetimeFigureOut">
              <a:rPr lang="en-US" smtClean="0"/>
              <a:t>7/9/2017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C4BDC1-D8D3-43D5-ACEE-2440432F0919}" type="slidenum">
              <a:rPr lang="en-US" smtClean="0"/>
              <a:t>‹#›</a:t>
            </a:fld>
            <a:endParaRPr lang="en-US"/>
          </a:p>
        </p:txBody>
      </p:sp>
    </p:spTree>
    <p:extLst>
      <p:ext uri="{BB962C8B-B14F-4D97-AF65-F5344CB8AC3E}">
        <p14:creationId xmlns:p14="http://schemas.microsoft.com/office/powerpoint/2010/main" val="206890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1F3BEA-22FF-4075-8BC9-859031D80710}" type="datetimeFigureOut">
              <a:rPr lang="en-US" smtClean="0"/>
              <a:t>7/9/2017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C4BDC1-D8D3-43D5-ACEE-2440432F0919}" type="slidenum">
              <a:rPr lang="en-US" smtClean="0"/>
              <a:t>‹#›</a:t>
            </a:fld>
            <a:endParaRPr lang="en-US"/>
          </a:p>
        </p:txBody>
      </p:sp>
    </p:spTree>
    <p:extLst>
      <p:ext uri="{BB962C8B-B14F-4D97-AF65-F5344CB8AC3E}">
        <p14:creationId xmlns:p14="http://schemas.microsoft.com/office/powerpoint/2010/main" val="3856840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E1F3BEA-22FF-4075-8BC9-859031D80710}" type="datetimeFigureOut">
              <a:rPr lang="en-US" smtClean="0"/>
              <a:t>7/9/2017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C4BDC1-D8D3-43D5-ACEE-2440432F0919}" type="slidenum">
              <a:rPr lang="en-US" smtClean="0"/>
              <a:t>‹#›</a:t>
            </a:fld>
            <a:endParaRPr lang="en-US"/>
          </a:p>
        </p:txBody>
      </p:sp>
    </p:spTree>
    <p:extLst>
      <p:ext uri="{BB962C8B-B14F-4D97-AF65-F5344CB8AC3E}">
        <p14:creationId xmlns:p14="http://schemas.microsoft.com/office/powerpoint/2010/main" val="4071735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E1F3BEA-22FF-4075-8BC9-859031D80710}" type="datetimeFigureOut">
              <a:rPr lang="en-US" smtClean="0"/>
              <a:t>7/9/2017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C4BDC1-D8D3-43D5-ACEE-2440432F0919}" type="slidenum">
              <a:rPr lang="en-US" smtClean="0"/>
              <a:t>‹#›</a:t>
            </a:fld>
            <a:endParaRPr lang="en-US"/>
          </a:p>
        </p:txBody>
      </p:sp>
    </p:spTree>
    <p:extLst>
      <p:ext uri="{BB962C8B-B14F-4D97-AF65-F5344CB8AC3E}">
        <p14:creationId xmlns:p14="http://schemas.microsoft.com/office/powerpoint/2010/main" val="2214658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E1F3BEA-22FF-4075-8BC9-859031D80710}" type="datetimeFigureOut">
              <a:rPr lang="en-US" smtClean="0"/>
              <a:t>7/9/2017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C4BDC1-D8D3-43D5-ACEE-2440432F0919}" type="slidenum">
              <a:rPr lang="en-US" smtClean="0"/>
              <a:t>‹#›</a:t>
            </a:fld>
            <a:endParaRPr lang="en-US"/>
          </a:p>
        </p:txBody>
      </p:sp>
    </p:spTree>
    <p:extLst>
      <p:ext uri="{BB962C8B-B14F-4D97-AF65-F5344CB8AC3E}">
        <p14:creationId xmlns:p14="http://schemas.microsoft.com/office/powerpoint/2010/main" val="3578569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E1F3BEA-22FF-4075-8BC9-859031D80710}" type="datetimeFigureOut">
              <a:rPr lang="en-US" smtClean="0"/>
              <a:t>7/9/2017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C4BDC1-D8D3-43D5-ACEE-2440432F0919}" type="slidenum">
              <a:rPr lang="en-US" smtClean="0"/>
              <a:t>‹#›</a:t>
            </a:fld>
            <a:endParaRPr lang="en-US"/>
          </a:p>
        </p:txBody>
      </p:sp>
    </p:spTree>
    <p:extLst>
      <p:ext uri="{BB962C8B-B14F-4D97-AF65-F5344CB8AC3E}">
        <p14:creationId xmlns:p14="http://schemas.microsoft.com/office/powerpoint/2010/main" val="3035891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1F3BEA-22FF-4075-8BC9-859031D80710}" type="datetimeFigureOut">
              <a:rPr lang="en-US" smtClean="0"/>
              <a:t>7/9/2017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C4BDC1-D8D3-43D5-ACEE-2440432F0919}" type="slidenum">
              <a:rPr lang="en-US" smtClean="0"/>
              <a:t>‹#›</a:t>
            </a:fld>
            <a:endParaRPr lang="en-US"/>
          </a:p>
        </p:txBody>
      </p:sp>
    </p:spTree>
    <p:extLst>
      <p:ext uri="{BB962C8B-B14F-4D97-AF65-F5344CB8AC3E}">
        <p14:creationId xmlns:p14="http://schemas.microsoft.com/office/powerpoint/2010/main" val="3293586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E1F3BEA-22FF-4075-8BC9-859031D80710}" type="datetimeFigureOut">
              <a:rPr lang="en-US" smtClean="0"/>
              <a:t>7/9/2017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C4BDC1-D8D3-43D5-ACEE-2440432F0919}" type="slidenum">
              <a:rPr lang="en-US" smtClean="0"/>
              <a:t>‹#›</a:t>
            </a:fld>
            <a:endParaRPr lang="en-US"/>
          </a:p>
        </p:txBody>
      </p:sp>
    </p:spTree>
    <p:extLst>
      <p:ext uri="{BB962C8B-B14F-4D97-AF65-F5344CB8AC3E}">
        <p14:creationId xmlns:p14="http://schemas.microsoft.com/office/powerpoint/2010/main" val="3930314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E1F3BEA-22FF-4075-8BC9-859031D80710}" type="datetimeFigureOut">
              <a:rPr lang="en-US" smtClean="0"/>
              <a:t>7/9/2017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C4BDC1-D8D3-43D5-ACEE-2440432F0919}" type="slidenum">
              <a:rPr lang="en-US" smtClean="0"/>
              <a:t>‹#›</a:t>
            </a:fld>
            <a:endParaRPr lang="en-US"/>
          </a:p>
        </p:txBody>
      </p:sp>
    </p:spTree>
    <p:extLst>
      <p:ext uri="{BB962C8B-B14F-4D97-AF65-F5344CB8AC3E}">
        <p14:creationId xmlns:p14="http://schemas.microsoft.com/office/powerpoint/2010/main" val="1507514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1F3BEA-22FF-4075-8BC9-859031D80710}" type="datetimeFigureOut">
              <a:rPr lang="en-US" smtClean="0"/>
              <a:t>7/9/2017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C4BDC1-D8D3-43D5-ACEE-2440432F0919}" type="slidenum">
              <a:rPr lang="en-US" smtClean="0"/>
              <a:t>‹#›</a:t>
            </a:fld>
            <a:endParaRPr lang="en-US"/>
          </a:p>
        </p:txBody>
      </p:sp>
    </p:spTree>
    <p:extLst>
      <p:ext uri="{BB962C8B-B14F-4D97-AF65-F5344CB8AC3E}">
        <p14:creationId xmlns:p14="http://schemas.microsoft.com/office/powerpoint/2010/main" val="2286376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1F3BEA-22FF-4075-8BC9-859031D80710}" type="datetimeFigureOut">
              <a:rPr lang="en-US" smtClean="0"/>
              <a:t>7/9/2017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C4BDC1-D8D3-43D5-ACEE-2440432F0919}" type="slidenum">
              <a:rPr lang="en-US" smtClean="0"/>
              <a:t>‹#›</a:t>
            </a:fld>
            <a:endParaRPr lang="en-US"/>
          </a:p>
        </p:txBody>
      </p:sp>
    </p:spTree>
    <p:extLst>
      <p:ext uri="{BB962C8B-B14F-4D97-AF65-F5344CB8AC3E}">
        <p14:creationId xmlns:p14="http://schemas.microsoft.com/office/powerpoint/2010/main" val="771248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1F3BEA-22FF-4075-8BC9-859031D80710}" type="datetimeFigureOut">
              <a:rPr lang="en-US" smtClean="0"/>
              <a:t>7/9/2017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C4BDC1-D8D3-43D5-ACEE-2440432F0919}" type="slidenum">
              <a:rPr lang="en-US" smtClean="0"/>
              <a:t>‹#›</a:t>
            </a:fld>
            <a:endParaRPr lang="en-US"/>
          </a:p>
        </p:txBody>
      </p:sp>
    </p:spTree>
    <p:extLst>
      <p:ext uri="{BB962C8B-B14F-4D97-AF65-F5344CB8AC3E}">
        <p14:creationId xmlns:p14="http://schemas.microsoft.com/office/powerpoint/2010/main" val="30517044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g"/><Relationship Id="rId7"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 Id="rId9" Type="http://schemas.openxmlformats.org/officeDocument/2006/relationships/image" Target="../media/image16.jpg"/></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3.jpg"/></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jpeg"/></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418" t="6527" r="-1" b="8533"/>
          <a:stretch/>
        </p:blipFill>
        <p:spPr>
          <a:xfrm>
            <a:off x="0" y="0"/>
            <a:ext cx="12192000" cy="6858000"/>
          </a:xfrm>
          <a:prstGeom prst="rect">
            <a:avLst/>
          </a:prstGeom>
        </p:spPr>
      </p:pic>
      <p:sp>
        <p:nvSpPr>
          <p:cNvPr id="2" name="Title 1"/>
          <p:cNvSpPr>
            <a:spLocks noGrp="1"/>
          </p:cNvSpPr>
          <p:nvPr>
            <p:ph type="ctrTitle"/>
          </p:nvPr>
        </p:nvSpPr>
        <p:spPr>
          <a:xfrm>
            <a:off x="8261873" y="982513"/>
            <a:ext cx="3804621" cy="2387600"/>
          </a:xfrm>
        </p:spPr>
        <p:txBody>
          <a:bodyPr>
            <a:normAutofit/>
          </a:bodyPr>
          <a:lstStyle/>
          <a:p>
            <a:r>
              <a:rPr lang="es-BO" dirty="0">
                <a:latin typeface="Bootstrap Alternate Pro" panose="02000000000000000000" pitchFamily="50" charset="0"/>
              </a:rPr>
              <a:t>Resumen Anual</a:t>
            </a:r>
          </a:p>
        </p:txBody>
      </p:sp>
      <p:sp>
        <p:nvSpPr>
          <p:cNvPr id="3" name="Subtitle 2"/>
          <p:cNvSpPr>
            <a:spLocks noGrp="1"/>
          </p:cNvSpPr>
          <p:nvPr>
            <p:ph type="subTitle" idx="1"/>
          </p:nvPr>
        </p:nvSpPr>
        <p:spPr>
          <a:xfrm>
            <a:off x="8866094" y="3370113"/>
            <a:ext cx="2997200" cy="2830990"/>
          </a:xfrm>
          <a:noFill/>
        </p:spPr>
        <p:txBody>
          <a:bodyPr>
            <a:normAutofit/>
          </a:bodyPr>
          <a:lstStyle/>
          <a:p>
            <a:r>
              <a:rPr lang="es-BO" dirty="0"/>
              <a:t>Equipo Regional</a:t>
            </a:r>
          </a:p>
          <a:p>
            <a:r>
              <a:rPr lang="es-BO" dirty="0"/>
              <a:t>Sucre, 2017</a:t>
            </a:r>
          </a:p>
        </p:txBody>
      </p:sp>
    </p:spTree>
    <p:extLst>
      <p:ext uri="{BB962C8B-B14F-4D97-AF65-F5344CB8AC3E}">
        <p14:creationId xmlns:p14="http://schemas.microsoft.com/office/powerpoint/2010/main" val="834981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t="24961" r="-549"/>
          <a:stretch/>
        </p:blipFill>
        <p:spPr>
          <a:xfrm>
            <a:off x="0" y="0"/>
            <a:ext cx="12258989" cy="6858000"/>
          </a:xfrm>
          <a:prstGeom prst="rect">
            <a:avLst/>
          </a:prstGeom>
        </p:spPr>
      </p:pic>
      <p:sp>
        <p:nvSpPr>
          <p:cNvPr id="2" name="Title 1"/>
          <p:cNvSpPr>
            <a:spLocks noGrp="1"/>
          </p:cNvSpPr>
          <p:nvPr>
            <p:ph type="title"/>
          </p:nvPr>
        </p:nvSpPr>
        <p:spPr>
          <a:xfrm>
            <a:off x="5942029" y="218426"/>
            <a:ext cx="5913570" cy="816480"/>
          </a:xfrm>
        </p:spPr>
        <p:txBody>
          <a:bodyPr>
            <a:normAutofit/>
          </a:bodyPr>
          <a:lstStyle/>
          <a:p>
            <a:r>
              <a:rPr lang="es-BO" dirty="0">
                <a:solidFill>
                  <a:schemeClr val="bg1"/>
                </a:solidFill>
                <a:latin typeface="Bootstrap Alternate Pro" panose="02000000000000000000" pitchFamily="50" charset="0"/>
              </a:rPr>
              <a:t>Esquema</a:t>
            </a:r>
          </a:p>
        </p:txBody>
      </p:sp>
      <p:sp>
        <p:nvSpPr>
          <p:cNvPr id="3" name="Content Placeholder 2"/>
          <p:cNvSpPr>
            <a:spLocks noGrp="1"/>
          </p:cNvSpPr>
          <p:nvPr>
            <p:ph idx="1"/>
          </p:nvPr>
        </p:nvSpPr>
        <p:spPr>
          <a:xfrm>
            <a:off x="6129494" y="866056"/>
            <a:ext cx="5318759" cy="5991944"/>
          </a:xfrm>
          <a:solidFill>
            <a:schemeClr val="bg1">
              <a:alpha val="58000"/>
            </a:schemeClr>
          </a:solidFill>
        </p:spPr>
        <p:txBody>
          <a:bodyPr>
            <a:normAutofit/>
          </a:bodyPr>
          <a:lstStyle/>
          <a:p>
            <a:pPr marL="0" indent="0">
              <a:buNone/>
            </a:pPr>
            <a:endParaRPr lang="es-BO" dirty="0"/>
          </a:p>
          <a:p>
            <a:pPr marL="0" indent="0">
              <a:buNone/>
            </a:pPr>
            <a:endParaRPr lang="es-BO" dirty="0"/>
          </a:p>
          <a:p>
            <a:pPr marL="0" indent="0">
              <a:buNone/>
            </a:pPr>
            <a:endParaRPr lang="es-BO" dirty="0"/>
          </a:p>
          <a:p>
            <a:pPr marL="0" indent="0">
              <a:buNone/>
            </a:pPr>
            <a:endParaRPr lang="es-BO" dirty="0"/>
          </a:p>
          <a:p>
            <a:pPr>
              <a:buFont typeface="Wingdings" panose="05000000000000000000" pitchFamily="2" charset="2"/>
              <a:buChar char="Ø"/>
            </a:pPr>
            <a:endParaRPr lang="es-BO" dirty="0"/>
          </a:p>
          <a:p>
            <a:pPr>
              <a:buFont typeface="Wingdings" panose="05000000000000000000" pitchFamily="2" charset="2"/>
              <a:buChar char="Ø"/>
            </a:pPr>
            <a:endParaRPr lang="es-BO" dirty="0"/>
          </a:p>
          <a:p>
            <a:pPr>
              <a:buFont typeface="Wingdings" panose="05000000000000000000" pitchFamily="2" charset="2"/>
              <a:buChar char="Ø"/>
            </a:pPr>
            <a:endParaRPr lang="es-BO" dirty="0"/>
          </a:p>
          <a:p>
            <a:pPr>
              <a:buFont typeface="Wingdings" panose="05000000000000000000" pitchFamily="2" charset="2"/>
              <a:buChar char="Ø"/>
            </a:pPr>
            <a:r>
              <a:rPr lang="es-BO" dirty="0"/>
              <a:t>Lo que hemos hecho</a:t>
            </a:r>
          </a:p>
          <a:p>
            <a:pPr>
              <a:buFont typeface="Wingdings" panose="05000000000000000000" pitchFamily="2" charset="2"/>
              <a:buChar char="Ø"/>
            </a:pPr>
            <a:r>
              <a:rPr lang="es-BO" dirty="0"/>
              <a:t>En que estamos pensando</a:t>
            </a:r>
          </a:p>
          <a:p>
            <a:pPr>
              <a:buFont typeface="Wingdings" panose="05000000000000000000" pitchFamily="2" charset="2"/>
              <a:buChar char="Ø"/>
            </a:pPr>
            <a:r>
              <a:rPr lang="es-BO" dirty="0"/>
              <a:t>Lo que esperamos esta semana</a:t>
            </a:r>
          </a:p>
          <a:p>
            <a:pPr marL="0" indent="0">
              <a:buNone/>
            </a:pPr>
            <a:endParaRPr lang="es-BO" dirty="0"/>
          </a:p>
        </p:txBody>
      </p:sp>
      <p:graphicFrame>
        <p:nvGraphicFramePr>
          <p:cNvPr id="5" name="Diagram 4"/>
          <p:cNvGraphicFramePr/>
          <p:nvPr>
            <p:extLst>
              <p:ext uri="{D42A27DB-BD31-4B8C-83A1-F6EECF244321}">
                <p14:modId xmlns:p14="http://schemas.microsoft.com/office/powerpoint/2010/main" val="596724905"/>
              </p:ext>
            </p:extLst>
          </p:nvPr>
        </p:nvGraphicFramePr>
        <p:xfrm>
          <a:off x="6799314" y="690618"/>
          <a:ext cx="4530838" cy="38918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55035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9690" y="0"/>
            <a:ext cx="9144000" cy="2387600"/>
          </a:xfrm>
        </p:spPr>
        <p:txBody>
          <a:bodyPr/>
          <a:lstStyle/>
          <a:p>
            <a:r>
              <a:rPr lang="es-BO" dirty="0">
                <a:latin typeface="Bootstrap Alternate Pro" panose="02000000000000000000" pitchFamily="50" charset="0"/>
              </a:rPr>
              <a:t>¿Qué es Intensificación </a:t>
            </a:r>
            <a:r>
              <a:rPr lang="es-BO" dirty="0" err="1">
                <a:latin typeface="Bootstrap Alternate Pro" panose="02000000000000000000" pitchFamily="50" charset="0"/>
              </a:rPr>
              <a:t>Agroecologica</a:t>
            </a:r>
            <a:r>
              <a:rPr lang="es-BO" dirty="0">
                <a:latin typeface="Bootstrap Alternate Pro" panose="02000000000000000000" pitchFamily="50" charset="0"/>
              </a:rPr>
              <a:t> (IAE)?</a:t>
            </a:r>
          </a:p>
        </p:txBody>
      </p:sp>
      <p:pic>
        <p:nvPicPr>
          <p:cNvPr id="3" name="Picture 2">
            <a:extLst>
              <a:ext uri="{FF2B5EF4-FFF2-40B4-BE49-F238E27FC236}">
                <a16:creationId xmlns:a16="http://schemas.microsoft.com/office/drawing/2014/main" id="{00E03380-F5BF-4C9D-9454-036529233DC2}"/>
              </a:ext>
            </a:extLst>
          </p:cNvPr>
          <p:cNvPicPr>
            <a:picLocks noChangeAspect="1"/>
          </p:cNvPicPr>
          <p:nvPr/>
        </p:nvPicPr>
        <p:blipFill>
          <a:blip r:embed="rId3"/>
          <a:stretch>
            <a:fillRect/>
          </a:stretch>
        </p:blipFill>
        <p:spPr>
          <a:xfrm>
            <a:off x="2537460" y="3227070"/>
            <a:ext cx="6949440" cy="2883428"/>
          </a:xfrm>
          <a:prstGeom prst="rect">
            <a:avLst/>
          </a:prstGeom>
        </p:spPr>
      </p:pic>
      <p:sp>
        <p:nvSpPr>
          <p:cNvPr id="4" name="TextBox 3">
            <a:extLst>
              <a:ext uri="{FF2B5EF4-FFF2-40B4-BE49-F238E27FC236}">
                <a16:creationId xmlns:a16="http://schemas.microsoft.com/office/drawing/2014/main" id="{19417444-BCBF-41FD-80DB-AAE49201A59A}"/>
              </a:ext>
            </a:extLst>
          </p:cNvPr>
          <p:cNvSpPr txBox="1"/>
          <p:nvPr/>
        </p:nvSpPr>
        <p:spPr>
          <a:xfrm>
            <a:off x="1851660" y="4514895"/>
            <a:ext cx="1371600" cy="307777"/>
          </a:xfrm>
          <a:prstGeom prst="rect">
            <a:avLst/>
          </a:prstGeom>
          <a:solidFill>
            <a:srgbClr val="FFFFFF">
              <a:alpha val="85098"/>
            </a:srgbClr>
          </a:solidFill>
        </p:spPr>
        <p:txBody>
          <a:bodyPr wrap="squar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65000"/>
                    <a:lumOff val="35000"/>
                  </a:prstClr>
                </a:solidFill>
                <a:effectLst/>
                <a:uLnTx/>
                <a:uFillTx/>
                <a:latin typeface="Tw Cen MT" panose="020B0602020104020603" pitchFamily="34" charset="0"/>
                <a:ea typeface="+mn-ea"/>
                <a:cs typeface="+mn-cs"/>
              </a:rPr>
              <a:t>TEORÍA</a:t>
            </a:r>
          </a:p>
        </p:txBody>
      </p:sp>
      <p:sp>
        <p:nvSpPr>
          <p:cNvPr id="5" name="TextBox 4">
            <a:extLst>
              <a:ext uri="{FF2B5EF4-FFF2-40B4-BE49-F238E27FC236}">
                <a16:creationId xmlns:a16="http://schemas.microsoft.com/office/drawing/2014/main" id="{2FE75D37-4E97-472F-BABA-F7D38A3879EB}"/>
              </a:ext>
            </a:extLst>
          </p:cNvPr>
          <p:cNvSpPr txBox="1"/>
          <p:nvPr/>
        </p:nvSpPr>
        <p:spPr>
          <a:xfrm>
            <a:off x="8801100" y="4543098"/>
            <a:ext cx="1371600" cy="307777"/>
          </a:xfrm>
          <a:prstGeom prst="rect">
            <a:avLst/>
          </a:prstGeom>
          <a:solidFill>
            <a:srgbClr val="FFFFFF">
              <a:alpha val="85098"/>
            </a:srgbClr>
          </a:solidFill>
        </p:spPr>
        <p:txBody>
          <a:bodyPr wrap="squar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000" b="1" dirty="0">
                <a:solidFill>
                  <a:prstClr val="black">
                    <a:lumMod val="65000"/>
                    <a:lumOff val="35000"/>
                  </a:prstClr>
                </a:solidFill>
                <a:latin typeface="Tw Cen MT" panose="020B0602020104020603" pitchFamily="34" charset="0"/>
              </a:rPr>
              <a:t>PRÁCTICA</a:t>
            </a:r>
            <a:endParaRPr kumimoji="0" lang="en-US" sz="2000" b="1" i="0" u="none" strike="noStrike" kern="1200" cap="none" spc="0" normalizeH="0" baseline="0" noProof="0" dirty="0">
              <a:ln>
                <a:noFill/>
              </a:ln>
              <a:solidFill>
                <a:prstClr val="black">
                  <a:lumMod val="65000"/>
                  <a:lumOff val="35000"/>
                </a:prstClr>
              </a:solidFill>
              <a:effectLst/>
              <a:uLnTx/>
              <a:uFillTx/>
              <a:latin typeface="Tw Cen MT" panose="020B0602020104020603" pitchFamily="34" charset="0"/>
              <a:ea typeface="+mn-ea"/>
              <a:cs typeface="+mn-cs"/>
            </a:endParaRPr>
          </a:p>
        </p:txBody>
      </p:sp>
    </p:spTree>
    <p:extLst>
      <p:ext uri="{BB962C8B-B14F-4D97-AF65-F5344CB8AC3E}">
        <p14:creationId xmlns:p14="http://schemas.microsoft.com/office/powerpoint/2010/main" val="137354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23174" cy="5355312"/>
          </a:xfrm>
          <a:prstGeom prst="rect">
            <a:avLst/>
          </a:prstGeom>
          <a:solidFill>
            <a:schemeClr val="bg1">
              <a:alpha val="68000"/>
            </a:schemeClr>
          </a:solidFill>
        </p:spPr>
        <p:txBody>
          <a:bodyPr wrap="square" rtlCol="0">
            <a:spAutoFit/>
          </a:bodyPr>
          <a:lstStyle/>
          <a:p>
            <a:r>
              <a:rPr lang="es-PE" dirty="0"/>
              <a:t>Un estudio realizado en 335 hogares de 44 comunidades en N. Potosí, Bolivia, (2007-2009), mostró que una mejor nutrición infantil y unas mejores prácticas alimenticias en algunos hogares estaban asociados no con la producción total sino con las prácticas agrícolas que sostienen los suelos y que garantizan mayores rendimientos por hectárea en los cultivos: barbechos más largos, mayor diversidad de cultivos y  áreas cultivadas más pequeñas. Una explicación coherente con este hallazgo es que prestar mayor atención a mantener una buena calidad de suelos en vez de mayor cantidad libera tiempo y produce mejores alimentos para mejorar las prácticas de alimentación infantil (otra explicación podría ser que algunas familias combinan buenas prácticas de nutrición y de suelos para factores exógenos, no estudiados). No obstante, es interesante que estos resultados se puedan explicar por la tendencia de las prácticas agrícolas correlacionadas con la inseguridad alimentaria en los hogares (por ejemplo, menor aplicación de abonos, mayor área cultivada) a aumentar la mano de obra e impedir una adecuada alimentación y nutrición infantil, al tiempo que aceleran la degradación ambiental, una forma de acoplamiento desadaptativo que puede causar una espiral descendente. Además, Los resultados del estudio son consistentes con la idea de que la seguridad alimentaria está basada en la percepción del riesgo, y cuando en una comunidad hay un retraso generalizado en el crecimiento puede no ser obvio para los padres que hay un problema, al igual que ocurre con la erosión de los suelos cuando el impacto negativo en los rendimientos y en la estabilidad de estos puede no ser percibida inmediatamente para que ello motivara cambios en las prácticas; esto hace que sea difícil tomar acción en aspectos no tan evidentes tanto de la nutrición infantil como de la salud de los suelos. Finalmente, la alineación de una mejor nutrición con tasas más altas de aplicación de abono natural sugiere que sería mejor abonar más. Sin embargo, esto podría provocar una degradación a largo plazo de los pastizales de pastoreo como la fuente última de abono natural. Podría suceder que los alcances positivos para la nutrición y los suelos cultivados fueran subsidiados a expensas de la sostenibilidad en otras escalas.</a:t>
            </a:r>
            <a:endParaRPr lang="en-US" dirty="0"/>
          </a:p>
        </p:txBody>
      </p:sp>
      <p:sp>
        <p:nvSpPr>
          <p:cNvPr id="2" name="TextBox 1">
            <a:extLst>
              <a:ext uri="{FF2B5EF4-FFF2-40B4-BE49-F238E27FC236}">
                <a16:creationId xmlns:a16="http://schemas.microsoft.com/office/drawing/2014/main" id="{4B481238-294C-499C-AE9C-68D96B1917C7}"/>
              </a:ext>
            </a:extLst>
          </p:cNvPr>
          <p:cNvSpPr txBox="1"/>
          <p:nvPr/>
        </p:nvSpPr>
        <p:spPr>
          <a:xfrm>
            <a:off x="0" y="5510785"/>
            <a:ext cx="11803117" cy="1200329"/>
          </a:xfrm>
          <a:prstGeom prst="rect">
            <a:avLst/>
          </a:prstGeom>
          <a:noFill/>
        </p:spPr>
        <p:txBody>
          <a:bodyPr wrap="square" rtlCol="0">
            <a:spAutoFit/>
          </a:bodyPr>
          <a:lstStyle/>
          <a:p>
            <a:pPr algn="ctr"/>
            <a:r>
              <a:rPr lang="en-US" sz="2400" dirty="0">
                <a:latin typeface="Bootstrap Alternate Pro" panose="02000000000000000000" pitchFamily="50" charset="0"/>
              </a:rPr>
              <a:t>¿</a:t>
            </a:r>
            <a:r>
              <a:rPr lang="en-US" sz="2400" dirty="0" err="1">
                <a:latin typeface="Bootstrap Alternate Pro" panose="02000000000000000000" pitchFamily="50" charset="0"/>
              </a:rPr>
              <a:t>Esto</a:t>
            </a:r>
            <a:r>
              <a:rPr lang="en-US" sz="2400" dirty="0">
                <a:latin typeface="Bootstrap Alternate Pro" panose="02000000000000000000" pitchFamily="50" charset="0"/>
              </a:rPr>
              <a:t> </a:t>
            </a:r>
            <a:r>
              <a:rPr lang="en-US" sz="2400" dirty="0" err="1">
                <a:latin typeface="Bootstrap Alternate Pro" panose="02000000000000000000" pitchFamily="50" charset="0"/>
              </a:rPr>
              <a:t>es</a:t>
            </a:r>
            <a:r>
              <a:rPr lang="en-US" sz="2400" dirty="0">
                <a:latin typeface="Bootstrap Alternate Pro" panose="02000000000000000000" pitchFamily="50" charset="0"/>
              </a:rPr>
              <a:t> un </a:t>
            </a:r>
            <a:r>
              <a:rPr lang="en-US" sz="2400" dirty="0" err="1">
                <a:latin typeface="Bootstrap Alternate Pro" panose="02000000000000000000" pitchFamily="50" charset="0"/>
              </a:rPr>
              <a:t>resultado</a:t>
            </a:r>
            <a:r>
              <a:rPr lang="en-US" sz="2400" dirty="0">
                <a:latin typeface="Bootstrap Alternate Pro" panose="02000000000000000000" pitchFamily="50" charset="0"/>
              </a:rPr>
              <a:t> IAE para </a:t>
            </a:r>
            <a:r>
              <a:rPr lang="en-US" sz="2400" dirty="0" err="1">
                <a:latin typeface="Bootstrap Alternate Pro" panose="02000000000000000000" pitchFamily="50" charset="0"/>
              </a:rPr>
              <a:t>tí</a:t>
            </a:r>
            <a:r>
              <a:rPr lang="en-US" sz="2400" dirty="0">
                <a:latin typeface="Bootstrap Alternate Pro" panose="02000000000000000000" pitchFamily="50" charset="0"/>
              </a:rPr>
              <a:t>? ¿Por que </a:t>
            </a:r>
            <a:r>
              <a:rPr lang="en-US" sz="2400" dirty="0" err="1">
                <a:latin typeface="Bootstrap Alternate Pro" panose="02000000000000000000" pitchFamily="50" charset="0"/>
              </a:rPr>
              <a:t>sí</a:t>
            </a:r>
            <a:r>
              <a:rPr lang="en-US" sz="2400" dirty="0">
                <a:latin typeface="Bootstrap Alternate Pro" panose="02000000000000000000" pitchFamily="50" charset="0"/>
              </a:rPr>
              <a:t> o no?</a:t>
            </a:r>
          </a:p>
          <a:p>
            <a:pPr marL="285750" indent="-285750" algn="ctr">
              <a:buFont typeface="Wingdings" panose="05000000000000000000" pitchFamily="2" charset="2"/>
              <a:buChar char="Ø"/>
            </a:pPr>
            <a:r>
              <a:rPr lang="en-US" sz="2400" dirty="0">
                <a:latin typeface="Bootstrap Alternate Pro" panose="02000000000000000000" pitchFamily="50" charset="0"/>
              </a:rPr>
              <a:t>2 </a:t>
            </a:r>
            <a:r>
              <a:rPr lang="en-US" sz="2400" dirty="0" err="1">
                <a:latin typeface="Bootstrap Alternate Pro" panose="02000000000000000000" pitchFamily="50" charset="0"/>
              </a:rPr>
              <a:t>minutos</a:t>
            </a:r>
            <a:r>
              <a:rPr lang="en-US" sz="2400" dirty="0">
                <a:latin typeface="Bootstrap Alternate Pro" panose="02000000000000000000" pitchFamily="50" charset="0"/>
              </a:rPr>
              <a:t> </a:t>
            </a:r>
            <a:r>
              <a:rPr lang="en-US" sz="2400" dirty="0" err="1">
                <a:latin typeface="Bootstrap Alternate Pro" panose="02000000000000000000" pitchFamily="50" charset="0"/>
              </a:rPr>
              <a:t>leerlo</a:t>
            </a:r>
            <a:r>
              <a:rPr lang="en-US" sz="2400" dirty="0">
                <a:latin typeface="Bootstrap Alternate Pro" panose="02000000000000000000" pitchFamily="50" charset="0"/>
              </a:rPr>
              <a:t> </a:t>
            </a:r>
            <a:r>
              <a:rPr lang="en-US" sz="2400" dirty="0" err="1">
                <a:latin typeface="Bootstrap Alternate Pro" panose="02000000000000000000" pitchFamily="50" charset="0"/>
              </a:rPr>
              <a:t>individualmente</a:t>
            </a:r>
            <a:endParaRPr lang="en-US" sz="2400" dirty="0">
              <a:latin typeface="Bootstrap Alternate Pro" panose="02000000000000000000" pitchFamily="50" charset="0"/>
            </a:endParaRPr>
          </a:p>
          <a:p>
            <a:pPr marL="285750" indent="-285750" algn="ctr">
              <a:buFont typeface="Wingdings" panose="05000000000000000000" pitchFamily="2" charset="2"/>
              <a:buChar char="Ø"/>
            </a:pPr>
            <a:r>
              <a:rPr lang="en-US" sz="2400" dirty="0">
                <a:latin typeface="Bootstrap Alternate Pro" panose="02000000000000000000" pitchFamily="50" charset="0"/>
              </a:rPr>
              <a:t>3 </a:t>
            </a:r>
            <a:r>
              <a:rPr lang="en-US" sz="2400" dirty="0" err="1">
                <a:latin typeface="Bootstrap Alternate Pro" panose="02000000000000000000" pitchFamily="50" charset="0"/>
              </a:rPr>
              <a:t>minutos</a:t>
            </a:r>
            <a:r>
              <a:rPr lang="en-US" sz="2400" dirty="0">
                <a:latin typeface="Bootstrap Alternate Pro" panose="02000000000000000000" pitchFamily="50" charset="0"/>
              </a:rPr>
              <a:t> </a:t>
            </a:r>
            <a:r>
              <a:rPr lang="en-US" sz="2400" dirty="0" err="1">
                <a:latin typeface="Bootstrap Alternate Pro" panose="02000000000000000000" pitchFamily="50" charset="0"/>
              </a:rPr>
              <a:t>conversar</a:t>
            </a:r>
            <a:r>
              <a:rPr lang="en-US" sz="2400" dirty="0">
                <a:latin typeface="Bootstrap Alternate Pro" panose="02000000000000000000" pitchFamily="50" charset="0"/>
              </a:rPr>
              <a:t> con </a:t>
            </a:r>
            <a:r>
              <a:rPr lang="en-US" sz="2400" dirty="0" err="1">
                <a:latin typeface="Bootstrap Alternate Pro" panose="02000000000000000000" pitchFamily="50" charset="0"/>
              </a:rPr>
              <a:t>una</a:t>
            </a:r>
            <a:r>
              <a:rPr lang="en-US" sz="2400" dirty="0">
                <a:latin typeface="Bootstrap Alternate Pro" panose="02000000000000000000" pitchFamily="50" charset="0"/>
              </a:rPr>
              <a:t> </a:t>
            </a:r>
            <a:r>
              <a:rPr lang="en-US" sz="2400" dirty="0" err="1">
                <a:latin typeface="Bootstrap Alternate Pro" panose="02000000000000000000" pitchFamily="50" charset="0"/>
              </a:rPr>
              <a:t>pareja</a:t>
            </a:r>
            <a:r>
              <a:rPr lang="en-US" sz="2400" dirty="0">
                <a:latin typeface="Bootstrap Alternate Pro" panose="02000000000000000000" pitchFamily="50" charset="0"/>
              </a:rPr>
              <a:t> </a:t>
            </a:r>
            <a:r>
              <a:rPr lang="en-US" sz="2400" dirty="0" err="1">
                <a:latin typeface="Bootstrap Alternate Pro" panose="02000000000000000000" pitchFamily="50" charset="0"/>
              </a:rPr>
              <a:t>en</a:t>
            </a:r>
            <a:r>
              <a:rPr lang="en-US" sz="2400" dirty="0">
                <a:latin typeface="Bootstrap Alternate Pro" panose="02000000000000000000" pitchFamily="50" charset="0"/>
              </a:rPr>
              <a:t> la mesa</a:t>
            </a:r>
          </a:p>
        </p:txBody>
      </p:sp>
    </p:spTree>
    <p:extLst>
      <p:ext uri="{BB962C8B-B14F-4D97-AF65-F5344CB8AC3E}">
        <p14:creationId xmlns:p14="http://schemas.microsoft.com/office/powerpoint/2010/main" val="2210846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C72CA90B-D6CB-448A-86EB-97E78BF68A3E}"/>
              </a:ext>
            </a:extLst>
          </p:cNvPr>
          <p:cNvSpPr/>
          <p:nvPr/>
        </p:nvSpPr>
        <p:spPr>
          <a:xfrm>
            <a:off x="4120055" y="924910"/>
            <a:ext cx="6253655" cy="5644056"/>
          </a:xfrm>
          <a:prstGeom prst="ellips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ED45797F-8740-413C-B549-492F6059239A}"/>
              </a:ext>
            </a:extLst>
          </p:cNvPr>
          <p:cNvSpPr txBox="1"/>
          <p:nvPr/>
        </p:nvSpPr>
        <p:spPr>
          <a:xfrm>
            <a:off x="6117021" y="3216166"/>
            <a:ext cx="2732689" cy="1015663"/>
          </a:xfrm>
          <a:prstGeom prst="rect">
            <a:avLst/>
          </a:prstGeom>
          <a:noFill/>
        </p:spPr>
        <p:txBody>
          <a:bodyPr wrap="square" rtlCol="0">
            <a:spAutoFit/>
          </a:bodyPr>
          <a:lstStyle/>
          <a:p>
            <a:r>
              <a:rPr lang="en-US" sz="2000" dirty="0">
                <a:solidFill>
                  <a:schemeClr val="bg1"/>
                </a:solidFill>
              </a:rPr>
              <a:t>Sistema Agricola (planta, </a:t>
            </a:r>
            <a:r>
              <a:rPr lang="en-US" sz="2000" dirty="0" err="1">
                <a:solidFill>
                  <a:schemeClr val="bg1"/>
                </a:solidFill>
              </a:rPr>
              <a:t>parcela</a:t>
            </a:r>
            <a:r>
              <a:rPr lang="en-US" sz="2000" dirty="0">
                <a:solidFill>
                  <a:schemeClr val="bg1"/>
                </a:solidFill>
              </a:rPr>
              <a:t>, </a:t>
            </a:r>
            <a:r>
              <a:rPr lang="en-US" sz="2000" dirty="0" err="1">
                <a:solidFill>
                  <a:schemeClr val="bg1"/>
                </a:solidFill>
              </a:rPr>
              <a:t>hogar</a:t>
            </a:r>
            <a:r>
              <a:rPr lang="en-US" sz="2000" dirty="0">
                <a:solidFill>
                  <a:schemeClr val="bg1"/>
                </a:solidFill>
              </a:rPr>
              <a:t>, </a:t>
            </a:r>
            <a:r>
              <a:rPr lang="en-US" sz="2000" dirty="0" err="1">
                <a:solidFill>
                  <a:schemeClr val="bg1"/>
                </a:solidFill>
              </a:rPr>
              <a:t>territorio</a:t>
            </a:r>
            <a:r>
              <a:rPr lang="en-US" sz="2000" dirty="0">
                <a:solidFill>
                  <a:schemeClr val="bg1"/>
                </a:solidFill>
              </a:rPr>
              <a:t>)</a:t>
            </a:r>
          </a:p>
        </p:txBody>
      </p:sp>
      <p:sp>
        <p:nvSpPr>
          <p:cNvPr id="4" name="Oval 3">
            <a:extLst>
              <a:ext uri="{FF2B5EF4-FFF2-40B4-BE49-F238E27FC236}">
                <a16:creationId xmlns:a16="http://schemas.microsoft.com/office/drawing/2014/main" id="{1CEE0513-5485-41F6-89C4-8AED2FED33C0}"/>
              </a:ext>
            </a:extLst>
          </p:cNvPr>
          <p:cNvSpPr/>
          <p:nvPr/>
        </p:nvSpPr>
        <p:spPr>
          <a:xfrm>
            <a:off x="5580993" y="1639614"/>
            <a:ext cx="1555531" cy="1345324"/>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BO">
                <a:solidFill>
                  <a:schemeClr val="tx1"/>
                </a:solidFill>
              </a:rPr>
              <a:t>Nutrición</a:t>
            </a:r>
          </a:p>
        </p:txBody>
      </p:sp>
      <p:sp>
        <p:nvSpPr>
          <p:cNvPr id="5" name="Oval 4">
            <a:extLst>
              <a:ext uri="{FF2B5EF4-FFF2-40B4-BE49-F238E27FC236}">
                <a16:creationId xmlns:a16="http://schemas.microsoft.com/office/drawing/2014/main" id="{618E9677-ECB9-4ADA-B91D-C75E6A92DF8D}"/>
              </a:ext>
            </a:extLst>
          </p:cNvPr>
          <p:cNvSpPr/>
          <p:nvPr/>
        </p:nvSpPr>
        <p:spPr>
          <a:xfrm>
            <a:off x="7546425" y="1520767"/>
            <a:ext cx="1555531" cy="1345324"/>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rPr>
              <a:t>Suelos</a:t>
            </a:r>
            <a:endParaRPr lang="en-US" dirty="0">
              <a:solidFill>
                <a:schemeClr val="tx1"/>
              </a:solidFill>
            </a:endParaRPr>
          </a:p>
        </p:txBody>
      </p:sp>
      <p:sp>
        <p:nvSpPr>
          <p:cNvPr id="6" name="Oval 5">
            <a:extLst>
              <a:ext uri="{FF2B5EF4-FFF2-40B4-BE49-F238E27FC236}">
                <a16:creationId xmlns:a16="http://schemas.microsoft.com/office/drawing/2014/main" id="{28097815-507A-4316-A82D-EE1CE5DE5390}"/>
              </a:ext>
            </a:extLst>
          </p:cNvPr>
          <p:cNvSpPr/>
          <p:nvPr/>
        </p:nvSpPr>
        <p:spPr>
          <a:xfrm>
            <a:off x="8481848" y="3559167"/>
            <a:ext cx="1876097" cy="1345324"/>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rPr>
              <a:t>Mercados</a:t>
            </a:r>
            <a:endParaRPr lang="en-US" dirty="0">
              <a:solidFill>
                <a:schemeClr val="tx1"/>
              </a:solidFill>
            </a:endParaRPr>
          </a:p>
        </p:txBody>
      </p:sp>
      <p:sp>
        <p:nvSpPr>
          <p:cNvPr id="7" name="Oval 6">
            <a:extLst>
              <a:ext uri="{FF2B5EF4-FFF2-40B4-BE49-F238E27FC236}">
                <a16:creationId xmlns:a16="http://schemas.microsoft.com/office/drawing/2014/main" id="{4F1F43A6-7C45-4E22-9050-A1AD361C3E89}"/>
              </a:ext>
            </a:extLst>
          </p:cNvPr>
          <p:cNvSpPr/>
          <p:nvPr/>
        </p:nvSpPr>
        <p:spPr>
          <a:xfrm>
            <a:off x="4120055" y="3216166"/>
            <a:ext cx="1996966" cy="1345324"/>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rPr>
              <a:t>Variabilidad</a:t>
            </a:r>
            <a:r>
              <a:rPr lang="en-US" dirty="0">
                <a:solidFill>
                  <a:schemeClr val="tx1"/>
                </a:solidFill>
              </a:rPr>
              <a:t> </a:t>
            </a:r>
            <a:r>
              <a:rPr lang="en-US" dirty="0" err="1">
                <a:solidFill>
                  <a:schemeClr val="tx1"/>
                </a:solidFill>
              </a:rPr>
              <a:t>Climatica</a:t>
            </a:r>
            <a:endParaRPr lang="en-US" dirty="0">
              <a:solidFill>
                <a:schemeClr val="tx1"/>
              </a:solidFill>
            </a:endParaRPr>
          </a:p>
        </p:txBody>
      </p:sp>
      <p:sp>
        <p:nvSpPr>
          <p:cNvPr id="8" name="Oval 7">
            <a:extLst>
              <a:ext uri="{FF2B5EF4-FFF2-40B4-BE49-F238E27FC236}">
                <a16:creationId xmlns:a16="http://schemas.microsoft.com/office/drawing/2014/main" id="{0DD5E4F4-6422-4AE6-AE07-07B09B87C86B}"/>
              </a:ext>
            </a:extLst>
          </p:cNvPr>
          <p:cNvSpPr/>
          <p:nvPr/>
        </p:nvSpPr>
        <p:spPr>
          <a:xfrm>
            <a:off x="5060732" y="4659419"/>
            <a:ext cx="2217682" cy="1445172"/>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rPr>
              <a:t>Plagas</a:t>
            </a:r>
            <a:r>
              <a:rPr lang="en-US" dirty="0">
                <a:solidFill>
                  <a:schemeClr val="tx1"/>
                </a:solidFill>
              </a:rPr>
              <a:t> &amp; </a:t>
            </a:r>
            <a:r>
              <a:rPr lang="en-US" dirty="0" err="1">
                <a:solidFill>
                  <a:schemeClr val="tx1"/>
                </a:solidFill>
              </a:rPr>
              <a:t>Enfermedades</a:t>
            </a:r>
            <a:endParaRPr lang="en-US" dirty="0">
              <a:solidFill>
                <a:schemeClr val="tx1"/>
              </a:solidFill>
            </a:endParaRPr>
          </a:p>
        </p:txBody>
      </p:sp>
      <p:sp>
        <p:nvSpPr>
          <p:cNvPr id="9" name="Oval 8">
            <a:extLst>
              <a:ext uri="{FF2B5EF4-FFF2-40B4-BE49-F238E27FC236}">
                <a16:creationId xmlns:a16="http://schemas.microsoft.com/office/drawing/2014/main" id="{749550BB-3C4B-481D-9A04-93CB387576B0}"/>
              </a:ext>
            </a:extLst>
          </p:cNvPr>
          <p:cNvSpPr/>
          <p:nvPr/>
        </p:nvSpPr>
        <p:spPr>
          <a:xfrm>
            <a:off x="7294179" y="4931980"/>
            <a:ext cx="1555531" cy="1345324"/>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rPr>
              <a:t>Sistemas</a:t>
            </a:r>
            <a:r>
              <a:rPr lang="en-US" dirty="0">
                <a:solidFill>
                  <a:schemeClr val="tx1"/>
                </a:solidFill>
              </a:rPr>
              <a:t> de </a:t>
            </a:r>
            <a:r>
              <a:rPr lang="en-US" dirty="0" err="1">
                <a:solidFill>
                  <a:schemeClr val="tx1"/>
                </a:solidFill>
              </a:rPr>
              <a:t>Semillas</a:t>
            </a:r>
            <a:endParaRPr lang="en-US" dirty="0">
              <a:solidFill>
                <a:schemeClr val="tx1"/>
              </a:solidFill>
            </a:endParaRPr>
          </a:p>
        </p:txBody>
      </p:sp>
      <p:sp>
        <p:nvSpPr>
          <p:cNvPr id="10" name="TextBox 9">
            <a:extLst>
              <a:ext uri="{FF2B5EF4-FFF2-40B4-BE49-F238E27FC236}">
                <a16:creationId xmlns:a16="http://schemas.microsoft.com/office/drawing/2014/main" id="{7C2A24D5-AD0A-4AB5-AD43-FE6CC7FB036C}"/>
              </a:ext>
            </a:extLst>
          </p:cNvPr>
          <p:cNvSpPr txBox="1"/>
          <p:nvPr/>
        </p:nvSpPr>
        <p:spPr>
          <a:xfrm>
            <a:off x="168166" y="126124"/>
            <a:ext cx="5602013" cy="1323439"/>
          </a:xfrm>
          <a:prstGeom prst="rect">
            <a:avLst/>
          </a:prstGeom>
          <a:noFill/>
        </p:spPr>
        <p:txBody>
          <a:bodyPr wrap="square" rtlCol="0">
            <a:spAutoFit/>
          </a:bodyPr>
          <a:lstStyle/>
          <a:p>
            <a:r>
              <a:rPr lang="en-US" sz="4000" dirty="0">
                <a:latin typeface="Bootstrap Alternate Pro" panose="02000000000000000000" pitchFamily="50" charset="0"/>
              </a:rPr>
              <a:t>IAE: </a:t>
            </a:r>
            <a:r>
              <a:rPr lang="en-US" sz="4000" dirty="0" err="1">
                <a:latin typeface="Bootstrap Alternate Pro" panose="02000000000000000000" pitchFamily="50" charset="0"/>
              </a:rPr>
              <a:t>enfoque</a:t>
            </a:r>
            <a:r>
              <a:rPr lang="en-US" sz="4000" dirty="0">
                <a:latin typeface="Bootstrap Alternate Pro" panose="02000000000000000000" pitchFamily="50" charset="0"/>
              </a:rPr>
              <a:t> de </a:t>
            </a:r>
            <a:r>
              <a:rPr lang="en-US" sz="4000" dirty="0" err="1">
                <a:latin typeface="Bootstrap Alternate Pro" panose="02000000000000000000" pitchFamily="50" charset="0"/>
              </a:rPr>
              <a:t>sistemas</a:t>
            </a:r>
            <a:endParaRPr lang="en-US" sz="4000" dirty="0">
              <a:latin typeface="Bootstrap Alternate Pro" panose="02000000000000000000" pitchFamily="50" charset="0"/>
            </a:endParaRPr>
          </a:p>
        </p:txBody>
      </p:sp>
      <p:sp>
        <p:nvSpPr>
          <p:cNvPr id="11" name="TextBox 10">
            <a:extLst>
              <a:ext uri="{FF2B5EF4-FFF2-40B4-BE49-F238E27FC236}">
                <a16:creationId xmlns:a16="http://schemas.microsoft.com/office/drawing/2014/main" id="{CF011EF9-ACB3-4D29-BEC6-B33DC9E62578}"/>
              </a:ext>
            </a:extLst>
          </p:cNvPr>
          <p:cNvSpPr txBox="1"/>
          <p:nvPr/>
        </p:nvSpPr>
        <p:spPr>
          <a:xfrm>
            <a:off x="168166" y="1449563"/>
            <a:ext cx="4414563" cy="1077218"/>
          </a:xfrm>
          <a:prstGeom prst="rect">
            <a:avLst/>
          </a:prstGeom>
          <a:noFill/>
        </p:spPr>
        <p:txBody>
          <a:bodyPr wrap="square" rtlCol="0">
            <a:spAutoFit/>
          </a:bodyPr>
          <a:lstStyle/>
          <a:p>
            <a:r>
              <a:rPr lang="en-US" dirty="0"/>
              <a:t>“</a:t>
            </a:r>
            <a:r>
              <a:rPr lang="es-PE" dirty="0"/>
              <a:t>La IAE busca mejorar la productividad de los </a:t>
            </a:r>
            <a:r>
              <a:rPr lang="es-PE" sz="2800" u="sng" dirty="0"/>
              <a:t>sistemas</a:t>
            </a:r>
            <a:r>
              <a:rPr lang="es-PE" sz="2800" dirty="0"/>
              <a:t> </a:t>
            </a:r>
            <a:r>
              <a:rPr lang="es-PE" dirty="0"/>
              <a:t>agrícolas integrando a la gestión agrícola los principios ecológicos… “</a:t>
            </a:r>
            <a:endParaRPr lang="en-US" dirty="0"/>
          </a:p>
        </p:txBody>
      </p:sp>
      <p:graphicFrame>
        <p:nvGraphicFramePr>
          <p:cNvPr id="12" name="Diagram 11">
            <a:extLst>
              <a:ext uri="{FF2B5EF4-FFF2-40B4-BE49-F238E27FC236}">
                <a16:creationId xmlns:a16="http://schemas.microsoft.com/office/drawing/2014/main" id="{A0B77774-9A85-4993-AC93-FCC463D7111B}"/>
              </a:ext>
            </a:extLst>
          </p:cNvPr>
          <p:cNvGraphicFramePr/>
          <p:nvPr>
            <p:extLst>
              <p:ext uri="{D42A27DB-BD31-4B8C-83A1-F6EECF244321}">
                <p14:modId xmlns:p14="http://schemas.microsoft.com/office/powerpoint/2010/main" val="139036433"/>
              </p:ext>
            </p:extLst>
          </p:nvPr>
        </p:nvGraphicFramePr>
        <p:xfrm>
          <a:off x="0" y="4276980"/>
          <a:ext cx="3647090" cy="26232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61515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3"/>
          <a:stretch>
            <a:fillRect/>
          </a:stretch>
        </p:blipFill>
        <p:spPr>
          <a:xfrm>
            <a:off x="2501652" y="2170701"/>
            <a:ext cx="6949440" cy="2883428"/>
          </a:xfrm>
          <a:prstGeom prst="rect">
            <a:avLst/>
          </a:prstGeom>
        </p:spPr>
      </p:pic>
      <p:sp>
        <p:nvSpPr>
          <p:cNvPr id="37" name="Rectangle 36"/>
          <p:cNvSpPr/>
          <p:nvPr/>
        </p:nvSpPr>
        <p:spPr>
          <a:xfrm>
            <a:off x="1524000" y="0"/>
            <a:ext cx="9144000" cy="1716352"/>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Tw Cen MT" panose="020B0602020104020603" pitchFamily="34" charset="0"/>
            </a:endParaRPr>
          </a:p>
        </p:txBody>
      </p:sp>
      <p:sp>
        <p:nvSpPr>
          <p:cNvPr id="19" name="Oval 18"/>
          <p:cNvSpPr/>
          <p:nvPr/>
        </p:nvSpPr>
        <p:spPr>
          <a:xfrm>
            <a:off x="9296400" y="3081499"/>
            <a:ext cx="228600" cy="2286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Tw Cen MT" panose="020B0602020104020603" pitchFamily="34" charset="0"/>
            </a:endParaRPr>
          </a:p>
        </p:txBody>
      </p:sp>
      <p:sp>
        <p:nvSpPr>
          <p:cNvPr id="21" name="Oval 20"/>
          <p:cNvSpPr/>
          <p:nvPr/>
        </p:nvSpPr>
        <p:spPr>
          <a:xfrm>
            <a:off x="2667000" y="3081499"/>
            <a:ext cx="228600" cy="2286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Tw Cen MT" panose="020B0602020104020603" pitchFamily="34" charset="0"/>
            </a:endParaRPr>
          </a:p>
        </p:txBody>
      </p:sp>
      <p:sp>
        <p:nvSpPr>
          <p:cNvPr id="22" name="TextBox 21"/>
          <p:cNvSpPr txBox="1"/>
          <p:nvPr/>
        </p:nvSpPr>
        <p:spPr>
          <a:xfrm>
            <a:off x="8794334" y="3581401"/>
            <a:ext cx="1371600" cy="307777"/>
          </a:xfrm>
          <a:prstGeom prst="rect">
            <a:avLst/>
          </a:prstGeom>
          <a:solidFill>
            <a:srgbClr val="FFFFFF">
              <a:alpha val="85098"/>
            </a:srgbClr>
          </a:solidFill>
        </p:spPr>
        <p:txBody>
          <a:bodyPr wrap="square" lIns="0" tIns="0" rIns="0" bIns="0" rtlCol="0">
            <a:spAutoFit/>
          </a:bodyPr>
          <a:lstStyle/>
          <a:p>
            <a:pPr algn="ctr" defTabSz="685800">
              <a:defRPr/>
            </a:pPr>
            <a:r>
              <a:rPr lang="en-US" sz="2000" b="1" dirty="0">
                <a:solidFill>
                  <a:prstClr val="black">
                    <a:lumMod val="65000"/>
                    <a:lumOff val="35000"/>
                  </a:prstClr>
                </a:solidFill>
                <a:latin typeface="Tw Cen MT" panose="020B0602020104020603" pitchFamily="34" charset="0"/>
              </a:rPr>
              <a:t>LOCAL</a:t>
            </a:r>
          </a:p>
        </p:txBody>
      </p:sp>
      <p:sp>
        <p:nvSpPr>
          <p:cNvPr id="23" name="TextBox 22"/>
          <p:cNvSpPr txBox="1"/>
          <p:nvPr/>
        </p:nvSpPr>
        <p:spPr>
          <a:xfrm>
            <a:off x="2083038" y="3581401"/>
            <a:ext cx="1371600" cy="307777"/>
          </a:xfrm>
          <a:prstGeom prst="rect">
            <a:avLst/>
          </a:prstGeom>
          <a:solidFill>
            <a:srgbClr val="FFFFFF">
              <a:alpha val="85098"/>
            </a:srgbClr>
          </a:solidFill>
        </p:spPr>
        <p:txBody>
          <a:bodyPr wrap="square" lIns="0" tIns="0" rIns="0" bIns="0" rtlCol="0">
            <a:spAutoFit/>
          </a:bodyPr>
          <a:lstStyle/>
          <a:p>
            <a:pPr algn="ctr" defTabSz="685800">
              <a:defRPr/>
            </a:pPr>
            <a:r>
              <a:rPr lang="en-US" sz="2000" b="1" dirty="0">
                <a:solidFill>
                  <a:prstClr val="black">
                    <a:lumMod val="65000"/>
                    <a:lumOff val="35000"/>
                  </a:prstClr>
                </a:solidFill>
                <a:latin typeface="Tw Cen MT" panose="020B0602020104020603" pitchFamily="34" charset="0"/>
              </a:rPr>
              <a:t>GLOBAL</a:t>
            </a:r>
          </a:p>
        </p:txBody>
      </p:sp>
      <p:sp>
        <p:nvSpPr>
          <p:cNvPr id="31" name="TextBox 30"/>
          <p:cNvSpPr txBox="1"/>
          <p:nvPr/>
        </p:nvSpPr>
        <p:spPr>
          <a:xfrm>
            <a:off x="8194308" y="4085916"/>
            <a:ext cx="2587476" cy="553998"/>
          </a:xfrm>
          <a:prstGeom prst="rect">
            <a:avLst/>
          </a:prstGeom>
          <a:solidFill>
            <a:srgbClr val="FFFFFF">
              <a:alpha val="85098"/>
            </a:srgbClr>
          </a:solidFill>
        </p:spPr>
        <p:txBody>
          <a:bodyPr wrap="square" lIns="0" tIns="0" rIns="0" bIns="0" rtlCol="0">
            <a:spAutoFit/>
          </a:bodyPr>
          <a:lstStyle/>
          <a:p>
            <a:pPr algn="ctr" defTabSz="685800">
              <a:defRPr/>
            </a:pPr>
            <a:r>
              <a:rPr lang="es-BO" b="1" dirty="0">
                <a:solidFill>
                  <a:srgbClr val="227A8F"/>
                </a:solidFill>
                <a:latin typeface="Tw Cen MT" panose="020B0602020104020603" pitchFamily="34" charset="0"/>
              </a:rPr>
              <a:t>Evidencias, aprendizajes, conocimientos</a:t>
            </a:r>
          </a:p>
        </p:txBody>
      </p:sp>
      <p:sp>
        <p:nvSpPr>
          <p:cNvPr id="25" name="Rectangle 24"/>
          <p:cNvSpPr/>
          <p:nvPr/>
        </p:nvSpPr>
        <p:spPr>
          <a:xfrm>
            <a:off x="1524000" y="5944649"/>
            <a:ext cx="9144000" cy="91335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Tw Cen MT" panose="020B0602020104020603" pitchFamily="34" charset="0"/>
            </a:endParaRPr>
          </a:p>
        </p:txBody>
      </p:sp>
      <p:sp>
        <p:nvSpPr>
          <p:cNvPr id="26" name="Arrow: Chevron 1"/>
          <p:cNvSpPr/>
          <p:nvPr/>
        </p:nvSpPr>
        <p:spPr>
          <a:xfrm rot="5400000">
            <a:off x="2538497" y="3412978"/>
            <a:ext cx="182880" cy="201168"/>
          </a:xfrm>
          <a:prstGeom prst="chevron">
            <a:avLst>
              <a:gd name="adj" fmla="val 56723"/>
            </a:avLst>
          </a:prstGeom>
          <a:solidFill>
            <a:srgbClr val="91A7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black"/>
              </a:solidFill>
              <a:latin typeface="Calibri" panose="020F0502020204030204"/>
            </a:endParaRPr>
          </a:p>
        </p:txBody>
      </p:sp>
      <p:sp>
        <p:nvSpPr>
          <p:cNvPr id="27" name="Arrow: Chevron 43"/>
          <p:cNvSpPr/>
          <p:nvPr/>
        </p:nvSpPr>
        <p:spPr>
          <a:xfrm rot="5400000">
            <a:off x="9460236" y="3412979"/>
            <a:ext cx="182880" cy="201168"/>
          </a:xfrm>
          <a:prstGeom prst="chevron">
            <a:avLst>
              <a:gd name="adj" fmla="val 56723"/>
            </a:avLst>
          </a:prstGeom>
          <a:solidFill>
            <a:srgbClr val="91A7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black"/>
              </a:solidFill>
              <a:latin typeface="Calibri" panose="020F0502020204030204"/>
            </a:endParaRPr>
          </a:p>
        </p:txBody>
      </p:sp>
      <p:sp>
        <p:nvSpPr>
          <p:cNvPr id="30" name="TextBox 44"/>
          <p:cNvSpPr txBox="1"/>
          <p:nvPr/>
        </p:nvSpPr>
        <p:spPr>
          <a:xfrm>
            <a:off x="3810529" y="4889043"/>
            <a:ext cx="4807953" cy="1015663"/>
          </a:xfrm>
          <a:prstGeom prst="rect">
            <a:avLst/>
          </a:prstGeom>
          <a:solidFill>
            <a:schemeClr val="bg1">
              <a:alpha val="0"/>
            </a:schemeClr>
          </a:solidFill>
        </p:spPr>
        <p:txBody>
          <a:bodyPr wrap="square" rtlCol="0">
            <a:spAutoFit/>
          </a:bodyPr>
          <a:lstStyle/>
          <a:p>
            <a:pPr algn="ctr" defTabSz="685800">
              <a:defRPr/>
            </a:pPr>
            <a:r>
              <a:rPr lang="es-BO" sz="2000" b="1" dirty="0">
                <a:solidFill>
                  <a:prstClr val="black">
                    <a:lumMod val="65000"/>
                    <a:lumOff val="35000"/>
                  </a:prstClr>
                </a:solidFill>
                <a:latin typeface="Tw Cen MT" panose="020B0602020104020603" pitchFamily="34" charset="0"/>
              </a:rPr>
              <a:t>IAE: sintetizar los aprendizajes locales para informar los principios y generar opciones x contextos</a:t>
            </a:r>
          </a:p>
        </p:txBody>
      </p:sp>
      <p:sp>
        <p:nvSpPr>
          <p:cNvPr id="40" name="TextBox 19"/>
          <p:cNvSpPr txBox="1"/>
          <p:nvPr/>
        </p:nvSpPr>
        <p:spPr>
          <a:xfrm>
            <a:off x="1834498" y="3886609"/>
            <a:ext cx="1868680" cy="276999"/>
          </a:xfrm>
          <a:prstGeom prst="rect">
            <a:avLst/>
          </a:prstGeom>
          <a:solidFill>
            <a:srgbClr val="FFFFFF">
              <a:alpha val="85098"/>
            </a:srgbClr>
          </a:solidFill>
        </p:spPr>
        <p:txBody>
          <a:bodyPr wrap="square" lIns="0" tIns="0" rIns="0" bIns="0" rtlCol="0">
            <a:spAutoFit/>
          </a:bodyPr>
          <a:lstStyle/>
          <a:p>
            <a:pPr algn="ctr" defTabSz="685800">
              <a:defRPr/>
            </a:pPr>
            <a:endParaRPr lang="en-US" b="1" dirty="0">
              <a:solidFill>
                <a:srgbClr val="227A8F"/>
              </a:solidFill>
              <a:latin typeface="Tw Cen MT" panose="020B0602020104020603" pitchFamily="34" charset="0"/>
            </a:endParaRPr>
          </a:p>
        </p:txBody>
      </p:sp>
      <p:sp>
        <p:nvSpPr>
          <p:cNvPr id="41" name="TextBox 31"/>
          <p:cNvSpPr txBox="1"/>
          <p:nvPr/>
        </p:nvSpPr>
        <p:spPr>
          <a:xfrm>
            <a:off x="1727147" y="3883236"/>
            <a:ext cx="2083382" cy="830997"/>
          </a:xfrm>
          <a:prstGeom prst="rect">
            <a:avLst/>
          </a:prstGeom>
          <a:solidFill>
            <a:srgbClr val="FFFFFF">
              <a:alpha val="85098"/>
            </a:srgbClr>
          </a:solidFill>
        </p:spPr>
        <p:txBody>
          <a:bodyPr wrap="square" lIns="0" tIns="0" rIns="0" bIns="0" rtlCol="0">
            <a:spAutoFit/>
          </a:bodyPr>
          <a:lstStyle/>
          <a:p>
            <a:pPr algn="ctr" defTabSz="685800">
              <a:defRPr/>
            </a:pPr>
            <a:r>
              <a:rPr lang="es-BO" b="1" dirty="0">
                <a:solidFill>
                  <a:srgbClr val="227A8F"/>
                </a:solidFill>
                <a:latin typeface="Tw Cen MT" panose="020B0602020104020603" pitchFamily="34" charset="0"/>
              </a:rPr>
              <a:t>Principios, mecanismos, marcos, conocimientos</a:t>
            </a:r>
          </a:p>
        </p:txBody>
      </p:sp>
      <p:sp>
        <p:nvSpPr>
          <p:cNvPr id="2" name="TextBox 1">
            <a:extLst>
              <a:ext uri="{FF2B5EF4-FFF2-40B4-BE49-F238E27FC236}">
                <a16:creationId xmlns:a16="http://schemas.microsoft.com/office/drawing/2014/main" id="{F8936BCF-F207-435C-B56E-ABA518898855}"/>
              </a:ext>
            </a:extLst>
          </p:cNvPr>
          <p:cNvSpPr txBox="1"/>
          <p:nvPr/>
        </p:nvSpPr>
        <p:spPr>
          <a:xfrm>
            <a:off x="1524000" y="210207"/>
            <a:ext cx="9143999" cy="1231106"/>
          </a:xfrm>
          <a:prstGeom prst="rect">
            <a:avLst/>
          </a:prstGeom>
          <a:noFill/>
        </p:spPr>
        <p:txBody>
          <a:bodyPr wrap="square" rtlCol="0">
            <a:spAutoFit/>
          </a:bodyPr>
          <a:lstStyle/>
          <a:p>
            <a:r>
              <a:rPr lang="en-US" dirty="0">
                <a:solidFill>
                  <a:schemeClr val="bg1"/>
                </a:solidFill>
              </a:rPr>
              <a:t> ” …</a:t>
            </a:r>
            <a:r>
              <a:rPr lang="es-PE" dirty="0">
                <a:solidFill>
                  <a:schemeClr val="bg1"/>
                </a:solidFill>
              </a:rPr>
              <a:t>Los investigadores y los agricultores colaboran para identificar o desarrollar </a:t>
            </a:r>
            <a:r>
              <a:rPr lang="es-PE" sz="2800" u="sng" dirty="0">
                <a:solidFill>
                  <a:schemeClr val="bg1"/>
                </a:solidFill>
              </a:rPr>
              <a:t>opciones</a:t>
            </a:r>
            <a:r>
              <a:rPr lang="es-PE" dirty="0">
                <a:solidFill>
                  <a:schemeClr val="bg1"/>
                </a:solidFill>
              </a:rPr>
              <a:t> que se adapten a los </a:t>
            </a:r>
            <a:r>
              <a:rPr lang="es-PE" sz="2800" u="sng" dirty="0">
                <a:solidFill>
                  <a:schemeClr val="bg1"/>
                </a:solidFill>
              </a:rPr>
              <a:t>contextos</a:t>
            </a:r>
            <a:r>
              <a:rPr lang="es-PE" dirty="0">
                <a:solidFill>
                  <a:schemeClr val="bg1"/>
                </a:solidFill>
              </a:rPr>
              <a:t> de los agricultores, que aborden sus limitaciones y les brinden nuevas oportunidades”</a:t>
            </a:r>
            <a:endParaRPr lang="en-US" dirty="0">
              <a:solidFill>
                <a:schemeClr val="bg1"/>
              </a:solidFill>
            </a:endParaRPr>
          </a:p>
        </p:txBody>
      </p:sp>
    </p:spTree>
    <p:extLst>
      <p:ext uri="{BB962C8B-B14F-4D97-AF65-F5344CB8AC3E}">
        <p14:creationId xmlns:p14="http://schemas.microsoft.com/office/powerpoint/2010/main" val="3668728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extBox 3"/>
          <p:cNvSpPr txBox="1">
            <a:spLocks noChangeArrowheads="1"/>
          </p:cNvSpPr>
          <p:nvPr/>
        </p:nvSpPr>
        <p:spPr bwMode="auto">
          <a:xfrm>
            <a:off x="267171" y="2795529"/>
            <a:ext cx="3542829" cy="400110"/>
          </a:xfrm>
          <a:prstGeom prst="rect">
            <a:avLst/>
          </a:prstGeom>
          <a:noFill/>
          <a:ln w="9525">
            <a:noFill/>
            <a:miter lim="800000"/>
            <a:headEnd/>
            <a:tailEnd/>
          </a:ln>
        </p:spPr>
        <p:txBody>
          <a:bodyPr wrap="none">
            <a:spAutoFit/>
          </a:bodyPr>
          <a:lstStyle/>
          <a:p>
            <a:r>
              <a:rPr lang="es-BO" sz="2000" b="1" dirty="0"/>
              <a:t>Sistemas tradicionales </a:t>
            </a:r>
            <a:r>
              <a:rPr lang="es-BO" sz="2000" b="1" dirty="0" err="1"/>
              <a:t>agricolas</a:t>
            </a:r>
            <a:endParaRPr lang="es-BO" sz="2000" b="1" dirty="0"/>
          </a:p>
        </p:txBody>
      </p:sp>
      <p:grpSp>
        <p:nvGrpSpPr>
          <p:cNvPr id="2" name="Group 24"/>
          <p:cNvGrpSpPr>
            <a:grpSpLocks/>
          </p:cNvGrpSpPr>
          <p:nvPr/>
        </p:nvGrpSpPr>
        <p:grpSpPr bwMode="auto">
          <a:xfrm>
            <a:off x="2465765" y="1906380"/>
            <a:ext cx="4316035" cy="707886"/>
            <a:chOff x="2514600" y="1182471"/>
            <a:chExt cx="4315691" cy="707989"/>
          </a:xfrm>
        </p:grpSpPr>
        <p:sp>
          <p:nvSpPr>
            <p:cNvPr id="18450" name="TextBox 4"/>
            <p:cNvSpPr txBox="1">
              <a:spLocks noChangeArrowheads="1"/>
            </p:cNvSpPr>
            <p:nvPr/>
          </p:nvSpPr>
          <p:spPr bwMode="auto">
            <a:xfrm>
              <a:off x="3200291" y="1182471"/>
              <a:ext cx="3630000" cy="707989"/>
            </a:xfrm>
            <a:prstGeom prst="rect">
              <a:avLst/>
            </a:prstGeom>
            <a:noFill/>
            <a:ln w="9525">
              <a:noFill/>
              <a:miter lim="800000"/>
              <a:headEnd/>
              <a:tailEnd/>
            </a:ln>
          </p:spPr>
          <p:txBody>
            <a:bodyPr wrap="none">
              <a:spAutoFit/>
            </a:bodyPr>
            <a:lstStyle/>
            <a:p>
              <a:r>
                <a:rPr lang="en-US" sz="2000" b="1" dirty="0" err="1"/>
                <a:t>Sistemas</a:t>
              </a:r>
              <a:r>
                <a:rPr lang="en-US" sz="2000" b="1" dirty="0"/>
                <a:t> de </a:t>
              </a:r>
              <a:r>
                <a:rPr lang="en-US" sz="2000" b="1" dirty="0" err="1"/>
                <a:t>producción</a:t>
              </a:r>
              <a:r>
                <a:rPr lang="en-US" sz="2000" b="1" dirty="0"/>
                <a:t> con </a:t>
              </a:r>
              <a:r>
                <a:rPr lang="en-US" sz="2000" b="1" dirty="0" err="1"/>
                <a:t>uso</a:t>
              </a:r>
              <a:r>
                <a:rPr lang="en-US" sz="2000" b="1" dirty="0"/>
                <a:t> </a:t>
              </a:r>
            </a:p>
            <a:p>
              <a:r>
                <a:rPr lang="en-US" sz="2000" b="1" dirty="0" err="1"/>
                <a:t>intensivos</a:t>
              </a:r>
              <a:r>
                <a:rPr lang="en-US" sz="2000" b="1" dirty="0"/>
                <a:t> de </a:t>
              </a:r>
              <a:r>
                <a:rPr lang="en-US" sz="2000" b="1" dirty="0" err="1"/>
                <a:t>insumos</a:t>
              </a:r>
              <a:r>
                <a:rPr lang="en-US" sz="2000" b="1" dirty="0"/>
                <a:t> </a:t>
              </a:r>
              <a:r>
                <a:rPr lang="en-US" sz="2000" b="1" dirty="0" err="1"/>
                <a:t>externos</a:t>
              </a:r>
              <a:endParaRPr lang="en-US" sz="2000" b="1" dirty="0"/>
            </a:p>
          </p:txBody>
        </p:sp>
        <p:cxnSp>
          <p:nvCxnSpPr>
            <p:cNvPr id="13" name="Straight Arrow Connector 12"/>
            <p:cNvCxnSpPr/>
            <p:nvPr/>
          </p:nvCxnSpPr>
          <p:spPr bwMode="auto">
            <a:xfrm flipV="1">
              <a:off x="2514600" y="1600045"/>
              <a:ext cx="457164" cy="228633"/>
            </a:xfrm>
            <a:prstGeom prst="straightConnector1">
              <a:avLst/>
            </a:prstGeom>
            <a:ln>
              <a:headEnd type="none" w="med" len="med"/>
              <a:tailEnd type="arrow" w="lg" len="med"/>
            </a:ln>
          </p:spPr>
          <p:style>
            <a:lnRef idx="3">
              <a:schemeClr val="dk1"/>
            </a:lnRef>
            <a:fillRef idx="0">
              <a:schemeClr val="dk1"/>
            </a:fillRef>
            <a:effectRef idx="2">
              <a:schemeClr val="dk1"/>
            </a:effectRef>
            <a:fontRef idx="minor">
              <a:schemeClr val="tx1"/>
            </a:fontRef>
          </p:style>
        </p:cxnSp>
      </p:grpSp>
      <p:grpSp>
        <p:nvGrpSpPr>
          <p:cNvPr id="3" name="Group 25"/>
          <p:cNvGrpSpPr>
            <a:grpSpLocks/>
          </p:cNvGrpSpPr>
          <p:nvPr/>
        </p:nvGrpSpPr>
        <p:grpSpPr bwMode="auto">
          <a:xfrm>
            <a:off x="3657600" y="3352800"/>
            <a:ext cx="3283704" cy="1258688"/>
            <a:chOff x="2438400" y="2514600"/>
            <a:chExt cx="3282918" cy="1258998"/>
          </a:xfrm>
        </p:grpSpPr>
        <p:sp>
          <p:nvSpPr>
            <p:cNvPr id="18448" name="TextBox 5"/>
            <p:cNvSpPr txBox="1">
              <a:spLocks noChangeArrowheads="1"/>
            </p:cNvSpPr>
            <p:nvPr/>
          </p:nvSpPr>
          <p:spPr bwMode="auto">
            <a:xfrm>
              <a:off x="3276425" y="2757685"/>
              <a:ext cx="2444893" cy="1015913"/>
            </a:xfrm>
            <a:prstGeom prst="rect">
              <a:avLst/>
            </a:prstGeom>
            <a:noFill/>
            <a:ln w="9525">
              <a:noFill/>
              <a:miter lim="800000"/>
              <a:headEnd/>
              <a:tailEnd/>
            </a:ln>
          </p:spPr>
          <p:txBody>
            <a:bodyPr wrap="none">
              <a:spAutoFit/>
            </a:bodyPr>
            <a:lstStyle/>
            <a:p>
              <a:r>
                <a:rPr lang="en-US" sz="2000" b="1" dirty="0" err="1"/>
                <a:t>Degradado</a:t>
              </a:r>
              <a:r>
                <a:rPr lang="en-US" sz="2000" b="1" dirty="0"/>
                <a:t>, </a:t>
              </a:r>
              <a:r>
                <a:rPr lang="en-US" sz="2000" b="1" dirty="0" err="1"/>
                <a:t>sistemas</a:t>
              </a:r>
              <a:r>
                <a:rPr lang="en-US" sz="2000" b="1" dirty="0"/>
                <a:t> </a:t>
              </a:r>
            </a:p>
            <a:p>
              <a:r>
                <a:rPr lang="en-US" sz="2000" b="1" dirty="0"/>
                <a:t>de bajo </a:t>
              </a:r>
              <a:r>
                <a:rPr lang="en-US" sz="2000" b="1" dirty="0" err="1"/>
                <a:t>insumos</a:t>
              </a:r>
              <a:r>
                <a:rPr lang="en-US" sz="2000" b="1" dirty="0"/>
                <a:t> </a:t>
              </a:r>
              <a:br>
                <a:rPr lang="en-US" sz="2000" b="1" dirty="0"/>
              </a:br>
              <a:endParaRPr lang="en-US" sz="2000" b="1" dirty="0"/>
            </a:p>
          </p:txBody>
        </p:sp>
        <p:cxnSp>
          <p:nvCxnSpPr>
            <p:cNvPr id="15" name="Straight Arrow Connector 14"/>
            <p:cNvCxnSpPr/>
            <p:nvPr/>
          </p:nvCxnSpPr>
          <p:spPr bwMode="auto">
            <a:xfrm>
              <a:off x="2438400" y="2514600"/>
              <a:ext cx="685636" cy="304875"/>
            </a:xfrm>
            <a:prstGeom prst="straightConnector1">
              <a:avLst/>
            </a:prstGeom>
            <a:ln>
              <a:headEnd type="none" w="med" len="med"/>
              <a:tailEnd type="arrow" w="lg" len="med"/>
            </a:ln>
          </p:spPr>
          <p:style>
            <a:lnRef idx="3">
              <a:schemeClr val="dk1"/>
            </a:lnRef>
            <a:fillRef idx="0">
              <a:schemeClr val="dk1"/>
            </a:fillRef>
            <a:effectRef idx="2">
              <a:schemeClr val="dk1"/>
            </a:effectRef>
            <a:fontRef idx="minor">
              <a:schemeClr val="tx1"/>
            </a:fontRef>
          </p:style>
        </p:cxnSp>
      </p:grpSp>
      <p:grpSp>
        <p:nvGrpSpPr>
          <p:cNvPr id="4" name="Group 39"/>
          <p:cNvGrpSpPr>
            <a:grpSpLocks/>
          </p:cNvGrpSpPr>
          <p:nvPr/>
        </p:nvGrpSpPr>
        <p:grpSpPr bwMode="auto">
          <a:xfrm>
            <a:off x="3810000" y="2286001"/>
            <a:ext cx="6598702" cy="1514476"/>
            <a:chOff x="2514600" y="1381968"/>
            <a:chExt cx="6598850" cy="1513632"/>
          </a:xfrm>
        </p:grpSpPr>
        <p:grpSp>
          <p:nvGrpSpPr>
            <p:cNvPr id="5" name="Group 23"/>
            <p:cNvGrpSpPr>
              <a:grpSpLocks/>
            </p:cNvGrpSpPr>
            <p:nvPr/>
          </p:nvGrpSpPr>
          <p:grpSpPr bwMode="auto">
            <a:xfrm>
              <a:off x="2514600" y="1789774"/>
              <a:ext cx="6598850" cy="707491"/>
              <a:chOff x="2514600" y="1789774"/>
              <a:chExt cx="6598850" cy="707491"/>
            </a:xfrm>
          </p:grpSpPr>
          <p:sp>
            <p:nvSpPr>
              <p:cNvPr id="18446" name="TextBox 6"/>
              <p:cNvSpPr txBox="1">
                <a:spLocks noChangeArrowheads="1"/>
              </p:cNvSpPr>
              <p:nvPr/>
            </p:nvSpPr>
            <p:spPr bwMode="auto">
              <a:xfrm>
                <a:off x="6115575" y="1789774"/>
                <a:ext cx="2997875" cy="707491"/>
              </a:xfrm>
              <a:prstGeom prst="rect">
                <a:avLst/>
              </a:prstGeom>
              <a:noFill/>
              <a:ln w="9525">
                <a:noFill/>
                <a:miter lim="800000"/>
                <a:headEnd/>
                <a:tailEnd/>
              </a:ln>
            </p:spPr>
            <p:txBody>
              <a:bodyPr wrap="none">
                <a:spAutoFit/>
              </a:bodyPr>
              <a:lstStyle/>
              <a:p>
                <a:r>
                  <a:rPr lang="en-US" sz="2000" b="1" dirty="0" err="1"/>
                  <a:t>Sistemas</a:t>
                </a:r>
                <a:r>
                  <a:rPr lang="en-US" sz="2000" b="1" dirty="0"/>
                  <a:t> </a:t>
                </a:r>
                <a:r>
                  <a:rPr lang="en-US" sz="2000" b="1" dirty="0" err="1"/>
                  <a:t>agricolas</a:t>
                </a:r>
                <a:r>
                  <a:rPr lang="en-US" sz="2000" b="1" dirty="0"/>
                  <a:t> </a:t>
                </a:r>
              </a:p>
              <a:p>
                <a:r>
                  <a:rPr lang="en-US" sz="2000" b="1" dirty="0" err="1"/>
                  <a:t>ecologicamente</a:t>
                </a:r>
                <a:r>
                  <a:rPr lang="en-US" sz="2000" b="1" dirty="0"/>
                  <a:t> </a:t>
                </a:r>
                <a:r>
                  <a:rPr lang="en-US" sz="2000" b="1" dirty="0" err="1"/>
                  <a:t>intensivos</a:t>
                </a:r>
                <a:endParaRPr lang="en-US" sz="2000" b="1" dirty="0"/>
              </a:p>
            </p:txBody>
          </p:sp>
          <p:cxnSp>
            <p:nvCxnSpPr>
              <p:cNvPr id="21" name="Straight Arrow Connector 20"/>
              <p:cNvCxnSpPr/>
              <p:nvPr/>
            </p:nvCxnSpPr>
            <p:spPr bwMode="auto">
              <a:xfrm flipV="1">
                <a:off x="2514600" y="2134024"/>
                <a:ext cx="3429079" cy="0"/>
              </a:xfrm>
              <a:prstGeom prst="straightConnector1">
                <a:avLst/>
              </a:prstGeom>
              <a:ln>
                <a:headEnd type="none" w="med" len="med"/>
                <a:tailEnd type="arrow" w="lg" len="med"/>
              </a:ln>
            </p:spPr>
            <p:style>
              <a:lnRef idx="3">
                <a:schemeClr val="dk1"/>
              </a:lnRef>
              <a:fillRef idx="0">
                <a:schemeClr val="dk1"/>
              </a:fillRef>
              <a:effectRef idx="2">
                <a:schemeClr val="dk1"/>
              </a:effectRef>
              <a:fontRef idx="minor">
                <a:schemeClr val="tx1"/>
              </a:fontRef>
            </p:style>
          </p:cxnSp>
        </p:grpSp>
        <p:cxnSp>
          <p:nvCxnSpPr>
            <p:cNvPr id="30" name="Straight Arrow Connector 29"/>
            <p:cNvCxnSpPr/>
            <p:nvPr/>
          </p:nvCxnSpPr>
          <p:spPr bwMode="auto">
            <a:xfrm>
              <a:off x="5486468" y="1381968"/>
              <a:ext cx="533412" cy="255446"/>
            </a:xfrm>
            <a:prstGeom prst="straightConnector1">
              <a:avLst/>
            </a:prstGeom>
            <a:ln>
              <a:headEnd type="none" w="med" len="med"/>
              <a:tailEnd type="arrow" w="lg" len="med"/>
            </a:ln>
          </p:spPr>
          <p:style>
            <a:lnRef idx="3">
              <a:schemeClr val="dk1"/>
            </a:lnRef>
            <a:fillRef idx="0">
              <a:schemeClr val="dk1"/>
            </a:fillRef>
            <a:effectRef idx="2">
              <a:schemeClr val="dk1"/>
            </a:effectRef>
            <a:fontRef idx="minor">
              <a:schemeClr val="tx1"/>
            </a:fontRef>
          </p:style>
        </p:cxnSp>
        <p:cxnSp>
          <p:nvCxnSpPr>
            <p:cNvPr id="32" name="Straight Arrow Connector 31"/>
            <p:cNvCxnSpPr/>
            <p:nvPr/>
          </p:nvCxnSpPr>
          <p:spPr bwMode="auto">
            <a:xfrm flipV="1">
              <a:off x="5334065" y="2590970"/>
              <a:ext cx="762018" cy="304630"/>
            </a:xfrm>
            <a:prstGeom prst="straightConnector1">
              <a:avLst/>
            </a:prstGeom>
            <a:ln>
              <a:headEnd type="none" w="med" len="med"/>
              <a:tailEnd type="arrow" w="lg" len="med"/>
            </a:ln>
          </p:spPr>
          <p:style>
            <a:lnRef idx="3">
              <a:schemeClr val="dk1"/>
            </a:lnRef>
            <a:fillRef idx="0">
              <a:schemeClr val="dk1"/>
            </a:fillRef>
            <a:effectRef idx="2">
              <a:schemeClr val="dk1"/>
            </a:effectRef>
            <a:fontRef idx="minor">
              <a:schemeClr val="tx1"/>
            </a:fontRef>
          </p:style>
        </p:cxnSp>
      </p:grpSp>
      <p:sp>
        <p:nvSpPr>
          <p:cNvPr id="11" name="TextBox 10">
            <a:extLst>
              <a:ext uri="{FF2B5EF4-FFF2-40B4-BE49-F238E27FC236}">
                <a16:creationId xmlns:a16="http://schemas.microsoft.com/office/drawing/2014/main" id="{0227035C-FA6F-4B33-B2EC-2EB2B2C36302}"/>
              </a:ext>
            </a:extLst>
          </p:cNvPr>
          <p:cNvSpPr txBox="1"/>
          <p:nvPr/>
        </p:nvSpPr>
        <p:spPr>
          <a:xfrm>
            <a:off x="147145" y="105103"/>
            <a:ext cx="9343696" cy="646331"/>
          </a:xfrm>
          <a:prstGeom prst="rect">
            <a:avLst/>
          </a:prstGeom>
          <a:noFill/>
        </p:spPr>
        <p:txBody>
          <a:bodyPr wrap="square" rtlCol="0">
            <a:spAutoFit/>
          </a:bodyPr>
          <a:lstStyle/>
          <a:p>
            <a:r>
              <a:rPr lang="en-US" sz="3600" dirty="0">
                <a:latin typeface="Bootstrap Alternate Pro" panose="02000000000000000000" pitchFamily="50" charset="0"/>
              </a:rPr>
              <a:t>IAE: </a:t>
            </a:r>
            <a:r>
              <a:rPr lang="en-US" sz="3600" dirty="0" err="1">
                <a:latin typeface="Bootstrap Alternate Pro" panose="02000000000000000000" pitchFamily="50" charset="0"/>
              </a:rPr>
              <a:t>Transición</a:t>
            </a:r>
            <a:r>
              <a:rPr lang="en-US" sz="3600" dirty="0">
                <a:latin typeface="Bootstrap Alternate Pro" panose="02000000000000000000" pitchFamily="50" charset="0"/>
              </a:rPr>
              <a:t> de </a:t>
            </a:r>
            <a:r>
              <a:rPr lang="en-US" sz="3600" dirty="0" err="1">
                <a:latin typeface="Bootstrap Alternate Pro" panose="02000000000000000000" pitchFamily="50" charset="0"/>
              </a:rPr>
              <a:t>sistema</a:t>
            </a:r>
            <a:endParaRPr lang="en-US" sz="3600" dirty="0">
              <a:latin typeface="Bootstrap Alternate Pro" panose="02000000000000000000" pitchFamily="50" charset="0"/>
            </a:endParaRPr>
          </a:p>
        </p:txBody>
      </p:sp>
      <p:sp>
        <p:nvSpPr>
          <p:cNvPr id="12" name="TextBox 11">
            <a:extLst>
              <a:ext uri="{FF2B5EF4-FFF2-40B4-BE49-F238E27FC236}">
                <a16:creationId xmlns:a16="http://schemas.microsoft.com/office/drawing/2014/main" id="{DE3A72AC-CA0F-4A89-B363-E849DC35017B}"/>
              </a:ext>
            </a:extLst>
          </p:cNvPr>
          <p:cNvSpPr txBox="1"/>
          <p:nvPr/>
        </p:nvSpPr>
        <p:spPr>
          <a:xfrm>
            <a:off x="0" y="6488668"/>
            <a:ext cx="5339255" cy="369332"/>
          </a:xfrm>
          <a:prstGeom prst="rect">
            <a:avLst/>
          </a:prstGeom>
          <a:noFill/>
        </p:spPr>
        <p:txBody>
          <a:bodyPr wrap="square" rtlCol="0">
            <a:spAutoFit/>
          </a:bodyPr>
          <a:lstStyle/>
          <a:p>
            <a:r>
              <a:rPr lang="en-US" dirty="0" err="1"/>
              <a:t>Gliessman</a:t>
            </a:r>
            <a:r>
              <a:rPr lang="en-US" dirty="0"/>
              <a:t>, IAASTD, Nelson</a:t>
            </a:r>
          </a:p>
        </p:txBody>
      </p:sp>
    </p:spTree>
    <p:extLst>
      <p:ext uri="{BB962C8B-B14F-4D97-AF65-F5344CB8AC3E}">
        <p14:creationId xmlns:p14="http://schemas.microsoft.com/office/powerpoint/2010/main" val="81001095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30E565B-8F83-4EE7-ACE8-DDB89EF868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4311" y="-19377"/>
            <a:ext cx="6250075" cy="6904152"/>
          </a:xfrm>
          <a:prstGeom prst="rect">
            <a:avLst/>
          </a:prstGeom>
        </p:spPr>
      </p:pic>
    </p:spTree>
    <p:extLst>
      <p:ext uri="{BB962C8B-B14F-4D97-AF65-F5344CB8AC3E}">
        <p14:creationId xmlns:p14="http://schemas.microsoft.com/office/powerpoint/2010/main" val="2809084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35AD37-398D-42DC-8884-07587A886E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0154" y="198958"/>
            <a:ext cx="8048730" cy="6522514"/>
          </a:xfrm>
          <a:prstGeom prst="rect">
            <a:avLst/>
          </a:prstGeom>
        </p:spPr>
      </p:pic>
    </p:spTree>
    <p:extLst>
      <p:ext uri="{BB962C8B-B14F-4D97-AF65-F5344CB8AC3E}">
        <p14:creationId xmlns:p14="http://schemas.microsoft.com/office/powerpoint/2010/main" val="2320830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C265194-A92C-4613-BA1D-3D2A1DADE30C}"/>
              </a:ext>
            </a:extLst>
          </p:cNvPr>
          <p:cNvPicPr>
            <a:picLocks noChangeAspect="1"/>
          </p:cNvPicPr>
          <p:nvPr/>
        </p:nvPicPr>
        <p:blipFill rotWithShape="1">
          <a:blip r:embed="rId3">
            <a:extLst>
              <a:ext uri="{28A0092B-C50C-407E-A947-70E740481C1C}">
                <a14:useLocalDpi xmlns:a14="http://schemas.microsoft.com/office/drawing/2010/main" val="0"/>
              </a:ext>
            </a:extLst>
          </a:blip>
          <a:srcRect b="49304"/>
          <a:stretch/>
        </p:blipFill>
        <p:spPr>
          <a:xfrm>
            <a:off x="1256044" y="-13643"/>
            <a:ext cx="9581375" cy="6871643"/>
          </a:xfrm>
          <a:prstGeom prst="rect">
            <a:avLst/>
          </a:prstGeom>
        </p:spPr>
      </p:pic>
      <p:sp>
        <p:nvSpPr>
          <p:cNvPr id="2" name="Oval 1"/>
          <p:cNvSpPr/>
          <p:nvPr/>
        </p:nvSpPr>
        <p:spPr>
          <a:xfrm>
            <a:off x="7797800" y="1381539"/>
            <a:ext cx="2807252" cy="1252331"/>
          </a:xfrm>
          <a:prstGeom prst="ellipse">
            <a:avLst/>
          </a:pr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3617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71118" t="6666" r="10971" b="8889"/>
          <a:stretch/>
        </p:blipFill>
        <p:spPr>
          <a:xfrm>
            <a:off x="255712" y="126123"/>
            <a:ext cx="3990467" cy="6349365"/>
          </a:xfrm>
          <a:prstGeom prst="rect">
            <a:avLst/>
          </a:prstGeom>
        </p:spPr>
      </p:pic>
      <p:sp>
        <p:nvSpPr>
          <p:cNvPr id="3" name="TextBox 2"/>
          <p:cNvSpPr txBox="1"/>
          <p:nvPr/>
        </p:nvSpPr>
        <p:spPr>
          <a:xfrm>
            <a:off x="4908331" y="557047"/>
            <a:ext cx="6915807" cy="1938992"/>
          </a:xfrm>
          <a:prstGeom prst="rect">
            <a:avLst/>
          </a:prstGeom>
          <a:noFill/>
        </p:spPr>
        <p:txBody>
          <a:bodyPr wrap="square" rtlCol="0">
            <a:spAutoFit/>
          </a:bodyPr>
          <a:lstStyle/>
          <a:p>
            <a:r>
              <a:rPr lang="en-US" sz="4000" dirty="0">
                <a:latin typeface="Bootstrap Alternate Pro" panose="02000000000000000000" pitchFamily="50" charset="0"/>
              </a:rPr>
              <a:t>	¿</a:t>
            </a:r>
            <a:r>
              <a:rPr lang="en-US" sz="4000" dirty="0" err="1">
                <a:latin typeface="Bootstrap Alternate Pro" panose="02000000000000000000" pitchFamily="50" charset="0"/>
              </a:rPr>
              <a:t>Cuales</a:t>
            </a:r>
            <a:r>
              <a:rPr lang="en-US" sz="4000" dirty="0">
                <a:latin typeface="Bootstrap Alternate Pro" panose="02000000000000000000" pitchFamily="50" charset="0"/>
              </a:rPr>
              <a:t> </a:t>
            </a:r>
            <a:r>
              <a:rPr lang="en-US" sz="4000" dirty="0" err="1">
                <a:latin typeface="Bootstrap Alternate Pro" panose="02000000000000000000" pitchFamily="50" charset="0"/>
              </a:rPr>
              <a:t>serían</a:t>
            </a:r>
            <a:r>
              <a:rPr lang="en-US" sz="4000" dirty="0">
                <a:latin typeface="Bootstrap Alternate Pro" panose="02000000000000000000" pitchFamily="50" charset="0"/>
              </a:rPr>
              <a:t> </a:t>
            </a:r>
            <a:r>
              <a:rPr lang="en-US" sz="4000" dirty="0" err="1">
                <a:latin typeface="Bootstrap Alternate Pro" panose="02000000000000000000" pitchFamily="50" charset="0"/>
              </a:rPr>
              <a:t>los</a:t>
            </a:r>
            <a:r>
              <a:rPr lang="en-US" sz="4000" dirty="0">
                <a:latin typeface="Bootstrap Alternate Pro" panose="02000000000000000000" pitchFamily="50" charset="0"/>
              </a:rPr>
              <a:t> </a:t>
            </a:r>
            <a:r>
              <a:rPr lang="en-US" sz="4000" dirty="0" err="1">
                <a:latin typeface="Bootstrap Alternate Pro" panose="02000000000000000000" pitchFamily="50" charset="0"/>
              </a:rPr>
              <a:t>principios</a:t>
            </a:r>
            <a:r>
              <a:rPr lang="en-US" sz="4000" dirty="0">
                <a:latin typeface="Bootstrap Alternate Pro" panose="02000000000000000000" pitchFamily="50" charset="0"/>
              </a:rPr>
              <a:t> de IAE? ¿Los </a:t>
            </a:r>
            <a:r>
              <a:rPr lang="en-US" sz="4000" dirty="0" err="1">
                <a:latin typeface="Bootstrap Alternate Pro" panose="02000000000000000000" pitchFamily="50" charset="0"/>
              </a:rPr>
              <a:t>mismos</a:t>
            </a:r>
            <a:r>
              <a:rPr lang="en-US" sz="4000" dirty="0">
                <a:latin typeface="Bootstrap Alternate Pro" panose="02000000000000000000" pitchFamily="50" charset="0"/>
              </a:rPr>
              <a:t> de AE?</a:t>
            </a:r>
          </a:p>
        </p:txBody>
      </p:sp>
      <p:sp>
        <p:nvSpPr>
          <p:cNvPr id="4" name="TextBox 3"/>
          <p:cNvSpPr txBox="1"/>
          <p:nvPr/>
        </p:nvSpPr>
        <p:spPr>
          <a:xfrm>
            <a:off x="4908331" y="2911366"/>
            <a:ext cx="5675586" cy="646331"/>
          </a:xfrm>
          <a:prstGeom prst="rect">
            <a:avLst/>
          </a:prstGeom>
          <a:noFill/>
        </p:spPr>
        <p:txBody>
          <a:bodyPr wrap="square" rtlCol="0">
            <a:spAutoFit/>
          </a:bodyPr>
          <a:lstStyle/>
          <a:p>
            <a:r>
              <a:rPr lang="en-US" dirty="0"/>
              <a:t>¿</a:t>
            </a:r>
            <a:r>
              <a:rPr lang="en-US" dirty="0" err="1"/>
              <a:t>Puede</a:t>
            </a:r>
            <a:r>
              <a:rPr lang="en-US" dirty="0"/>
              <a:t> un </a:t>
            </a:r>
            <a:r>
              <a:rPr lang="en-US" dirty="0" err="1"/>
              <a:t>proyecto</a:t>
            </a:r>
            <a:r>
              <a:rPr lang="en-US" dirty="0"/>
              <a:t> </a:t>
            </a:r>
            <a:r>
              <a:rPr lang="en-US" dirty="0" err="1"/>
              <a:t>incluir</a:t>
            </a:r>
            <a:r>
              <a:rPr lang="en-US" dirty="0"/>
              <a:t> </a:t>
            </a:r>
            <a:r>
              <a:rPr lang="en-US" dirty="0" err="1"/>
              <a:t>todos</a:t>
            </a:r>
            <a:r>
              <a:rPr lang="en-US" dirty="0"/>
              <a:t> </a:t>
            </a:r>
            <a:r>
              <a:rPr lang="en-US" dirty="0" err="1"/>
              <a:t>estos</a:t>
            </a:r>
            <a:r>
              <a:rPr lang="en-US" dirty="0"/>
              <a:t> </a:t>
            </a:r>
            <a:r>
              <a:rPr lang="en-US" dirty="0" err="1"/>
              <a:t>elementos</a:t>
            </a:r>
            <a:r>
              <a:rPr lang="en-US" dirty="0"/>
              <a:t>, </a:t>
            </a:r>
            <a:r>
              <a:rPr lang="en-US" dirty="0" err="1"/>
              <a:t>pero</a:t>
            </a:r>
            <a:r>
              <a:rPr lang="en-US" dirty="0"/>
              <a:t> </a:t>
            </a:r>
            <a:r>
              <a:rPr lang="en-US" dirty="0" err="1"/>
              <a:t>aun</a:t>
            </a:r>
            <a:r>
              <a:rPr lang="en-US" dirty="0"/>
              <a:t> </a:t>
            </a:r>
            <a:r>
              <a:rPr lang="en-US" dirty="0" err="1"/>
              <a:t>así</a:t>
            </a:r>
            <a:r>
              <a:rPr lang="en-US" dirty="0"/>
              <a:t> no </a:t>
            </a:r>
            <a:r>
              <a:rPr lang="en-US" dirty="0" err="1"/>
              <a:t>contrubuir</a:t>
            </a:r>
            <a:r>
              <a:rPr lang="en-US" dirty="0"/>
              <a:t> a </a:t>
            </a:r>
            <a:r>
              <a:rPr lang="en-US" dirty="0" err="1"/>
              <a:t>evidencia</a:t>
            </a:r>
            <a:r>
              <a:rPr lang="en-US" dirty="0"/>
              <a:t> y </a:t>
            </a:r>
            <a:r>
              <a:rPr lang="en-US" dirty="0" err="1"/>
              <a:t>aprendizajes</a:t>
            </a:r>
            <a:r>
              <a:rPr lang="en-US" dirty="0"/>
              <a:t> IAE?</a:t>
            </a:r>
          </a:p>
        </p:txBody>
      </p:sp>
    </p:spTree>
    <p:extLst>
      <p:ext uri="{BB962C8B-B14F-4D97-AF65-F5344CB8AC3E}">
        <p14:creationId xmlns:p14="http://schemas.microsoft.com/office/powerpoint/2010/main" val="496644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767" y="4572000"/>
            <a:ext cx="10133629" cy="1671851"/>
          </a:xfrm>
          <a:noFill/>
        </p:spPr>
        <p:txBody>
          <a:bodyPr wrap="square" rtlCol="0">
            <a:spAutoFit/>
          </a:bodyPr>
          <a:lstStyle/>
          <a:p>
            <a:pPr algn="ctr"/>
            <a:r>
              <a:rPr lang="es-BO" sz="4000" dirty="0">
                <a:latin typeface="Bootstrap Alternate Pro" panose="02000000000000000000" pitchFamily="50" charset="0"/>
                <a:ea typeface="+mn-ea"/>
                <a:cs typeface="+mn-cs"/>
              </a:rPr>
              <a:t>¿T</a:t>
            </a:r>
            <a:r>
              <a:rPr lang="es-NI" sz="4000" dirty="0" err="1">
                <a:latin typeface="Bootstrap Alternate Pro" panose="02000000000000000000" pitchFamily="50" charset="0"/>
                <a:ea typeface="+mn-ea"/>
                <a:cs typeface="+mn-cs"/>
              </a:rPr>
              <a:t>ratamos</a:t>
            </a:r>
            <a:r>
              <a:rPr lang="es-NI" sz="4000" dirty="0">
                <a:latin typeface="Bootstrap Alternate Pro" panose="02000000000000000000" pitchFamily="50" charset="0"/>
                <a:ea typeface="+mn-ea"/>
                <a:cs typeface="+mn-cs"/>
              </a:rPr>
              <a:t> </a:t>
            </a:r>
            <a:r>
              <a:rPr lang="es-NI" sz="4000" b="1" dirty="0">
                <a:latin typeface="Bootstrap Alternate Pro" panose="02000000000000000000" pitchFamily="50" charset="0"/>
                <a:ea typeface="+mn-ea"/>
                <a:cs typeface="+mn-cs"/>
              </a:rPr>
              <a:t>la </a:t>
            </a:r>
            <a:r>
              <a:rPr lang="en-US" sz="4000" b="1" dirty="0" err="1">
                <a:latin typeface="Bootstrap Alternate Pro" panose="02000000000000000000" pitchFamily="50" charset="0"/>
                <a:ea typeface="+mn-ea"/>
                <a:cs typeface="+mn-cs"/>
              </a:rPr>
              <a:t>heterogeneidad</a:t>
            </a:r>
            <a:r>
              <a:rPr lang="en-US" sz="4000" b="1" dirty="0">
                <a:latin typeface="Bootstrap Alternate Pro" panose="02000000000000000000" pitchFamily="50" charset="0"/>
                <a:ea typeface="+mn-ea"/>
                <a:cs typeface="+mn-cs"/>
              </a:rPr>
              <a:t> de </a:t>
            </a:r>
            <a:r>
              <a:rPr lang="en-US" sz="4000" b="1" dirty="0" err="1">
                <a:latin typeface="Bootstrap Alternate Pro" panose="02000000000000000000" pitchFamily="50" charset="0"/>
                <a:ea typeface="+mn-ea"/>
                <a:cs typeface="+mn-cs"/>
              </a:rPr>
              <a:t>los</a:t>
            </a:r>
            <a:r>
              <a:rPr lang="en-US" sz="4000" b="1" dirty="0">
                <a:latin typeface="Bootstrap Alternate Pro" panose="02000000000000000000" pitchFamily="50" charset="0"/>
                <a:ea typeface="+mn-ea"/>
                <a:cs typeface="+mn-cs"/>
              </a:rPr>
              <a:t> </a:t>
            </a:r>
            <a:r>
              <a:rPr lang="en-US" sz="4000" b="1" dirty="0" err="1">
                <a:latin typeface="Bootstrap Alternate Pro" panose="02000000000000000000" pitchFamily="50" charset="0"/>
                <a:ea typeface="+mn-ea"/>
                <a:cs typeface="+mn-cs"/>
              </a:rPr>
              <a:t>sistemas</a:t>
            </a:r>
            <a:r>
              <a:rPr lang="en-US" sz="4000" b="1" dirty="0">
                <a:latin typeface="Bootstrap Alternate Pro" panose="02000000000000000000" pitchFamily="50" charset="0"/>
                <a:ea typeface="+mn-ea"/>
                <a:cs typeface="+mn-cs"/>
              </a:rPr>
              <a:t> </a:t>
            </a:r>
            <a:r>
              <a:rPr lang="en-US" sz="4000" dirty="0" err="1">
                <a:latin typeface="Bootstrap Alternate Pro" panose="02000000000000000000" pitchFamily="50" charset="0"/>
                <a:ea typeface="+mn-ea"/>
                <a:cs typeface="+mn-cs"/>
              </a:rPr>
              <a:t>en</a:t>
            </a:r>
            <a:r>
              <a:rPr lang="en-US" sz="4000" dirty="0">
                <a:latin typeface="Bootstrap Alternate Pro" panose="02000000000000000000" pitchFamily="50" charset="0"/>
                <a:ea typeface="+mn-ea"/>
                <a:cs typeface="+mn-cs"/>
              </a:rPr>
              <a:t> </a:t>
            </a:r>
            <a:r>
              <a:rPr lang="en-US" sz="4000" dirty="0" err="1">
                <a:latin typeface="Bootstrap Alternate Pro" panose="02000000000000000000" pitchFamily="50" charset="0"/>
                <a:ea typeface="+mn-ea"/>
                <a:cs typeface="+mn-cs"/>
              </a:rPr>
              <a:t>los</a:t>
            </a:r>
            <a:r>
              <a:rPr lang="en-US" sz="4000" dirty="0">
                <a:latin typeface="Bootstrap Alternate Pro" panose="02000000000000000000" pitchFamily="50" charset="0"/>
                <a:ea typeface="+mn-ea"/>
                <a:cs typeface="+mn-cs"/>
              </a:rPr>
              <a:t> que </a:t>
            </a:r>
            <a:r>
              <a:rPr lang="en-US" sz="4000" dirty="0" err="1">
                <a:latin typeface="Bootstrap Alternate Pro" panose="02000000000000000000" pitchFamily="50" charset="0"/>
                <a:ea typeface="+mn-ea"/>
                <a:cs typeface="+mn-cs"/>
              </a:rPr>
              <a:t>trabajamos</a:t>
            </a:r>
            <a:r>
              <a:rPr lang="en-US" sz="4000" dirty="0">
                <a:latin typeface="Bootstrap Alternate Pro" panose="02000000000000000000" pitchFamily="50" charset="0"/>
                <a:ea typeface="+mn-ea"/>
                <a:cs typeface="+mn-cs"/>
              </a:rPr>
              <a:t> y </a:t>
            </a:r>
            <a:r>
              <a:rPr lang="en-US" sz="4000" b="1" dirty="0">
                <a:latin typeface="Bootstrap Alternate Pro" panose="02000000000000000000" pitchFamily="50" charset="0"/>
                <a:ea typeface="+mn-ea"/>
                <a:cs typeface="+mn-cs"/>
              </a:rPr>
              <a:t>la </a:t>
            </a:r>
            <a:r>
              <a:rPr lang="en-US" sz="4000" b="1" dirty="0" err="1">
                <a:latin typeface="Bootstrap Alternate Pro" panose="02000000000000000000" pitchFamily="50" charset="0"/>
                <a:ea typeface="+mn-ea"/>
                <a:cs typeface="+mn-cs"/>
              </a:rPr>
              <a:t>búsqueda</a:t>
            </a:r>
            <a:r>
              <a:rPr lang="en-US" sz="4000" b="1" dirty="0">
                <a:latin typeface="Bootstrap Alternate Pro" panose="02000000000000000000" pitchFamily="50" charset="0"/>
                <a:ea typeface="+mn-ea"/>
                <a:cs typeface="+mn-cs"/>
              </a:rPr>
              <a:t> de </a:t>
            </a:r>
            <a:r>
              <a:rPr lang="en-US" sz="4000" b="1" dirty="0" err="1">
                <a:latin typeface="Bootstrap Alternate Pro" panose="02000000000000000000" pitchFamily="50" charset="0"/>
                <a:ea typeface="+mn-ea"/>
                <a:cs typeface="+mn-cs"/>
              </a:rPr>
              <a:t>opciones</a:t>
            </a:r>
            <a:r>
              <a:rPr lang="en-US" sz="4000" dirty="0">
                <a:latin typeface="Bootstrap Alternate Pro" panose="02000000000000000000" pitchFamily="50" charset="0"/>
                <a:ea typeface="+mn-ea"/>
                <a:cs typeface="+mn-cs"/>
              </a:rPr>
              <a:t> </a:t>
            </a:r>
            <a:r>
              <a:rPr lang="en-US" sz="4000" dirty="0" err="1">
                <a:latin typeface="Bootstrap Alternate Pro" panose="02000000000000000000" pitchFamily="50" charset="0"/>
                <a:ea typeface="+mn-ea"/>
                <a:cs typeface="+mn-cs"/>
              </a:rPr>
              <a:t>en</a:t>
            </a:r>
            <a:r>
              <a:rPr lang="en-US" sz="4000" dirty="0">
                <a:latin typeface="Bootstrap Alternate Pro" panose="02000000000000000000" pitchFamily="50" charset="0"/>
                <a:ea typeface="+mn-ea"/>
                <a:cs typeface="+mn-cs"/>
              </a:rPr>
              <a:t> </a:t>
            </a:r>
            <a:r>
              <a:rPr lang="es-CO" sz="4000" dirty="0">
                <a:latin typeface="Bootstrap Alternate Pro" panose="02000000000000000000" pitchFamily="50" charset="0"/>
                <a:ea typeface="+mn-ea"/>
                <a:cs typeface="+mn-cs"/>
              </a:rPr>
              <a:t>base a </a:t>
            </a:r>
            <a:r>
              <a:rPr lang="es-CO" sz="4000" b="1" dirty="0">
                <a:latin typeface="Bootstrap Alternate Pro" panose="02000000000000000000" pitchFamily="50" charset="0"/>
                <a:ea typeface="+mn-ea"/>
                <a:cs typeface="+mn-cs"/>
              </a:rPr>
              <a:t>principios </a:t>
            </a:r>
            <a:r>
              <a:rPr lang="es-CO" sz="4000" b="1" dirty="0" err="1">
                <a:latin typeface="Bootstrap Alternate Pro" panose="02000000000000000000" pitchFamily="50" charset="0"/>
                <a:ea typeface="+mn-ea"/>
                <a:cs typeface="+mn-cs"/>
              </a:rPr>
              <a:t>agroecologicos</a:t>
            </a:r>
            <a:r>
              <a:rPr lang="es-BO" sz="4000" dirty="0">
                <a:latin typeface="Bootstrap Alternate Pro" panose="02000000000000000000" pitchFamily="50" charset="0"/>
                <a:ea typeface="+mn-ea"/>
                <a:cs typeface="+mn-cs"/>
              </a:rPr>
              <a:t>?</a:t>
            </a:r>
            <a:endParaRPr lang="en-US" sz="4000" dirty="0">
              <a:latin typeface="Bootstrap Alternate Pro" panose="02000000000000000000" pitchFamily="50" charset="0"/>
              <a:ea typeface="+mn-ea"/>
              <a:cs typeface="+mn-cs"/>
            </a:endParaRPr>
          </a:p>
        </p:txBody>
      </p:sp>
      <p:pic>
        <p:nvPicPr>
          <p:cNvPr id="7" name="Picture 4" descr="IMG_6797peru"/>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199" y="1256764"/>
            <a:ext cx="4374406" cy="2974596"/>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pic>
        <p:nvPicPr>
          <p:cNvPr id="5124" name="Picture 4" descr="https://oecotextiles.files.wordpress.com/2011/06/triop8190013_jpg.jpg"/>
          <p:cNvPicPr>
            <a:picLocks noGrp="1" noChangeAspect="1" noChangeArrowheads="1"/>
          </p:cNvPicPr>
          <p:nvPr>
            <p:ph sz="half" idx="1"/>
          </p:nvPr>
        </p:nvPicPr>
        <p:blipFill>
          <a:blip r:embed="rId4" cstate="print">
            <a:extLst>
              <a:ext uri="{28A0092B-C50C-407E-A947-70E740481C1C}">
                <a14:useLocalDpi xmlns:a14="http://schemas.microsoft.com/office/drawing/2010/main" val="0"/>
              </a:ext>
            </a:extLst>
          </a:blip>
          <a:srcRect/>
          <a:stretch>
            <a:fillRect/>
          </a:stretch>
        </p:blipFill>
        <p:spPr bwMode="auto">
          <a:xfrm>
            <a:off x="1981200" y="1256764"/>
            <a:ext cx="4038600" cy="2974596"/>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670217" y="208238"/>
            <a:ext cx="11719035" cy="707886"/>
          </a:xfrm>
          <a:prstGeom prst="rect">
            <a:avLst/>
          </a:prstGeom>
          <a:noFill/>
        </p:spPr>
        <p:txBody>
          <a:bodyPr wrap="square" rtlCol="0">
            <a:spAutoFit/>
          </a:bodyPr>
          <a:lstStyle/>
          <a:p>
            <a:r>
              <a:rPr lang="es-BO" sz="4000" dirty="0">
                <a:latin typeface="Bootstrap Alternate Pro" panose="02000000000000000000" pitchFamily="50" charset="0"/>
              </a:rPr>
              <a:t>¿Cae nuestro trabajo de investigación dentro de IAE?</a:t>
            </a:r>
          </a:p>
        </p:txBody>
      </p:sp>
    </p:spTree>
    <p:extLst>
      <p:ext uri="{BB962C8B-B14F-4D97-AF65-F5344CB8AC3E}">
        <p14:creationId xmlns:p14="http://schemas.microsoft.com/office/powerpoint/2010/main" val="1055004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D9897-96D5-4C52-93AF-CD9F11956A42}"/>
              </a:ext>
            </a:extLst>
          </p:cNvPr>
          <p:cNvSpPr>
            <a:spLocks noGrp="1"/>
          </p:cNvSpPr>
          <p:nvPr>
            <p:ph type="title"/>
          </p:nvPr>
        </p:nvSpPr>
        <p:spPr>
          <a:xfrm>
            <a:off x="838200" y="393478"/>
            <a:ext cx="10515600" cy="1325563"/>
          </a:xfrm>
          <a:gradFill>
            <a:gsLst>
              <a:gs pos="0">
                <a:srgbClr val="FF0000"/>
              </a:gs>
              <a:gs pos="50000">
                <a:srgbClr val="FF0000"/>
              </a:gs>
              <a:gs pos="100000">
                <a:srgbClr val="BE1402"/>
              </a:gs>
            </a:gsLst>
          </a:gradFill>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a:bodyPr>
          <a:lstStyle/>
          <a:p>
            <a:r>
              <a:rPr lang="es-NI" dirty="0"/>
              <a:t>Intensificación agrícola</a:t>
            </a:r>
            <a:endParaRPr lang="en-GB" dirty="0"/>
          </a:p>
        </p:txBody>
      </p:sp>
      <p:sp>
        <p:nvSpPr>
          <p:cNvPr id="5" name="Content Placeholder 4">
            <a:extLst>
              <a:ext uri="{FF2B5EF4-FFF2-40B4-BE49-F238E27FC236}">
                <a16:creationId xmlns:a16="http://schemas.microsoft.com/office/drawing/2014/main" id="{8DF458B0-CBE0-4FBD-97CA-84823043E76F}"/>
              </a:ext>
            </a:extLst>
          </p:cNvPr>
          <p:cNvSpPr>
            <a:spLocks noGrp="1"/>
          </p:cNvSpPr>
          <p:nvPr>
            <p:ph idx="1"/>
          </p:nvPr>
        </p:nvSpPr>
        <p:spPr>
          <a:xfrm>
            <a:off x="838200" y="1797734"/>
            <a:ext cx="10515600" cy="1186933"/>
          </a:xfrm>
        </p:spPr>
        <p:txBody>
          <a:bodyPr/>
          <a:lstStyle/>
          <a:p>
            <a:r>
              <a:rPr lang="es-NI" dirty="0"/>
              <a:t>Aumentar la producción agrícola por unidad de insumos (mano de obra, tierra, tiempo, fertilizante, semilla, etc.)</a:t>
            </a:r>
            <a:endParaRPr lang="en-GB" dirty="0"/>
          </a:p>
        </p:txBody>
      </p:sp>
      <p:sp>
        <p:nvSpPr>
          <p:cNvPr id="6" name="Title 1">
            <a:extLst>
              <a:ext uri="{FF2B5EF4-FFF2-40B4-BE49-F238E27FC236}">
                <a16:creationId xmlns:a16="http://schemas.microsoft.com/office/drawing/2014/main" id="{536009D6-ECEA-4265-B2EA-9C75A0A4EF6C}"/>
              </a:ext>
            </a:extLst>
          </p:cNvPr>
          <p:cNvSpPr txBox="1">
            <a:spLocks/>
          </p:cNvSpPr>
          <p:nvPr/>
        </p:nvSpPr>
        <p:spPr>
          <a:xfrm>
            <a:off x="898451" y="3636409"/>
            <a:ext cx="10515600" cy="1325563"/>
          </a:xfrm>
          <a:prstGeom prst="rect">
            <a:avLst/>
          </a:prstGeom>
        </p:spPr>
        <p:style>
          <a:lnRef idx="0">
            <a:schemeClr val="accent4"/>
          </a:lnRef>
          <a:fillRef idx="3">
            <a:schemeClr val="accent4"/>
          </a:fillRef>
          <a:effectRef idx="3">
            <a:schemeClr val="accent4"/>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NI" dirty="0"/>
              <a:t>Intensificación agroecológica </a:t>
            </a:r>
            <a:endParaRPr lang="en-GB" dirty="0"/>
          </a:p>
        </p:txBody>
      </p:sp>
      <p:sp>
        <p:nvSpPr>
          <p:cNvPr id="7" name="Content Placeholder 4">
            <a:extLst>
              <a:ext uri="{FF2B5EF4-FFF2-40B4-BE49-F238E27FC236}">
                <a16:creationId xmlns:a16="http://schemas.microsoft.com/office/drawing/2014/main" id="{A6B77250-2310-419C-B256-38AA7F22FF2E}"/>
              </a:ext>
            </a:extLst>
          </p:cNvPr>
          <p:cNvSpPr txBox="1">
            <a:spLocks/>
          </p:cNvSpPr>
          <p:nvPr/>
        </p:nvSpPr>
        <p:spPr>
          <a:xfrm>
            <a:off x="838200" y="5078524"/>
            <a:ext cx="10515600" cy="118693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NI" dirty="0"/>
              <a:t>Intensificar usando principios agroecológicos</a:t>
            </a:r>
          </a:p>
          <a:p>
            <a:r>
              <a:rPr lang="es-NI" dirty="0"/>
              <a:t>Mejor uso del conocimiento contextual y los principios que nos permiten producir mas y mejor</a:t>
            </a:r>
            <a:endParaRPr lang="en-GB" dirty="0"/>
          </a:p>
        </p:txBody>
      </p:sp>
    </p:spTree>
    <p:extLst>
      <p:ext uri="{BB962C8B-B14F-4D97-AF65-F5344CB8AC3E}">
        <p14:creationId xmlns:p14="http://schemas.microsoft.com/office/powerpoint/2010/main" val="1259349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4793631" cy="1558842"/>
          </a:xfrm>
        </p:spPr>
        <p:txBody>
          <a:bodyPr>
            <a:noAutofit/>
          </a:bodyPr>
          <a:lstStyle/>
          <a:p>
            <a:r>
              <a:rPr lang="en-US" sz="2200" dirty="0" err="1">
                <a:latin typeface="+mn-lt"/>
              </a:rPr>
              <a:t>Mientras</a:t>
            </a:r>
            <a:r>
              <a:rPr lang="en-US" sz="2200" dirty="0">
                <a:latin typeface="+mn-lt"/>
              </a:rPr>
              <a:t> major </a:t>
            </a:r>
            <a:r>
              <a:rPr lang="en-US" sz="2200" dirty="0" err="1">
                <a:latin typeface="+mn-lt"/>
              </a:rPr>
              <a:t>entendemos</a:t>
            </a:r>
            <a:r>
              <a:rPr lang="en-US" sz="2200" dirty="0">
                <a:latin typeface="+mn-lt"/>
              </a:rPr>
              <a:t> </a:t>
            </a:r>
            <a:r>
              <a:rPr lang="en-US" sz="2200" dirty="0" err="1">
                <a:latin typeface="+mn-lt"/>
              </a:rPr>
              <a:t>esa</a:t>
            </a:r>
            <a:r>
              <a:rPr lang="en-US" sz="2200" dirty="0">
                <a:latin typeface="+mn-lt"/>
              </a:rPr>
              <a:t> </a:t>
            </a:r>
            <a:r>
              <a:rPr lang="en-US" sz="2200" dirty="0" err="1">
                <a:latin typeface="+mn-lt"/>
              </a:rPr>
              <a:t>heterogeneidad</a:t>
            </a:r>
            <a:r>
              <a:rPr lang="en-US" sz="2200" dirty="0">
                <a:latin typeface="+mn-lt"/>
              </a:rPr>
              <a:t>, hay m</a:t>
            </a:r>
            <a:r>
              <a:rPr lang="es-NI" sz="2200" dirty="0" err="1">
                <a:latin typeface="+mn-lt"/>
              </a:rPr>
              <a:t>ás</a:t>
            </a:r>
            <a:r>
              <a:rPr lang="es-NI" sz="2200" dirty="0">
                <a:latin typeface="+mn-lt"/>
              </a:rPr>
              <a:t> oportunidades de aplicar mecanismos y principios agroecológicos</a:t>
            </a:r>
            <a:endParaRPr lang="en-US" sz="2200" b="1" dirty="0">
              <a:latin typeface="+mn-lt"/>
            </a:endParaRPr>
          </a:p>
        </p:txBody>
      </p:sp>
      <p:pic>
        <p:nvPicPr>
          <p:cNvPr id="4" name="Picture 3"/>
          <p:cNvPicPr>
            <a:picLocks noChangeAspect="1"/>
          </p:cNvPicPr>
          <p:nvPr/>
        </p:nvPicPr>
        <p:blipFill>
          <a:blip r:embed="rId3"/>
          <a:stretch>
            <a:fillRect/>
          </a:stretch>
        </p:blipFill>
        <p:spPr>
          <a:xfrm>
            <a:off x="4793631" y="0"/>
            <a:ext cx="3573890" cy="2680417"/>
          </a:xfrm>
          <a:prstGeom prst="rect">
            <a:avLst/>
          </a:prstGeom>
        </p:spPr>
      </p:pic>
      <p:pic>
        <p:nvPicPr>
          <p:cNvPr id="5" name="Picture 4"/>
          <p:cNvPicPr>
            <a:picLocks noChangeAspect="1"/>
          </p:cNvPicPr>
          <p:nvPr/>
        </p:nvPicPr>
        <p:blipFill>
          <a:blip r:embed="rId4"/>
          <a:stretch>
            <a:fillRect/>
          </a:stretch>
        </p:blipFill>
        <p:spPr>
          <a:xfrm>
            <a:off x="8454572" y="3603820"/>
            <a:ext cx="3715293" cy="2786470"/>
          </a:xfrm>
          <a:prstGeom prst="rect">
            <a:avLst/>
          </a:prstGeom>
        </p:spPr>
      </p:pic>
      <p:pic>
        <p:nvPicPr>
          <p:cNvPr id="7" name="Picture 6"/>
          <p:cNvPicPr>
            <a:picLocks noChangeAspect="1"/>
          </p:cNvPicPr>
          <p:nvPr/>
        </p:nvPicPr>
        <p:blipFill>
          <a:blip r:embed="rId5"/>
          <a:stretch>
            <a:fillRect/>
          </a:stretch>
        </p:blipFill>
        <p:spPr>
          <a:xfrm>
            <a:off x="0" y="4267200"/>
            <a:ext cx="3454400" cy="2590800"/>
          </a:xfrm>
          <a:prstGeom prst="rect">
            <a:avLst/>
          </a:prstGeom>
        </p:spPr>
      </p:pic>
      <p:pic>
        <p:nvPicPr>
          <p:cNvPr id="9" name="Picture 8"/>
          <p:cNvPicPr>
            <a:picLocks noChangeAspect="1"/>
          </p:cNvPicPr>
          <p:nvPr/>
        </p:nvPicPr>
        <p:blipFill>
          <a:blip r:embed="rId6"/>
          <a:stretch>
            <a:fillRect/>
          </a:stretch>
        </p:blipFill>
        <p:spPr>
          <a:xfrm>
            <a:off x="9336671" y="116387"/>
            <a:ext cx="1867357" cy="2489810"/>
          </a:xfrm>
          <a:prstGeom prst="rect">
            <a:avLst/>
          </a:prstGeom>
        </p:spPr>
      </p:pic>
      <p:pic>
        <p:nvPicPr>
          <p:cNvPr id="10" name="Picture 9"/>
          <p:cNvPicPr>
            <a:picLocks noChangeAspect="1"/>
          </p:cNvPicPr>
          <p:nvPr/>
        </p:nvPicPr>
        <p:blipFill>
          <a:blip r:embed="rId7"/>
          <a:stretch>
            <a:fillRect/>
          </a:stretch>
        </p:blipFill>
        <p:spPr>
          <a:xfrm>
            <a:off x="2774731" y="2873502"/>
            <a:ext cx="2985968" cy="2239475"/>
          </a:xfrm>
          <a:prstGeom prst="rect">
            <a:avLst/>
          </a:prstGeom>
        </p:spPr>
      </p:pic>
      <p:pic>
        <p:nvPicPr>
          <p:cNvPr id="11" name="Picture 5" descr="IMG_6636peru"/>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1212" y="1558842"/>
            <a:ext cx="2796209" cy="1925633"/>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pic>
        <p:nvPicPr>
          <p:cNvPr id="13" name="Picture 12"/>
          <p:cNvPicPr>
            <a:picLocks noChangeAspect="1"/>
          </p:cNvPicPr>
          <p:nvPr/>
        </p:nvPicPr>
        <p:blipFill>
          <a:blip r:embed="rId9"/>
          <a:stretch>
            <a:fillRect/>
          </a:stretch>
        </p:blipFill>
        <p:spPr>
          <a:xfrm>
            <a:off x="5208680" y="4181888"/>
            <a:ext cx="3126714" cy="2345035"/>
          </a:xfrm>
          <a:prstGeom prst="rect">
            <a:avLst/>
          </a:prstGeom>
        </p:spPr>
      </p:pic>
      <p:sp>
        <p:nvSpPr>
          <p:cNvPr id="3" name="TextBox 2"/>
          <p:cNvSpPr txBox="1"/>
          <p:nvPr/>
        </p:nvSpPr>
        <p:spPr>
          <a:xfrm>
            <a:off x="5967715" y="2680417"/>
            <a:ext cx="5919485" cy="830997"/>
          </a:xfrm>
          <a:prstGeom prst="rect">
            <a:avLst/>
          </a:prstGeom>
          <a:noFill/>
        </p:spPr>
        <p:txBody>
          <a:bodyPr wrap="square" rtlCol="0">
            <a:spAutoFit/>
          </a:bodyPr>
          <a:lstStyle/>
          <a:p>
            <a:r>
              <a:rPr lang="en-US" sz="2400" dirty="0"/>
              <a:t>La </a:t>
            </a:r>
            <a:r>
              <a:rPr lang="en-US" sz="2400" dirty="0" err="1"/>
              <a:t>habilidad</a:t>
            </a:r>
            <a:r>
              <a:rPr lang="en-US" sz="2400" dirty="0"/>
              <a:t> de </a:t>
            </a:r>
            <a:r>
              <a:rPr lang="en-US" sz="2400" dirty="0" err="1"/>
              <a:t>sintetizar</a:t>
            </a:r>
            <a:r>
              <a:rPr lang="en-US" sz="2400" dirty="0"/>
              <a:t> y </a:t>
            </a:r>
            <a:r>
              <a:rPr lang="en-US" sz="2400" dirty="0" err="1"/>
              <a:t>entender</a:t>
            </a:r>
            <a:r>
              <a:rPr lang="en-US" sz="2400" dirty="0"/>
              <a:t> </a:t>
            </a:r>
            <a:r>
              <a:rPr lang="en-US" sz="2400" dirty="0" err="1"/>
              <a:t>esa</a:t>
            </a:r>
            <a:r>
              <a:rPr lang="en-US" sz="2400" dirty="0"/>
              <a:t> </a:t>
            </a:r>
            <a:r>
              <a:rPr lang="en-US" sz="2400" dirty="0" err="1"/>
              <a:t>variación</a:t>
            </a:r>
            <a:r>
              <a:rPr lang="en-US" sz="2400" dirty="0"/>
              <a:t> sin </a:t>
            </a:r>
            <a:r>
              <a:rPr lang="en-US" sz="2400" dirty="0" err="1"/>
              <a:t>sobre</a:t>
            </a:r>
            <a:r>
              <a:rPr lang="en-GB" sz="2400" dirty="0"/>
              <a:t>-</a:t>
            </a:r>
            <a:r>
              <a:rPr lang="en-US" sz="2400" dirty="0" err="1"/>
              <a:t>simplificar</a:t>
            </a:r>
            <a:r>
              <a:rPr lang="en-US" sz="2400" dirty="0"/>
              <a:t> </a:t>
            </a:r>
            <a:r>
              <a:rPr lang="en-US" sz="2400" dirty="0" err="1"/>
              <a:t>es</a:t>
            </a:r>
            <a:r>
              <a:rPr lang="en-US" sz="2400" dirty="0"/>
              <a:t> </a:t>
            </a:r>
            <a:r>
              <a:rPr lang="en-US" sz="2400" dirty="0" err="1"/>
              <a:t>esencial</a:t>
            </a:r>
            <a:endParaRPr lang="en-US" sz="2400" dirty="0"/>
          </a:p>
        </p:txBody>
      </p:sp>
    </p:spTree>
    <p:extLst>
      <p:ext uri="{BB962C8B-B14F-4D97-AF65-F5344CB8AC3E}">
        <p14:creationId xmlns:p14="http://schemas.microsoft.com/office/powerpoint/2010/main" val="2755591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550718" y="120582"/>
            <a:ext cx="8983225" cy="6737418"/>
          </a:xfrm>
          <a:prstGeom prst="rect">
            <a:avLst/>
          </a:prstGeom>
          <a:solidFill>
            <a:schemeClr val="bg1"/>
          </a:solidFill>
        </p:spPr>
      </p:pic>
      <p:sp>
        <p:nvSpPr>
          <p:cNvPr id="2" name="1 Título"/>
          <p:cNvSpPr>
            <a:spLocks noGrp="1"/>
          </p:cNvSpPr>
          <p:nvPr>
            <p:ph type="title"/>
          </p:nvPr>
        </p:nvSpPr>
        <p:spPr>
          <a:xfrm>
            <a:off x="4821382" y="500062"/>
            <a:ext cx="7370618" cy="1325563"/>
          </a:xfrm>
          <a:solidFill>
            <a:schemeClr val="bg1">
              <a:alpha val="84000"/>
            </a:schemeClr>
          </a:solidFill>
        </p:spPr>
        <p:txBody>
          <a:bodyPr>
            <a:normAutofit/>
          </a:bodyPr>
          <a:lstStyle/>
          <a:p>
            <a:r>
              <a:rPr lang="es-CO">
                <a:latin typeface="Bootstrap Alternate Pro" panose="02000000000000000000" pitchFamily="50" charset="0"/>
              </a:rPr>
              <a:t>Cómo facilitamos la síntesis y el análisis</a:t>
            </a:r>
          </a:p>
        </p:txBody>
      </p:sp>
      <p:sp>
        <p:nvSpPr>
          <p:cNvPr id="3" name="2 Marcador de contenido"/>
          <p:cNvSpPr>
            <a:spLocks noGrp="1"/>
          </p:cNvSpPr>
          <p:nvPr>
            <p:ph idx="1"/>
          </p:nvPr>
        </p:nvSpPr>
        <p:spPr>
          <a:xfrm>
            <a:off x="4821382" y="1825625"/>
            <a:ext cx="7370618" cy="4351338"/>
          </a:xfrm>
          <a:solidFill>
            <a:schemeClr val="bg1">
              <a:alpha val="84000"/>
            </a:schemeClr>
          </a:solidFill>
        </p:spPr>
        <p:txBody>
          <a:bodyPr>
            <a:normAutofit fontScale="70000" lnSpcReduction="20000"/>
          </a:bodyPr>
          <a:lstStyle/>
          <a:p>
            <a:pPr marL="457200" indent="-457200">
              <a:buAutoNum type="arabicPeriod"/>
            </a:pPr>
            <a:r>
              <a:rPr lang="es-CO" dirty="0"/>
              <a:t>Marcos conceptuales compartidos (principios CCRP, principios IAE, </a:t>
            </a:r>
            <a:r>
              <a:rPr lang="es-CO" dirty="0" err="1"/>
              <a:t>OxC</a:t>
            </a:r>
            <a:r>
              <a:rPr lang="es-CO" dirty="0"/>
              <a:t>) </a:t>
            </a:r>
          </a:p>
          <a:p>
            <a:pPr marL="457200" indent="-457200">
              <a:buAutoNum type="arabicPeriod"/>
            </a:pPr>
            <a:r>
              <a:rPr lang="es-CO" dirty="0"/>
              <a:t>Mecanismos de </a:t>
            </a:r>
            <a:r>
              <a:rPr lang="es-CO" dirty="0" err="1"/>
              <a:t>construcci</a:t>
            </a:r>
            <a:r>
              <a:rPr lang="es-NI" dirty="0"/>
              <a:t>ó</a:t>
            </a:r>
            <a:r>
              <a:rPr lang="es-CO" dirty="0"/>
              <a:t>n colectiva (CdP1 a 13), intercambios, seminarios, </a:t>
            </a:r>
            <a:r>
              <a:rPr lang="es-CO" dirty="0" err="1"/>
              <a:t>webinarios</a:t>
            </a:r>
            <a:r>
              <a:rPr lang="es-CO" dirty="0"/>
              <a:t>, </a:t>
            </a:r>
            <a:r>
              <a:rPr lang="es-CO" dirty="0" err="1"/>
              <a:t>etc</a:t>
            </a:r>
            <a:endParaRPr lang="es-CO" dirty="0"/>
          </a:p>
          <a:p>
            <a:pPr marL="457200" indent="-457200">
              <a:buFont typeface="Arial"/>
              <a:buAutoNum type="arabicPeriod"/>
            </a:pPr>
            <a:r>
              <a:rPr lang="es-CO" dirty="0"/>
              <a:t>Conceptos de sistemas compartidos - con áreas de especialización, </a:t>
            </a:r>
            <a:r>
              <a:rPr lang="es-CO" dirty="0" err="1"/>
              <a:t>e.g</a:t>
            </a:r>
            <a:r>
              <a:rPr lang="es-CO" dirty="0"/>
              <a:t>. grupos temáticos, con marcos conceptuales</a:t>
            </a:r>
          </a:p>
          <a:p>
            <a:pPr marL="457200" indent="-457200">
              <a:buFont typeface="Arial"/>
              <a:buAutoNum type="arabicPeriod"/>
            </a:pPr>
            <a:r>
              <a:rPr lang="es-CO" dirty="0"/>
              <a:t>Armonización de formas de investigar, medir, preguntar</a:t>
            </a:r>
          </a:p>
          <a:p>
            <a:pPr marL="457200" indent="-457200">
              <a:buFont typeface="Arial"/>
              <a:buAutoNum type="arabicPeriod"/>
            </a:pPr>
            <a:r>
              <a:rPr lang="es-CO" dirty="0"/>
              <a:t>Indicadores comunes y coherencia en los datos (</a:t>
            </a:r>
            <a:r>
              <a:rPr lang="es-CO" dirty="0" err="1"/>
              <a:t>RHoMIS</a:t>
            </a:r>
            <a:r>
              <a:rPr lang="es-CO" dirty="0"/>
              <a:t>, suelos)</a:t>
            </a:r>
          </a:p>
          <a:p>
            <a:pPr marL="457200" indent="-457200">
              <a:buFont typeface="Arial"/>
              <a:buAutoNum type="arabicPeriod"/>
            </a:pPr>
            <a:r>
              <a:rPr lang="es-CO" dirty="0"/>
              <a:t>Compartimos metodologías, por ejemplo la construcción de tipologías</a:t>
            </a:r>
          </a:p>
          <a:p>
            <a:pPr marL="0" indent="0">
              <a:buNone/>
            </a:pPr>
            <a:endParaRPr lang="es-CO" dirty="0"/>
          </a:p>
          <a:p>
            <a:pPr marL="0" indent="0">
              <a:buNone/>
            </a:pPr>
            <a:r>
              <a:rPr lang="es-CO" dirty="0"/>
              <a:t>Con el tiempo, y para mejorar las sinergias entre los distintos componentes de nuestro portafolio, probablemente llegamos a protocolos compartidos</a:t>
            </a:r>
          </a:p>
        </p:txBody>
      </p:sp>
    </p:spTree>
    <p:extLst>
      <p:ext uri="{BB962C8B-B14F-4D97-AF65-F5344CB8AC3E}">
        <p14:creationId xmlns:p14="http://schemas.microsoft.com/office/powerpoint/2010/main" val="7498437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014505" y="-14649"/>
            <a:ext cx="9177495" cy="6883120"/>
          </a:xfrm>
          <a:prstGeom prst="rect">
            <a:avLst/>
          </a:prstGeom>
          <a:solidFill>
            <a:schemeClr val="bg1">
              <a:alpha val="0"/>
            </a:schemeClr>
          </a:solidFill>
        </p:spPr>
      </p:pic>
      <p:sp>
        <p:nvSpPr>
          <p:cNvPr id="2" name="Title 1"/>
          <p:cNvSpPr>
            <a:spLocks noGrp="1"/>
          </p:cNvSpPr>
          <p:nvPr>
            <p:ph type="title"/>
          </p:nvPr>
        </p:nvSpPr>
        <p:spPr>
          <a:xfrm>
            <a:off x="-1" y="0"/>
            <a:ext cx="12014791" cy="886047"/>
          </a:xfrm>
          <a:solidFill>
            <a:schemeClr val="bg1">
              <a:alpha val="60000"/>
            </a:schemeClr>
          </a:solidFill>
        </p:spPr>
        <p:txBody>
          <a:bodyPr>
            <a:normAutofit fontScale="90000"/>
          </a:bodyPr>
          <a:lstStyle/>
          <a:p>
            <a:r>
              <a:rPr lang="es-BO" dirty="0">
                <a:latin typeface="Bootstrap Alternate Pro" panose="02000000000000000000" pitchFamily="50" charset="0"/>
              </a:rPr>
              <a:t>Metas para fortalecimiento de capacidades IAE</a:t>
            </a:r>
          </a:p>
        </p:txBody>
      </p:sp>
      <p:sp>
        <p:nvSpPr>
          <p:cNvPr id="3" name="Content Placeholder 2"/>
          <p:cNvSpPr>
            <a:spLocks noGrp="1"/>
          </p:cNvSpPr>
          <p:nvPr>
            <p:ph idx="1"/>
          </p:nvPr>
        </p:nvSpPr>
        <p:spPr>
          <a:xfrm>
            <a:off x="0" y="1038558"/>
            <a:ext cx="6705600" cy="4926867"/>
          </a:xfrm>
          <a:solidFill>
            <a:schemeClr val="bg1">
              <a:alpha val="60000"/>
            </a:schemeClr>
          </a:solidFill>
        </p:spPr>
        <p:txBody>
          <a:bodyPr>
            <a:normAutofit/>
          </a:bodyPr>
          <a:lstStyle/>
          <a:p>
            <a:pPr marL="0" indent="0">
              <a:buNone/>
            </a:pPr>
            <a:r>
              <a:rPr lang="en-US" dirty="0" err="1"/>
              <a:t>Ir</a:t>
            </a:r>
            <a:r>
              <a:rPr lang="en-US" dirty="0"/>
              <a:t> mas </a:t>
            </a:r>
            <a:r>
              <a:rPr lang="en-US" dirty="0" err="1"/>
              <a:t>allá</a:t>
            </a:r>
            <a:r>
              <a:rPr lang="en-US" dirty="0"/>
              <a:t> de la </a:t>
            </a:r>
            <a:r>
              <a:rPr lang="en-US" b="1" dirty="0" err="1"/>
              <a:t>descripción</a:t>
            </a:r>
            <a:r>
              <a:rPr lang="en-US" dirty="0"/>
              <a:t> para </a:t>
            </a:r>
            <a:r>
              <a:rPr lang="en-US" dirty="0" err="1"/>
              <a:t>llegar</a:t>
            </a:r>
            <a:r>
              <a:rPr lang="en-US" dirty="0"/>
              <a:t> a la </a:t>
            </a:r>
            <a:r>
              <a:rPr lang="en-US" b="1" dirty="0" err="1"/>
              <a:t>explicación</a:t>
            </a:r>
            <a:endParaRPr lang="en-US" b="1" dirty="0"/>
          </a:p>
          <a:p>
            <a:r>
              <a:rPr lang="en-US" b="1" dirty="0"/>
              <a:t>“2+”variables</a:t>
            </a:r>
            <a:r>
              <a:rPr lang="en-US" dirty="0"/>
              <a:t> </a:t>
            </a:r>
          </a:p>
          <a:p>
            <a:pPr marL="0" indent="0">
              <a:buNone/>
            </a:pPr>
            <a:endParaRPr lang="en-US" dirty="0"/>
          </a:p>
        </p:txBody>
      </p:sp>
    </p:spTree>
    <p:extLst>
      <p:ext uri="{BB962C8B-B14F-4D97-AF65-F5344CB8AC3E}">
        <p14:creationId xmlns:p14="http://schemas.microsoft.com/office/powerpoint/2010/main" val="14417861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andescdp.org/sites/default/files/styles/fotografia_grande/public/20160526_075352a.jpg?itok=vDl_wr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957887"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Content Placeholder 2"/>
          <p:cNvSpPr>
            <a:spLocks noGrp="1"/>
          </p:cNvSpPr>
          <p:nvPr>
            <p:ph idx="1"/>
          </p:nvPr>
        </p:nvSpPr>
        <p:spPr>
          <a:xfrm>
            <a:off x="6103087" y="-63795"/>
            <a:ext cx="6152707" cy="6921795"/>
          </a:xfrm>
          <a:solidFill>
            <a:schemeClr val="bg1">
              <a:alpha val="46000"/>
            </a:schemeClr>
          </a:solidFill>
        </p:spPr>
        <p:txBody>
          <a:bodyPr>
            <a:noAutofit/>
          </a:bodyPr>
          <a:lstStyle/>
          <a:p>
            <a:pPr marL="0" indent="0" algn="ctr">
              <a:buNone/>
            </a:pPr>
            <a:r>
              <a:rPr lang="es-ES" b="1" dirty="0">
                <a:latin typeface="Bootstrap Alternate Pro" panose="02000000000000000000" pitchFamily="50" charset="0"/>
              </a:rPr>
              <a:t>Síntesis</a:t>
            </a:r>
          </a:p>
          <a:p>
            <a:pPr marL="0" indent="0">
              <a:buNone/>
            </a:pPr>
            <a:r>
              <a:rPr lang="es-ES" sz="2000" b="1" dirty="0">
                <a:solidFill>
                  <a:srgbClr val="FF0000"/>
                </a:solidFill>
                <a:latin typeface="Bootstrap Alternate Pro" panose="02000000000000000000" pitchFamily="50" charset="0"/>
              </a:rPr>
              <a:t>Que?</a:t>
            </a:r>
          </a:p>
          <a:p>
            <a:pPr marL="0" indent="0">
              <a:buNone/>
            </a:pPr>
            <a:r>
              <a:rPr lang="es-ES" sz="2000" dirty="0">
                <a:latin typeface="Bootstrap Alternate Pro" panose="02000000000000000000" pitchFamily="50" charset="0"/>
              </a:rPr>
              <a:t>Trabajo a nivel de proyecto</a:t>
            </a:r>
          </a:p>
          <a:p>
            <a:pPr marL="0" indent="0">
              <a:buNone/>
            </a:pPr>
            <a:r>
              <a:rPr lang="es-ES" sz="2000" dirty="0">
                <a:latin typeface="Bootstrap Alternate Pro" panose="02000000000000000000" pitchFamily="50" charset="0"/>
              </a:rPr>
              <a:t>Con éxitos en algunos niveles: GIS, grupos temáticos, compartimos metodologías </a:t>
            </a:r>
          </a:p>
          <a:p>
            <a:pPr marL="0" indent="0">
              <a:buNone/>
            </a:pPr>
            <a:r>
              <a:rPr lang="es-ES" sz="2000" dirty="0">
                <a:latin typeface="Bootstrap Alternate Pro" panose="02000000000000000000" pitchFamily="50" charset="0"/>
              </a:rPr>
              <a:t>Es </a:t>
            </a:r>
            <a:r>
              <a:rPr lang="es-NI" sz="2000" dirty="0">
                <a:latin typeface="Bootstrap Alternate Pro" panose="02000000000000000000" pitchFamily="50" charset="0"/>
              </a:rPr>
              <a:t>más difícil entre proyectos</a:t>
            </a:r>
            <a:endParaRPr lang="es-ES" sz="2000" dirty="0">
              <a:latin typeface="Bootstrap Alternate Pro" panose="02000000000000000000" pitchFamily="50" charset="0"/>
            </a:endParaRPr>
          </a:p>
          <a:p>
            <a:pPr marL="0" indent="0">
              <a:buNone/>
            </a:pPr>
            <a:r>
              <a:rPr lang="es-ES" sz="2000" b="1" dirty="0">
                <a:solidFill>
                  <a:srgbClr val="0070C0"/>
                </a:solidFill>
                <a:latin typeface="Bootstrap Alternate Pro" panose="02000000000000000000" pitchFamily="50" charset="0"/>
              </a:rPr>
              <a:t>Y qué</a:t>
            </a:r>
            <a:r>
              <a:rPr lang="en-GB" sz="2000" b="1" dirty="0">
                <a:solidFill>
                  <a:srgbClr val="0070C0"/>
                </a:solidFill>
                <a:latin typeface="Bootstrap Alternate Pro" panose="02000000000000000000" pitchFamily="50" charset="0"/>
              </a:rPr>
              <a:t>?</a:t>
            </a:r>
            <a:endParaRPr lang="es-ES" sz="2000" b="1" dirty="0">
              <a:solidFill>
                <a:srgbClr val="0070C0"/>
              </a:solidFill>
              <a:latin typeface="Bootstrap Alternate Pro" panose="02000000000000000000" pitchFamily="50" charset="0"/>
            </a:endParaRPr>
          </a:p>
          <a:p>
            <a:pPr marL="0" indent="0">
              <a:buNone/>
            </a:pPr>
            <a:r>
              <a:rPr lang="es-ES" sz="2000" dirty="0">
                <a:latin typeface="Bootstrap Alternate Pro" panose="02000000000000000000" pitchFamily="50" charset="0"/>
              </a:rPr>
              <a:t>Es necesario aprovechar mejor el potencial del trabajo colectivo de los proyectos. </a:t>
            </a:r>
          </a:p>
          <a:p>
            <a:pPr marL="0" indent="0">
              <a:buNone/>
            </a:pPr>
            <a:r>
              <a:rPr lang="es-ES" sz="2000" b="1" dirty="0">
                <a:solidFill>
                  <a:schemeClr val="accent6"/>
                </a:solidFill>
                <a:latin typeface="Bootstrap Alternate Pro" panose="02000000000000000000" pitchFamily="50" charset="0"/>
              </a:rPr>
              <a:t>Ahora que</a:t>
            </a:r>
            <a:r>
              <a:rPr lang="en-GB" sz="2000" b="1" dirty="0">
                <a:solidFill>
                  <a:schemeClr val="accent6"/>
                </a:solidFill>
                <a:latin typeface="Bootstrap Alternate Pro" panose="02000000000000000000" pitchFamily="50" charset="0"/>
              </a:rPr>
              <a:t>?</a:t>
            </a:r>
            <a:endParaRPr lang="es-ES" sz="2000" b="1" dirty="0">
              <a:solidFill>
                <a:schemeClr val="accent6"/>
              </a:solidFill>
              <a:latin typeface="Bootstrap Alternate Pro" panose="02000000000000000000" pitchFamily="50" charset="0"/>
            </a:endParaRPr>
          </a:p>
          <a:p>
            <a:pPr marL="0" indent="0">
              <a:buNone/>
            </a:pPr>
            <a:r>
              <a:rPr lang="es-ES" sz="2000" dirty="0">
                <a:latin typeface="Bootstrap Alternate Pro" panose="02000000000000000000" pitchFamily="50" charset="0"/>
              </a:rPr>
              <a:t>Queremos movernos hacia la </a:t>
            </a:r>
            <a:r>
              <a:rPr lang="es-ES" sz="2000" b="1" dirty="0">
                <a:latin typeface="Bootstrap Alternate Pro" panose="02000000000000000000" pitchFamily="50" charset="0"/>
              </a:rPr>
              <a:t>adaptación / adopción de herramientas y métodos comunes</a:t>
            </a:r>
            <a:r>
              <a:rPr lang="es-ES" sz="2000" dirty="0">
                <a:latin typeface="Bootstrap Alternate Pro" panose="02000000000000000000" pitchFamily="50" charset="0"/>
              </a:rPr>
              <a:t>: encuestas de hogares, tipologías, colecta y procesamiento de datos, caracterización de contextos y generación de opciones.</a:t>
            </a:r>
          </a:p>
          <a:p>
            <a:pPr marL="0" indent="0">
              <a:buNone/>
            </a:pPr>
            <a:r>
              <a:rPr lang="es-ES" sz="2000" dirty="0">
                <a:latin typeface="Bootstrap Alternate Pro" panose="02000000000000000000" pitchFamily="50" charset="0"/>
              </a:rPr>
              <a:t>¿Queremos </a:t>
            </a:r>
            <a:r>
              <a:rPr lang="es-ES" sz="2000" b="1" dirty="0">
                <a:latin typeface="Bootstrap Alternate Pro" panose="02000000000000000000" pitchFamily="50" charset="0"/>
              </a:rPr>
              <a:t>más guía/intervención en los grupos temáticos </a:t>
            </a:r>
            <a:r>
              <a:rPr lang="es-ES" sz="2000" dirty="0">
                <a:latin typeface="Bootstrap Alternate Pro" panose="02000000000000000000" pitchFamily="50" charset="0"/>
              </a:rPr>
              <a:t>para asegurarnos de que llegamos mas </a:t>
            </a:r>
            <a:r>
              <a:rPr lang="es-ES" sz="2000" dirty="0" err="1">
                <a:latin typeface="Bootstrap Alternate Pro" panose="02000000000000000000" pitchFamily="50" charset="0"/>
              </a:rPr>
              <a:t>alla</a:t>
            </a:r>
            <a:r>
              <a:rPr lang="es-ES" sz="2000" dirty="0">
                <a:latin typeface="Bootstrap Alternate Pro" panose="02000000000000000000" pitchFamily="50" charset="0"/>
              </a:rPr>
              <a:t> de conversaciones generales y sin mucha? El grupo SAL esta haciendo interesantes avances en esta área</a:t>
            </a:r>
          </a:p>
          <a:p>
            <a:pPr marL="0" indent="0">
              <a:buNone/>
            </a:pPr>
            <a:r>
              <a:rPr lang="es-ES" sz="2000" b="1" dirty="0">
                <a:latin typeface="Bootstrap Alternate Pro" panose="02000000000000000000" pitchFamily="50" charset="0"/>
              </a:rPr>
              <a:t>Financiamiento dirigido </a:t>
            </a:r>
            <a:r>
              <a:rPr lang="es-ES" sz="2000" dirty="0">
                <a:latin typeface="Bootstrap Alternate Pro" panose="02000000000000000000" pitchFamily="50" charset="0"/>
              </a:rPr>
              <a:t>a facilitar la síntesis: el proyecto suelos.</a:t>
            </a:r>
            <a:endParaRPr lang="en-US" sz="2000" dirty="0">
              <a:latin typeface="Bootstrap Alternate Pro" panose="02000000000000000000" pitchFamily="50" charset="0"/>
            </a:endParaRPr>
          </a:p>
          <a:p>
            <a:pPr marL="0" indent="0" algn="ctr">
              <a:buNone/>
            </a:pPr>
            <a:endParaRPr lang="en-US" sz="2000" dirty="0"/>
          </a:p>
        </p:txBody>
      </p:sp>
    </p:spTree>
    <p:extLst>
      <p:ext uri="{BB962C8B-B14F-4D97-AF65-F5344CB8AC3E}">
        <p14:creationId xmlns:p14="http://schemas.microsoft.com/office/powerpoint/2010/main" val="1613245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13BC7B38-C565-4D74-A562-B25A9846776B}"/>
              </a:ext>
            </a:extLst>
          </p:cNvPr>
          <p:cNvGraphicFramePr/>
          <p:nvPr>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Oval 2">
            <a:extLst>
              <a:ext uri="{FF2B5EF4-FFF2-40B4-BE49-F238E27FC236}">
                <a16:creationId xmlns:a16="http://schemas.microsoft.com/office/drawing/2014/main" id="{6D6757A8-5402-421C-978A-597CFCD57D53}"/>
              </a:ext>
            </a:extLst>
          </p:cNvPr>
          <p:cNvSpPr/>
          <p:nvPr/>
        </p:nvSpPr>
        <p:spPr>
          <a:xfrm>
            <a:off x="1053717" y="719666"/>
            <a:ext cx="2764715" cy="1538343"/>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BO" dirty="0">
                <a:solidFill>
                  <a:schemeClr val="tx1"/>
                </a:solidFill>
              </a:rPr>
              <a:t>Facilitando Procesos Participativos</a:t>
            </a:r>
          </a:p>
        </p:txBody>
      </p:sp>
      <p:sp>
        <p:nvSpPr>
          <p:cNvPr id="4" name="Speech Bubble: Oval 3">
            <a:extLst>
              <a:ext uri="{FF2B5EF4-FFF2-40B4-BE49-F238E27FC236}">
                <a16:creationId xmlns:a16="http://schemas.microsoft.com/office/drawing/2014/main" id="{FAC1085D-F9D1-495E-9157-DABB9A3FE2C9}"/>
              </a:ext>
            </a:extLst>
          </p:cNvPr>
          <p:cNvSpPr/>
          <p:nvPr/>
        </p:nvSpPr>
        <p:spPr>
          <a:xfrm>
            <a:off x="6709707" y="162281"/>
            <a:ext cx="5704272" cy="2586537"/>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BO" dirty="0">
                <a:solidFill>
                  <a:schemeClr val="bg1"/>
                </a:solidFill>
              </a:rPr>
              <a:t>“En sesiones participativas debe haber un dinamismo entre el facilitador y el grupo, dado que se necesita contextualizar el empoderamiento de los miembros del grupo”</a:t>
            </a:r>
          </a:p>
        </p:txBody>
      </p:sp>
      <p:sp>
        <p:nvSpPr>
          <p:cNvPr id="5" name="Oval 4">
            <a:extLst>
              <a:ext uri="{FF2B5EF4-FFF2-40B4-BE49-F238E27FC236}">
                <a16:creationId xmlns:a16="http://schemas.microsoft.com/office/drawing/2014/main" id="{A320C10D-4921-430F-89CE-6A9016681CFA}"/>
              </a:ext>
            </a:extLst>
          </p:cNvPr>
          <p:cNvSpPr/>
          <p:nvPr/>
        </p:nvSpPr>
        <p:spPr>
          <a:xfrm>
            <a:off x="9045677" y="3990220"/>
            <a:ext cx="2998839" cy="1538343"/>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r>
              <a:rPr lang="en-US" dirty="0" err="1">
                <a:solidFill>
                  <a:schemeClr val="tx1"/>
                </a:solidFill>
              </a:rPr>
              <a:t>Talleres</a:t>
            </a:r>
            <a:r>
              <a:rPr lang="en-US" dirty="0">
                <a:solidFill>
                  <a:schemeClr val="tx1"/>
                </a:solidFill>
              </a:rPr>
              <a:t> </a:t>
            </a:r>
            <a:r>
              <a:rPr lang="en-US" dirty="0" err="1">
                <a:solidFill>
                  <a:schemeClr val="tx1"/>
                </a:solidFill>
              </a:rPr>
              <a:t>tematicos</a:t>
            </a:r>
            <a:r>
              <a:rPr lang="en-US" dirty="0">
                <a:solidFill>
                  <a:schemeClr val="tx1"/>
                </a:solidFill>
              </a:rPr>
              <a:t> (</a:t>
            </a:r>
            <a:r>
              <a:rPr lang="en-US" dirty="0" err="1">
                <a:solidFill>
                  <a:schemeClr val="tx1"/>
                </a:solidFill>
              </a:rPr>
              <a:t>Paisajes</a:t>
            </a:r>
            <a:r>
              <a:rPr lang="en-US" dirty="0">
                <a:solidFill>
                  <a:schemeClr val="tx1"/>
                </a:solidFill>
              </a:rPr>
              <a:t>, SAL, RAI)</a:t>
            </a:r>
          </a:p>
          <a:p>
            <a:pPr algn="ctr"/>
            <a:r>
              <a:rPr lang="en-US" dirty="0">
                <a:solidFill>
                  <a:schemeClr val="tx1"/>
                </a:solidFill>
              </a:rPr>
              <a:t>- Webinars </a:t>
            </a:r>
            <a:r>
              <a:rPr lang="en-US" dirty="0" err="1">
                <a:solidFill>
                  <a:schemeClr val="tx1"/>
                </a:solidFill>
              </a:rPr>
              <a:t>tipología</a:t>
            </a:r>
            <a:endParaRPr lang="en-US" dirty="0">
              <a:solidFill>
                <a:schemeClr val="tx1"/>
              </a:solidFill>
            </a:endParaRPr>
          </a:p>
          <a:p>
            <a:pPr algn="ctr"/>
            <a:r>
              <a:rPr lang="en-US" dirty="0">
                <a:solidFill>
                  <a:schemeClr val="tx1"/>
                </a:solidFill>
              </a:rPr>
              <a:t>-</a:t>
            </a:r>
            <a:r>
              <a:rPr lang="en-US" dirty="0" err="1">
                <a:solidFill>
                  <a:schemeClr val="tx1"/>
                </a:solidFill>
              </a:rPr>
              <a:t>RHoMIS</a:t>
            </a:r>
            <a:endParaRPr lang="en-US" dirty="0">
              <a:solidFill>
                <a:schemeClr val="tx1"/>
              </a:solidFill>
            </a:endParaRPr>
          </a:p>
        </p:txBody>
      </p:sp>
      <p:sp>
        <p:nvSpPr>
          <p:cNvPr id="6" name="Speech Bubble: Oval 5">
            <a:extLst>
              <a:ext uri="{FF2B5EF4-FFF2-40B4-BE49-F238E27FC236}">
                <a16:creationId xmlns:a16="http://schemas.microsoft.com/office/drawing/2014/main" id="{4E596DE1-DB06-4DE5-81F8-C047BE4773BC}"/>
              </a:ext>
            </a:extLst>
          </p:cNvPr>
          <p:cNvSpPr/>
          <p:nvPr/>
        </p:nvSpPr>
        <p:spPr>
          <a:xfrm flipH="1">
            <a:off x="2841523" y="3306203"/>
            <a:ext cx="5566841" cy="1796263"/>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dirty="0"/>
              <a:t>“</a:t>
            </a:r>
            <a:r>
              <a:rPr lang="es-BO" dirty="0"/>
              <a:t>El probar una misma herramienta [</a:t>
            </a:r>
            <a:r>
              <a:rPr lang="es-BO" dirty="0" err="1"/>
              <a:t>RHoMis</a:t>
            </a:r>
            <a:r>
              <a:rPr lang="es-BO" dirty="0"/>
              <a:t>] en tantos países tan diversos y tan heterogéneos que permita sacar comparaciones a grandes rasgos interesantes.?</a:t>
            </a:r>
          </a:p>
        </p:txBody>
      </p:sp>
      <p:sp>
        <p:nvSpPr>
          <p:cNvPr id="7" name="Speech Bubble: Oval 6">
            <a:extLst>
              <a:ext uri="{FF2B5EF4-FFF2-40B4-BE49-F238E27FC236}">
                <a16:creationId xmlns:a16="http://schemas.microsoft.com/office/drawing/2014/main" id="{FA9C42E9-497C-4095-B862-ABAC4B38C05D}"/>
              </a:ext>
            </a:extLst>
          </p:cNvPr>
          <p:cNvSpPr/>
          <p:nvPr/>
        </p:nvSpPr>
        <p:spPr>
          <a:xfrm flipH="1">
            <a:off x="8463573" y="5581002"/>
            <a:ext cx="4163045" cy="1194472"/>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s-BO" dirty="0"/>
              <a:t>“Cada vez me doy cuenta del potencial usar tipologías para generar hipótesis.”</a:t>
            </a:r>
          </a:p>
        </p:txBody>
      </p:sp>
      <p:sp>
        <p:nvSpPr>
          <p:cNvPr id="8" name="Oval 7">
            <a:extLst>
              <a:ext uri="{FF2B5EF4-FFF2-40B4-BE49-F238E27FC236}">
                <a16:creationId xmlns:a16="http://schemas.microsoft.com/office/drawing/2014/main" id="{17A0D46F-1106-484C-B4E4-6CCB7889E884}"/>
              </a:ext>
            </a:extLst>
          </p:cNvPr>
          <p:cNvSpPr/>
          <p:nvPr/>
        </p:nvSpPr>
        <p:spPr>
          <a:xfrm>
            <a:off x="-234875" y="5025614"/>
            <a:ext cx="2764715" cy="1538343"/>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-Videos y </a:t>
            </a:r>
            <a:r>
              <a:rPr lang="en-US" dirty="0" err="1">
                <a:solidFill>
                  <a:schemeClr val="tx1"/>
                </a:solidFill>
              </a:rPr>
              <a:t>guiones</a:t>
            </a:r>
            <a:r>
              <a:rPr lang="en-US" dirty="0">
                <a:solidFill>
                  <a:schemeClr val="tx1"/>
                </a:solidFill>
              </a:rPr>
              <a:t> para </a:t>
            </a:r>
            <a:r>
              <a:rPr lang="en-US" dirty="0" err="1">
                <a:solidFill>
                  <a:schemeClr val="tx1"/>
                </a:solidFill>
              </a:rPr>
              <a:t>agricultores</a:t>
            </a:r>
            <a:endParaRPr lang="en-US" dirty="0">
              <a:solidFill>
                <a:schemeClr val="tx1"/>
              </a:solidFill>
            </a:endParaRPr>
          </a:p>
          <a:p>
            <a:pPr algn="ctr"/>
            <a:r>
              <a:rPr lang="en-US" dirty="0">
                <a:solidFill>
                  <a:schemeClr val="tx1"/>
                </a:solidFill>
              </a:rPr>
              <a:t>-</a:t>
            </a:r>
            <a:r>
              <a:rPr lang="en-US" dirty="0" err="1">
                <a:solidFill>
                  <a:schemeClr val="tx1"/>
                </a:solidFill>
              </a:rPr>
              <a:t>Pensando</a:t>
            </a:r>
            <a:r>
              <a:rPr lang="en-US" dirty="0">
                <a:solidFill>
                  <a:schemeClr val="tx1"/>
                </a:solidFill>
              </a:rPr>
              <a:t> </a:t>
            </a:r>
            <a:r>
              <a:rPr lang="en-US" dirty="0" err="1">
                <a:solidFill>
                  <a:schemeClr val="tx1"/>
                </a:solidFill>
              </a:rPr>
              <a:t>en</a:t>
            </a:r>
            <a:r>
              <a:rPr lang="en-US" dirty="0">
                <a:solidFill>
                  <a:schemeClr val="tx1"/>
                </a:solidFill>
              </a:rPr>
              <a:t> LEISA</a:t>
            </a:r>
          </a:p>
        </p:txBody>
      </p:sp>
      <p:sp>
        <p:nvSpPr>
          <p:cNvPr id="9" name="Speech Bubble: Oval 8">
            <a:extLst>
              <a:ext uri="{FF2B5EF4-FFF2-40B4-BE49-F238E27FC236}">
                <a16:creationId xmlns:a16="http://schemas.microsoft.com/office/drawing/2014/main" id="{DB376D9E-BA32-41D0-BBB2-0454E917D5F9}"/>
              </a:ext>
            </a:extLst>
          </p:cNvPr>
          <p:cNvSpPr/>
          <p:nvPr/>
        </p:nvSpPr>
        <p:spPr>
          <a:xfrm flipH="1">
            <a:off x="-234875" y="2880579"/>
            <a:ext cx="5475642" cy="2928550"/>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dirty="0">
                <a:solidFill>
                  <a:schemeClr val="bg1"/>
                </a:solidFill>
              </a:rPr>
              <a:t>“La </a:t>
            </a:r>
            <a:r>
              <a:rPr lang="en-US" dirty="0" err="1">
                <a:solidFill>
                  <a:schemeClr val="bg1"/>
                </a:solidFill>
              </a:rPr>
              <a:t>cosa</a:t>
            </a:r>
            <a:r>
              <a:rPr lang="en-US" dirty="0">
                <a:solidFill>
                  <a:schemeClr val="bg1"/>
                </a:solidFill>
              </a:rPr>
              <a:t> </a:t>
            </a:r>
            <a:r>
              <a:rPr lang="en-US" dirty="0" err="1">
                <a:solidFill>
                  <a:schemeClr val="bg1"/>
                </a:solidFill>
              </a:rPr>
              <a:t>más</a:t>
            </a:r>
            <a:r>
              <a:rPr lang="en-US" dirty="0">
                <a:solidFill>
                  <a:schemeClr val="bg1"/>
                </a:solidFill>
              </a:rPr>
              <a:t> </a:t>
            </a:r>
            <a:r>
              <a:rPr lang="en-US" dirty="0" err="1">
                <a:solidFill>
                  <a:schemeClr val="bg1"/>
                </a:solidFill>
              </a:rPr>
              <a:t>importante</a:t>
            </a:r>
            <a:r>
              <a:rPr lang="en-US" dirty="0">
                <a:solidFill>
                  <a:schemeClr val="bg1"/>
                </a:solidFill>
              </a:rPr>
              <a:t> </a:t>
            </a:r>
            <a:r>
              <a:rPr lang="en-US" dirty="0" err="1">
                <a:solidFill>
                  <a:schemeClr val="bg1"/>
                </a:solidFill>
              </a:rPr>
              <a:t>fue</a:t>
            </a:r>
            <a:r>
              <a:rPr lang="en-US" dirty="0">
                <a:solidFill>
                  <a:schemeClr val="bg1"/>
                </a:solidFill>
              </a:rPr>
              <a:t> la </a:t>
            </a:r>
            <a:r>
              <a:rPr lang="en-US" dirty="0" err="1">
                <a:solidFill>
                  <a:schemeClr val="bg1"/>
                </a:solidFill>
              </a:rPr>
              <a:t>validación</a:t>
            </a:r>
            <a:r>
              <a:rPr lang="en-US" dirty="0">
                <a:solidFill>
                  <a:schemeClr val="bg1"/>
                </a:solidFill>
              </a:rPr>
              <a:t> de </a:t>
            </a:r>
            <a:r>
              <a:rPr lang="en-US" dirty="0" err="1">
                <a:solidFill>
                  <a:schemeClr val="bg1"/>
                </a:solidFill>
              </a:rPr>
              <a:t>los</a:t>
            </a:r>
            <a:r>
              <a:rPr lang="en-US" dirty="0">
                <a:solidFill>
                  <a:schemeClr val="bg1"/>
                </a:solidFill>
              </a:rPr>
              <a:t> </a:t>
            </a:r>
            <a:r>
              <a:rPr lang="en-US" dirty="0" err="1">
                <a:solidFill>
                  <a:schemeClr val="bg1"/>
                </a:solidFill>
              </a:rPr>
              <a:t>afiches</a:t>
            </a:r>
            <a:r>
              <a:rPr lang="en-US" dirty="0">
                <a:solidFill>
                  <a:schemeClr val="bg1"/>
                </a:solidFill>
              </a:rPr>
              <a:t> y </a:t>
            </a:r>
            <a:r>
              <a:rPr lang="en-US" dirty="0" err="1">
                <a:solidFill>
                  <a:schemeClr val="bg1"/>
                </a:solidFill>
              </a:rPr>
              <a:t>guiones</a:t>
            </a:r>
            <a:r>
              <a:rPr lang="en-US" dirty="0">
                <a:solidFill>
                  <a:schemeClr val="bg1"/>
                </a:solidFill>
              </a:rPr>
              <a:t> </a:t>
            </a:r>
            <a:r>
              <a:rPr lang="en-US" dirty="0" err="1">
                <a:solidFill>
                  <a:schemeClr val="bg1"/>
                </a:solidFill>
              </a:rPr>
              <a:t>por</a:t>
            </a:r>
            <a:r>
              <a:rPr lang="en-US" dirty="0">
                <a:solidFill>
                  <a:schemeClr val="bg1"/>
                </a:solidFill>
              </a:rPr>
              <a:t> </a:t>
            </a:r>
            <a:r>
              <a:rPr lang="en-US" dirty="0" err="1">
                <a:solidFill>
                  <a:schemeClr val="bg1"/>
                </a:solidFill>
              </a:rPr>
              <a:t>los</a:t>
            </a:r>
            <a:r>
              <a:rPr lang="en-US" dirty="0">
                <a:solidFill>
                  <a:schemeClr val="bg1"/>
                </a:solidFill>
              </a:rPr>
              <a:t> </a:t>
            </a:r>
            <a:r>
              <a:rPr lang="en-US" dirty="0" err="1">
                <a:solidFill>
                  <a:schemeClr val="bg1"/>
                </a:solidFill>
              </a:rPr>
              <a:t>agricultores</a:t>
            </a:r>
            <a:r>
              <a:rPr lang="en-US" dirty="0">
                <a:solidFill>
                  <a:schemeClr val="bg1"/>
                </a:solidFill>
              </a:rPr>
              <a:t> </a:t>
            </a:r>
            <a:r>
              <a:rPr lang="en-US" dirty="0" err="1">
                <a:solidFill>
                  <a:schemeClr val="bg1"/>
                </a:solidFill>
              </a:rPr>
              <a:t>porque</a:t>
            </a:r>
            <a:r>
              <a:rPr lang="en-US" dirty="0">
                <a:solidFill>
                  <a:schemeClr val="bg1"/>
                </a:solidFill>
              </a:rPr>
              <a:t> </a:t>
            </a:r>
            <a:r>
              <a:rPr lang="en-US" dirty="0" err="1">
                <a:solidFill>
                  <a:schemeClr val="bg1"/>
                </a:solidFill>
              </a:rPr>
              <a:t>pudimos</a:t>
            </a:r>
            <a:r>
              <a:rPr lang="en-US" dirty="0">
                <a:solidFill>
                  <a:schemeClr val="bg1"/>
                </a:solidFill>
              </a:rPr>
              <a:t> </a:t>
            </a:r>
            <a:r>
              <a:rPr lang="en-US" dirty="0" err="1">
                <a:solidFill>
                  <a:schemeClr val="bg1"/>
                </a:solidFill>
              </a:rPr>
              <a:t>verificar</a:t>
            </a:r>
            <a:r>
              <a:rPr lang="en-US" dirty="0">
                <a:solidFill>
                  <a:schemeClr val="bg1"/>
                </a:solidFill>
              </a:rPr>
              <a:t> y </a:t>
            </a:r>
            <a:r>
              <a:rPr lang="en-US" dirty="0" err="1">
                <a:solidFill>
                  <a:schemeClr val="bg1"/>
                </a:solidFill>
              </a:rPr>
              <a:t>ajustar</a:t>
            </a:r>
            <a:r>
              <a:rPr lang="en-US" dirty="0">
                <a:solidFill>
                  <a:schemeClr val="bg1"/>
                </a:solidFill>
              </a:rPr>
              <a:t> el </a:t>
            </a:r>
            <a:r>
              <a:rPr lang="en-US" dirty="0" err="1">
                <a:solidFill>
                  <a:schemeClr val="bg1"/>
                </a:solidFill>
              </a:rPr>
              <a:t>mensaje</a:t>
            </a:r>
            <a:r>
              <a:rPr lang="en-US" dirty="0">
                <a:solidFill>
                  <a:schemeClr val="bg1"/>
                </a:solidFill>
              </a:rPr>
              <a:t> de </a:t>
            </a:r>
            <a:r>
              <a:rPr lang="en-US" dirty="0" err="1">
                <a:solidFill>
                  <a:schemeClr val="bg1"/>
                </a:solidFill>
              </a:rPr>
              <a:t>los</a:t>
            </a:r>
            <a:r>
              <a:rPr lang="en-US" dirty="0">
                <a:solidFill>
                  <a:schemeClr val="bg1"/>
                </a:solidFill>
              </a:rPr>
              <a:t> </a:t>
            </a:r>
            <a:r>
              <a:rPr lang="en-US" dirty="0" err="1">
                <a:solidFill>
                  <a:schemeClr val="bg1"/>
                </a:solidFill>
              </a:rPr>
              <a:t>agricultores</a:t>
            </a:r>
            <a:r>
              <a:rPr lang="en-US" dirty="0">
                <a:solidFill>
                  <a:schemeClr val="bg1"/>
                </a:solidFill>
              </a:rPr>
              <a:t>, </a:t>
            </a:r>
            <a:r>
              <a:rPr lang="en-US" dirty="0" err="1">
                <a:solidFill>
                  <a:schemeClr val="bg1"/>
                </a:solidFill>
              </a:rPr>
              <a:t>intercambiando</a:t>
            </a:r>
            <a:r>
              <a:rPr lang="en-US" dirty="0">
                <a:solidFill>
                  <a:schemeClr val="bg1"/>
                </a:solidFill>
              </a:rPr>
              <a:t> ideas y </a:t>
            </a:r>
            <a:r>
              <a:rPr lang="en-US" dirty="0" err="1">
                <a:solidFill>
                  <a:schemeClr val="bg1"/>
                </a:solidFill>
              </a:rPr>
              <a:t>compartiendo</a:t>
            </a:r>
            <a:r>
              <a:rPr lang="en-US" dirty="0">
                <a:solidFill>
                  <a:schemeClr val="bg1"/>
                </a:solidFill>
              </a:rPr>
              <a:t> con </a:t>
            </a:r>
            <a:r>
              <a:rPr lang="en-US" dirty="0" err="1">
                <a:solidFill>
                  <a:schemeClr val="bg1"/>
                </a:solidFill>
              </a:rPr>
              <a:t>todos</a:t>
            </a:r>
            <a:r>
              <a:rPr lang="en-US" dirty="0">
                <a:solidFill>
                  <a:schemeClr val="bg1"/>
                </a:solidFill>
              </a:rPr>
              <a:t>.”</a:t>
            </a:r>
          </a:p>
        </p:txBody>
      </p:sp>
    </p:spTree>
    <p:extLst>
      <p:ext uri="{BB962C8B-B14F-4D97-AF65-F5344CB8AC3E}">
        <p14:creationId xmlns:p14="http://schemas.microsoft.com/office/powerpoint/2010/main" val="2975549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156" y="0"/>
            <a:ext cx="11599843" cy="6849654"/>
          </a:xfrm>
          <a:prstGeom prst="rect">
            <a:avLst/>
          </a:prstGeom>
        </p:spPr>
      </p:pic>
      <p:sp>
        <p:nvSpPr>
          <p:cNvPr id="2" name="TextBox 1">
            <a:extLst>
              <a:ext uri="{FF2B5EF4-FFF2-40B4-BE49-F238E27FC236}">
                <a16:creationId xmlns:a16="http://schemas.microsoft.com/office/drawing/2014/main" id="{F5541B45-19BB-45CC-9FE7-39360DC9D62F}"/>
              </a:ext>
            </a:extLst>
          </p:cNvPr>
          <p:cNvSpPr txBox="1"/>
          <p:nvPr/>
        </p:nvSpPr>
        <p:spPr>
          <a:xfrm>
            <a:off x="9042398" y="1706197"/>
            <a:ext cx="944111" cy="369332"/>
          </a:xfrm>
          <a:prstGeom prst="rect">
            <a:avLst/>
          </a:prstGeom>
          <a:solidFill>
            <a:srgbClr val="FF0000">
              <a:alpha val="33000"/>
            </a:srgbClr>
          </a:solidFill>
        </p:spPr>
        <p:txBody>
          <a:bodyPr wrap="square" rtlCol="0">
            <a:spAutoFit/>
          </a:bodyPr>
          <a:lstStyle/>
          <a:p>
            <a:r>
              <a:rPr lang="en-US" dirty="0" err="1"/>
              <a:t>OxC</a:t>
            </a:r>
            <a:endParaRPr lang="en-US" dirty="0"/>
          </a:p>
        </p:txBody>
      </p:sp>
      <p:sp>
        <p:nvSpPr>
          <p:cNvPr id="4" name="TextBox 3">
            <a:extLst>
              <a:ext uri="{FF2B5EF4-FFF2-40B4-BE49-F238E27FC236}">
                <a16:creationId xmlns:a16="http://schemas.microsoft.com/office/drawing/2014/main" id="{49E1DCC5-4ED7-475B-949A-573BEBAD04FC}"/>
              </a:ext>
            </a:extLst>
          </p:cNvPr>
          <p:cNvSpPr txBox="1"/>
          <p:nvPr/>
        </p:nvSpPr>
        <p:spPr>
          <a:xfrm>
            <a:off x="9514453" y="2627855"/>
            <a:ext cx="944111" cy="369332"/>
          </a:xfrm>
          <a:prstGeom prst="rect">
            <a:avLst/>
          </a:prstGeom>
          <a:solidFill>
            <a:srgbClr val="FFC000">
              <a:alpha val="33000"/>
            </a:srgbClr>
          </a:solidFill>
        </p:spPr>
        <p:txBody>
          <a:bodyPr wrap="square" rtlCol="0">
            <a:spAutoFit/>
          </a:bodyPr>
          <a:lstStyle/>
          <a:p>
            <a:r>
              <a:rPr lang="en-US" dirty="0"/>
              <a:t>MET</a:t>
            </a:r>
          </a:p>
        </p:txBody>
      </p:sp>
      <p:sp>
        <p:nvSpPr>
          <p:cNvPr id="6" name="TextBox 5">
            <a:extLst>
              <a:ext uri="{FF2B5EF4-FFF2-40B4-BE49-F238E27FC236}">
                <a16:creationId xmlns:a16="http://schemas.microsoft.com/office/drawing/2014/main" id="{94B25B9B-B7C2-4517-B2A5-C8E44C312CE4}"/>
              </a:ext>
            </a:extLst>
          </p:cNvPr>
          <p:cNvSpPr txBox="1"/>
          <p:nvPr/>
        </p:nvSpPr>
        <p:spPr>
          <a:xfrm>
            <a:off x="7562282" y="3424827"/>
            <a:ext cx="1952171" cy="369332"/>
          </a:xfrm>
          <a:prstGeom prst="rect">
            <a:avLst/>
          </a:prstGeom>
          <a:solidFill>
            <a:schemeClr val="accent1">
              <a:alpha val="33000"/>
            </a:schemeClr>
          </a:solidFill>
        </p:spPr>
        <p:txBody>
          <a:bodyPr wrap="square" rtlCol="0">
            <a:spAutoFit/>
          </a:bodyPr>
          <a:lstStyle/>
          <a:p>
            <a:r>
              <a:rPr lang="en-US" dirty="0" err="1"/>
              <a:t>Participatorio</a:t>
            </a:r>
            <a:endParaRPr lang="en-US" dirty="0"/>
          </a:p>
        </p:txBody>
      </p:sp>
    </p:spTree>
    <p:extLst>
      <p:ext uri="{BB962C8B-B14F-4D97-AF65-F5344CB8AC3E}">
        <p14:creationId xmlns:p14="http://schemas.microsoft.com/office/powerpoint/2010/main" val="38302307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4900065"/>
          </a:xfrm>
        </p:spPr>
        <p:txBody>
          <a:bodyPr>
            <a:normAutofit fontScale="90000"/>
          </a:bodyPr>
          <a:lstStyle/>
          <a:p>
            <a:r>
              <a:rPr lang="es-BO" dirty="0">
                <a:latin typeface="Bootstrap Alternate Pro" panose="02000000000000000000" pitchFamily="50" charset="0"/>
              </a:rPr>
              <a:t>Estamos influenciando individuos y proyectos, pero ¿cuál es la influencia en organizaciones? ¿Podemos ser mas eficientes y efectivos?</a:t>
            </a:r>
          </a:p>
        </p:txBody>
      </p:sp>
    </p:spTree>
    <p:extLst>
      <p:ext uri="{BB962C8B-B14F-4D97-AF65-F5344CB8AC3E}">
        <p14:creationId xmlns:p14="http://schemas.microsoft.com/office/powerpoint/2010/main" val="36531765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0677" y="200967"/>
            <a:ext cx="3094892" cy="6463309"/>
          </a:xfrm>
          <a:prstGeom prst="rect">
            <a:avLst/>
          </a:prstGeom>
          <a:noFill/>
        </p:spPr>
        <p:txBody>
          <a:bodyPr wrap="square" rtlCol="0">
            <a:spAutoFit/>
          </a:bodyPr>
          <a:lstStyle/>
          <a:p>
            <a:endParaRPr lang="en-US" dirty="0">
              <a:latin typeface="Bootstrap Alternate Pro" panose="02000000000000000000" pitchFamily="50" charset="0"/>
            </a:endParaRPr>
          </a:p>
          <a:p>
            <a:endParaRPr lang="en-US" dirty="0">
              <a:latin typeface="Bootstrap Alternate Pro" panose="02000000000000000000" pitchFamily="50" charset="0"/>
            </a:endParaRPr>
          </a:p>
          <a:p>
            <a:r>
              <a:rPr lang="en-US" dirty="0" err="1">
                <a:latin typeface="Bootstrap Alternate Pro" panose="02000000000000000000" pitchFamily="50" charset="0"/>
              </a:rPr>
              <a:t>Qué</a:t>
            </a:r>
            <a:r>
              <a:rPr lang="en-US" dirty="0">
                <a:latin typeface="Bootstrap Alternate Pro" panose="02000000000000000000" pitchFamily="50" charset="0"/>
              </a:rPr>
              <a:t>:</a:t>
            </a:r>
          </a:p>
          <a:p>
            <a:r>
              <a:rPr lang="en-US" dirty="0" err="1"/>
              <a:t>Reduciendo</a:t>
            </a:r>
            <a:r>
              <a:rPr lang="en-US" dirty="0"/>
              <a:t> # de ARCS y </a:t>
            </a:r>
            <a:r>
              <a:rPr lang="en-US" dirty="0" err="1"/>
              <a:t>Unis</a:t>
            </a:r>
            <a:r>
              <a:rPr lang="en-US" dirty="0"/>
              <a:t> (regional e </a:t>
            </a:r>
            <a:r>
              <a:rPr lang="en-US" dirty="0" err="1"/>
              <a:t>internacional</a:t>
            </a:r>
            <a:r>
              <a:rPr lang="en-US" dirty="0"/>
              <a:t>). </a:t>
            </a:r>
            <a:r>
              <a:rPr lang="en-US" dirty="0" err="1"/>
              <a:t>Crecimiento</a:t>
            </a:r>
            <a:r>
              <a:rPr lang="en-US" dirty="0"/>
              <a:t> de Org. </a:t>
            </a:r>
            <a:r>
              <a:rPr lang="en-US" dirty="0" err="1"/>
              <a:t>Agr</a:t>
            </a:r>
            <a:r>
              <a:rPr lang="en-US" dirty="0"/>
              <a:t>., ONG y GOs) – </a:t>
            </a:r>
            <a:r>
              <a:rPr lang="en-US" dirty="0" err="1"/>
              <a:t>impulsado</a:t>
            </a:r>
            <a:r>
              <a:rPr lang="en-US" dirty="0"/>
              <a:t> </a:t>
            </a:r>
            <a:r>
              <a:rPr lang="en-US" dirty="0" err="1"/>
              <a:t>por</a:t>
            </a:r>
            <a:r>
              <a:rPr lang="en-US" dirty="0"/>
              <a:t> </a:t>
            </a:r>
            <a:r>
              <a:rPr lang="en-US" dirty="0" err="1"/>
              <a:t>contexto</a:t>
            </a:r>
            <a:r>
              <a:rPr lang="en-US" dirty="0"/>
              <a:t> </a:t>
            </a:r>
            <a:r>
              <a:rPr lang="en-US" dirty="0" err="1"/>
              <a:t>nacional</a:t>
            </a:r>
            <a:r>
              <a:rPr lang="en-US" dirty="0"/>
              <a:t> e </a:t>
            </a:r>
            <a:r>
              <a:rPr lang="en-US" dirty="0" err="1"/>
              <a:t>institucional</a:t>
            </a:r>
            <a:endParaRPr lang="en-US" dirty="0"/>
          </a:p>
          <a:p>
            <a:endParaRPr lang="en-US" dirty="0"/>
          </a:p>
          <a:p>
            <a:r>
              <a:rPr lang="en-US" dirty="0">
                <a:latin typeface="Bootstrap Alternate Pro" panose="02000000000000000000" pitchFamily="50" charset="0"/>
              </a:rPr>
              <a:t>Y </a:t>
            </a:r>
            <a:r>
              <a:rPr lang="en-US" dirty="0" err="1">
                <a:latin typeface="Bootstrap Alternate Pro" panose="02000000000000000000" pitchFamily="50" charset="0"/>
              </a:rPr>
              <a:t>qué</a:t>
            </a:r>
            <a:r>
              <a:rPr lang="en-US" dirty="0">
                <a:latin typeface="Bootstrap Alternate Pro" panose="02000000000000000000" pitchFamily="50" charset="0"/>
              </a:rPr>
              <a:t>: </a:t>
            </a:r>
          </a:p>
          <a:p>
            <a:r>
              <a:rPr lang="en-US" dirty="0" err="1"/>
              <a:t>Asegurar</a:t>
            </a:r>
            <a:r>
              <a:rPr lang="en-US" dirty="0"/>
              <a:t> la </a:t>
            </a:r>
            <a:r>
              <a:rPr lang="en-US" dirty="0" err="1"/>
              <a:t>influencia</a:t>
            </a:r>
            <a:r>
              <a:rPr lang="en-US" dirty="0"/>
              <a:t> en </a:t>
            </a:r>
            <a:r>
              <a:rPr lang="en-US" dirty="0" err="1"/>
              <a:t>instituciones</a:t>
            </a:r>
            <a:r>
              <a:rPr lang="en-US" dirty="0"/>
              <a:t> de </a:t>
            </a:r>
            <a:r>
              <a:rPr lang="en-US" dirty="0" err="1"/>
              <a:t>investigación</a:t>
            </a:r>
            <a:r>
              <a:rPr lang="en-US" dirty="0"/>
              <a:t>.</a:t>
            </a:r>
          </a:p>
          <a:p>
            <a:r>
              <a:rPr lang="en-US" dirty="0" err="1"/>
              <a:t>Incorporación</a:t>
            </a:r>
            <a:r>
              <a:rPr lang="en-US" dirty="0"/>
              <a:t> de </a:t>
            </a:r>
            <a:r>
              <a:rPr lang="en-US" dirty="0" err="1"/>
              <a:t>actores</a:t>
            </a:r>
            <a:r>
              <a:rPr lang="en-US" dirty="0"/>
              <a:t> clave (e.g., GO y Org. Ag.) </a:t>
            </a:r>
            <a:r>
              <a:rPr lang="en-US" dirty="0" err="1"/>
              <a:t>es</a:t>
            </a:r>
            <a:r>
              <a:rPr lang="en-US" dirty="0"/>
              <a:t> </a:t>
            </a:r>
            <a:r>
              <a:rPr lang="en-US" dirty="0" err="1"/>
              <a:t>positivo</a:t>
            </a:r>
            <a:endParaRPr lang="en-US" dirty="0"/>
          </a:p>
          <a:p>
            <a:endParaRPr lang="en-US" dirty="0"/>
          </a:p>
          <a:p>
            <a:r>
              <a:rPr lang="en-US" dirty="0" err="1">
                <a:latin typeface="Bootstrap Alternate Pro" panose="02000000000000000000" pitchFamily="50" charset="0"/>
              </a:rPr>
              <a:t>Ahora</a:t>
            </a:r>
            <a:r>
              <a:rPr lang="en-US" dirty="0">
                <a:latin typeface="Bootstrap Alternate Pro" panose="02000000000000000000" pitchFamily="50" charset="0"/>
              </a:rPr>
              <a:t> </a:t>
            </a:r>
            <a:r>
              <a:rPr lang="en-US" dirty="0" err="1">
                <a:latin typeface="Bootstrap Alternate Pro" panose="02000000000000000000" pitchFamily="50" charset="0"/>
              </a:rPr>
              <a:t>qué</a:t>
            </a:r>
            <a:r>
              <a:rPr lang="en-US" dirty="0">
                <a:latin typeface="Bootstrap Alternate Pro" panose="02000000000000000000" pitchFamily="50" charset="0"/>
              </a:rPr>
              <a:t>:</a:t>
            </a:r>
          </a:p>
          <a:p>
            <a:r>
              <a:rPr lang="en-US" dirty="0" err="1"/>
              <a:t>Promociones</a:t>
            </a:r>
            <a:r>
              <a:rPr lang="en-US" dirty="0"/>
              <a:t> de </a:t>
            </a:r>
            <a:r>
              <a:rPr lang="en-US" dirty="0" err="1"/>
              <a:t>estudiantes</a:t>
            </a:r>
            <a:r>
              <a:rPr lang="en-US" dirty="0"/>
              <a:t> en AEI </a:t>
            </a:r>
            <a:r>
              <a:rPr lang="en-US" dirty="0" err="1"/>
              <a:t>podrían</a:t>
            </a:r>
            <a:r>
              <a:rPr lang="en-US" dirty="0"/>
              <a:t> </a:t>
            </a:r>
            <a:r>
              <a:rPr lang="en-US" dirty="0" err="1"/>
              <a:t>incrementar</a:t>
            </a:r>
            <a:r>
              <a:rPr lang="en-US" dirty="0"/>
              <a:t> </a:t>
            </a:r>
            <a:r>
              <a:rPr lang="en-US" dirty="0" err="1"/>
              <a:t>más</a:t>
            </a:r>
            <a:r>
              <a:rPr lang="en-US" dirty="0"/>
              <a:t> </a:t>
            </a:r>
            <a:r>
              <a:rPr lang="en-US" dirty="0" err="1"/>
              <a:t>unis</a:t>
            </a:r>
            <a:r>
              <a:rPr lang="en-US" dirty="0"/>
              <a:t>.? </a:t>
            </a:r>
            <a:r>
              <a:rPr lang="en-US" dirty="0" err="1"/>
              <a:t>Es</a:t>
            </a:r>
            <a:r>
              <a:rPr lang="en-US" dirty="0"/>
              <a:t> </a:t>
            </a:r>
            <a:r>
              <a:rPr lang="en-US" dirty="0" err="1"/>
              <a:t>difícil</a:t>
            </a:r>
            <a:r>
              <a:rPr lang="en-US" dirty="0"/>
              <a:t> </a:t>
            </a:r>
            <a:r>
              <a:rPr lang="en-US" dirty="0" err="1"/>
              <a:t>interesar</a:t>
            </a:r>
            <a:r>
              <a:rPr lang="en-US" dirty="0"/>
              <a:t> (N)(I)ARCs y </a:t>
            </a:r>
            <a:r>
              <a:rPr lang="en-US" dirty="0" err="1"/>
              <a:t>hemos</a:t>
            </a:r>
            <a:r>
              <a:rPr lang="en-US" dirty="0"/>
              <a:t> </a:t>
            </a:r>
            <a:r>
              <a:rPr lang="en-US" dirty="0" err="1"/>
              <a:t>sido</a:t>
            </a:r>
            <a:r>
              <a:rPr lang="en-US" dirty="0"/>
              <a:t> </a:t>
            </a:r>
            <a:r>
              <a:rPr lang="en-US" dirty="0" err="1"/>
              <a:t>más</a:t>
            </a:r>
            <a:r>
              <a:rPr lang="en-US" dirty="0"/>
              <a:t> </a:t>
            </a:r>
            <a:r>
              <a:rPr lang="en-US" dirty="0" err="1"/>
              <a:t>oportunistas</a:t>
            </a:r>
            <a:r>
              <a:rPr lang="en-US" dirty="0"/>
              <a:t> </a:t>
            </a:r>
            <a:r>
              <a:rPr lang="en-US" dirty="0" err="1"/>
              <a:t>que</a:t>
            </a:r>
            <a:r>
              <a:rPr lang="en-US" dirty="0"/>
              <a:t> </a:t>
            </a:r>
            <a:r>
              <a:rPr lang="en-US" dirty="0" err="1"/>
              <a:t>sistemáticos</a:t>
            </a:r>
            <a:r>
              <a:rPr lang="en-US" dirty="0"/>
              <a:t> o </a:t>
            </a:r>
            <a:r>
              <a:rPr lang="en-US" dirty="0" err="1"/>
              <a:t>estratégicos</a:t>
            </a:r>
            <a:r>
              <a:rPr lang="en-US" dirty="0"/>
              <a:t>.</a:t>
            </a:r>
          </a:p>
        </p:txBody>
      </p:sp>
      <p:pic>
        <p:nvPicPr>
          <p:cNvPr id="7" name="Content Placeholder 6"/>
          <p:cNvPicPr>
            <a:picLocks noGrp="1" noChangeAspect="1"/>
          </p:cNvPicPr>
          <p:nvPr>
            <p:ph idx="1"/>
          </p:nvPr>
        </p:nvPicPr>
        <p:blipFill rotWithShape="1">
          <a:blip r:embed="rId3">
            <a:extLst>
              <a:ext uri="{28A0092B-C50C-407E-A947-70E740481C1C}">
                <a14:useLocalDpi xmlns:a14="http://schemas.microsoft.com/office/drawing/2010/main" val="0"/>
              </a:ext>
            </a:extLst>
          </a:blip>
          <a:srcRect l="5568" t="3859" r="9489" b="36787"/>
          <a:stretch/>
        </p:blipFill>
        <p:spPr>
          <a:xfrm>
            <a:off x="4009292" y="52488"/>
            <a:ext cx="7275007" cy="6578461"/>
          </a:xfrm>
        </p:spPr>
      </p:pic>
    </p:spTree>
    <p:extLst>
      <p:ext uri="{BB962C8B-B14F-4D97-AF65-F5344CB8AC3E}">
        <p14:creationId xmlns:p14="http://schemas.microsoft.com/office/powerpoint/2010/main" val="1182201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76359"/>
            <a:ext cx="12171160" cy="51054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42348" y="1357535"/>
            <a:ext cx="1670304" cy="3072384"/>
          </a:xfrm>
          <a:prstGeom prst="rect">
            <a:avLst/>
          </a:prstGeom>
        </p:spPr>
      </p:pic>
      <p:sp>
        <p:nvSpPr>
          <p:cNvPr id="6" name="TextBox 5"/>
          <p:cNvSpPr txBox="1"/>
          <p:nvPr/>
        </p:nvSpPr>
        <p:spPr>
          <a:xfrm>
            <a:off x="0" y="0"/>
            <a:ext cx="12171160" cy="800219"/>
          </a:xfrm>
          <a:prstGeom prst="rect">
            <a:avLst/>
          </a:prstGeom>
          <a:noFill/>
        </p:spPr>
        <p:txBody>
          <a:bodyPr wrap="square" rtlCol="0">
            <a:spAutoFit/>
          </a:bodyPr>
          <a:lstStyle/>
          <a:p>
            <a:r>
              <a:rPr lang="en-US" sz="2800" dirty="0">
                <a:latin typeface="Bootstrap Alternate Pro" panose="02000000000000000000" pitchFamily="50" charset="0"/>
              </a:rPr>
              <a:t>IAE </a:t>
            </a:r>
            <a:r>
              <a:rPr lang="en-US" sz="2800">
                <a:latin typeface="Bootstrap Alternate Pro" panose="02000000000000000000" pitchFamily="50" charset="0"/>
              </a:rPr>
              <a:t>Estudiantes</a:t>
            </a:r>
            <a:endParaRPr lang="en-US" sz="2800" dirty="0">
              <a:latin typeface="Bootstrap Alternate Pro" panose="02000000000000000000" pitchFamily="50" charset="0"/>
            </a:endParaRPr>
          </a:p>
          <a:p>
            <a:endParaRPr lang="en-US" dirty="0"/>
          </a:p>
        </p:txBody>
      </p:sp>
      <p:sp>
        <p:nvSpPr>
          <p:cNvPr id="7" name="TextBox 6"/>
          <p:cNvSpPr txBox="1"/>
          <p:nvPr/>
        </p:nvSpPr>
        <p:spPr>
          <a:xfrm>
            <a:off x="0" y="6057900"/>
            <a:ext cx="4738255" cy="276999"/>
          </a:xfrm>
          <a:prstGeom prst="rect">
            <a:avLst/>
          </a:prstGeom>
          <a:noFill/>
        </p:spPr>
        <p:txBody>
          <a:bodyPr wrap="square" rtlCol="0">
            <a:spAutoFit/>
          </a:bodyPr>
          <a:lstStyle/>
          <a:p>
            <a:r>
              <a:rPr lang="en-US" sz="1200" dirty="0"/>
              <a:t>Country of University is indicated</a:t>
            </a:r>
          </a:p>
        </p:txBody>
      </p:sp>
      <p:sp>
        <p:nvSpPr>
          <p:cNvPr id="9" name="TextBox 8"/>
          <p:cNvSpPr txBox="1"/>
          <p:nvPr/>
        </p:nvSpPr>
        <p:spPr>
          <a:xfrm>
            <a:off x="2560320" y="4057471"/>
            <a:ext cx="2549562" cy="1200329"/>
          </a:xfrm>
          <a:prstGeom prst="rect">
            <a:avLst/>
          </a:prstGeom>
          <a:solidFill>
            <a:schemeClr val="bg1"/>
          </a:solidFill>
        </p:spPr>
        <p:txBody>
          <a:bodyPr wrap="square" rtlCol="0">
            <a:spAutoFit/>
          </a:bodyPr>
          <a:lstStyle/>
          <a:p>
            <a:r>
              <a:rPr lang="en-US" b="1" dirty="0" err="1"/>
              <a:t>Qué</a:t>
            </a:r>
            <a:r>
              <a:rPr lang="en-US" b="1" dirty="0"/>
              <a:t>: </a:t>
            </a:r>
            <a:r>
              <a:rPr lang="en-US" dirty="0" err="1"/>
              <a:t>abundancia</a:t>
            </a:r>
            <a:r>
              <a:rPr lang="en-US" dirty="0"/>
              <a:t> en pre-</a:t>
            </a:r>
            <a:r>
              <a:rPr lang="en-US" dirty="0" err="1"/>
              <a:t>grado</a:t>
            </a:r>
            <a:r>
              <a:rPr lang="en-US" dirty="0"/>
              <a:t>, </a:t>
            </a:r>
            <a:r>
              <a:rPr lang="en-US" dirty="0" err="1"/>
              <a:t>pocos</a:t>
            </a:r>
            <a:r>
              <a:rPr lang="en-US" dirty="0"/>
              <a:t> </a:t>
            </a:r>
            <a:r>
              <a:rPr lang="en-US" dirty="0" err="1"/>
              <a:t>programas</a:t>
            </a:r>
            <a:r>
              <a:rPr lang="en-US" dirty="0"/>
              <a:t> de post-</a:t>
            </a:r>
            <a:r>
              <a:rPr lang="en-US" dirty="0" err="1"/>
              <a:t>grado</a:t>
            </a:r>
            <a:r>
              <a:rPr lang="en-US" dirty="0"/>
              <a:t> en la </a:t>
            </a:r>
            <a:r>
              <a:rPr lang="en-US" dirty="0" err="1"/>
              <a:t>región</a:t>
            </a:r>
            <a:endParaRPr lang="en-US" dirty="0"/>
          </a:p>
        </p:txBody>
      </p:sp>
      <p:sp>
        <p:nvSpPr>
          <p:cNvPr id="10" name="TextBox 9"/>
          <p:cNvSpPr txBox="1"/>
          <p:nvPr/>
        </p:nvSpPr>
        <p:spPr>
          <a:xfrm>
            <a:off x="1990165" y="2486948"/>
            <a:ext cx="2549562" cy="1200329"/>
          </a:xfrm>
          <a:prstGeom prst="rect">
            <a:avLst/>
          </a:prstGeom>
          <a:noFill/>
        </p:spPr>
        <p:txBody>
          <a:bodyPr wrap="square" rtlCol="0">
            <a:spAutoFit/>
          </a:bodyPr>
          <a:lstStyle/>
          <a:p>
            <a:r>
              <a:rPr lang="en-US" b="1" dirty="0"/>
              <a:t>Y </a:t>
            </a:r>
            <a:r>
              <a:rPr lang="en-US" b="1" dirty="0" err="1"/>
              <a:t>qué</a:t>
            </a:r>
            <a:r>
              <a:rPr lang="en-US" b="1" dirty="0"/>
              <a:t>: </a:t>
            </a:r>
            <a:r>
              <a:rPr lang="en-US" dirty="0" err="1"/>
              <a:t>Difícil</a:t>
            </a:r>
            <a:r>
              <a:rPr lang="en-US" dirty="0"/>
              <a:t> </a:t>
            </a:r>
            <a:r>
              <a:rPr lang="en-US" dirty="0" err="1"/>
              <a:t>cambiar</a:t>
            </a:r>
            <a:r>
              <a:rPr lang="en-US" dirty="0"/>
              <a:t> la </a:t>
            </a:r>
            <a:r>
              <a:rPr lang="en-US" dirty="0" err="1"/>
              <a:t>inercia</a:t>
            </a:r>
            <a:r>
              <a:rPr lang="en-US" dirty="0"/>
              <a:t> de post-</a:t>
            </a:r>
            <a:r>
              <a:rPr lang="en-US" dirty="0" err="1"/>
              <a:t>graduados</a:t>
            </a:r>
            <a:r>
              <a:rPr lang="en-US" dirty="0"/>
              <a:t> </a:t>
            </a:r>
            <a:r>
              <a:rPr lang="en-US" dirty="0" err="1"/>
              <a:t>respecto</a:t>
            </a:r>
            <a:r>
              <a:rPr lang="en-US" dirty="0"/>
              <a:t> </a:t>
            </a:r>
            <a:r>
              <a:rPr lang="en-US" dirty="0" err="1"/>
              <a:t>investigación</a:t>
            </a:r>
            <a:r>
              <a:rPr lang="en-US" dirty="0"/>
              <a:t> en  AEI.</a:t>
            </a:r>
          </a:p>
        </p:txBody>
      </p:sp>
      <p:sp>
        <p:nvSpPr>
          <p:cNvPr id="11" name="TextBox 10"/>
          <p:cNvSpPr txBox="1"/>
          <p:nvPr/>
        </p:nvSpPr>
        <p:spPr>
          <a:xfrm>
            <a:off x="8412480" y="5131398"/>
            <a:ext cx="2474259" cy="1477328"/>
          </a:xfrm>
          <a:prstGeom prst="rect">
            <a:avLst/>
          </a:prstGeom>
          <a:noFill/>
        </p:spPr>
        <p:txBody>
          <a:bodyPr wrap="square" rtlCol="0">
            <a:spAutoFit/>
          </a:bodyPr>
          <a:lstStyle/>
          <a:p>
            <a:r>
              <a:rPr lang="en-US" b="1" dirty="0" err="1"/>
              <a:t>Ahora</a:t>
            </a:r>
            <a:r>
              <a:rPr lang="en-US" b="1" dirty="0"/>
              <a:t> </a:t>
            </a:r>
            <a:r>
              <a:rPr lang="en-US" b="1" dirty="0" err="1"/>
              <a:t>qué</a:t>
            </a:r>
            <a:r>
              <a:rPr lang="en-US" b="1" dirty="0"/>
              <a:t>: </a:t>
            </a:r>
            <a:r>
              <a:rPr lang="en-US" dirty="0" err="1"/>
              <a:t>Promoción</a:t>
            </a:r>
            <a:r>
              <a:rPr lang="en-US" dirty="0"/>
              <a:t> de </a:t>
            </a:r>
            <a:r>
              <a:rPr lang="en-US" dirty="0" err="1"/>
              <a:t>estudiantes</a:t>
            </a:r>
            <a:r>
              <a:rPr lang="en-US" dirty="0"/>
              <a:t> </a:t>
            </a:r>
            <a:r>
              <a:rPr lang="en-US" dirty="0" err="1"/>
              <a:t>sistemas</a:t>
            </a:r>
            <a:r>
              <a:rPr lang="en-US" dirty="0"/>
              <a:t> </a:t>
            </a:r>
            <a:r>
              <a:rPr lang="en-US" dirty="0" err="1"/>
              <a:t>agroecológicos</a:t>
            </a:r>
            <a:r>
              <a:rPr lang="en-US" dirty="0"/>
              <a:t> de la </a:t>
            </a:r>
            <a:r>
              <a:rPr lang="en-US" dirty="0" err="1"/>
              <a:t>pequeña</a:t>
            </a:r>
            <a:r>
              <a:rPr lang="en-US" dirty="0"/>
              <a:t> </a:t>
            </a:r>
            <a:r>
              <a:rPr lang="en-US" dirty="0" err="1"/>
              <a:t>agricultura</a:t>
            </a:r>
            <a:r>
              <a:rPr lang="en-US" dirty="0"/>
              <a:t> </a:t>
            </a:r>
            <a:r>
              <a:rPr lang="en-US" dirty="0" err="1"/>
              <a:t>andina</a:t>
            </a:r>
            <a:endParaRPr lang="en-US" dirty="0"/>
          </a:p>
        </p:txBody>
      </p:sp>
    </p:spTree>
    <p:extLst>
      <p:ext uri="{BB962C8B-B14F-4D97-AF65-F5344CB8AC3E}">
        <p14:creationId xmlns:p14="http://schemas.microsoft.com/office/powerpoint/2010/main" val="3403132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Marcador de contenido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6186278" cy="4439816"/>
          </a:xfrm>
          <a:prstGeom prst="rect">
            <a:avLst/>
          </a:prstGeom>
        </p:spPr>
      </p:pic>
      <p:pic>
        <p:nvPicPr>
          <p:cNvPr id="3074" name="Picture 2" descr="La imagen puede contener: una o varias personas, exterior y naturaleza"/>
          <p:cNvPicPr>
            <a:picLocks noChangeAspect="1" noChangeArrowheads="1"/>
          </p:cNvPicPr>
          <p:nvPr/>
        </p:nvPicPr>
        <p:blipFill rotWithShape="1">
          <a:blip r:embed="rId4">
            <a:extLst>
              <a:ext uri="{28A0092B-C50C-407E-A947-70E740481C1C}">
                <a14:useLocalDpi xmlns:a14="http://schemas.microsoft.com/office/drawing/2010/main" val="0"/>
              </a:ext>
            </a:extLst>
          </a:blip>
          <a:srcRect l="21401" t="18851" r="25997"/>
          <a:stretch/>
        </p:blipFill>
        <p:spPr bwMode="auto">
          <a:xfrm>
            <a:off x="6421819" y="1093076"/>
            <a:ext cx="5412829" cy="556522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538007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C"/>
          </a:p>
        </p:txBody>
      </p:sp>
      <p:sp>
        <p:nvSpPr>
          <p:cNvPr id="3" name="2 Marcador de contenido"/>
          <p:cNvSpPr>
            <a:spLocks noGrp="1"/>
          </p:cNvSpPr>
          <p:nvPr>
            <p:ph idx="1"/>
          </p:nvPr>
        </p:nvSpPr>
        <p:spPr/>
        <p:txBody>
          <a:bodyPr/>
          <a:lstStyle/>
          <a:p>
            <a:endParaRPr lang="es-EC" dirty="0"/>
          </a:p>
        </p:txBody>
      </p:sp>
      <p:pic>
        <p:nvPicPr>
          <p:cNvPr id="1027" name="Picture 3" descr="C:\Users\Claire\Dropbox\mcknight\ToC\TdC Andes-page-001.jpg"/>
          <p:cNvPicPr>
            <a:picLocks noChangeAspect="1" noChangeArrowheads="1"/>
          </p:cNvPicPr>
          <p:nvPr/>
        </p:nvPicPr>
        <p:blipFill>
          <a:blip r:embed="rId3"/>
          <a:srcRect/>
          <a:stretch>
            <a:fillRect/>
          </a:stretch>
        </p:blipFill>
        <p:spPr bwMode="auto">
          <a:xfrm>
            <a:off x="1247541" y="0"/>
            <a:ext cx="9696917" cy="6858000"/>
          </a:xfrm>
          <a:prstGeom prst="rect">
            <a:avLst/>
          </a:prstGeom>
          <a:noFill/>
        </p:spPr>
      </p:pic>
      <p:sp>
        <p:nvSpPr>
          <p:cNvPr id="6" name="5 Elipse"/>
          <p:cNvSpPr/>
          <p:nvPr/>
        </p:nvSpPr>
        <p:spPr>
          <a:xfrm>
            <a:off x="1444999" y="2262336"/>
            <a:ext cx="1910687" cy="1640153"/>
          </a:xfrm>
          <a:prstGeom prst="ellipse">
            <a:avLst/>
          </a:prstGeom>
          <a:noFill/>
          <a:ln w="38100">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C"/>
          </a:p>
        </p:txBody>
      </p:sp>
      <p:sp>
        <p:nvSpPr>
          <p:cNvPr id="10" name="5 Elipse"/>
          <p:cNvSpPr/>
          <p:nvPr/>
        </p:nvSpPr>
        <p:spPr>
          <a:xfrm>
            <a:off x="4203965" y="4012309"/>
            <a:ext cx="1910687" cy="1640153"/>
          </a:xfrm>
          <a:prstGeom prst="ellipse">
            <a:avLst/>
          </a:prstGeom>
          <a:noFill/>
          <a:ln w="38100">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3862166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0"/>
            <a:ext cx="5099538" cy="3539431"/>
          </a:xfrm>
          <a:prstGeom prst="rect">
            <a:avLst/>
          </a:prstGeom>
          <a:noFill/>
        </p:spPr>
        <p:txBody>
          <a:bodyPr wrap="square" rtlCol="0">
            <a:spAutoFit/>
          </a:bodyPr>
          <a:lstStyle/>
          <a:p>
            <a:pPr algn="ctr"/>
            <a:r>
              <a:rPr lang="en-US" sz="2800" dirty="0">
                <a:latin typeface="Bootstrap Alternate Pro" panose="02000000000000000000" pitchFamily="50" charset="0"/>
              </a:rPr>
              <a:t>RAI</a:t>
            </a:r>
          </a:p>
          <a:p>
            <a:r>
              <a:rPr lang="en-US" sz="2800" dirty="0" err="1">
                <a:latin typeface="Bootstrap Alternate Pro" panose="02000000000000000000" pitchFamily="50" charset="0"/>
              </a:rPr>
              <a:t>Qué</a:t>
            </a:r>
            <a:r>
              <a:rPr lang="en-US" sz="2800" dirty="0">
                <a:latin typeface="Bootstrap Alternate Pro" panose="02000000000000000000" pitchFamily="50" charset="0"/>
              </a:rPr>
              <a:t>: </a:t>
            </a:r>
            <a:r>
              <a:rPr lang="en-US" sz="2800" dirty="0"/>
              <a:t>RAI </a:t>
            </a:r>
            <a:r>
              <a:rPr lang="en-US" sz="2800" dirty="0" err="1"/>
              <a:t>F.Valles</a:t>
            </a:r>
            <a:r>
              <a:rPr lang="en-US" sz="2800" dirty="0"/>
              <a:t> &amp; Red de </a:t>
            </a:r>
            <a:r>
              <a:rPr lang="en-US" sz="2800" dirty="0" err="1"/>
              <a:t>redes</a:t>
            </a:r>
            <a:endParaRPr lang="en-US" sz="2800" dirty="0"/>
          </a:p>
          <a:p>
            <a:r>
              <a:rPr lang="en-US" sz="2800" dirty="0">
                <a:latin typeface="Bootstrap Alternate Pro" panose="02000000000000000000" pitchFamily="50" charset="0"/>
              </a:rPr>
              <a:t>Y </a:t>
            </a:r>
            <a:r>
              <a:rPr lang="en-US" sz="2800" dirty="0" err="1">
                <a:latin typeface="Bootstrap Alternate Pro" panose="02000000000000000000" pitchFamily="50" charset="0"/>
              </a:rPr>
              <a:t>qué</a:t>
            </a:r>
            <a:r>
              <a:rPr lang="en-US" sz="2800" dirty="0">
                <a:latin typeface="Bootstrap Alternate Pro" panose="02000000000000000000" pitchFamily="50" charset="0"/>
              </a:rPr>
              <a:t>: </a:t>
            </a:r>
            <a:r>
              <a:rPr lang="en-US" sz="2800" dirty="0" err="1"/>
              <a:t>Entendiendo</a:t>
            </a:r>
            <a:r>
              <a:rPr lang="en-US" sz="2800" dirty="0"/>
              <a:t> </a:t>
            </a:r>
            <a:r>
              <a:rPr lang="en-US" sz="2800" dirty="0" err="1"/>
              <a:t>cómo</a:t>
            </a:r>
            <a:r>
              <a:rPr lang="en-US" sz="2800" dirty="0"/>
              <a:t> </a:t>
            </a:r>
            <a:r>
              <a:rPr lang="en-US" sz="2800" dirty="0" err="1"/>
              <a:t>diversos</a:t>
            </a:r>
            <a:r>
              <a:rPr lang="en-US" sz="2800" dirty="0"/>
              <a:t> </a:t>
            </a:r>
            <a:r>
              <a:rPr lang="en-US" sz="2800" dirty="0" err="1"/>
              <a:t>tipos</a:t>
            </a:r>
            <a:r>
              <a:rPr lang="en-US" sz="2800" dirty="0"/>
              <a:t> de </a:t>
            </a:r>
            <a:r>
              <a:rPr lang="en-US" sz="2800" dirty="0" err="1"/>
              <a:t>agricultores</a:t>
            </a:r>
            <a:r>
              <a:rPr lang="en-US" sz="2800" dirty="0"/>
              <a:t> </a:t>
            </a:r>
            <a:r>
              <a:rPr lang="en-US" sz="2800" dirty="0" err="1"/>
              <a:t>generan</a:t>
            </a:r>
            <a:r>
              <a:rPr lang="en-US" sz="2800" dirty="0"/>
              <a:t> y </a:t>
            </a:r>
            <a:r>
              <a:rPr lang="en-US" sz="2800" dirty="0" err="1"/>
              <a:t>comparten</a:t>
            </a:r>
            <a:r>
              <a:rPr lang="en-US" sz="2800" dirty="0"/>
              <a:t> </a:t>
            </a:r>
            <a:r>
              <a:rPr lang="en-US" sz="2800" dirty="0" err="1"/>
              <a:t>conocimientos</a:t>
            </a:r>
            <a:r>
              <a:rPr lang="en-US" sz="2800" dirty="0"/>
              <a:t>.</a:t>
            </a:r>
          </a:p>
          <a:p>
            <a:r>
              <a:rPr lang="en-US" sz="2800" dirty="0" err="1">
                <a:latin typeface="Bootstrap Alternate Pro" panose="02000000000000000000" pitchFamily="50" charset="0"/>
              </a:rPr>
              <a:t>Ahora</a:t>
            </a:r>
            <a:r>
              <a:rPr lang="en-US" sz="2800" dirty="0">
                <a:latin typeface="Bootstrap Alternate Pro" panose="02000000000000000000" pitchFamily="50" charset="0"/>
              </a:rPr>
              <a:t> </a:t>
            </a:r>
            <a:r>
              <a:rPr lang="en-US" sz="2800" dirty="0" err="1">
                <a:latin typeface="Bootstrap Alternate Pro" panose="02000000000000000000" pitchFamily="50" charset="0"/>
              </a:rPr>
              <a:t>qué</a:t>
            </a:r>
            <a:r>
              <a:rPr lang="en-US" sz="2800" dirty="0">
                <a:latin typeface="Bootstrap Alternate Pro" panose="02000000000000000000" pitchFamily="50" charset="0"/>
              </a:rPr>
              <a:t>: </a:t>
            </a:r>
            <a:r>
              <a:rPr lang="en-US" sz="2800" dirty="0"/>
              <a:t>Taller de </a:t>
            </a:r>
            <a:r>
              <a:rPr lang="en-US" sz="2800" dirty="0" err="1"/>
              <a:t>redes</a:t>
            </a:r>
            <a:r>
              <a:rPr lang="en-US" sz="2800" dirty="0"/>
              <a:t> </a:t>
            </a:r>
            <a:r>
              <a:rPr lang="en-US" sz="2800" dirty="0" err="1"/>
              <a:t>sociales</a:t>
            </a:r>
            <a:r>
              <a:rPr lang="en-US" sz="2800" dirty="0"/>
              <a:t>, </a:t>
            </a:r>
            <a:r>
              <a:rPr lang="en-US" sz="2800" dirty="0" err="1"/>
              <a:t>evaluador</a:t>
            </a:r>
            <a:r>
              <a:rPr lang="en-US" sz="2800" dirty="0"/>
              <a:t> de </a:t>
            </a:r>
            <a:r>
              <a:rPr lang="en-US" sz="2800" dirty="0" err="1"/>
              <a:t>RdR</a:t>
            </a:r>
            <a:r>
              <a:rPr lang="en-US" sz="2800" dirty="0"/>
              <a:t> (TA)</a:t>
            </a:r>
          </a:p>
        </p:txBody>
      </p:sp>
      <p:sp>
        <p:nvSpPr>
          <p:cNvPr id="4" name="TextBox 3"/>
          <p:cNvSpPr txBox="1"/>
          <p:nvPr/>
        </p:nvSpPr>
        <p:spPr>
          <a:xfrm>
            <a:off x="539069" y="4080340"/>
            <a:ext cx="3010002" cy="369332"/>
          </a:xfrm>
          <a:prstGeom prst="rect">
            <a:avLst/>
          </a:prstGeom>
          <a:noFill/>
        </p:spPr>
        <p:txBody>
          <a:bodyPr wrap="square" rtlCol="0">
            <a:spAutoFit/>
          </a:bodyPr>
          <a:lstStyle/>
          <a:p>
            <a:r>
              <a:rPr lang="en-US" dirty="0" err="1"/>
              <a:t>Monitores</a:t>
            </a:r>
            <a:r>
              <a:rPr lang="en-US" dirty="0"/>
              <a:t> </a:t>
            </a:r>
            <a:r>
              <a:rPr lang="en-US" dirty="0" err="1"/>
              <a:t>quinoeros</a:t>
            </a:r>
            <a:r>
              <a:rPr lang="en-US" dirty="0"/>
              <a:t> n=248</a:t>
            </a:r>
          </a:p>
        </p:txBody>
      </p:sp>
      <p:sp>
        <p:nvSpPr>
          <p:cNvPr id="5" name="Flowchart: Connector 4"/>
          <p:cNvSpPr/>
          <p:nvPr/>
        </p:nvSpPr>
        <p:spPr>
          <a:xfrm flipV="1">
            <a:off x="235857" y="4118427"/>
            <a:ext cx="235857" cy="235858"/>
          </a:xfrm>
          <a:prstGeom prst="flowChartConnector">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Connector 8"/>
          <p:cNvSpPr/>
          <p:nvPr/>
        </p:nvSpPr>
        <p:spPr>
          <a:xfrm>
            <a:off x="234461" y="5159630"/>
            <a:ext cx="234461" cy="269631"/>
          </a:xfrm>
          <a:prstGeom prst="flowChartConnector">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550702" y="5087059"/>
            <a:ext cx="4349261" cy="369332"/>
          </a:xfrm>
          <a:prstGeom prst="rect">
            <a:avLst/>
          </a:prstGeom>
          <a:noFill/>
        </p:spPr>
        <p:txBody>
          <a:bodyPr wrap="square" rtlCol="0">
            <a:spAutoFit/>
          </a:bodyPr>
          <a:lstStyle/>
          <a:p>
            <a:r>
              <a:rPr lang="en-US" dirty="0"/>
              <a:t>Yapuchiris n=50</a:t>
            </a:r>
          </a:p>
        </p:txBody>
      </p:sp>
      <p:sp>
        <p:nvSpPr>
          <p:cNvPr id="11" name="Flowchart: Connector 10"/>
          <p:cNvSpPr/>
          <p:nvPr/>
        </p:nvSpPr>
        <p:spPr>
          <a:xfrm>
            <a:off x="238368" y="4669771"/>
            <a:ext cx="234461" cy="269631"/>
          </a:xfrm>
          <a:prstGeom prst="flowChartConnector">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Connector 12"/>
          <p:cNvSpPr/>
          <p:nvPr/>
        </p:nvSpPr>
        <p:spPr>
          <a:xfrm>
            <a:off x="234460" y="5579428"/>
            <a:ext cx="234461" cy="269631"/>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568473" y="4635857"/>
            <a:ext cx="2878622" cy="369332"/>
          </a:xfrm>
          <a:prstGeom prst="rect">
            <a:avLst/>
          </a:prstGeom>
          <a:noFill/>
        </p:spPr>
        <p:txBody>
          <a:bodyPr wrap="square" rtlCol="0">
            <a:spAutoFit/>
          </a:bodyPr>
          <a:lstStyle/>
          <a:p>
            <a:r>
              <a:rPr lang="en-US" dirty="0"/>
              <a:t>RAI de </a:t>
            </a:r>
            <a:r>
              <a:rPr lang="en-US" dirty="0" err="1"/>
              <a:t>maní</a:t>
            </a:r>
            <a:r>
              <a:rPr lang="en-US" dirty="0"/>
              <a:t> </a:t>
            </a:r>
            <a:r>
              <a:rPr lang="en-US" dirty="0" err="1"/>
              <a:t>orgánico</a:t>
            </a:r>
            <a:r>
              <a:rPr lang="en-US" dirty="0"/>
              <a:t> n=50</a:t>
            </a:r>
          </a:p>
        </p:txBody>
      </p:sp>
      <p:sp>
        <p:nvSpPr>
          <p:cNvPr id="16" name="TextBox 15"/>
          <p:cNvSpPr txBox="1"/>
          <p:nvPr/>
        </p:nvSpPr>
        <p:spPr>
          <a:xfrm>
            <a:off x="555169" y="5405083"/>
            <a:ext cx="3331781" cy="646331"/>
          </a:xfrm>
          <a:prstGeom prst="rect">
            <a:avLst/>
          </a:prstGeom>
          <a:noFill/>
        </p:spPr>
        <p:txBody>
          <a:bodyPr wrap="square" rtlCol="0">
            <a:spAutoFit/>
          </a:bodyPr>
          <a:lstStyle/>
          <a:p>
            <a:r>
              <a:rPr lang="en-US" dirty="0" err="1"/>
              <a:t>Productores</a:t>
            </a:r>
            <a:r>
              <a:rPr lang="en-US" dirty="0"/>
              <a:t> </a:t>
            </a:r>
            <a:r>
              <a:rPr lang="en-US" dirty="0" err="1"/>
              <a:t>orgánicos</a:t>
            </a:r>
            <a:r>
              <a:rPr lang="en-US" dirty="0"/>
              <a:t> de </a:t>
            </a:r>
            <a:r>
              <a:rPr lang="en-US" dirty="0" err="1"/>
              <a:t>quinua</a:t>
            </a:r>
            <a:r>
              <a:rPr lang="en-US" dirty="0"/>
              <a:t> n=120</a:t>
            </a:r>
          </a:p>
        </p:txBody>
      </p:sp>
      <p:sp>
        <p:nvSpPr>
          <p:cNvPr id="17" name="Flowchart: Connector 16"/>
          <p:cNvSpPr/>
          <p:nvPr/>
        </p:nvSpPr>
        <p:spPr>
          <a:xfrm>
            <a:off x="234460" y="6359848"/>
            <a:ext cx="234461" cy="269631"/>
          </a:xfrm>
          <a:prstGeom prst="flowChartConnector">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555169" y="6264527"/>
            <a:ext cx="2963919" cy="369332"/>
          </a:xfrm>
          <a:prstGeom prst="rect">
            <a:avLst/>
          </a:prstGeom>
          <a:noFill/>
        </p:spPr>
        <p:txBody>
          <a:bodyPr wrap="square" rtlCol="0">
            <a:spAutoFit/>
          </a:bodyPr>
          <a:lstStyle/>
          <a:p>
            <a:r>
              <a:rPr lang="en-US" dirty="0"/>
              <a:t>UMSA climate monitors  n=8</a:t>
            </a:r>
          </a:p>
        </p:txBody>
      </p:sp>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3315" y="61825"/>
            <a:ext cx="6808685" cy="6819801"/>
          </a:xfrm>
          <a:prstGeom prst="rect">
            <a:avLst/>
          </a:prstGeom>
        </p:spPr>
      </p:pic>
      <p:sp>
        <p:nvSpPr>
          <p:cNvPr id="20" name="TextBox 19"/>
          <p:cNvSpPr txBox="1"/>
          <p:nvPr/>
        </p:nvSpPr>
        <p:spPr>
          <a:xfrm>
            <a:off x="3846052" y="4486098"/>
            <a:ext cx="1972506" cy="923330"/>
          </a:xfrm>
          <a:prstGeom prst="rect">
            <a:avLst/>
          </a:prstGeom>
          <a:noFill/>
        </p:spPr>
        <p:txBody>
          <a:bodyPr wrap="square" rtlCol="0">
            <a:spAutoFit/>
          </a:bodyPr>
          <a:lstStyle/>
          <a:p>
            <a:r>
              <a:rPr lang="en-US" dirty="0" err="1">
                <a:highlight>
                  <a:srgbClr val="BC31BF"/>
                </a:highlight>
              </a:rPr>
              <a:t>Prosuco</a:t>
            </a:r>
            <a:endParaRPr lang="en-US" dirty="0">
              <a:highlight>
                <a:srgbClr val="BC31BF"/>
              </a:highlight>
            </a:endParaRPr>
          </a:p>
          <a:p>
            <a:r>
              <a:rPr lang="en-US" dirty="0" err="1">
                <a:highlight>
                  <a:srgbClr val="FF0000"/>
                </a:highlight>
              </a:rPr>
              <a:t>Proinpa</a:t>
            </a:r>
            <a:endParaRPr lang="en-US" dirty="0">
              <a:highlight>
                <a:srgbClr val="FF0000"/>
              </a:highlight>
            </a:endParaRPr>
          </a:p>
          <a:p>
            <a:r>
              <a:rPr lang="en-US" dirty="0">
                <a:highlight>
                  <a:srgbClr val="C0C0C0"/>
                </a:highlight>
              </a:rPr>
              <a:t>Fund. Valles</a:t>
            </a:r>
          </a:p>
        </p:txBody>
      </p:sp>
    </p:spTree>
    <p:extLst>
      <p:ext uri="{BB962C8B-B14F-4D97-AF65-F5344CB8AC3E}">
        <p14:creationId xmlns:p14="http://schemas.microsoft.com/office/powerpoint/2010/main" val="42933749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857625" cy="6858000"/>
          </a:xfrm>
          <a:prstGeom prst="rect">
            <a:avLst/>
          </a:prstGeom>
        </p:spPr>
      </p:pic>
      <p:pic>
        <p:nvPicPr>
          <p:cNvPr id="4098" name="Picture 2" descr="http://andescdp.org/sites/default/files/styles/fotografia_grande/public/Barrera%20Viva.jpg?itok=Aujp0tU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0091" y="0"/>
            <a:ext cx="6096000" cy="3429000"/>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3"/>
          <p:cNvPicPr>
            <a:picLocks noChangeAspect="1"/>
          </p:cNvPicPr>
          <p:nvPr/>
        </p:nvPicPr>
        <p:blipFill>
          <a:blip r:embed="rId5"/>
          <a:stretch>
            <a:fillRect/>
          </a:stretch>
        </p:blipFill>
        <p:spPr>
          <a:xfrm>
            <a:off x="6440156" y="3429000"/>
            <a:ext cx="5577673" cy="3346604"/>
          </a:xfrm>
          <a:prstGeom prst="rect">
            <a:avLst/>
          </a:prstGeom>
        </p:spPr>
      </p:pic>
    </p:spTree>
    <p:extLst>
      <p:ext uri="{BB962C8B-B14F-4D97-AF65-F5344CB8AC3E}">
        <p14:creationId xmlns:p14="http://schemas.microsoft.com/office/powerpoint/2010/main" val="3237295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C:\Users\Claire\Dropbox\CdP9\Carpeta\folleto\mapaconexioness (3).jpg">
            <a:extLst>
              <a:ext uri="{FF2B5EF4-FFF2-40B4-BE49-F238E27FC236}">
                <a16:creationId xmlns:a16="http://schemas.microsoft.com/office/drawing/2014/main" id="{7E0FACDA-5730-4126-9B91-FE40688406B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8579" y="283779"/>
            <a:ext cx="10131973" cy="657422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1333549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144000" y="4027010"/>
            <a:ext cx="2997200" cy="2830990"/>
          </a:xfrm>
          <a:noFill/>
        </p:spPr>
        <p:txBody>
          <a:bodyPr>
            <a:normAutofit/>
          </a:bodyPr>
          <a:lstStyle/>
          <a:p>
            <a:r>
              <a:rPr lang="es-BO" dirty="0"/>
              <a:t>Equipo Regional</a:t>
            </a:r>
          </a:p>
          <a:p>
            <a:r>
              <a:rPr lang="es-BO" dirty="0"/>
              <a:t>Sucre, 2017</a:t>
            </a:r>
          </a:p>
        </p:txBody>
      </p:sp>
      <p:pic>
        <p:nvPicPr>
          <p:cNvPr id="6" name="Picture 5">
            <a:extLst>
              <a:ext uri="{FF2B5EF4-FFF2-40B4-BE49-F238E27FC236}">
                <a16:creationId xmlns:a16="http://schemas.microsoft.com/office/drawing/2014/main" id="{63A7B2AD-6E10-4F50-861C-6000A71245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4732639" y="587097"/>
            <a:ext cx="3233351" cy="2387600"/>
          </a:xfrm>
        </p:spPr>
        <p:txBody>
          <a:bodyPr>
            <a:normAutofit/>
          </a:bodyPr>
          <a:lstStyle/>
          <a:p>
            <a:r>
              <a:rPr lang="es-BO" dirty="0">
                <a:latin typeface="Bootstrap Alternate Pro" panose="02000000000000000000" pitchFamily="50" charset="0"/>
              </a:rPr>
              <a:t>Gracias!</a:t>
            </a:r>
          </a:p>
        </p:txBody>
      </p:sp>
    </p:spTree>
    <p:extLst>
      <p:ext uri="{BB962C8B-B14F-4D97-AF65-F5344CB8AC3E}">
        <p14:creationId xmlns:p14="http://schemas.microsoft.com/office/powerpoint/2010/main" val="12631201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0C85416-4874-4C76-AC3A-B29636F418BD}"/>
              </a:ext>
            </a:extLst>
          </p:cNvPr>
          <p:cNvSpPr txBox="1">
            <a:spLocks noChangeArrowheads="1"/>
          </p:cNvSpPr>
          <p:nvPr/>
        </p:nvSpPr>
        <p:spPr bwMode="auto">
          <a:xfrm>
            <a:off x="1905000" y="862013"/>
            <a:ext cx="77724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s-ES" altLang="es-ES" sz="4000" b="1">
                <a:solidFill>
                  <a:srgbClr val="006600"/>
                </a:solidFill>
                <a:latin typeface="Trebuchet MS" panose="020B0603020202020204" pitchFamily="34" charset="0"/>
              </a:rPr>
              <a:t>Dimensiones de Capital Social</a:t>
            </a:r>
            <a:r>
              <a:rPr lang="es-ES" altLang="es-ES" sz="3600" b="1">
                <a:solidFill>
                  <a:srgbClr val="006600"/>
                </a:solidFill>
                <a:latin typeface="Trebuchet MS" panose="020B0603020202020204" pitchFamily="34" charset="0"/>
              </a:rPr>
              <a:t> (Flora et ál, 2004)</a:t>
            </a:r>
          </a:p>
        </p:txBody>
      </p:sp>
      <p:sp>
        <p:nvSpPr>
          <p:cNvPr id="3" name="Line 3">
            <a:extLst>
              <a:ext uri="{FF2B5EF4-FFF2-40B4-BE49-F238E27FC236}">
                <a16:creationId xmlns:a16="http://schemas.microsoft.com/office/drawing/2014/main" id="{FED5C4C6-5865-4FE6-81A9-A62E2C2EB029}"/>
              </a:ext>
            </a:extLst>
          </p:cNvPr>
          <p:cNvSpPr>
            <a:spLocks noChangeShapeType="1"/>
          </p:cNvSpPr>
          <p:nvPr/>
        </p:nvSpPr>
        <p:spPr bwMode="auto">
          <a:xfrm>
            <a:off x="5791200" y="2549525"/>
            <a:ext cx="0" cy="3810000"/>
          </a:xfrm>
          <a:prstGeom prst="line">
            <a:avLst/>
          </a:prstGeom>
          <a:noFill/>
          <a:ln w="762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 name="Line 4">
            <a:extLst>
              <a:ext uri="{FF2B5EF4-FFF2-40B4-BE49-F238E27FC236}">
                <a16:creationId xmlns:a16="http://schemas.microsoft.com/office/drawing/2014/main" id="{D8B6A6E5-1FAB-4CFB-AECF-32D45DF72491}"/>
              </a:ext>
            </a:extLst>
          </p:cNvPr>
          <p:cNvSpPr>
            <a:spLocks noChangeShapeType="1"/>
          </p:cNvSpPr>
          <p:nvPr/>
        </p:nvSpPr>
        <p:spPr bwMode="auto">
          <a:xfrm>
            <a:off x="3505200" y="4378325"/>
            <a:ext cx="4724400" cy="0"/>
          </a:xfrm>
          <a:prstGeom prst="line">
            <a:avLst/>
          </a:prstGeom>
          <a:noFill/>
          <a:ln w="762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 name="Text Box 5">
            <a:extLst>
              <a:ext uri="{FF2B5EF4-FFF2-40B4-BE49-F238E27FC236}">
                <a16:creationId xmlns:a16="http://schemas.microsoft.com/office/drawing/2014/main" id="{28AF3903-E687-445F-B756-8F6E50BC1E6D}"/>
              </a:ext>
            </a:extLst>
          </p:cNvPr>
          <p:cNvSpPr txBox="1">
            <a:spLocks noChangeArrowheads="1"/>
          </p:cNvSpPr>
          <p:nvPr/>
        </p:nvSpPr>
        <p:spPr bwMode="auto">
          <a:xfrm>
            <a:off x="5257800" y="2063751"/>
            <a:ext cx="140970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s-ES" sz="2000" b="1">
                <a:solidFill>
                  <a:srgbClr val="000E78"/>
                </a:solidFill>
                <a:latin typeface="Trebuchet MS" panose="020B0603020202020204" pitchFamily="34" charset="0"/>
              </a:rPr>
              <a:t>De puente</a:t>
            </a:r>
            <a:endParaRPr lang="en-US" altLang="es-ES" sz="2000">
              <a:solidFill>
                <a:srgbClr val="000E78"/>
              </a:solidFill>
              <a:latin typeface="Trebuchet MS" panose="020B0603020202020204" pitchFamily="34" charset="0"/>
            </a:endParaRPr>
          </a:p>
        </p:txBody>
      </p:sp>
      <p:sp>
        <p:nvSpPr>
          <p:cNvPr id="29702" name="Text Box 6">
            <a:extLst>
              <a:ext uri="{FF2B5EF4-FFF2-40B4-BE49-F238E27FC236}">
                <a16:creationId xmlns:a16="http://schemas.microsoft.com/office/drawing/2014/main" id="{B861C0FE-DA94-40AF-B532-A5E83E6B7B15}"/>
              </a:ext>
            </a:extLst>
          </p:cNvPr>
          <p:cNvSpPr txBox="1">
            <a:spLocks noChangeArrowheads="1"/>
          </p:cNvSpPr>
          <p:nvPr/>
        </p:nvSpPr>
        <p:spPr bwMode="auto">
          <a:xfrm>
            <a:off x="5927725" y="2362200"/>
            <a:ext cx="35718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s-ES" b="1">
                <a:solidFill>
                  <a:srgbClr val="000E78"/>
                </a:solidFill>
                <a:latin typeface="Times New Roman" panose="02020603050405020304" pitchFamily="18" charset="0"/>
              </a:rPr>
              <a:t>+</a:t>
            </a:r>
            <a:endParaRPr lang="en-US" altLang="es-ES">
              <a:solidFill>
                <a:srgbClr val="000E78"/>
              </a:solidFill>
              <a:latin typeface="Times New Roman" panose="02020603050405020304" pitchFamily="18" charset="0"/>
            </a:endParaRPr>
          </a:p>
        </p:txBody>
      </p:sp>
      <p:sp>
        <p:nvSpPr>
          <p:cNvPr id="29703" name="Text Box 7">
            <a:extLst>
              <a:ext uri="{FF2B5EF4-FFF2-40B4-BE49-F238E27FC236}">
                <a16:creationId xmlns:a16="http://schemas.microsoft.com/office/drawing/2014/main" id="{3B9662DB-20E4-441E-90B5-0D30CDA5334C}"/>
              </a:ext>
            </a:extLst>
          </p:cNvPr>
          <p:cNvSpPr txBox="1">
            <a:spLocks noChangeArrowheads="1"/>
          </p:cNvSpPr>
          <p:nvPr/>
        </p:nvSpPr>
        <p:spPr bwMode="auto">
          <a:xfrm>
            <a:off x="5927725" y="6096000"/>
            <a:ext cx="2857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s-ES">
                <a:solidFill>
                  <a:srgbClr val="000E78"/>
                </a:solidFill>
                <a:latin typeface="Times New Roman" panose="02020603050405020304" pitchFamily="18" charset="0"/>
              </a:rPr>
              <a:t>-</a:t>
            </a:r>
          </a:p>
        </p:txBody>
      </p:sp>
      <p:sp>
        <p:nvSpPr>
          <p:cNvPr id="8" name="Text Box 8">
            <a:extLst>
              <a:ext uri="{FF2B5EF4-FFF2-40B4-BE49-F238E27FC236}">
                <a16:creationId xmlns:a16="http://schemas.microsoft.com/office/drawing/2014/main" id="{224137A1-8119-430A-B6B8-D80673CC79BE}"/>
              </a:ext>
            </a:extLst>
          </p:cNvPr>
          <p:cNvSpPr txBox="1">
            <a:spLocks noChangeArrowheads="1"/>
          </p:cNvSpPr>
          <p:nvPr/>
        </p:nvSpPr>
        <p:spPr bwMode="auto">
          <a:xfrm>
            <a:off x="1905000" y="4098926"/>
            <a:ext cx="155549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s-ES" sz="2000" b="1" dirty="0">
                <a:solidFill>
                  <a:srgbClr val="000E78"/>
                </a:solidFill>
                <a:latin typeface="Trebuchet MS" panose="020B0603020202020204" pitchFamily="34" charset="0"/>
              </a:rPr>
              <a:t>De </a:t>
            </a:r>
            <a:r>
              <a:rPr lang="en-US" altLang="es-ES" sz="2000" b="1" dirty="0" err="1">
                <a:solidFill>
                  <a:srgbClr val="000E78"/>
                </a:solidFill>
                <a:latin typeface="Trebuchet MS" panose="020B0603020202020204" pitchFamily="34" charset="0"/>
              </a:rPr>
              <a:t>Afinidad</a:t>
            </a:r>
            <a:endParaRPr lang="en-US" altLang="es-ES" sz="2000" dirty="0">
              <a:solidFill>
                <a:srgbClr val="000E78"/>
              </a:solidFill>
              <a:latin typeface="Trebuchet MS" panose="020B0603020202020204" pitchFamily="34" charset="0"/>
            </a:endParaRPr>
          </a:p>
        </p:txBody>
      </p:sp>
      <p:sp>
        <p:nvSpPr>
          <p:cNvPr id="9" name="Text Box 9">
            <a:extLst>
              <a:ext uri="{FF2B5EF4-FFF2-40B4-BE49-F238E27FC236}">
                <a16:creationId xmlns:a16="http://schemas.microsoft.com/office/drawing/2014/main" id="{B2C141DC-8F9D-40C2-83F4-54BFC79A7905}"/>
              </a:ext>
            </a:extLst>
          </p:cNvPr>
          <p:cNvSpPr txBox="1">
            <a:spLocks noChangeArrowheads="1"/>
          </p:cNvSpPr>
          <p:nvPr/>
        </p:nvSpPr>
        <p:spPr bwMode="auto">
          <a:xfrm>
            <a:off x="3336925" y="3886200"/>
            <a:ext cx="2857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s-ES">
                <a:solidFill>
                  <a:srgbClr val="000E78"/>
                </a:solidFill>
                <a:latin typeface="Times New Roman" panose="02020603050405020304" pitchFamily="18" charset="0"/>
              </a:rPr>
              <a:t>-</a:t>
            </a:r>
          </a:p>
        </p:txBody>
      </p:sp>
      <p:sp>
        <p:nvSpPr>
          <p:cNvPr id="10" name="Text Box 10">
            <a:extLst>
              <a:ext uri="{FF2B5EF4-FFF2-40B4-BE49-F238E27FC236}">
                <a16:creationId xmlns:a16="http://schemas.microsoft.com/office/drawing/2014/main" id="{B9F173CA-077E-47DC-8012-39C319D1A69B}"/>
              </a:ext>
            </a:extLst>
          </p:cNvPr>
          <p:cNvSpPr txBox="1">
            <a:spLocks noChangeArrowheads="1"/>
          </p:cNvSpPr>
          <p:nvPr/>
        </p:nvSpPr>
        <p:spPr bwMode="auto">
          <a:xfrm>
            <a:off x="8061325" y="3810000"/>
            <a:ext cx="35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s-ES">
                <a:solidFill>
                  <a:srgbClr val="000E78"/>
                </a:solidFill>
                <a:latin typeface="Times New Roman" panose="02020603050405020304" pitchFamily="18" charset="0"/>
              </a:rPr>
              <a:t>+</a:t>
            </a:r>
          </a:p>
        </p:txBody>
      </p:sp>
      <p:sp>
        <p:nvSpPr>
          <p:cNvPr id="11" name="Text Box 11">
            <a:extLst>
              <a:ext uri="{FF2B5EF4-FFF2-40B4-BE49-F238E27FC236}">
                <a16:creationId xmlns:a16="http://schemas.microsoft.com/office/drawing/2014/main" id="{08424E72-E6D8-4A85-913C-9E4322EA6E82}"/>
              </a:ext>
            </a:extLst>
          </p:cNvPr>
          <p:cNvSpPr txBox="1">
            <a:spLocks noChangeArrowheads="1"/>
          </p:cNvSpPr>
          <p:nvPr/>
        </p:nvSpPr>
        <p:spPr bwMode="auto">
          <a:xfrm>
            <a:off x="2514600" y="2244726"/>
            <a:ext cx="2819400" cy="1616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s-ES" sz="2000" i="1" dirty="0" err="1">
                <a:solidFill>
                  <a:srgbClr val="000E78"/>
                </a:solidFill>
                <a:latin typeface="Trebuchet MS" panose="020B0603020202020204" pitchFamily="34" charset="0"/>
              </a:rPr>
              <a:t>Clientelismo</a:t>
            </a:r>
            <a:endParaRPr lang="en-US" altLang="es-ES" sz="2000" dirty="0">
              <a:solidFill>
                <a:srgbClr val="000E78"/>
              </a:solidFill>
              <a:latin typeface="Trebuchet MS" panose="020B0603020202020204" pitchFamily="34" charset="0"/>
            </a:endParaRPr>
          </a:p>
          <a:p>
            <a:pPr>
              <a:spcBef>
                <a:spcPct val="0"/>
              </a:spcBef>
              <a:buFontTx/>
              <a:buNone/>
            </a:pPr>
            <a:r>
              <a:rPr lang="en-US" altLang="es-ES" sz="2000" dirty="0">
                <a:solidFill>
                  <a:srgbClr val="006600"/>
                </a:solidFill>
                <a:latin typeface="Trebuchet MS" panose="020B0603020202020204" pitchFamily="34" charset="0"/>
              </a:rPr>
              <a:t>Cambio </a:t>
            </a:r>
            <a:r>
              <a:rPr lang="en-US" altLang="es-ES" sz="2000" dirty="0" err="1">
                <a:solidFill>
                  <a:srgbClr val="006600"/>
                </a:solidFill>
                <a:latin typeface="Trebuchet MS" panose="020B0603020202020204" pitchFamily="34" charset="0"/>
              </a:rPr>
              <a:t>en</a:t>
            </a:r>
            <a:r>
              <a:rPr lang="en-US" altLang="es-ES" sz="2000" dirty="0">
                <a:solidFill>
                  <a:srgbClr val="006600"/>
                </a:solidFill>
                <a:latin typeface="Trebuchet MS" panose="020B0603020202020204" pitchFamily="34" charset="0"/>
              </a:rPr>
              <a:t> la </a:t>
            </a:r>
            <a:r>
              <a:rPr lang="en-US" altLang="es-ES" sz="2000" dirty="0" err="1">
                <a:solidFill>
                  <a:srgbClr val="006600"/>
                </a:solidFill>
                <a:latin typeface="Trebuchet MS" panose="020B0603020202020204" pitchFamily="34" charset="0"/>
              </a:rPr>
              <a:t>comunidad</a:t>
            </a:r>
            <a:r>
              <a:rPr lang="en-US" altLang="es-ES" sz="2000" dirty="0">
                <a:solidFill>
                  <a:srgbClr val="006600"/>
                </a:solidFill>
                <a:latin typeface="Trebuchet MS" panose="020B0603020202020204" pitchFamily="34" charset="0"/>
              </a:rPr>
              <a:t> </a:t>
            </a:r>
            <a:r>
              <a:rPr lang="en-US" altLang="es-ES" sz="2000" dirty="0" err="1">
                <a:solidFill>
                  <a:srgbClr val="006600"/>
                </a:solidFill>
                <a:latin typeface="Trebuchet MS" panose="020B0603020202020204" pitchFamily="34" charset="0"/>
              </a:rPr>
              <a:t>manejado</a:t>
            </a:r>
            <a:r>
              <a:rPr lang="en-US" altLang="es-ES" sz="2000" dirty="0">
                <a:solidFill>
                  <a:srgbClr val="006600"/>
                </a:solidFill>
                <a:latin typeface="Trebuchet MS" panose="020B0603020202020204" pitchFamily="34" charset="0"/>
              </a:rPr>
              <a:t> </a:t>
            </a:r>
            <a:r>
              <a:rPr lang="en-US" altLang="es-ES" sz="2000" dirty="0" err="1">
                <a:solidFill>
                  <a:srgbClr val="006600"/>
                </a:solidFill>
                <a:latin typeface="Trebuchet MS" panose="020B0603020202020204" pitchFamily="34" charset="0"/>
              </a:rPr>
              <a:t>por</a:t>
            </a:r>
            <a:r>
              <a:rPr lang="en-US" altLang="es-ES" sz="2000" dirty="0">
                <a:solidFill>
                  <a:srgbClr val="006600"/>
                </a:solidFill>
                <a:latin typeface="Trebuchet MS" panose="020B0603020202020204" pitchFamily="34" charset="0"/>
              </a:rPr>
              <a:t> las </a:t>
            </a:r>
            <a:r>
              <a:rPr lang="en-US" altLang="es-ES" sz="2000" dirty="0" err="1">
                <a:solidFill>
                  <a:srgbClr val="006600"/>
                </a:solidFill>
                <a:latin typeface="Trebuchet MS" panose="020B0603020202020204" pitchFamily="34" charset="0"/>
              </a:rPr>
              <a:t>metas</a:t>
            </a:r>
            <a:r>
              <a:rPr lang="en-US" altLang="es-ES" sz="2000" dirty="0">
                <a:solidFill>
                  <a:srgbClr val="006600"/>
                </a:solidFill>
                <a:latin typeface="Trebuchet MS" panose="020B0603020202020204" pitchFamily="34" charset="0"/>
              </a:rPr>
              <a:t> de </a:t>
            </a:r>
            <a:r>
              <a:rPr lang="en-US" altLang="es-ES" sz="2000" dirty="0" err="1">
                <a:solidFill>
                  <a:srgbClr val="006600"/>
                </a:solidFill>
                <a:latin typeface="Trebuchet MS" panose="020B0603020202020204" pitchFamily="34" charset="0"/>
              </a:rPr>
              <a:t>los</a:t>
            </a:r>
            <a:r>
              <a:rPr lang="en-US" altLang="es-ES" sz="2000" dirty="0">
                <a:solidFill>
                  <a:srgbClr val="006600"/>
                </a:solidFill>
                <a:latin typeface="Trebuchet MS" panose="020B0603020202020204" pitchFamily="34" charset="0"/>
              </a:rPr>
              <a:t> de </a:t>
            </a:r>
            <a:r>
              <a:rPr lang="en-US" altLang="es-ES" sz="2000" dirty="0" err="1">
                <a:solidFill>
                  <a:srgbClr val="006600"/>
                </a:solidFill>
                <a:latin typeface="Trebuchet MS" panose="020B0603020202020204" pitchFamily="34" charset="0"/>
              </a:rPr>
              <a:t>afuera</a:t>
            </a:r>
            <a:endParaRPr lang="en-US" altLang="es-ES" sz="2000" dirty="0">
              <a:solidFill>
                <a:srgbClr val="006600"/>
              </a:solidFill>
              <a:latin typeface="Trebuchet MS" panose="020B0603020202020204" pitchFamily="34" charset="0"/>
            </a:endParaRPr>
          </a:p>
        </p:txBody>
      </p:sp>
      <p:sp>
        <p:nvSpPr>
          <p:cNvPr id="12" name="Text Box 12">
            <a:extLst>
              <a:ext uri="{FF2B5EF4-FFF2-40B4-BE49-F238E27FC236}">
                <a16:creationId xmlns:a16="http://schemas.microsoft.com/office/drawing/2014/main" id="{3A79209A-B1A1-4CC4-93C0-F1100EB6952B}"/>
              </a:ext>
            </a:extLst>
          </p:cNvPr>
          <p:cNvSpPr txBox="1">
            <a:spLocks noChangeArrowheads="1"/>
          </p:cNvSpPr>
          <p:nvPr/>
        </p:nvSpPr>
        <p:spPr bwMode="auto">
          <a:xfrm>
            <a:off x="6477000" y="2397126"/>
            <a:ext cx="3505200" cy="1616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s-ES" sz="2000" i="1">
                <a:solidFill>
                  <a:srgbClr val="000E78"/>
                </a:solidFill>
                <a:latin typeface="Trebuchet MS" panose="020B0603020202020204" pitchFamily="34" charset="0"/>
                <a:cs typeface="Times New Roman" panose="02020603050405020304" pitchFamily="18" charset="0"/>
              </a:rPr>
              <a:t>Participación progresista</a:t>
            </a:r>
            <a:r>
              <a:rPr lang="en-US" altLang="es-ES" sz="2000" i="1">
                <a:solidFill>
                  <a:srgbClr val="000E78"/>
                </a:solidFill>
                <a:latin typeface="Trebuchet MS" panose="020B0603020202020204" pitchFamily="34" charset="0"/>
              </a:rPr>
              <a:t> </a:t>
            </a:r>
          </a:p>
          <a:p>
            <a:pPr>
              <a:spcBef>
                <a:spcPct val="0"/>
              </a:spcBef>
              <a:buFontTx/>
              <a:buNone/>
            </a:pPr>
            <a:r>
              <a:rPr lang="en-US" altLang="es-ES" sz="2000">
                <a:solidFill>
                  <a:srgbClr val="006600"/>
                </a:solidFill>
                <a:latin typeface="Trebuchet MS" panose="020B0603020202020204" pitchFamily="34" charset="0"/>
                <a:cs typeface="Times New Roman" panose="02020603050405020304" pitchFamily="18" charset="0"/>
              </a:rPr>
              <a:t>Cambios en la comunidad manejado hacia metas de la comunidad  </a:t>
            </a:r>
          </a:p>
          <a:p>
            <a:pPr>
              <a:spcBef>
                <a:spcPct val="0"/>
              </a:spcBef>
              <a:buFontTx/>
              <a:buNone/>
            </a:pPr>
            <a:endParaRPr lang="en-US" altLang="es-ES" sz="2000">
              <a:solidFill>
                <a:srgbClr val="000E78"/>
              </a:solidFill>
              <a:latin typeface="Trebuchet MS" panose="020B0603020202020204" pitchFamily="34" charset="0"/>
            </a:endParaRPr>
          </a:p>
        </p:txBody>
      </p:sp>
      <p:sp>
        <p:nvSpPr>
          <p:cNvPr id="13" name="Text Box 13">
            <a:extLst>
              <a:ext uri="{FF2B5EF4-FFF2-40B4-BE49-F238E27FC236}">
                <a16:creationId xmlns:a16="http://schemas.microsoft.com/office/drawing/2014/main" id="{801C2776-E476-4B20-8F43-48FDABB3EFD7}"/>
              </a:ext>
            </a:extLst>
          </p:cNvPr>
          <p:cNvSpPr txBox="1">
            <a:spLocks noChangeArrowheads="1"/>
          </p:cNvSpPr>
          <p:nvPr/>
        </p:nvSpPr>
        <p:spPr bwMode="auto">
          <a:xfrm>
            <a:off x="2362200" y="4648201"/>
            <a:ext cx="3276600" cy="1616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s-ES" sz="2000" i="1">
                <a:solidFill>
                  <a:srgbClr val="000E78"/>
                </a:solidFill>
                <a:latin typeface="Trebuchet MS" panose="020B0603020202020204" pitchFamily="34" charset="0"/>
              </a:rPr>
              <a:t>Individualismo extremo</a:t>
            </a:r>
            <a:endParaRPr lang="en-US" altLang="es-ES" sz="2000">
              <a:solidFill>
                <a:srgbClr val="000E78"/>
              </a:solidFill>
              <a:latin typeface="Trebuchet MS" panose="020B0603020202020204" pitchFamily="34" charset="0"/>
            </a:endParaRPr>
          </a:p>
          <a:p>
            <a:pPr>
              <a:spcBef>
                <a:spcPct val="0"/>
              </a:spcBef>
              <a:buFontTx/>
              <a:buNone/>
            </a:pPr>
            <a:r>
              <a:rPr lang="en-US" altLang="es-ES" sz="2000">
                <a:solidFill>
                  <a:srgbClr val="006600"/>
                </a:solidFill>
                <a:latin typeface="Trebuchet MS" panose="020B0603020202020204" pitchFamily="34" charset="0"/>
              </a:rPr>
              <a:t>Los ricos resuelven su problemas con capital financiero; los pobres tienen pocas opciones. </a:t>
            </a:r>
          </a:p>
        </p:txBody>
      </p:sp>
      <p:sp>
        <p:nvSpPr>
          <p:cNvPr id="14" name="Text Box 14">
            <a:extLst>
              <a:ext uri="{FF2B5EF4-FFF2-40B4-BE49-F238E27FC236}">
                <a16:creationId xmlns:a16="http://schemas.microsoft.com/office/drawing/2014/main" id="{D2878E1A-C886-4ED2-BFA8-B6FFD3DA0A94}"/>
              </a:ext>
            </a:extLst>
          </p:cNvPr>
          <p:cNvSpPr txBox="1">
            <a:spLocks noChangeArrowheads="1"/>
          </p:cNvSpPr>
          <p:nvPr/>
        </p:nvSpPr>
        <p:spPr bwMode="auto">
          <a:xfrm>
            <a:off x="6400800" y="4648200"/>
            <a:ext cx="4038600" cy="1938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s-ES" sz="2000" i="1">
                <a:solidFill>
                  <a:srgbClr val="000E78"/>
                </a:solidFill>
                <a:latin typeface="Trebuchet MS" panose="020B0603020202020204" pitchFamily="34" charset="0"/>
                <a:cs typeface="Times New Roman" panose="02020603050405020304" pitchFamily="18" charset="0"/>
              </a:rPr>
              <a:t>Barreras fuertes</a:t>
            </a:r>
            <a:endParaRPr lang="en-US" altLang="es-ES" sz="2000" i="1">
              <a:solidFill>
                <a:srgbClr val="000E78"/>
              </a:solidFill>
              <a:latin typeface="Trebuchet MS" panose="020B0603020202020204" pitchFamily="34" charset="0"/>
            </a:endParaRPr>
          </a:p>
          <a:p>
            <a:pPr>
              <a:spcBef>
                <a:spcPct val="0"/>
              </a:spcBef>
              <a:buFontTx/>
              <a:buNone/>
            </a:pPr>
            <a:r>
              <a:rPr lang="en-US" altLang="es-ES" sz="2000">
                <a:solidFill>
                  <a:srgbClr val="006600"/>
                </a:solidFill>
                <a:latin typeface="Trebuchet MS" panose="020B0603020202020204" pitchFamily="34" charset="0"/>
              </a:rPr>
              <a:t>Resistencia al cambio.  Grupos dentro de la comunidad no tienen confianza y no hay </a:t>
            </a:r>
            <a:r>
              <a:rPr lang="en-US" altLang="es-ES" sz="2000">
                <a:solidFill>
                  <a:srgbClr val="006600"/>
                </a:solidFill>
                <a:latin typeface="Trebuchet MS" panose="020B0603020202020204" pitchFamily="34" charset="0"/>
                <a:cs typeface="Times New Roman" panose="02020603050405020304" pitchFamily="18" charset="0"/>
              </a:rPr>
              <a:t>cooperación entre ellos. Rechazo al apoyo externo</a:t>
            </a:r>
            <a:endParaRPr lang="en-US" altLang="es-ES" sz="2000">
              <a:solidFill>
                <a:srgbClr val="006600"/>
              </a:solidFill>
              <a:latin typeface="Trebuchet MS" panose="020B0603020202020204" pitchFamily="34" charset="0"/>
            </a:endParaRPr>
          </a:p>
        </p:txBody>
      </p:sp>
    </p:spTree>
    <p:extLst>
      <p:ext uri="{BB962C8B-B14F-4D97-AF65-F5344CB8AC3E}">
        <p14:creationId xmlns:p14="http://schemas.microsoft.com/office/powerpoint/2010/main" val="3207939891"/>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P spid="12" grpId="0" autoUpdateAnimBg="0"/>
      <p:bldP spid="13" grpId="0" autoUpdateAnimBg="0"/>
      <p:bldP spid="14"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82F12C-BF4E-40EB-859E-A277F14E47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4" name="Rectangle 3">
            <a:extLst>
              <a:ext uri="{FF2B5EF4-FFF2-40B4-BE49-F238E27FC236}">
                <a16:creationId xmlns:a16="http://schemas.microsoft.com/office/drawing/2014/main" id="{658C7EFC-1F5B-47CA-A3CA-9DEA81B2764E}"/>
              </a:ext>
            </a:extLst>
          </p:cNvPr>
          <p:cNvSpPr/>
          <p:nvPr/>
        </p:nvSpPr>
        <p:spPr>
          <a:xfrm>
            <a:off x="5974813" y="3244334"/>
            <a:ext cx="242374" cy="369332"/>
          </a:xfrm>
          <a:prstGeom prst="rect">
            <a:avLst/>
          </a:prstGeom>
        </p:spPr>
        <p:txBody>
          <a:bodyPr wrap="none">
            <a:spAutoFit/>
          </a:bodyPr>
          <a:lstStyle/>
          <a:p>
            <a:r>
              <a:rPr lang="en-US" dirty="0">
                <a:solidFill>
                  <a:srgbClr val="000000"/>
                </a:solidFill>
                <a:latin typeface="Times New Roman" panose="02020603050405020304" pitchFamily="18" charset="0"/>
              </a:rPr>
              <a:t> </a:t>
            </a:r>
            <a:endParaRPr lang="en-US" dirty="0"/>
          </a:p>
        </p:txBody>
      </p:sp>
      <p:sp>
        <p:nvSpPr>
          <p:cNvPr id="5" name="Rectangle 4">
            <a:extLst>
              <a:ext uri="{FF2B5EF4-FFF2-40B4-BE49-F238E27FC236}">
                <a16:creationId xmlns:a16="http://schemas.microsoft.com/office/drawing/2014/main" id="{57CA8A50-70DE-4C01-ADF9-5A8707748E51}"/>
              </a:ext>
            </a:extLst>
          </p:cNvPr>
          <p:cNvSpPr/>
          <p:nvPr/>
        </p:nvSpPr>
        <p:spPr>
          <a:xfrm>
            <a:off x="5974813" y="3244334"/>
            <a:ext cx="242374" cy="369332"/>
          </a:xfrm>
          <a:prstGeom prst="rect">
            <a:avLst/>
          </a:prstGeom>
        </p:spPr>
        <p:txBody>
          <a:bodyPr wrap="none">
            <a:spAutoFit/>
          </a:bodyPr>
          <a:lstStyle/>
          <a:p>
            <a:r>
              <a:rPr lang="en-US" dirty="0">
                <a:solidFill>
                  <a:srgbClr val="000000"/>
                </a:solidFill>
                <a:latin typeface="Times New Roman" panose="02020603050405020304" pitchFamily="18" charset="0"/>
              </a:rPr>
              <a:t> </a:t>
            </a:r>
            <a:endParaRPr lang="en-US" dirty="0"/>
          </a:p>
        </p:txBody>
      </p:sp>
    </p:spTree>
    <p:extLst>
      <p:ext uri="{BB962C8B-B14F-4D97-AF65-F5344CB8AC3E}">
        <p14:creationId xmlns:p14="http://schemas.microsoft.com/office/powerpoint/2010/main" val="7697320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vicepresidencia.gob.bo/local/cache-vignettes/L980xH640/oky_1-263-a1106.jpg?149791038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0501313"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0" y="5473005"/>
            <a:ext cx="12192000" cy="1384995"/>
          </a:xfrm>
          <a:prstGeom prst="rect">
            <a:avLst/>
          </a:prstGeom>
          <a:solidFill>
            <a:schemeClr val="bg1">
              <a:alpha val="75000"/>
            </a:schemeClr>
          </a:solidFill>
        </p:spPr>
        <p:txBody>
          <a:bodyPr wrap="square" rtlCol="0">
            <a:spAutoFit/>
          </a:bodyPr>
          <a:lstStyle/>
          <a:p>
            <a:r>
              <a:rPr lang="es-ES" sz="2800" dirty="0"/>
              <a:t>[las tecnologías de información y comunicación son] incluyentes y excluyentes en función de los valores e intereses dominantes en cada proceso, en cada país y en cada organización social. (Manuel Castells)</a:t>
            </a:r>
            <a:endParaRPr lang="en-US" sz="2800" dirty="0"/>
          </a:p>
        </p:txBody>
      </p:sp>
    </p:spTree>
    <p:extLst>
      <p:ext uri="{BB962C8B-B14F-4D97-AF65-F5344CB8AC3E}">
        <p14:creationId xmlns:p14="http://schemas.microsoft.com/office/powerpoint/2010/main" val="4521492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12030</TotalTime>
  <Words>2227</Words>
  <Application>Microsoft Office PowerPoint</Application>
  <PresentationFormat>Widescreen</PresentationFormat>
  <Paragraphs>217</Paragraphs>
  <Slides>31</Slides>
  <Notes>30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Arial</vt:lpstr>
      <vt:lpstr>Bootstrap Alternate Pro</vt:lpstr>
      <vt:lpstr>Calibri</vt:lpstr>
      <vt:lpstr>Calibri Light</vt:lpstr>
      <vt:lpstr>Times New Roman</vt:lpstr>
      <vt:lpstr>Trebuchet MS</vt:lpstr>
      <vt:lpstr>Tw Cen MT</vt:lpstr>
      <vt:lpstr>Wingdings</vt:lpstr>
      <vt:lpstr>Office Theme</vt:lpstr>
      <vt:lpstr>Resumen Anual</vt:lpstr>
      <vt:lpstr>Esquema</vt:lpstr>
      <vt:lpstr>¿Qué es Intensificación Agroecologica (IAE)?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¿Tratamos la heterogeneidad de los sistemas en los que trabajamos y la búsqueda de opciones en base a principios agroecologicos?</vt:lpstr>
      <vt:lpstr>Intensificación agrícola</vt:lpstr>
      <vt:lpstr>Mientras major entendemos esa heterogeneidad, hay más oportunidades de aplicar mecanismos y principios agroecológicos</vt:lpstr>
      <vt:lpstr>Cómo facilitamos la síntesis y el análisis</vt:lpstr>
      <vt:lpstr>Metas para fortalecimiento de capacidades IAE</vt:lpstr>
      <vt:lpstr>PowerPoint Presentation</vt:lpstr>
      <vt:lpstr>PowerPoint Presentation</vt:lpstr>
      <vt:lpstr>PowerPoint Presentation</vt:lpstr>
      <vt:lpstr>Estamos influenciando individuos y proyectos, pero ¿cuál es la influencia en organizaciones? ¿Podemos ser mas eficientes y efectivos?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Gracias!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Andes RASP</dc:title>
  <dc:creator>Claire</dc:creator>
  <cp:lastModifiedBy>Claire</cp:lastModifiedBy>
  <cp:revision>207</cp:revision>
  <cp:lastPrinted>2017-03-13T13:16:05Z</cp:lastPrinted>
  <dcterms:created xsi:type="dcterms:W3CDTF">2017-02-13T17:27:11Z</dcterms:created>
  <dcterms:modified xsi:type="dcterms:W3CDTF">2017-07-09T23:26:41Z</dcterms:modified>
</cp:coreProperties>
</file>