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1" r:id="rId2"/>
  </p:sldMasterIdLst>
  <p:notesMasterIdLst>
    <p:notesMasterId r:id="rId42"/>
  </p:notesMasterIdLst>
  <p:handoutMasterIdLst>
    <p:handoutMasterId r:id="rId43"/>
  </p:handoutMasterIdLst>
  <p:sldIdLst>
    <p:sldId id="394" r:id="rId3"/>
    <p:sldId id="462" r:id="rId4"/>
    <p:sldId id="400" r:id="rId5"/>
    <p:sldId id="441" r:id="rId6"/>
    <p:sldId id="442" r:id="rId7"/>
    <p:sldId id="454" r:id="rId8"/>
    <p:sldId id="452" r:id="rId9"/>
    <p:sldId id="450" r:id="rId10"/>
    <p:sldId id="415" r:id="rId11"/>
    <p:sldId id="446" r:id="rId12"/>
    <p:sldId id="445" r:id="rId13"/>
    <p:sldId id="448" r:id="rId14"/>
    <p:sldId id="447" r:id="rId15"/>
    <p:sldId id="406" r:id="rId16"/>
    <p:sldId id="412" r:id="rId17"/>
    <p:sldId id="453" r:id="rId18"/>
    <p:sldId id="455" r:id="rId19"/>
    <p:sldId id="456" r:id="rId20"/>
    <p:sldId id="401" r:id="rId21"/>
    <p:sldId id="440" r:id="rId22"/>
    <p:sldId id="437" r:id="rId23"/>
    <p:sldId id="439" r:id="rId24"/>
    <p:sldId id="436" r:id="rId25"/>
    <p:sldId id="438" r:id="rId26"/>
    <p:sldId id="410" r:id="rId27"/>
    <p:sldId id="451" r:id="rId28"/>
    <p:sldId id="424" r:id="rId29"/>
    <p:sldId id="429" r:id="rId30"/>
    <p:sldId id="433" r:id="rId31"/>
    <p:sldId id="430" r:id="rId32"/>
    <p:sldId id="457" r:id="rId33"/>
    <p:sldId id="431" r:id="rId34"/>
    <p:sldId id="458" r:id="rId35"/>
    <p:sldId id="459" r:id="rId36"/>
    <p:sldId id="432" r:id="rId37"/>
    <p:sldId id="460" r:id="rId38"/>
    <p:sldId id="461" r:id="rId39"/>
    <p:sldId id="464" r:id="rId40"/>
    <p:sldId id="443" r:id="rId4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CC"/>
    <a:srgbClr val="FFCC99"/>
    <a:srgbClr val="76B531"/>
    <a:srgbClr val="5DFC24"/>
    <a:srgbClr val="E1801F"/>
    <a:srgbClr val="DDDDDD"/>
    <a:srgbClr val="C52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13" autoAdjust="0"/>
    <p:restoredTop sz="94658" autoAdjust="0"/>
  </p:normalViewPr>
  <p:slideViewPr>
    <p:cSldViewPr>
      <p:cViewPr>
        <p:scale>
          <a:sx n="66" d="100"/>
          <a:sy n="66" d="100"/>
        </p:scale>
        <p:origin x="-1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2634822249049532E-2"/>
          <c:y val="8.9688745064408354E-2"/>
          <c:w val="0.78146272499214764"/>
          <c:h val="0.84828099224002906"/>
        </c:manualLayout>
      </c:layout>
      <c:pieChart>
        <c:varyColors val="1"/>
        <c:ser>
          <c:idx val="0"/>
          <c:order val="0"/>
          <c:dPt>
            <c:idx val="1"/>
            <c:bubble3D val="0"/>
            <c:spPr>
              <a:ln>
                <a:solidFill>
                  <a:sysClr val="window" lastClr="FFFFFF"/>
                </a:solidFill>
              </a:ln>
            </c:spPr>
          </c:dPt>
          <c:dPt>
            <c:idx val="3"/>
            <c:bubble3D val="0"/>
            <c:spPr>
              <a:ln>
                <a:solidFill>
                  <a:sysClr val="window" lastClr="FFFFFF"/>
                </a:solidFill>
              </a:ln>
            </c:spPr>
          </c:dPt>
          <c:dLbls>
            <c:dLbl>
              <c:idx val="0"/>
              <c:layout>
                <c:manualLayout>
                  <c:x val="-0.11473407540712387"/>
                  <c:y val="0.17960305959509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140451707815322E-2"/>
                  <c:y val="-0.260537378495403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079212496956502"/>
                  <c:y val="0.17182348157281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'[3 Cuadros de la Linea de Base del Maní.xls]Producción'!$L$12:$L$15</c:f>
              <c:strCache>
                <c:ptCount val="4"/>
                <c:pt idx="0">
                  <c:v>CONSUMO</c:v>
                </c:pt>
                <c:pt idx="1">
                  <c:v>VENTA</c:v>
                </c:pt>
                <c:pt idx="2">
                  <c:v>SEMILLA</c:v>
                </c:pt>
                <c:pt idx="3">
                  <c:v>TRUEQUE</c:v>
                </c:pt>
              </c:strCache>
            </c:strRef>
          </c:cat>
          <c:val>
            <c:numRef>
              <c:f>'[3 Cuadros de la Linea de Base del Maní.xls]Producción'!$M$12:$M$15</c:f>
              <c:numCache>
                <c:formatCode>0%</c:formatCode>
                <c:ptCount val="4"/>
                <c:pt idx="0">
                  <c:v>0.18</c:v>
                </c:pt>
                <c:pt idx="1">
                  <c:v>0.61</c:v>
                </c:pt>
                <c:pt idx="2">
                  <c:v>0.16</c:v>
                </c:pt>
                <c:pt idx="3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80050149466596732"/>
          <c:y val="0.24774065403986664"/>
          <c:w val="0.19123262789922565"/>
          <c:h val="0.36079582602223953"/>
        </c:manualLayout>
      </c:layout>
      <c:overlay val="0"/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Aiquile</c:v>
          </c:tx>
          <c:invertIfNegative val="0"/>
          <c:dLbls>
            <c:dLbl>
              <c:idx val="0"/>
              <c:layout>
                <c:manualLayout>
                  <c:x val="0"/>
                  <c:y val="2.1484158010221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Hoja1!$B$3:$F$3</c:f>
              <c:strCache>
                <c:ptCount val="5"/>
                <c:pt idx="0">
                  <c:v>Venta</c:v>
                </c:pt>
                <c:pt idx="1">
                  <c:v>Consumo</c:v>
                </c:pt>
                <c:pt idx="2">
                  <c:v>Intercambio</c:v>
                </c:pt>
                <c:pt idx="3">
                  <c:v>Semilla</c:v>
                </c:pt>
                <c:pt idx="4">
                  <c:v>Descarte</c:v>
                </c:pt>
              </c:strCache>
            </c:strRef>
          </c:cat>
          <c:val>
            <c:numRef>
              <c:f>Hoja1!$B$4:$F$4</c:f>
              <c:numCache>
                <c:formatCode>0%</c:formatCode>
                <c:ptCount val="5"/>
                <c:pt idx="0">
                  <c:v>0.75</c:v>
                </c:pt>
                <c:pt idx="1">
                  <c:v>0.15</c:v>
                </c:pt>
                <c:pt idx="2">
                  <c:v>0</c:v>
                </c:pt>
                <c:pt idx="3">
                  <c:v>0.1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v>Anzaldo</c:v>
          </c:tx>
          <c:invertIfNegative val="0"/>
          <c:dLbls>
            <c:dLbl>
              <c:idx val="0"/>
              <c:layout>
                <c:manualLayout>
                  <c:x val="6.43150159610119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Hoja1!$B$3:$F$3</c:f>
              <c:strCache>
                <c:ptCount val="5"/>
                <c:pt idx="0">
                  <c:v>Venta</c:v>
                </c:pt>
                <c:pt idx="1">
                  <c:v>Consumo</c:v>
                </c:pt>
                <c:pt idx="2">
                  <c:v>Intercambio</c:v>
                </c:pt>
                <c:pt idx="3">
                  <c:v>Semilla</c:v>
                </c:pt>
                <c:pt idx="4">
                  <c:v>Descarte</c:v>
                </c:pt>
              </c:strCache>
            </c:strRef>
          </c:cat>
          <c:val>
            <c:numRef>
              <c:f>Hoja1!$B$5:$F$5</c:f>
              <c:numCache>
                <c:formatCode>0%</c:formatCode>
                <c:ptCount val="5"/>
                <c:pt idx="0">
                  <c:v>0.38</c:v>
                </c:pt>
                <c:pt idx="1">
                  <c:v>0.44</c:v>
                </c:pt>
                <c:pt idx="2">
                  <c:v>0.13</c:v>
                </c:pt>
                <c:pt idx="3">
                  <c:v>0.05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v>Torotoro</c:v>
          </c:tx>
          <c:invertIfNegative val="0"/>
          <c:dLbls>
            <c:dLbl>
              <c:idx val="0"/>
              <c:layout>
                <c:manualLayout>
                  <c:x val="9.7084014110562639E-3"/>
                  <c:y val="9.43189472003110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5.5115403844017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Hoja1!$B$3:$F$3</c:f>
              <c:strCache>
                <c:ptCount val="5"/>
                <c:pt idx="0">
                  <c:v>Venta</c:v>
                </c:pt>
                <c:pt idx="1">
                  <c:v>Consumo</c:v>
                </c:pt>
                <c:pt idx="2">
                  <c:v>Intercambio</c:v>
                </c:pt>
                <c:pt idx="3">
                  <c:v>Semilla</c:v>
                </c:pt>
                <c:pt idx="4">
                  <c:v>Descarte</c:v>
                </c:pt>
              </c:strCache>
            </c:strRef>
          </c:cat>
          <c:val>
            <c:numRef>
              <c:f>Hoja1!$B$6:$F$6</c:f>
              <c:numCache>
                <c:formatCode>0%</c:formatCode>
                <c:ptCount val="5"/>
                <c:pt idx="0">
                  <c:v>0.22</c:v>
                </c:pt>
                <c:pt idx="1">
                  <c:v>0.54</c:v>
                </c:pt>
                <c:pt idx="2">
                  <c:v>0.04</c:v>
                </c:pt>
                <c:pt idx="3">
                  <c:v>0.06</c:v>
                </c:pt>
                <c:pt idx="4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292032"/>
        <c:axId val="117300224"/>
      </c:barChart>
      <c:catAx>
        <c:axId val="11729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300224"/>
        <c:crosses val="autoZero"/>
        <c:auto val="1"/>
        <c:lblAlgn val="ctr"/>
        <c:lblOffset val="100"/>
        <c:noMultiLvlLbl val="0"/>
      </c:catAx>
      <c:valAx>
        <c:axId val="1173002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1172920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9416053669877655"/>
          <c:y val="1.6534621153205198E-2"/>
          <c:w val="0.40389128527003626"/>
          <c:h val="6.9816461365403842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es-BO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426966718876521"/>
          <c:y val="7.6511094108645747E-2"/>
          <c:w val="0.67745704081028069"/>
          <c:h val="0.56934925069697362"/>
        </c:manualLayout>
      </c:layout>
      <c:barChart>
        <c:barDir val="col"/>
        <c:grouping val="clustered"/>
        <c:varyColors val="0"/>
        <c:ser>
          <c:idx val="0"/>
          <c:order val="0"/>
          <c:tx>
            <c:v>2011/2012</c:v>
          </c:tx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2012'!$M$4:$M$8</c:f>
              <c:numCache>
                <c:formatCode>General</c:formatCode>
                <c:ptCount val="5"/>
                <c:pt idx="0">
                  <c:v>36</c:v>
                </c:pt>
                <c:pt idx="1">
                  <c:v>20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</c:ser>
        <c:ser>
          <c:idx val="2"/>
          <c:order val="2"/>
          <c:tx>
            <c:v>2012/2013</c:v>
          </c:tx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2012'!$O$4:$O$8</c:f>
              <c:numCache>
                <c:formatCode>General</c:formatCode>
                <c:ptCount val="5"/>
                <c:pt idx="0">
                  <c:v>5.5</c:v>
                </c:pt>
                <c:pt idx="1">
                  <c:v>0</c:v>
                </c:pt>
                <c:pt idx="2">
                  <c:v>16.600000000000001</c:v>
                </c:pt>
                <c:pt idx="3">
                  <c:v>10.5</c:v>
                </c:pt>
                <c:pt idx="4">
                  <c:v>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395712"/>
        <c:axId val="125397248"/>
      </c:barChart>
      <c:lineChart>
        <c:grouping val="standard"/>
        <c:varyColors val="0"/>
        <c:ser>
          <c:idx val="1"/>
          <c:order val="1"/>
          <c:marker>
            <c:symbol val="none"/>
          </c:marker>
          <c:dLbls>
            <c:dLbl>
              <c:idx val="0"/>
              <c:layout>
                <c:manualLayout>
                  <c:x val="-3.3707865168539325E-2"/>
                  <c:y val="0.12416427889207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859431981434413E-2"/>
                  <c:y val="-0.143229205826007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8645841165201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6138799867388664E-3"/>
                  <c:y val="-1.9097227443467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859431981434413E-2"/>
                  <c:y val="6.6840296052136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200"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2012'!$N$4:$N$8</c:f>
              <c:numCache>
                <c:formatCode>General</c:formatCode>
                <c:ptCount val="5"/>
                <c:pt idx="0">
                  <c:v>2.2200000000000002</c:v>
                </c:pt>
                <c:pt idx="1">
                  <c:v>1.5</c:v>
                </c:pt>
                <c:pt idx="2">
                  <c:v>0</c:v>
                </c:pt>
                <c:pt idx="3">
                  <c:v>0</c:v>
                </c:pt>
                <c:pt idx="4">
                  <c:v>1.5</c:v>
                </c:pt>
              </c:numCache>
            </c:numRef>
          </c:val>
          <c:smooth val="0"/>
        </c:ser>
        <c:ser>
          <c:idx val="3"/>
          <c:order val="3"/>
          <c:marker>
            <c:symbol val="none"/>
          </c:marker>
          <c:dLbls>
            <c:dLbl>
              <c:idx val="0"/>
              <c:layout>
                <c:manualLayout>
                  <c:x val="-6.7366559840866397E-2"/>
                  <c:y val="-7.638890977387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138799867388664E-3"/>
                  <c:y val="-1.9097227443467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439252956127749E-2"/>
                  <c:y val="-0.11218042218406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297159907172065E-2"/>
                  <c:y val="-5.7291682330403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0524919880649798E-2"/>
                  <c:y val="-9.5486137217338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400"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2012'!$P$4:$P$8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1.3</c:v>
                </c:pt>
                <c:pt idx="3">
                  <c:v>1.1000000000000001</c:v>
                </c:pt>
                <c:pt idx="4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430016"/>
        <c:axId val="125428096"/>
      </c:lineChart>
      <c:catAx>
        <c:axId val="125395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25397248"/>
        <c:crosses val="autoZero"/>
        <c:auto val="1"/>
        <c:lblAlgn val="ctr"/>
        <c:lblOffset val="100"/>
        <c:noMultiLvlLbl val="0"/>
      </c:catAx>
      <c:valAx>
        <c:axId val="1253972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Muestras con aflatoxinas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25395712"/>
        <c:crosses val="autoZero"/>
        <c:crossBetween val="between"/>
      </c:valAx>
      <c:valAx>
        <c:axId val="12542809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Valores promedio (ppb)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25430016"/>
        <c:crosses val="max"/>
        <c:crossBetween val="between"/>
      </c:valAx>
      <c:catAx>
        <c:axId val="12543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428096"/>
        <c:crosses val="autoZero"/>
        <c:auto val="1"/>
        <c:lblAlgn val="ctr"/>
        <c:lblOffset val="100"/>
        <c:noMultiLvlLbl val="0"/>
      </c:catAx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5491479721516191"/>
          <c:y val="0.77101504862035508"/>
          <c:w val="0.53067388661730575"/>
          <c:h val="9.2115294976350584E-2"/>
        </c:manualLayout>
      </c:layout>
      <c:overlay val="0"/>
      <c:txPr>
        <a:bodyPr/>
        <a:lstStyle/>
        <a:p>
          <a:pPr>
            <a:defRPr sz="1600"/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196593515831599"/>
          <c:y val="0.11421255471492645"/>
          <c:w val="0.6218285000716568"/>
          <c:h val="0.60501978703439274"/>
        </c:manualLayout>
      </c:layout>
      <c:barChart>
        <c:barDir val="col"/>
        <c:grouping val="clustered"/>
        <c:varyColors val="0"/>
        <c:ser>
          <c:idx val="0"/>
          <c:order val="0"/>
          <c:tx>
            <c:v>2011/2012</c:v>
          </c:tx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2012'!$M$4:$M$8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2"/>
          <c:order val="2"/>
          <c:tx>
            <c:v>2012/2013</c:v>
          </c:tx>
          <c:spPr>
            <a:solidFill>
              <a:srgbClr val="FFC000"/>
            </a:solidFill>
          </c:spPr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2012'!$O$4:$O$8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512704"/>
        <c:axId val="125514496"/>
      </c:barChart>
      <c:lineChart>
        <c:grouping val="standard"/>
        <c:varyColors val="0"/>
        <c:ser>
          <c:idx val="1"/>
          <c:order val="1"/>
          <c:marker>
            <c:symbol val="none"/>
          </c:marker>
          <c:dLbls>
            <c:dLbl>
              <c:idx val="2"/>
              <c:layout>
                <c:manualLayout>
                  <c:x val="-4.3832685471278117E-2"/>
                  <c:y val="-2.8976377952755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9137443302093385E-2"/>
                  <c:y val="-5.2460107361436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2012'!$N$4:$N$8</c:f>
              <c:numCache>
                <c:formatCode>General</c:formatCode>
                <c:ptCount val="5"/>
                <c:pt idx="0">
                  <c:v>66.760000000000005</c:v>
                </c:pt>
                <c:pt idx="1">
                  <c:v>99.2</c:v>
                </c:pt>
                <c:pt idx="2">
                  <c:v>263</c:v>
                </c:pt>
                <c:pt idx="3">
                  <c:v>150</c:v>
                </c:pt>
                <c:pt idx="4">
                  <c:v>46.3</c:v>
                </c:pt>
              </c:numCache>
            </c:numRef>
          </c:val>
          <c:smooth val="0"/>
        </c:ser>
        <c:ser>
          <c:idx val="3"/>
          <c:order val="3"/>
          <c:marker>
            <c:symbol val="none"/>
          </c:marker>
          <c:dLbls>
            <c:dLbl>
              <c:idx val="0"/>
              <c:layout>
                <c:manualLayout>
                  <c:x val="-9.9670104673760543E-2"/>
                  <c:y val="5.453097637427053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137443302093385E-2"/>
                  <c:y val="-9.837649755796061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2280768855106212E-2"/>
                  <c:y val="-5.1369487833951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2280768855106212E-2"/>
                  <c:y val="4.207714784189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s-B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2012'!$P$4:$P$8</c:f>
              <c:numCache>
                <c:formatCode>General</c:formatCode>
                <c:ptCount val="5"/>
                <c:pt idx="0">
                  <c:v>50.05</c:v>
                </c:pt>
                <c:pt idx="1">
                  <c:v>57.1</c:v>
                </c:pt>
                <c:pt idx="2">
                  <c:v>102.7</c:v>
                </c:pt>
                <c:pt idx="3">
                  <c:v>125.1</c:v>
                </c:pt>
                <c:pt idx="4">
                  <c:v>51.6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534976"/>
        <c:axId val="125516416"/>
      </c:lineChart>
      <c:catAx>
        <c:axId val="12551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25514496"/>
        <c:crosses val="autoZero"/>
        <c:auto val="1"/>
        <c:lblAlgn val="ctr"/>
        <c:lblOffset val="100"/>
        <c:noMultiLvlLbl val="0"/>
      </c:catAx>
      <c:valAx>
        <c:axId val="1255144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err="1"/>
                  <a:t>Muestras</a:t>
                </a:r>
                <a:r>
                  <a:rPr lang="en-US" sz="1600" dirty="0"/>
                  <a:t> con </a:t>
                </a:r>
                <a:r>
                  <a:rPr lang="en-US" sz="1600" dirty="0" err="1"/>
                  <a:t>fumonisinas</a:t>
                </a:r>
                <a:r>
                  <a:rPr lang="en-US" sz="1600" dirty="0"/>
                  <a:t>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25512704"/>
        <c:crosses val="autoZero"/>
        <c:crossBetween val="between"/>
      </c:valAx>
      <c:valAx>
        <c:axId val="12551641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Valores promedio (ppb)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BO"/>
          </a:p>
        </c:txPr>
        <c:crossAx val="125534976"/>
        <c:crosses val="max"/>
        <c:crossBetween val="between"/>
      </c:valAx>
      <c:catAx>
        <c:axId val="125534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516416"/>
        <c:crosses val="autoZero"/>
        <c:auto val="1"/>
        <c:lblAlgn val="ctr"/>
        <c:lblOffset val="100"/>
        <c:noMultiLvlLbl val="0"/>
      </c:catAx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>
            <a:defRPr sz="1600"/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102869123087984"/>
          <c:y val="0.11421255471492645"/>
          <c:w val="0.62519474540676345"/>
          <c:h val="0.63610786993594715"/>
        </c:manualLayout>
      </c:layout>
      <c:barChart>
        <c:barDir val="col"/>
        <c:grouping val="clustered"/>
        <c:varyColors val="0"/>
        <c:ser>
          <c:idx val="0"/>
          <c:order val="0"/>
          <c:tx>
            <c:v>2011/2012</c:v>
          </c:tx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2012'!$M$4:$M$8</c:f>
              <c:numCache>
                <c:formatCode>General</c:formatCode>
                <c:ptCount val="5"/>
                <c:pt idx="0">
                  <c:v>36</c:v>
                </c:pt>
                <c:pt idx="1">
                  <c:v>90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2"/>
          <c:order val="2"/>
          <c:tx>
            <c:v>2012/2013</c:v>
          </c:tx>
          <c:spPr>
            <a:solidFill>
              <a:srgbClr val="FF00FF"/>
            </a:solidFill>
          </c:spPr>
          <c:invertIfNegative val="0"/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2012'!$O$4:$O$8</c:f>
              <c:numCache>
                <c:formatCode>General</c:formatCode>
                <c:ptCount val="5"/>
                <c:pt idx="0">
                  <c:v>22.2</c:v>
                </c:pt>
                <c:pt idx="1">
                  <c:v>71.400000000000006</c:v>
                </c:pt>
                <c:pt idx="2">
                  <c:v>100</c:v>
                </c:pt>
                <c:pt idx="3">
                  <c:v>42.1</c:v>
                </c:pt>
                <c:pt idx="4">
                  <c:v>64.3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994432"/>
        <c:axId val="182995968"/>
      </c:barChart>
      <c:lineChart>
        <c:grouping val="standard"/>
        <c:varyColors val="0"/>
        <c:ser>
          <c:idx val="1"/>
          <c:order val="1"/>
          <c:marker>
            <c:symbol val="none"/>
          </c:marker>
          <c:dLbls>
            <c:dLbl>
              <c:idx val="0"/>
              <c:layout>
                <c:manualLayout>
                  <c:x val="-5.64350636827478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4350636827479E-2"/>
                  <c:y val="-3.8194454886935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6435063682747845E-2"/>
                  <c:y val="5.7291682330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3365582787572298E-2"/>
                  <c:y val="-3.8194454886935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000">
                    <a:solidFill>
                      <a:schemeClr val="tx1"/>
                    </a:solidFill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2012'!$N$4:$N$8</c:f>
              <c:numCache>
                <c:formatCode>General</c:formatCode>
                <c:ptCount val="5"/>
                <c:pt idx="0">
                  <c:v>2.2200000000000002</c:v>
                </c:pt>
                <c:pt idx="1">
                  <c:v>0.8</c:v>
                </c:pt>
                <c:pt idx="2">
                  <c:v>0.28999999999999998</c:v>
                </c:pt>
                <c:pt idx="3">
                  <c:v>0.31</c:v>
                </c:pt>
                <c:pt idx="4">
                  <c:v>0.59</c:v>
                </c:pt>
              </c:numCache>
            </c:numRef>
          </c:val>
          <c:smooth val="0"/>
        </c:ser>
        <c:ser>
          <c:idx val="3"/>
          <c:order val="3"/>
          <c:marker>
            <c:symbol val="none"/>
          </c:marker>
          <c:dLbls>
            <c:dLbl>
              <c:idx val="0"/>
              <c:layout>
                <c:manualLayout>
                  <c:x val="-6.7722076419297408E-2"/>
                  <c:y val="-3.8194454886935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9009089155847034E-2"/>
                  <c:y val="-2.8645841165201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9009089155846979E-2"/>
                  <c:y val="-6.6840296052136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3365582787572201E-2"/>
                  <c:y val="-6.6840296052136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6435063682747949E-2"/>
                  <c:y val="-2.8645841165201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'maiz 2012'!$L$4:$L$8</c:f>
              <c:strCache>
                <c:ptCount val="5"/>
                <c:pt idx="0">
                  <c:v>Torotoro</c:v>
                </c:pt>
                <c:pt idx="1">
                  <c:v>Anzaldo</c:v>
                </c:pt>
                <c:pt idx="2">
                  <c:v>Mizque</c:v>
                </c:pt>
                <c:pt idx="3">
                  <c:v>Aiquile</c:v>
                </c:pt>
                <c:pt idx="4">
                  <c:v>Villa Serrano</c:v>
                </c:pt>
              </c:strCache>
            </c:strRef>
          </c:cat>
          <c:val>
            <c:numRef>
              <c:f>'maiz 2012'!$P$4:$P$8</c:f>
              <c:numCache>
                <c:formatCode>General</c:formatCode>
                <c:ptCount val="5"/>
                <c:pt idx="0">
                  <c:v>0.16</c:v>
                </c:pt>
                <c:pt idx="1">
                  <c:v>0.14000000000000001</c:v>
                </c:pt>
                <c:pt idx="2">
                  <c:v>0.18</c:v>
                </c:pt>
                <c:pt idx="3">
                  <c:v>0.16</c:v>
                </c:pt>
                <c:pt idx="4">
                  <c:v>0.25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020544"/>
        <c:axId val="183018624"/>
      </c:lineChart>
      <c:catAx>
        <c:axId val="18299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82995968"/>
        <c:crosses val="autoZero"/>
        <c:auto val="1"/>
        <c:lblAlgn val="ctr"/>
        <c:lblOffset val="100"/>
        <c:noMultiLvlLbl val="0"/>
      </c:catAx>
      <c:valAx>
        <c:axId val="182995968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Muestras con zearalenona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82994432"/>
        <c:crosses val="autoZero"/>
        <c:crossBetween val="between"/>
      </c:valAx>
      <c:valAx>
        <c:axId val="18301862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Valores promedio (ppm)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BO"/>
          </a:p>
        </c:txPr>
        <c:crossAx val="183020544"/>
        <c:crosses val="max"/>
        <c:crossBetween val="between"/>
      </c:valAx>
      <c:catAx>
        <c:axId val="183020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018624"/>
        <c:crosses val="autoZero"/>
        <c:auto val="1"/>
        <c:lblAlgn val="ctr"/>
        <c:lblOffset val="100"/>
        <c:noMultiLvlLbl val="0"/>
      </c:catAx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>
            <a:defRPr sz="1600"/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0.02034</cdr:x>
      <cdr:y>0.89147</cdr:y>
    </cdr:from>
    <cdr:to>
      <cdr:x>0.89229</cdr:x>
      <cdr:y>1</cdr:y>
    </cdr:to>
    <cdr:sp macro="" textlink="">
      <cdr:nvSpPr>
        <cdr:cNvPr id="2" name="1 Cuadro de texto"/>
        <cdr:cNvSpPr txBox="1"/>
      </cdr:nvSpPr>
      <cdr:spPr>
        <a:xfrm xmlns:a="http://schemas.openxmlformats.org/drawingml/2006/main">
          <a:off x="50800" y="1613755"/>
          <a:ext cx="2177646" cy="190280"/>
        </a:xfrm>
        <a:prstGeom xmlns:a="http://schemas.openxmlformats.org/drawingml/2006/main" prst="rect">
          <a:avLst/>
        </a:prstGeom>
      </cdr:spPr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51F92-6318-4AD3-BE19-7A5243A90901}" type="datetimeFigureOut">
              <a:rPr lang="es-BO" smtClean="0"/>
              <a:t>14/07/2014</a:t>
            </a:fld>
            <a:endParaRPr lang="es-B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8BAFC-BD97-4272-B14C-3C8885866D07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87596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EBA4A-C3F4-4422-B9FB-B82AC5761ADD}" type="datetimeFigureOut">
              <a:rPr lang="es-ES" smtClean="0"/>
              <a:t>14/07/2014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848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9EC25-219A-4248-A79A-5E13D9FBB5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604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057400"/>
            <a:ext cx="7543800" cy="1371600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_tradnl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7543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s-ES_tradnl" noProof="0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Fundación 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B1D87ED1-B79B-42DB-BD76-771AEB20BD6A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990600" y="990600"/>
            <a:ext cx="0" cy="5410200"/>
          </a:xfrm>
          <a:prstGeom prst="line">
            <a:avLst/>
          </a:prstGeom>
          <a:noFill/>
          <a:ln w="28575">
            <a:solidFill>
              <a:srgbClr val="C5262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103" name="Picture 7" descr="FVallesbrand-digital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7663"/>
            <a:ext cx="1655762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84E761C2-CF4C-41BB-94C3-65CF3F7E9942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7780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AC564D59-9D56-42BB-83A5-A8F5DFD433CE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4437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43000" y="1752600"/>
            <a:ext cx="3695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91100" y="1752600"/>
            <a:ext cx="3695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88FB25B6-17FB-4C44-8EE0-BF25E76E62EC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320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31F7B4BD-5ACE-46D6-A0C4-26915ECE5B67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402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282CD7CF-17DA-44E9-815D-572D9E8CEF89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5198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F7BEADB7-7D01-4BC9-99D7-48C0748BBC4F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4076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3169209E-6C70-43BB-BC6C-C1629C0976AD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143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FD6204F2-8B48-4EAC-8226-233DE51EAA5B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938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C4467F82-1BD6-4049-8E23-CA1257AB4091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3985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00850" y="762000"/>
            <a:ext cx="188595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550545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es-ES_tradnl"/>
              <a:t>FDTA-Valles</a:t>
            </a:r>
            <a:endParaRPr lang="es-ES_tradnl">
              <a:latin typeface="+mj-lt"/>
            </a:endParaRPr>
          </a:p>
          <a:p>
            <a:r>
              <a:rPr lang="es-ES_tradnl" b="1">
                <a:latin typeface="+mj-lt"/>
              </a:rPr>
              <a:t> </a:t>
            </a:r>
          </a:p>
          <a:p>
            <a:fld id="{13807167-3991-4EC7-BBA7-AC5D3B6B4B3B}" type="slidenum">
              <a:rPr lang="es-ES_tradnl" b="1">
                <a:latin typeface="+mj-lt"/>
              </a:rPr>
              <a:pPr/>
              <a:t>‹Nº›</a:t>
            </a:fld>
            <a:endParaRPr lang="es-ES_tradnl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0501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Vallesbrand-digit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673"/>
            <a:ext cx="18716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140200" y="0"/>
            <a:ext cx="360363" cy="400050"/>
          </a:xfrm>
          <a:prstGeom prst="rect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fld id="{BEE3E49A-A890-4E36-996D-48FCC1354D10}" type="slidenum">
              <a:rPr lang="es-ES" sz="1200" b="1">
                <a:solidFill>
                  <a:srgbClr val="C0C0C0"/>
                </a:solidFill>
                <a:latin typeface="Arial" charset="0"/>
              </a:rPr>
              <a:pPr algn="ctr"/>
              <a:t>‹Nº›</a:t>
            </a:fld>
            <a:endParaRPr lang="en-US" sz="1400"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4390" y="902970"/>
            <a:ext cx="7452360" cy="58293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1600200"/>
            <a:ext cx="3657600" cy="488061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29150" y="1600200"/>
            <a:ext cx="3657600" cy="488061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4435475" y="360363"/>
            <a:ext cx="261938" cy="261937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pPr>
              <a:defRPr/>
            </a:pPr>
            <a:fld id="{715C80CB-1AAB-4AB6-984B-C5AA9448D65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8" name="7 Imagen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0925" y="142912"/>
            <a:ext cx="2430485" cy="36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752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EF801-FBC9-4DD2-9003-1CF207933B04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90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86A59-72EE-49EA-9578-FD9564A2ABE8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05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F7F1A-7F9F-453C-83F2-64304685CA47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6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DD79E-154B-489C-90AE-6E2E6B51194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4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EDA38-8C94-42C6-83F7-C98DE241B0D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53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20F28-B9EE-4A06-9796-053EFA10FC6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8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F3245-660A-4671-8855-3B07754B6EEC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3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BE69C-C047-4710-8861-6442E63D35F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42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11E98-082C-48C5-9955-61CF7FC2492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1CD34-0755-48C3-B9D5-AF9D8023845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14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FDF5B-5305-410F-947F-9C46AAC7D0B7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99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0"/>
            <a:ext cx="7543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Haga clic para cambiar el estilo de título	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52600"/>
            <a:ext cx="7543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 rot="-5400000">
            <a:off x="-266700" y="5295900"/>
            <a:ext cx="1828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C5262C"/>
                </a:solidFill>
                <a:latin typeface="+mj-lt"/>
              </a:defRPr>
            </a:lvl1pPr>
          </a:lstStyle>
          <a:p>
            <a:r>
              <a:rPr lang="es-ES_tradnl" b="0">
                <a:latin typeface="Arial Black" pitchFamily="34" charset="0"/>
              </a:rPr>
              <a:t>FDTA-Valles</a:t>
            </a:r>
            <a:endParaRPr lang="es-ES_tradnl" b="0"/>
          </a:p>
          <a:p>
            <a:r>
              <a:rPr lang="es-ES_tradnl"/>
              <a:t> </a:t>
            </a:r>
          </a:p>
          <a:p>
            <a:fld id="{EED035F4-1931-43A7-A5B4-2D8B35261AD0}" type="slidenum">
              <a:rPr lang="es-ES_tradnl"/>
              <a:pPr/>
              <a:t>‹Nº›</a:t>
            </a:fld>
            <a:endParaRPr lang="es-ES_tradnl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990600" y="990600"/>
            <a:ext cx="0" cy="5410200"/>
          </a:xfrm>
          <a:prstGeom prst="line">
            <a:avLst/>
          </a:prstGeom>
          <a:noFill/>
          <a:ln w="28575">
            <a:solidFill>
              <a:srgbClr val="C5262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9" name="Picture 7" descr="FVallesbrand-digitale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7663"/>
            <a:ext cx="1655762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C5262C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EAE5E27D-332F-4A53-A0ED-9A84AB25F70B}" type="slidenum">
              <a:rPr lang="en-US"/>
              <a:pPr/>
              <a:t>‹Nº›</a:t>
            </a:fld>
            <a:endParaRPr lang="en-US"/>
          </a:p>
        </p:txBody>
      </p:sp>
      <p:pic>
        <p:nvPicPr>
          <p:cNvPr id="7175" name="Picture 7" descr="FVallesbrand-digitale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6577012" cy="172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92600"/>
            <a:ext cx="802957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68313" y="5661025"/>
            <a:ext cx="82804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Av. Salamanca N-0675 Piso 1	fundaval@fdta-valles.org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Telf. +591 (4) 452 5160 • Fax +591 (4) 411 5056	http://www.fdta-valles.org/</a:t>
            </a:r>
          </a:p>
          <a:p>
            <a:pPr eaLnBrk="1" hangingPunct="1">
              <a:tabLst>
                <a:tab pos="8178800" algn="r"/>
              </a:tabLst>
            </a:pPr>
            <a:r>
              <a:rPr lang="en-US" sz="1800">
                <a:solidFill>
                  <a:schemeClr val="bg2"/>
                </a:solidFill>
                <a:latin typeface="Arial Narrow" pitchFamily="34" charset="0"/>
                <a:sym typeface="Arial Narrow" pitchFamily="34" charset="0"/>
              </a:rPr>
              <a:t>Casilla 269	Cochabamba, Bolivia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80278" y="1988840"/>
            <a:ext cx="824019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latin typeface="+mj-lt"/>
              </a:rPr>
              <a:t/>
            </a:r>
            <a:br>
              <a:rPr lang="es-ES" sz="2800" dirty="0">
                <a:latin typeface="+mj-lt"/>
              </a:rPr>
            </a:br>
            <a:r>
              <a:rPr lang="es-ES" sz="3200" dirty="0" smtClean="0">
                <a:latin typeface="+mj-lt"/>
              </a:rPr>
              <a:t>Sistemas de monitoreo, prevención </a:t>
            </a:r>
            <a:r>
              <a:rPr lang="es-ES" sz="3200" dirty="0">
                <a:latin typeface="+mj-lt"/>
              </a:rPr>
              <a:t>y control de </a:t>
            </a:r>
            <a:r>
              <a:rPr lang="es-ES" sz="3200" dirty="0" err="1" smtClean="0">
                <a:latin typeface="+mj-lt"/>
              </a:rPr>
              <a:t>aflatoxinas</a:t>
            </a:r>
            <a:r>
              <a:rPr lang="es-ES" sz="3200" dirty="0" smtClean="0">
                <a:latin typeface="+mj-lt"/>
              </a:rPr>
              <a:t> </a:t>
            </a:r>
            <a:r>
              <a:rPr lang="es-ES" sz="3200" dirty="0">
                <a:latin typeface="+mj-lt"/>
              </a:rPr>
              <a:t>en maní (</a:t>
            </a:r>
            <a:r>
              <a:rPr lang="es-ES" sz="3200" i="1" dirty="0">
                <a:latin typeface="+mj-lt"/>
              </a:rPr>
              <a:t>A. </a:t>
            </a:r>
            <a:r>
              <a:rPr lang="es-ES" sz="3200" i="1" dirty="0" err="1">
                <a:latin typeface="+mj-lt"/>
              </a:rPr>
              <a:t>hypogaea</a:t>
            </a:r>
            <a:r>
              <a:rPr lang="es-ES" sz="3200" i="1" dirty="0">
                <a:latin typeface="+mj-lt"/>
              </a:rPr>
              <a:t> L.</a:t>
            </a:r>
            <a:r>
              <a:rPr lang="es-ES" sz="3200" dirty="0">
                <a:latin typeface="+mj-lt"/>
              </a:rPr>
              <a:t>) </a:t>
            </a:r>
            <a:r>
              <a:rPr lang="es-ES" sz="3200" dirty="0" smtClean="0">
                <a:latin typeface="+mj-lt"/>
              </a:rPr>
              <a:t>y </a:t>
            </a:r>
            <a:r>
              <a:rPr lang="es-ES" sz="3200" dirty="0" err="1" smtClean="0">
                <a:latin typeface="+mj-lt"/>
              </a:rPr>
              <a:t>micotoxinas</a:t>
            </a:r>
            <a:r>
              <a:rPr lang="es-ES" sz="3200" dirty="0" smtClean="0">
                <a:latin typeface="+mj-lt"/>
              </a:rPr>
              <a:t> y </a:t>
            </a:r>
            <a:r>
              <a:rPr lang="es-ES" sz="3200" dirty="0">
                <a:latin typeface="+mj-lt"/>
              </a:rPr>
              <a:t>maíz (</a:t>
            </a:r>
            <a:r>
              <a:rPr lang="es-ES" sz="3200" i="1" dirty="0" err="1" smtClean="0">
                <a:latin typeface="+mj-lt"/>
              </a:rPr>
              <a:t>Z.mayz</a:t>
            </a:r>
            <a:r>
              <a:rPr lang="es-ES" sz="3200" dirty="0" smtClean="0">
                <a:latin typeface="+mj-lt"/>
              </a:rPr>
              <a:t>)  </a:t>
            </a:r>
          </a:p>
          <a:p>
            <a:endParaRPr lang="es-ES" sz="1600" dirty="0" smtClean="0">
              <a:latin typeface="+mj-lt"/>
            </a:endParaRPr>
          </a:p>
          <a:p>
            <a:r>
              <a:rPr lang="es-ES" sz="1600" dirty="0">
                <a:latin typeface="+mn-lt"/>
              </a:rPr>
              <a:t> Saavedra K., </a:t>
            </a:r>
            <a:r>
              <a:rPr lang="es-ES" sz="1600" dirty="0" err="1">
                <a:latin typeface="+mn-lt"/>
              </a:rPr>
              <a:t>Giannini</a:t>
            </a:r>
            <a:r>
              <a:rPr lang="es-ES" sz="1600" dirty="0">
                <a:latin typeface="+mn-lt"/>
              </a:rPr>
              <a:t> ME., Rojas, E.,  </a:t>
            </a:r>
            <a:r>
              <a:rPr lang="es-ES" sz="1600" dirty="0" err="1">
                <a:latin typeface="+mn-lt"/>
              </a:rPr>
              <a:t>Torrico</a:t>
            </a:r>
            <a:r>
              <a:rPr lang="es-ES" sz="1600" dirty="0">
                <a:latin typeface="+mn-lt"/>
              </a:rPr>
              <a:t>, Y., Zapata, M., Arévalo, J.,  Villarroel, T. &amp; Quiroga, A.</a:t>
            </a:r>
            <a:endParaRPr lang="es-BO" sz="1600" dirty="0">
              <a:latin typeface="+mn-lt"/>
            </a:endParaRPr>
          </a:p>
          <a:p>
            <a:endParaRPr lang="es-ES" sz="1200" dirty="0" smtClean="0">
              <a:latin typeface="+mn-lt"/>
            </a:endParaRPr>
          </a:p>
          <a:p>
            <a:endParaRPr lang="es-ES" sz="1200" dirty="0">
              <a:latin typeface="+mn-lt"/>
            </a:endParaRPr>
          </a:p>
          <a:p>
            <a:endParaRPr lang="es-ES" dirty="0"/>
          </a:p>
          <a:p>
            <a:r>
              <a:rPr lang="es-ES" dirty="0" smtClean="0"/>
              <a:t> </a:t>
            </a:r>
            <a:endParaRPr lang="es-BO" dirty="0"/>
          </a:p>
        </p:txBody>
      </p:sp>
      <p:sp>
        <p:nvSpPr>
          <p:cNvPr id="2" name="1 CuadroTexto"/>
          <p:cNvSpPr txBox="1"/>
          <p:nvPr/>
        </p:nvSpPr>
        <p:spPr>
          <a:xfrm>
            <a:off x="179512" y="79664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CAPN-UMSS</a:t>
            </a:r>
            <a:endParaRPr lang="es-BO" sz="1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67744" y="79664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IBISMED</a:t>
            </a:r>
            <a:endParaRPr lang="es-BO" sz="1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95936" y="782889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Facultad de Medicina - UMSS</a:t>
            </a:r>
            <a:endParaRPr lang="es-BO" sz="1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79512" y="1210590"/>
            <a:ext cx="906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Productores de Mizque – Aiquile – </a:t>
            </a:r>
            <a:r>
              <a:rPr lang="es-BO" sz="1800" b="1" dirty="0" err="1" smtClean="0">
                <a:solidFill>
                  <a:srgbClr val="C00000"/>
                </a:solidFill>
                <a:latin typeface="+mj-lt"/>
              </a:rPr>
              <a:t>Anzaldo</a:t>
            </a:r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 - </a:t>
            </a:r>
            <a:r>
              <a:rPr lang="es-BO" sz="1800" b="1" dirty="0" err="1" smtClean="0">
                <a:solidFill>
                  <a:srgbClr val="C00000"/>
                </a:solidFill>
                <a:latin typeface="+mj-lt"/>
              </a:rPr>
              <a:t>Tororoto</a:t>
            </a:r>
            <a:r>
              <a:rPr lang="es-BO" sz="1800" b="1" dirty="0" smtClean="0">
                <a:solidFill>
                  <a:srgbClr val="C00000"/>
                </a:solidFill>
                <a:latin typeface="+mj-lt"/>
              </a:rPr>
              <a:t> y Villa Serrano</a:t>
            </a:r>
            <a:endParaRPr lang="es-BO" sz="18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647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grpSp>
        <p:nvGrpSpPr>
          <p:cNvPr id="5" name="13 Grupo"/>
          <p:cNvGrpSpPr/>
          <p:nvPr/>
        </p:nvGrpSpPr>
        <p:grpSpPr>
          <a:xfrm>
            <a:off x="-24792" y="0"/>
            <a:ext cx="9168791" cy="6858000"/>
            <a:chOff x="0" y="0"/>
            <a:chExt cx="6800850" cy="3962400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050" y="0"/>
              <a:ext cx="6781800" cy="39624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9550" y="2343150"/>
              <a:ext cx="1409700" cy="1428750"/>
            </a:xfrm>
            <a:prstGeom prst="rect">
              <a:avLst/>
            </a:prstGeom>
            <a:ln w="3175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7 Imagen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3238500"/>
              <a:ext cx="647700" cy="723900"/>
            </a:xfrm>
            <a:prstGeom prst="rect">
              <a:avLst/>
            </a:prstGeom>
            <a:ln w="3175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009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Objetivos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323528" y="1600200"/>
            <a:ext cx="8568952" cy="488061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s-ES" sz="2400" dirty="0"/>
              <a:t>Determinar la incidencia y distribución geográfica de </a:t>
            </a:r>
            <a:r>
              <a:rPr lang="es-ES" sz="2400" dirty="0" err="1"/>
              <a:t>aflatoxinas</a:t>
            </a:r>
            <a:r>
              <a:rPr lang="es-ES" sz="2400" dirty="0"/>
              <a:t> en maní destinado </a:t>
            </a:r>
            <a:r>
              <a:rPr lang="es-ES" sz="2400" dirty="0" smtClean="0"/>
              <a:t>a consumo familiar, comercialización en mercados doméstico y de exportación y trueque con aplicación </a:t>
            </a:r>
            <a:r>
              <a:rPr lang="es-ES" sz="2400" dirty="0"/>
              <a:t>del </a:t>
            </a:r>
            <a:r>
              <a:rPr lang="es-ES" sz="2400" dirty="0" smtClean="0"/>
              <a:t>Sistema Integrado Prevención y Control de </a:t>
            </a:r>
            <a:r>
              <a:rPr lang="es-ES" sz="2400" dirty="0" err="1" smtClean="0"/>
              <a:t>Aflatoxinas</a:t>
            </a:r>
            <a:r>
              <a:rPr lang="es-ES" sz="2400" dirty="0" smtClean="0"/>
              <a:t> (SIPCA).</a:t>
            </a:r>
            <a:endParaRPr lang="es-ES" sz="2400" dirty="0"/>
          </a:p>
          <a:p>
            <a:pPr>
              <a:spcAft>
                <a:spcPts val="1200"/>
              </a:spcAft>
            </a:pPr>
            <a:r>
              <a:rPr lang="es-ES" sz="2400" dirty="0"/>
              <a:t>Determinar la incidencia y distribución geográfica de </a:t>
            </a:r>
            <a:r>
              <a:rPr lang="es-ES" sz="2400" dirty="0" smtClean="0"/>
              <a:t>las </a:t>
            </a:r>
            <a:r>
              <a:rPr lang="es-ES" sz="2400" dirty="0" err="1" smtClean="0"/>
              <a:t>micotoxinas</a:t>
            </a:r>
            <a:r>
              <a:rPr lang="es-ES" sz="2400" dirty="0" smtClean="0"/>
              <a:t> (</a:t>
            </a:r>
            <a:r>
              <a:rPr lang="es-ES" sz="2400" dirty="0" err="1" smtClean="0"/>
              <a:t>Aflatoxinas</a:t>
            </a:r>
            <a:r>
              <a:rPr lang="es-ES" sz="2400" dirty="0"/>
              <a:t>, </a:t>
            </a:r>
            <a:r>
              <a:rPr lang="es-ES" sz="2400" dirty="0" err="1"/>
              <a:t>Fumonisinas</a:t>
            </a:r>
            <a:r>
              <a:rPr lang="es-ES" sz="2400" dirty="0"/>
              <a:t> y </a:t>
            </a:r>
            <a:r>
              <a:rPr lang="es-ES" sz="2400" dirty="0" err="1"/>
              <a:t>Zearalenonas</a:t>
            </a:r>
            <a:r>
              <a:rPr lang="es-ES" sz="2400" dirty="0"/>
              <a:t>), en maíces </a:t>
            </a:r>
            <a:r>
              <a:rPr lang="es-ES" sz="2400" dirty="0" smtClean="0"/>
              <a:t>nativos destinados a la venta, consumo, semilla e intercambio, </a:t>
            </a:r>
          </a:p>
          <a:p>
            <a:pPr>
              <a:spcAft>
                <a:spcPts val="1200"/>
              </a:spcAft>
            </a:pPr>
            <a:r>
              <a:rPr lang="es-ES" sz="2400" dirty="0" smtClean="0"/>
              <a:t>Sentar las bases para el escalamiento de gestión de conocimiento sobre prevención de </a:t>
            </a:r>
            <a:r>
              <a:rPr lang="es-ES" sz="2400" dirty="0" err="1" smtClean="0"/>
              <a:t>micotoxinas</a:t>
            </a:r>
            <a:r>
              <a:rPr lang="es-ES" sz="2400" dirty="0" smtClean="0"/>
              <a:t> a los nuevos municipios de cobertura del Proyecto</a:t>
            </a:r>
            <a:endParaRPr lang="es-BO" sz="2400" dirty="0"/>
          </a:p>
        </p:txBody>
      </p:sp>
    </p:spTree>
    <p:extLst>
      <p:ext uri="{BB962C8B-B14F-4D97-AF65-F5344CB8AC3E}">
        <p14:creationId xmlns:p14="http://schemas.microsoft.com/office/powerpoint/2010/main" val="153197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Línea de tiempo </a:t>
            </a:r>
            <a:endParaRPr lang="es-BO" dirty="0"/>
          </a:p>
        </p:txBody>
      </p:sp>
      <p:cxnSp>
        <p:nvCxnSpPr>
          <p:cNvPr id="4" name="3 Conector recto"/>
          <p:cNvCxnSpPr/>
          <p:nvPr/>
        </p:nvCxnSpPr>
        <p:spPr bwMode="auto">
          <a:xfrm>
            <a:off x="1042616" y="4653136"/>
            <a:ext cx="705678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4 Llamada ovalada"/>
          <p:cNvSpPr/>
          <p:nvPr/>
        </p:nvSpPr>
        <p:spPr bwMode="auto">
          <a:xfrm>
            <a:off x="107504" y="2348880"/>
            <a:ext cx="2160240" cy="1992300"/>
          </a:xfrm>
          <a:prstGeom prst="wedgeEllipseCallout">
            <a:avLst>
              <a:gd name="adj1" fmla="val -3914"/>
              <a:gd name="adj2" fmla="val 65522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BO" b="1" dirty="0" smtClean="0">
                <a:latin typeface="+mn-lt"/>
              </a:rPr>
              <a:t>Línea base sobre </a:t>
            </a:r>
            <a:r>
              <a:rPr lang="es-BO" b="1" dirty="0" err="1" smtClean="0">
                <a:latin typeface="+mn-lt"/>
              </a:rPr>
              <a:t>aflatoxinas</a:t>
            </a:r>
            <a:r>
              <a:rPr lang="es-BO" b="1" dirty="0" smtClean="0">
                <a:latin typeface="+mn-lt"/>
              </a:rPr>
              <a:t> en maní</a:t>
            </a:r>
            <a:endParaRPr kumimoji="0" lang="es-BO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7 Llamada ovalada"/>
          <p:cNvSpPr/>
          <p:nvPr/>
        </p:nvSpPr>
        <p:spPr bwMode="auto">
          <a:xfrm>
            <a:off x="2339752" y="2348880"/>
            <a:ext cx="2160240" cy="1992300"/>
          </a:xfrm>
          <a:prstGeom prst="wedgeEllipseCallout">
            <a:avLst>
              <a:gd name="adj1" fmla="val 790"/>
              <a:gd name="adj2" fmla="val 66979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BO" sz="2000" b="1" dirty="0" smtClean="0">
                <a:latin typeface="+mn-lt"/>
              </a:rPr>
              <a:t>SIPCA primer año para </a:t>
            </a:r>
            <a:r>
              <a:rPr lang="es-BO" sz="2000" b="1" dirty="0" err="1" smtClean="0">
                <a:latin typeface="+mn-lt"/>
              </a:rPr>
              <a:t>aflatoxinas</a:t>
            </a:r>
            <a:r>
              <a:rPr lang="es-BO" sz="2000" b="1" dirty="0" smtClean="0">
                <a:latin typeface="+mn-lt"/>
              </a:rPr>
              <a:t> en maní</a:t>
            </a:r>
            <a:endParaRPr kumimoji="0" lang="es-BO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31044" y="4951940"/>
            <a:ext cx="151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>
                <a:latin typeface="+mj-lt"/>
              </a:rPr>
              <a:t>2009-2010</a:t>
            </a:r>
            <a:endParaRPr lang="es-BO" sz="2000" dirty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771800" y="4941166"/>
            <a:ext cx="151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>
                <a:latin typeface="+mj-lt"/>
              </a:rPr>
              <a:t>2011-2012</a:t>
            </a:r>
            <a:endParaRPr lang="es-BO" sz="2000" dirty="0"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199796" y="4941165"/>
            <a:ext cx="151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>
                <a:latin typeface="+mj-lt"/>
              </a:rPr>
              <a:t>2013-2014</a:t>
            </a:r>
            <a:endParaRPr lang="es-BO" sz="2000" dirty="0">
              <a:latin typeface="+mj-lt"/>
            </a:endParaRPr>
          </a:p>
        </p:txBody>
      </p:sp>
      <p:sp>
        <p:nvSpPr>
          <p:cNvPr id="12" name="11 Llamada ovalada"/>
          <p:cNvSpPr/>
          <p:nvPr/>
        </p:nvSpPr>
        <p:spPr bwMode="auto">
          <a:xfrm>
            <a:off x="4572000" y="2248688"/>
            <a:ext cx="2160240" cy="1992300"/>
          </a:xfrm>
          <a:prstGeom prst="wedgeEllipseCallout">
            <a:avLst>
              <a:gd name="adj1" fmla="val 118"/>
              <a:gd name="adj2" fmla="val 7062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SIPCA</a:t>
            </a:r>
            <a:r>
              <a:rPr kumimoji="0" lang="es-BO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2do año </a:t>
            </a:r>
            <a:r>
              <a:rPr kumimoji="0" lang="es-BO" sz="18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aflatoxinas</a:t>
            </a:r>
            <a:r>
              <a:rPr kumimoji="0" lang="es-BO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en  maní  y monitoreo </a:t>
            </a:r>
            <a:r>
              <a:rPr kumimoji="0" lang="es-BO" sz="18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micotoxinas</a:t>
            </a:r>
            <a:r>
              <a:rPr kumimoji="0" lang="es-BO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maíz</a:t>
            </a:r>
            <a:endParaRPr kumimoji="0" lang="es-B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12 Llamada ovalada"/>
          <p:cNvSpPr/>
          <p:nvPr/>
        </p:nvSpPr>
        <p:spPr bwMode="auto">
          <a:xfrm>
            <a:off x="6876256" y="2248688"/>
            <a:ext cx="2160240" cy="1992300"/>
          </a:xfrm>
          <a:prstGeom prst="wedgeEllipseCallout">
            <a:avLst>
              <a:gd name="adj1" fmla="val 118"/>
              <a:gd name="adj2" fmla="val 7062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BO" sz="2000" b="1" dirty="0" smtClean="0">
                <a:latin typeface="+mn-lt"/>
              </a:rPr>
              <a:t>Escalamiento SIPCA maní y desarrollo SIPCA maíz</a:t>
            </a:r>
            <a:endParaRPr kumimoji="0" lang="es-BO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004048" y="4951940"/>
            <a:ext cx="151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>
                <a:latin typeface="+mj-lt"/>
              </a:rPr>
              <a:t>2012-2013</a:t>
            </a:r>
            <a:endParaRPr lang="es-BO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83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5" name="Picture 2" descr="G:\Programas y Proyectos\McKNIGHT\SEGUNDA FASE\FOTOS\FOTO0017\DSC02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Pentágono"/>
          <p:cNvSpPr/>
          <p:nvPr/>
        </p:nvSpPr>
        <p:spPr bwMode="auto">
          <a:xfrm rot="4355153">
            <a:off x="2301967" y="1613848"/>
            <a:ext cx="1704944" cy="720080"/>
          </a:xfrm>
          <a:prstGeom prst="homePlat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BO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Maní</a:t>
            </a:r>
            <a:endParaRPr kumimoji="0" lang="es-BO" sz="34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"/>
            </a:endParaRPr>
          </a:p>
        </p:txBody>
      </p:sp>
      <p:sp>
        <p:nvSpPr>
          <p:cNvPr id="7" name="6 Pentágono"/>
          <p:cNvSpPr/>
          <p:nvPr/>
        </p:nvSpPr>
        <p:spPr bwMode="auto">
          <a:xfrm rot="266764">
            <a:off x="3468524" y="1053273"/>
            <a:ext cx="1622754" cy="598687"/>
          </a:xfrm>
          <a:prstGeom prst="homePlat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BO" sz="3400" b="1" dirty="0" smtClean="0">
                <a:solidFill>
                  <a:schemeClr val="tx1"/>
                </a:solidFill>
                <a:latin typeface="+mj-lt"/>
              </a:rPr>
              <a:t>Maíz</a:t>
            </a:r>
            <a:endParaRPr kumimoji="0" lang="es-BO" sz="3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425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9512" y="1988840"/>
            <a:ext cx="846566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4400" b="1" dirty="0">
              <a:latin typeface="+mj-lt"/>
            </a:endParaRPr>
          </a:p>
          <a:p>
            <a:pPr algn="ctr"/>
            <a:r>
              <a:rPr lang="es-ES" sz="6600" b="1" dirty="0" smtClean="0">
                <a:latin typeface="+mj-lt"/>
              </a:rPr>
              <a:t>Maní</a:t>
            </a:r>
          </a:p>
          <a:p>
            <a:pPr marL="571500" indent="-571500" algn="ctr">
              <a:buFont typeface="Arial" pitchFamily="34" charset="0"/>
              <a:buChar char="•"/>
            </a:pPr>
            <a:r>
              <a:rPr lang="es-ES" sz="4400" b="1" dirty="0" smtClean="0">
                <a:solidFill>
                  <a:srgbClr val="FF0000"/>
                </a:solidFill>
                <a:latin typeface="+mj-lt"/>
              </a:rPr>
              <a:t>SIPCA</a:t>
            </a:r>
            <a:endParaRPr lang="es-BO" sz="4400" b="1" dirty="0">
              <a:solidFill>
                <a:srgbClr val="FF0000"/>
              </a:solidFill>
              <a:latin typeface="+mn-lt"/>
            </a:endParaRPr>
          </a:p>
          <a:p>
            <a:endParaRPr lang="es-ES" sz="1200" dirty="0" smtClean="0">
              <a:latin typeface="+mn-lt"/>
            </a:endParaRPr>
          </a:p>
          <a:p>
            <a:endParaRPr lang="es-ES" sz="1200" dirty="0">
              <a:latin typeface="+mn-lt"/>
            </a:endParaRPr>
          </a:p>
          <a:p>
            <a:endParaRPr lang="es-ES" dirty="0"/>
          </a:p>
          <a:p>
            <a:r>
              <a:rPr lang="es-ES" dirty="0" smtClean="0"/>
              <a:t> 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3647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Contexto: Maní</a:t>
            </a:r>
            <a:endParaRPr lang="es-BO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756652745"/>
              </p:ext>
            </p:extLst>
          </p:nvPr>
        </p:nvGraphicFramePr>
        <p:xfrm>
          <a:off x="1403648" y="1484784"/>
          <a:ext cx="6192688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786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Saber local: Maní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78524"/>
            <a:ext cx="4476225" cy="510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07" y="1478524"/>
            <a:ext cx="3943834" cy="510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51520" y="6135687"/>
            <a:ext cx="8568952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endParaRPr lang="es-BO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1520" y="6119508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err="1" smtClean="0">
                <a:latin typeface="+mj-lt"/>
              </a:rPr>
              <a:t>Khosqo</a:t>
            </a:r>
            <a:r>
              <a:rPr lang="es-BO" b="1" dirty="0" smtClean="0">
                <a:latin typeface="+mj-lt"/>
              </a:rPr>
              <a:t> </a:t>
            </a:r>
            <a:r>
              <a:rPr lang="es-BO" b="1" dirty="0" err="1" smtClean="0">
                <a:latin typeface="+mj-lt"/>
              </a:rPr>
              <a:t>onqoy</a:t>
            </a:r>
            <a:r>
              <a:rPr lang="es-BO" b="1" dirty="0" smtClean="0">
                <a:latin typeface="+mj-lt"/>
              </a:rPr>
              <a:t>, </a:t>
            </a:r>
            <a:r>
              <a:rPr lang="es-BO" b="1" dirty="0" err="1" smtClean="0">
                <a:latin typeface="+mj-lt"/>
              </a:rPr>
              <a:t>ch´illkarasqa</a:t>
            </a:r>
            <a:r>
              <a:rPr lang="es-BO" b="1" dirty="0" smtClean="0">
                <a:latin typeface="+mj-lt"/>
              </a:rPr>
              <a:t> o </a:t>
            </a:r>
            <a:r>
              <a:rPr lang="es-BO" b="1" dirty="0" err="1" smtClean="0">
                <a:latin typeface="+mj-lt"/>
              </a:rPr>
              <a:t>jaya</a:t>
            </a:r>
            <a:r>
              <a:rPr lang="es-BO" b="1" dirty="0" smtClean="0">
                <a:latin typeface="+mj-lt"/>
              </a:rPr>
              <a:t> maní</a:t>
            </a:r>
            <a:endParaRPr lang="es-BO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33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79" y="1489280"/>
            <a:ext cx="6931144" cy="519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sz="2800" dirty="0" smtClean="0">
                <a:solidFill>
                  <a:schemeClr val="bg1">
                    <a:lumMod val="50000"/>
                  </a:schemeClr>
                </a:solidFill>
              </a:rPr>
              <a:t>Métodos: </a:t>
            </a:r>
            <a:r>
              <a:rPr lang="es-BO" sz="2800" dirty="0" smtClean="0"/>
              <a:t>SIPCA</a:t>
            </a:r>
            <a:endParaRPr lang="es-BO" sz="2800" dirty="0"/>
          </a:p>
        </p:txBody>
      </p:sp>
      <p:sp>
        <p:nvSpPr>
          <p:cNvPr id="5" name="4 Elipse"/>
          <p:cNvSpPr/>
          <p:nvPr/>
        </p:nvSpPr>
        <p:spPr bwMode="auto">
          <a:xfrm>
            <a:off x="5106343" y="4553772"/>
            <a:ext cx="2520280" cy="212789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95479" y="1489280"/>
            <a:ext cx="6931144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FF00"/>
                </a:solidFill>
                <a:latin typeface="+mj-lt"/>
              </a:rPr>
              <a:t>Paso 1: </a:t>
            </a:r>
            <a:r>
              <a:rPr lang="es-BO" dirty="0" smtClean="0">
                <a:solidFill>
                  <a:srgbClr val="FFFF00"/>
                </a:solidFill>
                <a:latin typeface="+mj-lt"/>
              </a:rPr>
              <a:t>Cosecha en punto óptimo</a:t>
            </a:r>
            <a:endParaRPr lang="es-BO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778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9" y="1489280"/>
            <a:ext cx="6931144" cy="519835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SIPCA</a:t>
            </a:r>
            <a:endParaRPr lang="es-BO" dirty="0"/>
          </a:p>
        </p:txBody>
      </p:sp>
      <p:sp>
        <p:nvSpPr>
          <p:cNvPr id="6" name="5 CuadroTexto"/>
          <p:cNvSpPr txBox="1"/>
          <p:nvPr/>
        </p:nvSpPr>
        <p:spPr>
          <a:xfrm>
            <a:off x="695479" y="1489280"/>
            <a:ext cx="6931144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FF00"/>
                </a:solidFill>
                <a:latin typeface="+mj-lt"/>
              </a:rPr>
              <a:t>Paso 2: </a:t>
            </a:r>
            <a:r>
              <a:rPr lang="es-BO" dirty="0" smtClean="0">
                <a:solidFill>
                  <a:srgbClr val="FFFF00"/>
                </a:solidFill>
                <a:latin typeface="+mj-lt"/>
              </a:rPr>
              <a:t>Despicado sin daño mecánico</a:t>
            </a:r>
            <a:endParaRPr lang="es-BO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472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SIPCA</a:t>
            </a:r>
            <a:endParaRPr lang="es-BO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00" y="1445367"/>
            <a:ext cx="7924340" cy="52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Elipse"/>
          <p:cNvSpPr/>
          <p:nvPr/>
        </p:nvSpPr>
        <p:spPr bwMode="auto">
          <a:xfrm>
            <a:off x="6084462" y="4326153"/>
            <a:ext cx="2448272" cy="237626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1455167"/>
            <a:ext cx="7992888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FF00"/>
                </a:solidFill>
                <a:latin typeface="+mj-lt"/>
              </a:rPr>
              <a:t>Paso 3: </a:t>
            </a:r>
            <a:r>
              <a:rPr lang="es-BO" dirty="0" smtClean="0">
                <a:solidFill>
                  <a:srgbClr val="FFFF00"/>
                </a:solidFill>
                <a:latin typeface="+mj-lt"/>
              </a:rPr>
              <a:t>Secado en capas finas sobre carpas o tendales</a:t>
            </a:r>
            <a:endParaRPr lang="es-BO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065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81" y="1445273"/>
            <a:ext cx="8026559" cy="508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SIPCA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39552" y="1455167"/>
            <a:ext cx="7992888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FF00"/>
                </a:solidFill>
                <a:latin typeface="+mj-lt"/>
              </a:rPr>
              <a:t>Paso 3: </a:t>
            </a:r>
            <a:r>
              <a:rPr lang="es-BO" dirty="0" smtClean="0">
                <a:solidFill>
                  <a:srgbClr val="FFFF00"/>
                </a:solidFill>
                <a:latin typeface="+mj-lt"/>
              </a:rPr>
              <a:t>Separación de vainas y granos defectuosos</a:t>
            </a:r>
            <a:endParaRPr lang="es-BO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8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SIPCA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22" y="1497416"/>
            <a:ext cx="8042439" cy="4523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23528" y="1489280"/>
            <a:ext cx="7902333" cy="461665"/>
          </a:xfrm>
          <a:prstGeom prst="rect">
            <a:avLst/>
          </a:prstGeom>
          <a:solidFill>
            <a:srgbClr val="FFC0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rgbClr val="FFFF00"/>
                </a:solidFill>
                <a:latin typeface="+mj-lt"/>
              </a:rPr>
              <a:t>Paso 5: </a:t>
            </a:r>
            <a:r>
              <a:rPr lang="es-BO" dirty="0" smtClean="0">
                <a:solidFill>
                  <a:srgbClr val="FFFF00"/>
                </a:solidFill>
                <a:latin typeface="+mj-lt"/>
              </a:rPr>
              <a:t>Almacenamiento en ambiente fresco y ventilado</a:t>
            </a:r>
            <a:endParaRPr lang="es-BO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177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Marcador de contenido" descr="D:\FOTOSWILLIAM004\101MSDCF\DSC0167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4320480" cy="5544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28" y="3861048"/>
            <a:ext cx="2952328" cy="2348880"/>
          </a:xfrm>
          <a:prstGeom prst="rect">
            <a:avLst/>
          </a:prstGeom>
          <a:noFill/>
        </p:spPr>
      </p:pic>
      <p:pic>
        <p:nvPicPr>
          <p:cNvPr id="9" name="8 Imagen" descr="D:\FOTOS011\DSC0049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953418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DSC0130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80728"/>
            <a:ext cx="3960440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64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6" name="Picture 5" descr="D:\FOTOSCHHALAVIEJOKASA\DSC_0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7"/>
            <a:ext cx="8064896" cy="476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36586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620688"/>
            <a:ext cx="7452360" cy="582930"/>
          </a:xfrm>
        </p:spPr>
        <p:txBody>
          <a:bodyPr/>
          <a:lstStyle/>
          <a:p>
            <a:r>
              <a:rPr lang="es-BO" dirty="0" smtClean="0"/>
              <a:t>Resultados: Maní</a:t>
            </a:r>
            <a:endParaRPr lang="es-BO" dirty="0"/>
          </a:p>
        </p:txBody>
      </p:sp>
      <p:pic>
        <p:nvPicPr>
          <p:cNvPr id="5" name="4 Imagen" descr="F:\Archivos Temporales\2012_MICOTOX_MANI\2012 RESULTADOS\ConfigPlot18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6 CuadroTexto"/>
          <p:cNvSpPr txBox="1"/>
          <p:nvPr/>
        </p:nvSpPr>
        <p:spPr>
          <a:xfrm>
            <a:off x="3131840" y="6413266"/>
            <a:ext cx="378275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BO" sz="2000" b="1" dirty="0" smtClean="0">
                <a:latin typeface="+mj-lt"/>
              </a:rPr>
              <a:t>Campaña agrícola 2011-2012</a:t>
            </a:r>
            <a:endParaRPr lang="es-BO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217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5" name="4 Imagen" descr="F:\Archivos Temporales\2012_MICOTOX_MANI\2013 RESULTADOS\ConfigPlot1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1"/>
            <a:ext cx="9144000" cy="68834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3131840" y="6413266"/>
            <a:ext cx="378275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BO" sz="2000" b="1" dirty="0" smtClean="0">
                <a:latin typeface="+mj-lt"/>
              </a:rPr>
              <a:t>Campaña agrícola 2012-2013</a:t>
            </a:r>
            <a:endParaRPr lang="es-BO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35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80278" y="1988840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atin typeface="+mj-lt"/>
              </a:rPr>
              <a:t/>
            </a:r>
            <a:br>
              <a:rPr lang="es-ES" sz="4400" b="1" dirty="0">
                <a:latin typeface="+mj-lt"/>
              </a:rPr>
            </a:br>
            <a:r>
              <a:rPr lang="es-BO" sz="6000" b="1" dirty="0" smtClean="0">
                <a:latin typeface="+mj-lt"/>
              </a:rPr>
              <a:t>Maíz</a:t>
            </a:r>
          </a:p>
          <a:p>
            <a:pPr marL="571500" indent="-571500" algn="ctr">
              <a:buFont typeface="Arial" pitchFamily="34" charset="0"/>
              <a:buChar char="•"/>
            </a:pPr>
            <a:r>
              <a:rPr lang="es-BO" sz="4400" b="1" dirty="0" smtClean="0">
                <a:solidFill>
                  <a:srgbClr val="FF0000"/>
                </a:solidFill>
                <a:latin typeface="+mj-lt"/>
              </a:rPr>
              <a:t>Monitoreo de </a:t>
            </a:r>
            <a:r>
              <a:rPr lang="es-BO" sz="4400" b="1" dirty="0" err="1" smtClean="0">
                <a:solidFill>
                  <a:srgbClr val="FF0000"/>
                </a:solidFill>
                <a:latin typeface="+mj-lt"/>
              </a:rPr>
              <a:t>micotoxinas</a:t>
            </a:r>
            <a:endParaRPr lang="es-BO" sz="4400" b="1" dirty="0">
              <a:solidFill>
                <a:srgbClr val="FF0000"/>
              </a:solidFill>
              <a:latin typeface="+mn-lt"/>
            </a:endParaRPr>
          </a:p>
          <a:p>
            <a:endParaRPr lang="es-ES" sz="1200" dirty="0" smtClean="0">
              <a:latin typeface="+mn-lt"/>
            </a:endParaRPr>
          </a:p>
          <a:p>
            <a:endParaRPr lang="es-ES" sz="1200" dirty="0">
              <a:latin typeface="+mn-lt"/>
            </a:endParaRPr>
          </a:p>
          <a:p>
            <a:endParaRPr lang="es-ES" dirty="0"/>
          </a:p>
          <a:p>
            <a:r>
              <a:rPr lang="es-ES" dirty="0" smtClean="0"/>
              <a:t> 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9584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>
                <a:solidFill>
                  <a:schemeClr val="bg1">
                    <a:lumMod val="50000"/>
                  </a:schemeClr>
                </a:solidFill>
              </a:rPr>
              <a:t>Contexto: </a:t>
            </a:r>
            <a:r>
              <a:rPr lang="es-BO" dirty="0" smtClean="0"/>
              <a:t>Maíz</a:t>
            </a:r>
            <a:endParaRPr lang="es-BO" dirty="0"/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2309829111"/>
              </p:ext>
            </p:extLst>
          </p:nvPr>
        </p:nvGraphicFramePr>
        <p:xfrm>
          <a:off x="683568" y="1484784"/>
          <a:ext cx="784887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62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1345254"/>
            <a:ext cx="13177464" cy="988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3809" y="6423719"/>
            <a:ext cx="12097344" cy="461665"/>
          </a:xfrm>
          <a:prstGeom prst="rect">
            <a:avLst/>
          </a:prstGeom>
          <a:solidFill>
            <a:srgbClr val="FFC000">
              <a:alpha val="47000"/>
            </a:srgbClr>
          </a:solidFill>
        </p:spPr>
        <p:txBody>
          <a:bodyPr wrap="square" rtlCol="0">
            <a:spAutoFit/>
          </a:bodyPr>
          <a:lstStyle/>
          <a:p>
            <a:r>
              <a:rPr lang="es-BO" b="1" dirty="0" err="1" smtClean="0">
                <a:latin typeface="+mj-lt"/>
              </a:rPr>
              <a:t>Ch´illkarasqa</a:t>
            </a:r>
            <a:endParaRPr lang="es-BO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017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930"/>
            <a:ext cx="12186791" cy="685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60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7872" y="-387424"/>
            <a:ext cx="13038926" cy="74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14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5617" y="-18910"/>
            <a:ext cx="12225617" cy="687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9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12624726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63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sz="2800" dirty="0" smtClean="0"/>
              <a:t>Análisis de </a:t>
            </a:r>
            <a:r>
              <a:rPr lang="es-BO" sz="2800" dirty="0" err="1" smtClean="0"/>
              <a:t>Micotoxinas</a:t>
            </a:r>
            <a:endParaRPr lang="es-BO" sz="2800" dirty="0"/>
          </a:p>
        </p:txBody>
      </p:sp>
      <p:sp>
        <p:nvSpPr>
          <p:cNvPr id="2" name="1 CuadroTexto"/>
          <p:cNvSpPr txBox="1"/>
          <p:nvPr/>
        </p:nvSpPr>
        <p:spPr>
          <a:xfrm>
            <a:off x="453165" y="1916832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3200" dirty="0" smtClean="0">
                <a:latin typeface="+mj-lt"/>
              </a:rPr>
              <a:t>Método </a:t>
            </a:r>
            <a:r>
              <a:rPr lang="es-ES" sz="3200" dirty="0" err="1" smtClean="0">
                <a:latin typeface="+mj-lt"/>
              </a:rPr>
              <a:t>fluorométrico</a:t>
            </a:r>
            <a:r>
              <a:rPr lang="es-ES" sz="3200" dirty="0" smtClean="0">
                <a:latin typeface="+mj-lt"/>
              </a:rPr>
              <a:t> de VICAM (AOAC).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3200" dirty="0" smtClean="0">
                <a:latin typeface="+mj-lt"/>
              </a:rPr>
              <a:t>Se aplicó la técnica de </a:t>
            </a:r>
            <a:r>
              <a:rPr lang="es-BO" sz="3200" dirty="0" err="1" smtClean="0">
                <a:latin typeface="+mj-lt"/>
              </a:rPr>
              <a:t>Aflatest</a:t>
            </a:r>
            <a:r>
              <a:rPr lang="es-BO" sz="3200" dirty="0" smtClean="0">
                <a:latin typeface="+mj-lt"/>
              </a:rPr>
              <a:t> para detección de </a:t>
            </a:r>
            <a:r>
              <a:rPr lang="es-BO" sz="3200" dirty="0" err="1" smtClean="0">
                <a:latin typeface="+mj-lt"/>
              </a:rPr>
              <a:t>aflatoxinas</a:t>
            </a:r>
            <a:r>
              <a:rPr lang="es-BO" sz="3200" dirty="0" smtClean="0">
                <a:latin typeface="+mj-lt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BO" sz="3200" dirty="0" smtClean="0">
                <a:latin typeface="+mj-lt"/>
              </a:rPr>
              <a:t> Para </a:t>
            </a:r>
            <a:r>
              <a:rPr lang="es-BO" sz="3200" dirty="0" err="1" smtClean="0">
                <a:latin typeface="+mj-lt"/>
              </a:rPr>
              <a:t>fumonisinas</a:t>
            </a:r>
            <a:r>
              <a:rPr lang="es-BO" sz="3200" dirty="0" smtClean="0">
                <a:latin typeface="+mj-lt"/>
              </a:rPr>
              <a:t> se aplicó </a:t>
            </a:r>
            <a:r>
              <a:rPr lang="es-BO" sz="3200" dirty="0" err="1" smtClean="0">
                <a:latin typeface="+mj-lt"/>
              </a:rPr>
              <a:t>Fumonitest</a:t>
            </a:r>
            <a:r>
              <a:rPr lang="es-BO" sz="3200" dirty="0" smtClean="0">
                <a:latin typeface="+mj-lt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BO" sz="3200" dirty="0" smtClean="0">
                <a:latin typeface="+mj-lt"/>
              </a:rPr>
              <a:t>Para </a:t>
            </a:r>
            <a:r>
              <a:rPr lang="es-BO" sz="3200" dirty="0" err="1" smtClean="0">
                <a:latin typeface="+mj-lt"/>
              </a:rPr>
              <a:t>zearalenona</a:t>
            </a:r>
            <a:r>
              <a:rPr lang="es-BO" sz="3200" dirty="0" smtClean="0">
                <a:latin typeface="+mj-lt"/>
              </a:rPr>
              <a:t>, </a:t>
            </a:r>
            <a:r>
              <a:rPr lang="es-BO" sz="3200" dirty="0" err="1" smtClean="0">
                <a:latin typeface="+mj-lt"/>
              </a:rPr>
              <a:t>Zearalatest</a:t>
            </a:r>
            <a:r>
              <a:rPr lang="es-BO" sz="3200" dirty="0" smtClean="0">
                <a:latin typeface="+mj-lt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99722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721439"/>
            <a:ext cx="7452360" cy="582930"/>
          </a:xfrm>
        </p:spPr>
        <p:txBody>
          <a:bodyPr/>
          <a:lstStyle/>
          <a:p>
            <a:r>
              <a:rPr lang="es-BO" sz="2800" dirty="0" smtClean="0"/>
              <a:t>Incidencia de </a:t>
            </a:r>
            <a:r>
              <a:rPr lang="es-BO" sz="2800" dirty="0" err="1" smtClean="0"/>
              <a:t>micotoxinas</a:t>
            </a:r>
            <a:r>
              <a:rPr lang="es-BO" sz="2800" dirty="0" smtClean="0"/>
              <a:t> en maíz</a:t>
            </a:r>
            <a:endParaRPr lang="es-BO" sz="2800" dirty="0"/>
          </a:p>
        </p:txBody>
      </p:sp>
      <p:sp>
        <p:nvSpPr>
          <p:cNvPr id="14" name="16 Cuadro de texto"/>
          <p:cNvSpPr txBox="1"/>
          <p:nvPr/>
        </p:nvSpPr>
        <p:spPr>
          <a:xfrm>
            <a:off x="6305550" y="13687425"/>
            <a:ext cx="5467350" cy="3873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500" b="1">
                <a:effectLst/>
                <a:latin typeface="Arial"/>
                <a:ea typeface="Calibri"/>
                <a:cs typeface="Times New Roman"/>
              </a:rPr>
              <a:t>Gráfico 4. </a:t>
            </a:r>
            <a:r>
              <a:rPr lang="es-ES" sz="500">
                <a:effectLst/>
                <a:latin typeface="Arial"/>
                <a:ea typeface="Calibri"/>
                <a:cs typeface="Times New Roman"/>
              </a:rPr>
              <a:t>Dinámica de la incidencia de aflatoxinas en maíz por municipios. Aflatoxinas (Izquierda). Fumonisinas (Centro). Zearalelona (Derecha).</a:t>
            </a:r>
            <a:endParaRPr lang="es-BO" sz="1100">
              <a:effectLst/>
              <a:ea typeface="Calibri"/>
              <a:cs typeface="Times New Roman"/>
            </a:endParaRPr>
          </a:p>
        </p:txBody>
      </p:sp>
      <p:graphicFrame>
        <p:nvGraphicFramePr>
          <p:cNvPr id="16" name="15 Gráfic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542015"/>
              </p:ext>
            </p:extLst>
          </p:nvPr>
        </p:nvGraphicFramePr>
        <p:xfrm>
          <a:off x="14221" y="1224136"/>
          <a:ext cx="5205851" cy="306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411210"/>
              </p:ext>
            </p:extLst>
          </p:nvPr>
        </p:nvGraphicFramePr>
        <p:xfrm>
          <a:off x="179512" y="3960440"/>
          <a:ext cx="4896544" cy="292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19 Gráfico"/>
          <p:cNvGraphicFramePr/>
          <p:nvPr>
            <p:extLst>
              <p:ext uri="{D42A27DB-BD31-4B8C-83A1-F6EECF244321}">
                <p14:modId xmlns:p14="http://schemas.microsoft.com/office/powerpoint/2010/main" val="2020602106"/>
              </p:ext>
            </p:extLst>
          </p:nvPr>
        </p:nvGraphicFramePr>
        <p:xfrm>
          <a:off x="5036815" y="2880320"/>
          <a:ext cx="4107185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2" name="21 Conector recto"/>
          <p:cNvCxnSpPr/>
          <p:nvPr/>
        </p:nvCxnSpPr>
        <p:spPr bwMode="auto">
          <a:xfrm>
            <a:off x="5004048" y="1268760"/>
            <a:ext cx="0" cy="5472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23 Conector recto"/>
          <p:cNvCxnSpPr/>
          <p:nvPr/>
        </p:nvCxnSpPr>
        <p:spPr bwMode="auto">
          <a:xfrm flipH="1">
            <a:off x="0" y="4005064"/>
            <a:ext cx="5004048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51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902970"/>
            <a:ext cx="8280920" cy="582930"/>
          </a:xfrm>
        </p:spPr>
        <p:txBody>
          <a:bodyPr/>
          <a:lstStyle/>
          <a:p>
            <a:r>
              <a:rPr lang="es-BO" sz="2800" dirty="0" smtClean="0">
                <a:solidFill>
                  <a:schemeClr val="bg1">
                    <a:lumMod val="50000"/>
                  </a:schemeClr>
                </a:solidFill>
              </a:rPr>
              <a:t>Resultados: </a:t>
            </a:r>
            <a:r>
              <a:rPr lang="es-BO" sz="2800" dirty="0" smtClean="0"/>
              <a:t>Distribución de agentes causales</a:t>
            </a:r>
            <a:endParaRPr lang="es-BO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450441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2 CuadroTexto"/>
          <p:cNvSpPr txBox="1"/>
          <p:nvPr/>
        </p:nvSpPr>
        <p:spPr>
          <a:xfrm>
            <a:off x="3639982" y="1808627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BO" sz="1800" dirty="0" smtClean="0">
                <a:latin typeface="Calibri" pitchFamily="34" charset="0"/>
                <a:cs typeface="Calibri" pitchFamily="34" charset="0"/>
              </a:rPr>
              <a:t>COCHABAMBA</a:t>
            </a:r>
            <a:endParaRPr lang="es-BO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23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>
                <a:solidFill>
                  <a:schemeClr val="bg1">
                    <a:lumMod val="50000"/>
                  </a:schemeClr>
                </a:solidFill>
              </a:rPr>
              <a:t>Conclusiones: </a:t>
            </a:r>
            <a:r>
              <a:rPr lang="es-BO" dirty="0" smtClean="0"/>
              <a:t>Maní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67544" y="1600200"/>
            <a:ext cx="8424936" cy="4880610"/>
          </a:xfrm>
        </p:spPr>
        <p:txBody>
          <a:bodyPr/>
          <a:lstStyle/>
          <a:p>
            <a:pPr marL="0" lvl="0" indent="0">
              <a:buNone/>
            </a:pPr>
            <a:r>
              <a:rPr lang="es-ES" sz="2800" dirty="0"/>
              <a:t>La reflexión participativa acerca del riesgo en la salud familiar que supone consumir maní contaminado con </a:t>
            </a:r>
            <a:r>
              <a:rPr lang="es-ES" sz="2800" dirty="0" err="1"/>
              <a:t>aflatoxinas</a:t>
            </a:r>
            <a:r>
              <a:rPr lang="es-ES" sz="2800" dirty="0"/>
              <a:t> permitió </a:t>
            </a:r>
            <a:r>
              <a:rPr lang="es-ES" sz="2800" dirty="0" smtClean="0"/>
              <a:t>que, una investigación orientada </a:t>
            </a:r>
            <a:r>
              <a:rPr lang="es-ES" sz="2800" dirty="0"/>
              <a:t>en principio </a:t>
            </a:r>
            <a:r>
              <a:rPr lang="es-ES" sz="2800" dirty="0" smtClean="0"/>
              <a:t>a </a:t>
            </a:r>
            <a:r>
              <a:rPr lang="es-ES" sz="2800" dirty="0"/>
              <a:t>controlar la incidencia de </a:t>
            </a:r>
            <a:r>
              <a:rPr lang="es-ES" sz="2800" dirty="0" err="1"/>
              <a:t>aflatoxinas</a:t>
            </a:r>
            <a:r>
              <a:rPr lang="es-ES" sz="2800" dirty="0"/>
              <a:t> en maní para venta y </a:t>
            </a:r>
            <a:r>
              <a:rPr lang="es-ES" sz="2800" dirty="0" smtClean="0"/>
              <a:t>exportación, evolucione </a:t>
            </a:r>
            <a:r>
              <a:rPr lang="es-ES" sz="2800" dirty="0"/>
              <a:t>hacia una iniciativa que promueva, de igual manera,  la prevención y control  maní destinado al consumo y </a:t>
            </a:r>
            <a:r>
              <a:rPr lang="es-ES" sz="2800" dirty="0" smtClean="0"/>
              <a:t>trueque</a:t>
            </a:r>
          </a:p>
          <a:p>
            <a:pPr marL="0" lvl="0" indent="0">
              <a:buNone/>
            </a:pPr>
            <a:r>
              <a:rPr lang="es-ES" sz="2800" dirty="0" smtClean="0">
                <a:solidFill>
                  <a:srgbClr val="C00000"/>
                </a:solidFill>
              </a:rPr>
              <a:t>…“</a:t>
            </a:r>
            <a:r>
              <a:rPr lang="es-ES" sz="2800" dirty="0">
                <a:solidFill>
                  <a:srgbClr val="C00000"/>
                </a:solidFill>
              </a:rPr>
              <a:t>nuestras familias también tienen derecho a consumir maní sano”…, sostienen los dirigentes de las comunidades involucradas en el Proyecto</a:t>
            </a:r>
            <a:r>
              <a:rPr lang="es-ES" sz="2800" dirty="0" smtClean="0"/>
              <a:t>.</a:t>
            </a: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368597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>
                <a:solidFill>
                  <a:schemeClr val="bg1">
                    <a:lumMod val="50000"/>
                  </a:schemeClr>
                </a:solidFill>
              </a:rPr>
              <a:t>Conclusiones: </a:t>
            </a:r>
            <a:r>
              <a:rPr lang="es-BO" dirty="0" smtClean="0"/>
              <a:t>Maní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67544" y="1600200"/>
            <a:ext cx="8136904" cy="4880610"/>
          </a:xfrm>
        </p:spPr>
        <p:txBody>
          <a:bodyPr/>
          <a:lstStyle/>
          <a:p>
            <a:pPr marL="0" lvl="0" indent="0">
              <a:buNone/>
            </a:pPr>
            <a:r>
              <a:rPr lang="es-ES" sz="2800" dirty="0"/>
              <a:t>El SIPCA </a:t>
            </a:r>
            <a:r>
              <a:rPr lang="es-ES" sz="2800" dirty="0" smtClean="0"/>
              <a:t>generó paulatina </a:t>
            </a:r>
            <a:r>
              <a:rPr lang="es-ES" sz="2800" dirty="0"/>
              <a:t>reducción de los niveles de incidencia de </a:t>
            </a:r>
            <a:r>
              <a:rPr lang="es-ES" sz="2800" dirty="0" err="1"/>
              <a:t>aflatoxinas</a:t>
            </a:r>
            <a:r>
              <a:rPr lang="es-ES" sz="2800" dirty="0"/>
              <a:t> en maní en el área de cobertura del Proyecto. </a:t>
            </a:r>
            <a:endParaRPr lang="es-ES" sz="2800" dirty="0" smtClean="0"/>
          </a:p>
          <a:p>
            <a:r>
              <a:rPr lang="es-ES" sz="2400" dirty="0" smtClean="0"/>
              <a:t>En </a:t>
            </a:r>
            <a:r>
              <a:rPr lang="es-ES" sz="2400" dirty="0"/>
              <a:t>la campaña agrícola 2009-2010, 70% de las muestran tenían concentraciones por debajo del LPM de 4 </a:t>
            </a:r>
            <a:r>
              <a:rPr lang="es-ES" sz="2400" dirty="0" err="1"/>
              <a:t>ppb</a:t>
            </a:r>
            <a:r>
              <a:rPr lang="es-ES" sz="2400" dirty="0"/>
              <a:t> para </a:t>
            </a:r>
            <a:r>
              <a:rPr lang="es-ES" sz="2400" dirty="0" err="1"/>
              <a:t>aflatoxinas</a:t>
            </a:r>
            <a:r>
              <a:rPr lang="es-ES" sz="2400" dirty="0"/>
              <a:t> totales y 2 </a:t>
            </a:r>
            <a:r>
              <a:rPr lang="es-ES" sz="2400" dirty="0" err="1"/>
              <a:t>ppb</a:t>
            </a:r>
            <a:r>
              <a:rPr lang="es-ES" sz="2400" dirty="0"/>
              <a:t> para </a:t>
            </a:r>
            <a:r>
              <a:rPr lang="es-ES" sz="2400" dirty="0" err="1"/>
              <a:t>aflatoxinas</a:t>
            </a:r>
            <a:r>
              <a:rPr lang="es-ES" sz="2400" dirty="0"/>
              <a:t> B1. </a:t>
            </a:r>
            <a:endParaRPr lang="es-ES" sz="2400" dirty="0" smtClean="0"/>
          </a:p>
          <a:p>
            <a:r>
              <a:rPr lang="es-ES" sz="2400" dirty="0" smtClean="0"/>
              <a:t>En </a:t>
            </a:r>
            <a:r>
              <a:rPr lang="es-ES" sz="2400" dirty="0"/>
              <a:t>2011-2012, 97% del  maní para consumo familiar y 100% para comercialización en mercado doméstico y exportación. En  2012-2013, el 100% de producto producido, consumido, intercambiado y exportado por productores que aplican el SIPCA estuvo por debajo del LMP. </a:t>
            </a:r>
            <a:endParaRPr lang="es-BO" sz="2400" dirty="0"/>
          </a:p>
          <a:p>
            <a:pPr marL="0" indent="0">
              <a:buNone/>
            </a:pPr>
            <a:r>
              <a:rPr lang="es-BO" dirty="0" smtClean="0"/>
              <a:t> 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2113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Conclusiones: Maíz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395536" y="1600200"/>
            <a:ext cx="8064896" cy="4880610"/>
          </a:xfrm>
        </p:spPr>
        <p:txBody>
          <a:bodyPr/>
          <a:lstStyle/>
          <a:p>
            <a:pPr marL="0" lvl="0" indent="0">
              <a:buNone/>
            </a:pPr>
            <a:r>
              <a:rPr lang="es-ES" sz="2800" dirty="0" smtClean="0"/>
              <a:t>En </a:t>
            </a:r>
            <a:r>
              <a:rPr lang="es-ES" sz="2800" dirty="0"/>
              <a:t>el área de cobertura del </a:t>
            </a:r>
            <a:r>
              <a:rPr lang="es-ES" sz="2800" dirty="0" smtClean="0"/>
              <a:t>Proyecto los </a:t>
            </a:r>
            <a:r>
              <a:rPr lang="es-ES" sz="2800" dirty="0"/>
              <a:t>niveles de incidencia de </a:t>
            </a:r>
            <a:r>
              <a:rPr lang="es-ES" sz="2800" dirty="0" err="1"/>
              <a:t>aflatoxinas</a:t>
            </a:r>
            <a:r>
              <a:rPr lang="es-ES" sz="2800" dirty="0"/>
              <a:t> y </a:t>
            </a:r>
            <a:r>
              <a:rPr lang="es-ES" sz="2800" dirty="0" err="1"/>
              <a:t>zearalenonas</a:t>
            </a:r>
            <a:r>
              <a:rPr lang="es-ES" sz="2800" dirty="0"/>
              <a:t> en maíz y alimentos domésticos preparados a base de éste cereal se encuentran por debajo de los LMP de la Norma Boliviana. Por su parte, </a:t>
            </a:r>
            <a:r>
              <a:rPr lang="es-ES" sz="2800" dirty="0" err="1"/>
              <a:t>fumonisinas</a:t>
            </a:r>
            <a:r>
              <a:rPr lang="es-ES" sz="2800" dirty="0"/>
              <a:t> se encuentran en concentraciones que superan en 80 veces el promedio del LMP de 1 ppm para consumo humano.  </a:t>
            </a:r>
            <a:endParaRPr lang="es-BO" sz="2800" dirty="0"/>
          </a:p>
          <a:p>
            <a:pPr marL="0" indent="0">
              <a:buNone/>
            </a:pP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71952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Conclusiones: Maíz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1600200"/>
            <a:ext cx="7626042" cy="4880610"/>
          </a:xfrm>
        </p:spPr>
        <p:txBody>
          <a:bodyPr/>
          <a:lstStyle/>
          <a:p>
            <a:pPr lvl="0"/>
            <a:r>
              <a:rPr lang="es-ES" sz="2800" dirty="0" smtClean="0"/>
              <a:t>Se </a:t>
            </a:r>
            <a:r>
              <a:rPr lang="es-ES" sz="2800" dirty="0"/>
              <a:t>ha identificado cinco géneros de hongos: </a:t>
            </a:r>
            <a:r>
              <a:rPr lang="es-ES" sz="2800" i="1" dirty="0"/>
              <a:t>Fusarium </a:t>
            </a:r>
            <a:r>
              <a:rPr lang="es-ES" sz="2800" i="1" dirty="0" err="1"/>
              <a:t>spp</a:t>
            </a:r>
            <a:r>
              <a:rPr lang="es-ES" sz="2800" i="1" dirty="0"/>
              <a:t>., </a:t>
            </a:r>
            <a:r>
              <a:rPr lang="es-ES" sz="2800" i="1" dirty="0" err="1"/>
              <a:t>Penicillium</a:t>
            </a:r>
            <a:r>
              <a:rPr lang="es-ES" sz="2800" i="1" dirty="0"/>
              <a:t> </a:t>
            </a:r>
            <a:r>
              <a:rPr lang="es-ES" sz="2800" i="1" dirty="0" err="1"/>
              <a:t>spp</a:t>
            </a:r>
            <a:r>
              <a:rPr lang="es-ES" sz="2800" i="1" dirty="0"/>
              <a:t>, </a:t>
            </a:r>
            <a:r>
              <a:rPr lang="es-ES" sz="2800" i="1" dirty="0" err="1"/>
              <a:t>Cladosporium</a:t>
            </a:r>
            <a:r>
              <a:rPr lang="es-ES" sz="2800" i="1" dirty="0"/>
              <a:t> </a:t>
            </a:r>
            <a:r>
              <a:rPr lang="es-ES" sz="2800" i="1" dirty="0" err="1"/>
              <a:t>spp</a:t>
            </a:r>
            <a:r>
              <a:rPr lang="es-ES" sz="2800" i="1" dirty="0"/>
              <a:t>., </a:t>
            </a:r>
            <a:r>
              <a:rPr lang="es-ES" sz="2800" i="1" dirty="0" err="1"/>
              <a:t>Rhizophus</a:t>
            </a:r>
            <a:r>
              <a:rPr lang="es-ES" sz="2800" i="1" dirty="0"/>
              <a:t> </a:t>
            </a:r>
            <a:r>
              <a:rPr lang="es-ES" sz="2800" i="1" dirty="0" err="1"/>
              <a:t>spp</a:t>
            </a:r>
            <a:r>
              <a:rPr lang="es-ES" sz="2800" i="1" dirty="0"/>
              <a:t>. y Aspergillus </a:t>
            </a:r>
            <a:r>
              <a:rPr lang="es-ES" sz="2800" i="1" dirty="0" err="1"/>
              <a:t>spp</a:t>
            </a:r>
            <a:r>
              <a:rPr lang="es-ES" sz="2800" dirty="0"/>
              <a:t>. La dinámica de estos patógenos no sigue un patrón definido en el área geográfica de Estudio. </a:t>
            </a:r>
            <a:endParaRPr lang="es-BO" sz="2800" dirty="0"/>
          </a:p>
          <a:p>
            <a:pPr marL="0" indent="0">
              <a:buNone/>
            </a:pPr>
            <a:endParaRPr lang="es-BO" sz="2800" dirty="0"/>
          </a:p>
          <a:p>
            <a:pPr lvl="0"/>
            <a:r>
              <a:rPr lang="es-ES" sz="2800" dirty="0"/>
              <a:t>El riesgo para su salud, que supone el consumo maíz contaminado con </a:t>
            </a:r>
            <a:r>
              <a:rPr lang="es-ES" sz="2800" dirty="0" err="1"/>
              <a:t>micotoxinas</a:t>
            </a:r>
            <a:r>
              <a:rPr lang="es-ES" sz="2800" dirty="0"/>
              <a:t> son desconocidos por las familias campesinas. </a:t>
            </a:r>
            <a:endParaRPr lang="es-BO" sz="2800" dirty="0"/>
          </a:p>
          <a:p>
            <a:pPr marL="0" indent="0">
              <a:buNone/>
            </a:pP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234875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>
                <a:solidFill>
                  <a:schemeClr val="bg1">
                    <a:lumMod val="50000"/>
                  </a:schemeClr>
                </a:solidFill>
              </a:rPr>
              <a:t>Recomendaciones: </a:t>
            </a:r>
            <a:r>
              <a:rPr lang="es-BO" dirty="0" smtClean="0"/>
              <a:t>Maní 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323528" y="1600200"/>
            <a:ext cx="8496944" cy="4880610"/>
          </a:xfrm>
        </p:spPr>
        <p:txBody>
          <a:bodyPr/>
          <a:lstStyle/>
          <a:p>
            <a:r>
              <a:rPr lang="es-ES" sz="2800" dirty="0"/>
              <a:t>Continuar con la difusión y promoción de la </a:t>
            </a:r>
            <a:r>
              <a:rPr lang="es-ES" sz="2800" dirty="0" smtClean="0"/>
              <a:t>aplicación </a:t>
            </a:r>
            <a:r>
              <a:rPr lang="es-ES" sz="2800" dirty="0"/>
              <a:t>del </a:t>
            </a:r>
            <a:r>
              <a:rPr lang="es-ES" sz="2800" dirty="0" smtClean="0"/>
              <a:t>SIPCA</a:t>
            </a:r>
          </a:p>
          <a:p>
            <a:r>
              <a:rPr lang="es-ES" sz="2800" dirty="0" smtClean="0"/>
              <a:t>Emprender </a:t>
            </a:r>
            <a:r>
              <a:rPr lang="es-ES" sz="2800" dirty="0"/>
              <a:t>acciones de escalamiento hacia otros contextos maniseros </a:t>
            </a:r>
            <a:r>
              <a:rPr lang="es-ES" sz="2800" dirty="0" smtClean="0"/>
              <a:t>(Chuquisaca Centro  Norte y Chaco Chuquisaqueño)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8741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834390" y="1316240"/>
            <a:ext cx="7452360" cy="582930"/>
          </a:xfrm>
        </p:spPr>
        <p:txBody>
          <a:bodyPr/>
          <a:lstStyle/>
          <a:p>
            <a:endParaRPr lang="es-BO"/>
          </a:p>
        </p:txBody>
      </p:sp>
      <p:sp>
        <p:nvSpPr>
          <p:cNvPr id="7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2013470"/>
            <a:ext cx="3657600" cy="4880610"/>
          </a:xfrm>
        </p:spPr>
        <p:txBody>
          <a:bodyPr/>
          <a:lstStyle/>
          <a:p>
            <a:endParaRPr lang="es-BO"/>
          </a:p>
        </p:txBody>
      </p:sp>
      <p:sp>
        <p:nvSpPr>
          <p:cNvPr id="8" name="3 Marcador de contenido"/>
          <p:cNvSpPr>
            <a:spLocks noGrp="1"/>
          </p:cNvSpPr>
          <p:nvPr>
            <p:ph sz="half" idx="2"/>
          </p:nvPr>
        </p:nvSpPr>
        <p:spPr>
          <a:xfrm>
            <a:off x="4629150" y="2013470"/>
            <a:ext cx="3657600" cy="4880610"/>
          </a:xfrm>
        </p:spPr>
        <p:txBody>
          <a:bodyPr/>
          <a:lstStyle/>
          <a:p>
            <a:endParaRPr lang="es-BO"/>
          </a:p>
        </p:txBody>
      </p:sp>
      <p:pic>
        <p:nvPicPr>
          <p:cNvPr id="9" name="Picture 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602183"/>
            <a:ext cx="6259512" cy="649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85"/>
          <p:cNvSpPr>
            <a:spLocks noChangeArrowheads="1"/>
          </p:cNvSpPr>
          <p:nvPr/>
        </p:nvSpPr>
        <p:spPr bwMode="auto">
          <a:xfrm>
            <a:off x="3779838" y="1737245"/>
            <a:ext cx="182562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87"/>
          <p:cNvSpPr>
            <a:spLocks noChangeArrowheads="1"/>
          </p:cNvSpPr>
          <p:nvPr/>
        </p:nvSpPr>
        <p:spPr bwMode="auto">
          <a:xfrm>
            <a:off x="4173538" y="1394345"/>
            <a:ext cx="182562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89"/>
          <p:cNvSpPr>
            <a:spLocks noChangeArrowheads="1"/>
          </p:cNvSpPr>
          <p:nvPr/>
        </p:nvSpPr>
        <p:spPr bwMode="auto">
          <a:xfrm>
            <a:off x="3309938" y="1160983"/>
            <a:ext cx="182562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val 90"/>
          <p:cNvSpPr>
            <a:spLocks noChangeArrowheads="1"/>
          </p:cNvSpPr>
          <p:nvPr/>
        </p:nvSpPr>
        <p:spPr bwMode="auto">
          <a:xfrm>
            <a:off x="4460875" y="1881708"/>
            <a:ext cx="182563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val 91"/>
          <p:cNvSpPr>
            <a:spLocks noChangeArrowheads="1"/>
          </p:cNvSpPr>
          <p:nvPr/>
        </p:nvSpPr>
        <p:spPr bwMode="auto">
          <a:xfrm>
            <a:off x="6118225" y="1305445"/>
            <a:ext cx="182563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92"/>
          <p:cNvSpPr>
            <a:spLocks noChangeArrowheads="1"/>
          </p:cNvSpPr>
          <p:nvPr/>
        </p:nvSpPr>
        <p:spPr bwMode="auto">
          <a:xfrm>
            <a:off x="6477000" y="1449908"/>
            <a:ext cx="182563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93"/>
          <p:cNvSpPr>
            <a:spLocks noChangeArrowheads="1"/>
          </p:cNvSpPr>
          <p:nvPr/>
        </p:nvSpPr>
        <p:spPr bwMode="auto">
          <a:xfrm>
            <a:off x="6227763" y="1881708"/>
            <a:ext cx="182562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Oval 94"/>
          <p:cNvSpPr>
            <a:spLocks noChangeArrowheads="1"/>
          </p:cNvSpPr>
          <p:nvPr/>
        </p:nvSpPr>
        <p:spPr bwMode="auto">
          <a:xfrm>
            <a:off x="5724525" y="2762770"/>
            <a:ext cx="182563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val 95"/>
          <p:cNvSpPr>
            <a:spLocks noChangeArrowheads="1"/>
          </p:cNvSpPr>
          <p:nvPr/>
        </p:nvSpPr>
        <p:spPr bwMode="auto">
          <a:xfrm>
            <a:off x="4318000" y="3321570"/>
            <a:ext cx="182563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Oval 96"/>
          <p:cNvSpPr>
            <a:spLocks noChangeArrowheads="1"/>
          </p:cNvSpPr>
          <p:nvPr/>
        </p:nvSpPr>
        <p:spPr bwMode="auto">
          <a:xfrm>
            <a:off x="5003800" y="3337445"/>
            <a:ext cx="182563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val 97"/>
          <p:cNvSpPr>
            <a:spLocks noChangeArrowheads="1"/>
          </p:cNvSpPr>
          <p:nvPr/>
        </p:nvSpPr>
        <p:spPr bwMode="auto">
          <a:xfrm>
            <a:off x="6189663" y="3969270"/>
            <a:ext cx="182562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val 98"/>
          <p:cNvSpPr>
            <a:spLocks noChangeArrowheads="1"/>
          </p:cNvSpPr>
          <p:nvPr/>
        </p:nvSpPr>
        <p:spPr bwMode="auto">
          <a:xfrm>
            <a:off x="5724525" y="3913708"/>
            <a:ext cx="182563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val 99"/>
          <p:cNvSpPr>
            <a:spLocks noChangeArrowheads="1"/>
          </p:cNvSpPr>
          <p:nvPr/>
        </p:nvSpPr>
        <p:spPr bwMode="auto">
          <a:xfrm>
            <a:off x="5724525" y="5626620"/>
            <a:ext cx="182563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Oval 100"/>
          <p:cNvSpPr>
            <a:spLocks noChangeArrowheads="1"/>
          </p:cNvSpPr>
          <p:nvPr/>
        </p:nvSpPr>
        <p:spPr bwMode="auto">
          <a:xfrm>
            <a:off x="6084888" y="5210695"/>
            <a:ext cx="182562" cy="160338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val 101"/>
          <p:cNvSpPr>
            <a:spLocks noChangeArrowheads="1"/>
          </p:cNvSpPr>
          <p:nvPr/>
        </p:nvSpPr>
        <p:spPr bwMode="auto">
          <a:xfrm>
            <a:off x="5973763" y="4402658"/>
            <a:ext cx="182562" cy="160337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5446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5" name="4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08135"/>
            <a:ext cx="9144000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0" y="0"/>
            <a:ext cx="5796136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BO" dirty="0" smtClean="0">
                <a:latin typeface="+mj-lt"/>
              </a:rPr>
              <a:t>Resultados preliminares – Chuquisaca Centro y Chaco (Maní Convencional)</a:t>
            </a:r>
            <a:endParaRPr lang="es-B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857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>
                <a:solidFill>
                  <a:schemeClr val="bg1">
                    <a:lumMod val="50000"/>
                  </a:schemeClr>
                </a:solidFill>
              </a:rPr>
              <a:t>Recomendaciones: </a:t>
            </a:r>
            <a:r>
              <a:rPr lang="es-BO" dirty="0" smtClean="0"/>
              <a:t>Maíz 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1600200"/>
            <a:ext cx="7770058" cy="488061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Debido a la importancia del maíz, principalmente </a:t>
            </a:r>
            <a:r>
              <a:rPr lang="es-ES" dirty="0" smtClean="0"/>
              <a:t>los pilares de uso, disponibilidad y acceso a la seguridad alimentaria de las familias campesinas, urge desarrollar un SIPCA para éste cereal.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36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Hipótesis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1600200"/>
            <a:ext cx="7482026" cy="4880610"/>
          </a:xfrm>
        </p:spPr>
        <p:txBody>
          <a:bodyPr/>
          <a:lstStyle/>
          <a:p>
            <a:r>
              <a:rPr lang="es-BO" b="1" dirty="0" smtClean="0"/>
              <a:t>¿</a:t>
            </a:r>
            <a:r>
              <a:rPr lang="es-BO" b="1" dirty="0" err="1" smtClean="0"/>
              <a:t>Cúal</a:t>
            </a:r>
            <a:r>
              <a:rPr lang="es-BO" b="1" dirty="0" smtClean="0"/>
              <a:t> la </a:t>
            </a:r>
            <a:r>
              <a:rPr lang="es-BO" b="1" dirty="0" err="1" smtClean="0"/>
              <a:t>seroprovalencia</a:t>
            </a:r>
            <a:r>
              <a:rPr lang="es-BO" b="1" dirty="0" smtClean="0"/>
              <a:t> de Hepatitis B y C en pacientes con análisis de sangre realizados en Mizque y Aiquile?</a:t>
            </a:r>
          </a:p>
          <a:p>
            <a:r>
              <a:rPr lang="es-BO" b="1" dirty="0"/>
              <a:t>Hospital  Augusto Morales </a:t>
            </a:r>
            <a:r>
              <a:rPr lang="es-BO" b="1" dirty="0" err="1"/>
              <a:t>Azúa</a:t>
            </a:r>
            <a:r>
              <a:rPr lang="es-BO" b="1" dirty="0"/>
              <a:t> Hospital Carme </a:t>
            </a:r>
            <a:r>
              <a:rPr lang="es-BO" b="1" dirty="0" smtClean="0"/>
              <a:t>López</a:t>
            </a:r>
          </a:p>
          <a:p>
            <a:r>
              <a:rPr lang="es-BO" b="1" dirty="0" smtClean="0"/>
              <a:t>Análisis de sangre realizados  a 46 individuos hombres/mujeres de comunidades de cobertura </a:t>
            </a:r>
            <a:r>
              <a:rPr lang="es-BO" b="1" smtClean="0"/>
              <a:t>del Proyecto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12215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Resultado preliminares</a:t>
            </a:r>
            <a:endParaRPr lang="es-BO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4390" y="1600200"/>
            <a:ext cx="7554034" cy="4880610"/>
          </a:xfrm>
        </p:spPr>
        <p:txBody>
          <a:bodyPr/>
          <a:lstStyle/>
          <a:p>
            <a:r>
              <a:rPr lang="es-BO" b="1" dirty="0"/>
              <a:t>DRG HCV(Anti) </a:t>
            </a:r>
            <a:r>
              <a:rPr lang="es-BO" b="1" dirty="0" smtClean="0"/>
              <a:t>EIA-3896</a:t>
            </a:r>
          </a:p>
          <a:p>
            <a:r>
              <a:rPr lang="es-BO" b="1" dirty="0"/>
              <a:t>DRG® HCV (Anti) (EIA-3896</a:t>
            </a:r>
            <a:r>
              <a:rPr lang="es-BO" b="1" dirty="0" smtClean="0"/>
              <a:t>)</a:t>
            </a:r>
          </a:p>
          <a:p>
            <a:endParaRPr lang="es-BO" b="1" dirty="0"/>
          </a:p>
          <a:p>
            <a:r>
              <a:rPr lang="es-BO" dirty="0"/>
              <a:t>Se determinó una </a:t>
            </a:r>
            <a:r>
              <a:rPr lang="es-BO" dirty="0" err="1"/>
              <a:t>seroprevalencia</a:t>
            </a:r>
            <a:r>
              <a:rPr lang="es-BO" dirty="0"/>
              <a:t> del 9% Hepatitis B y 2% Hepatitis C, en Aiquile, y </a:t>
            </a:r>
            <a:r>
              <a:rPr lang="es-BO" dirty="0" err="1"/>
              <a:t>seroprevalencia</a:t>
            </a:r>
            <a:endParaRPr lang="es-BO" dirty="0"/>
          </a:p>
          <a:p>
            <a:r>
              <a:rPr lang="es-BO" dirty="0"/>
              <a:t>del 16% Hepatitis B y 2% Hepatitis C, en Mizque.</a:t>
            </a:r>
          </a:p>
        </p:txBody>
      </p:sp>
    </p:spTree>
    <p:extLst>
      <p:ext uri="{BB962C8B-B14F-4D97-AF65-F5344CB8AC3E}">
        <p14:creationId xmlns:p14="http://schemas.microsoft.com/office/powerpoint/2010/main" val="30786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BO"/>
          </a:p>
        </p:txBody>
      </p:sp>
      <p:grpSp>
        <p:nvGrpSpPr>
          <p:cNvPr id="5" name="5 Grupo"/>
          <p:cNvGrpSpPr/>
          <p:nvPr/>
        </p:nvGrpSpPr>
        <p:grpSpPr>
          <a:xfrm>
            <a:off x="0" y="0"/>
            <a:ext cx="9144000" cy="6858000"/>
            <a:chOff x="0" y="0"/>
            <a:chExt cx="5372100" cy="4124325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0"/>
              <a:ext cx="5372100" cy="4124325"/>
            </a:xfrm>
            <a:prstGeom prst="rect">
              <a:avLst/>
            </a:prstGeom>
            <a:ln w="3175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0025" y="2495550"/>
              <a:ext cx="1409700" cy="1438275"/>
            </a:xfrm>
            <a:prstGeom prst="rect">
              <a:avLst/>
            </a:prstGeom>
            <a:ln w="3175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7 Imagen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3400425"/>
              <a:ext cx="647700" cy="723900"/>
            </a:xfrm>
            <a:prstGeom prst="rect">
              <a:avLst/>
            </a:prstGeom>
            <a:ln w="3175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122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Escalamiento en maní</a:t>
            </a:r>
            <a:endParaRPr lang="es-BO" dirty="0"/>
          </a:p>
        </p:txBody>
      </p:sp>
      <p:pic>
        <p:nvPicPr>
          <p:cNvPr id="5" name="4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504077"/>
            <a:ext cx="6300192" cy="53141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122552"/>
              </p:ext>
            </p:extLst>
          </p:nvPr>
        </p:nvGraphicFramePr>
        <p:xfrm>
          <a:off x="5076056" y="3645024"/>
          <a:ext cx="3888432" cy="185928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st="38100" dir="10800000" algn="r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791849"/>
                <a:gridCol w="982957"/>
                <a:gridCol w="1056813"/>
                <a:gridCol w="1056813"/>
              </a:tblGrid>
              <a:tr h="14135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smtClean="0">
                          <a:effectLst/>
                        </a:rPr>
                        <a:t>Rango</a:t>
                      </a: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400" dirty="0" smtClean="0">
                          <a:effectLst/>
                        </a:rPr>
                        <a:t>Maní convencional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162297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Frecuencia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Min. </a:t>
                      </a:r>
                      <a:r>
                        <a:rPr lang="es-BO" sz="1400" dirty="0" err="1">
                          <a:effectLst/>
                        </a:rPr>
                        <a:t>Aflatox</a:t>
                      </a:r>
                      <a:r>
                        <a:rPr lang="es-BO" sz="1400" dirty="0">
                          <a:effectLst/>
                        </a:rPr>
                        <a:t>[</a:t>
                      </a:r>
                      <a:r>
                        <a:rPr lang="es-BO" sz="1400" dirty="0" err="1">
                          <a:effectLst/>
                        </a:rPr>
                        <a:t>ppb</a:t>
                      </a:r>
                      <a:r>
                        <a:rPr lang="es-BO" sz="1400" dirty="0">
                          <a:effectLst/>
                        </a:rPr>
                        <a:t>]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Máx. </a:t>
                      </a:r>
                      <a:endParaRPr lang="es-BO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 </a:t>
                      </a:r>
                      <a:r>
                        <a:rPr lang="es-BO" sz="1400" dirty="0" err="1">
                          <a:effectLst/>
                        </a:rPr>
                        <a:t>Aflatox</a:t>
                      </a:r>
                      <a:r>
                        <a:rPr lang="es-BO" sz="1400" dirty="0">
                          <a:effectLst/>
                        </a:rPr>
                        <a:t>[</a:t>
                      </a:r>
                      <a:r>
                        <a:rPr lang="es-BO" sz="1400" dirty="0" err="1">
                          <a:effectLst/>
                        </a:rPr>
                        <a:t>ppb</a:t>
                      </a:r>
                      <a:r>
                        <a:rPr lang="es-BO" sz="1400" dirty="0">
                          <a:effectLst/>
                        </a:rPr>
                        <a:t>]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92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>
                          <a:effectLst/>
                        </a:rPr>
                        <a:t>0-4</a:t>
                      </a:r>
                      <a:endParaRPr lang="es-BO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73.6%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0.2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3.5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92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>
                          <a:effectLst/>
                        </a:rPr>
                        <a:t>4-8</a:t>
                      </a:r>
                      <a:endParaRPr lang="es-BO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3.4%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5.2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5.7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92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>
                          <a:effectLst/>
                        </a:rPr>
                        <a:t>8-15</a:t>
                      </a:r>
                      <a:endParaRPr lang="es-BO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4.6%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12.8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14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92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>
                          <a:effectLst/>
                        </a:rPr>
                        <a:t>15-&gt;</a:t>
                      </a:r>
                      <a:endParaRPr lang="es-BO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18.4%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81.7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420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92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BO" sz="1600" dirty="0">
                          <a:effectLst/>
                        </a:rPr>
                        <a:t> </a:t>
                      </a:r>
                      <a:endParaRPr lang="es-BO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100.0%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>
                          <a:effectLst/>
                        </a:rPr>
                        <a:t>16.0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420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87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ción oficial B">
  <a:themeElements>
    <a:clrScheme name="FDTAValles 8">
      <a:dk1>
        <a:srgbClr val="000000"/>
      </a:dk1>
      <a:lt1>
        <a:srgbClr val="FFFFFF"/>
      </a:lt1>
      <a:dk2>
        <a:srgbClr val="B31B1B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DTAValles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FDTAVall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DTAVall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DTAValles 8">
        <a:dk1>
          <a:srgbClr val="000000"/>
        </a:dk1>
        <a:lt1>
          <a:srgbClr val="FFFFFF"/>
        </a:lt1>
        <a:dk2>
          <a:srgbClr val="B31B1B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ción2">
  <a:themeElements>
    <a:clrScheme name="Presentación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Presentación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oficial B</Template>
  <TotalTime>4607</TotalTime>
  <Words>892</Words>
  <Application>Microsoft Office PowerPoint</Application>
  <PresentationFormat>Presentación en pantalla (4:3)</PresentationFormat>
  <Paragraphs>161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39</vt:i4>
      </vt:variant>
    </vt:vector>
  </HeadingPairs>
  <TitlesOfParts>
    <vt:vector size="41" baseType="lpstr">
      <vt:lpstr>Presentación oficial B</vt:lpstr>
      <vt:lpstr>Presentación2</vt:lpstr>
      <vt:lpstr>Presentación de PowerPoint</vt:lpstr>
      <vt:lpstr>Presentación de PowerPoint</vt:lpstr>
      <vt:lpstr>Objetivos</vt:lpstr>
      <vt:lpstr>Línea de tiempo </vt:lpstr>
      <vt:lpstr>Presentación de PowerPoint</vt:lpstr>
      <vt:lpstr>Presentación de PowerPoint</vt:lpstr>
      <vt:lpstr>Contexto: Maní</vt:lpstr>
      <vt:lpstr>Saber local: Maní</vt:lpstr>
      <vt:lpstr>Métodos: SIPCA</vt:lpstr>
      <vt:lpstr>SIPCA</vt:lpstr>
      <vt:lpstr>SIPCA</vt:lpstr>
      <vt:lpstr>SIPCA</vt:lpstr>
      <vt:lpstr>SIPCA</vt:lpstr>
      <vt:lpstr>Presentación de PowerPoint</vt:lpstr>
      <vt:lpstr>Presentación de PowerPoint</vt:lpstr>
      <vt:lpstr>Resultados: Maní</vt:lpstr>
      <vt:lpstr>Presentación de PowerPoint</vt:lpstr>
      <vt:lpstr>Presentación de PowerPoint</vt:lpstr>
      <vt:lpstr>Contexto: Maíz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Análisis de Micotoxinas</vt:lpstr>
      <vt:lpstr>Incidencia de micotoxinas en maíz</vt:lpstr>
      <vt:lpstr>Resultados: Distribución de agentes causales</vt:lpstr>
      <vt:lpstr>Conclusiones: Maní</vt:lpstr>
      <vt:lpstr>Conclusiones: Maní</vt:lpstr>
      <vt:lpstr>Conclusiones: Maíz</vt:lpstr>
      <vt:lpstr>Conclusiones: Maíz</vt:lpstr>
      <vt:lpstr>Recomendaciones: Maní </vt:lpstr>
      <vt:lpstr>Presentación de PowerPoint</vt:lpstr>
      <vt:lpstr>Presentación de PowerPoint</vt:lpstr>
      <vt:lpstr>Recomendaciones: Maíz </vt:lpstr>
      <vt:lpstr>Hipótesis</vt:lpstr>
      <vt:lpstr>Resultado preliminares</vt:lpstr>
      <vt:lpstr>Presentación de PowerPoint</vt:lpstr>
      <vt:lpstr>Escalamiento en maní</vt:lpstr>
    </vt:vector>
  </TitlesOfParts>
  <Company>Fundacion Valles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Faustino Fermin</dc:creator>
  <cp:lastModifiedBy>Juan Arevalo</cp:lastModifiedBy>
  <cp:revision>250</cp:revision>
  <cp:lastPrinted>2013-01-14T22:53:41Z</cp:lastPrinted>
  <dcterms:created xsi:type="dcterms:W3CDTF">2012-08-07T13:36:52Z</dcterms:created>
  <dcterms:modified xsi:type="dcterms:W3CDTF">2014-07-14T15:05:29Z</dcterms:modified>
</cp:coreProperties>
</file>