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98" r:id="rId2"/>
    <p:sldId id="509" r:id="rId3"/>
    <p:sldId id="866" r:id="rId4"/>
    <p:sldId id="527" r:id="rId5"/>
    <p:sldId id="867" r:id="rId6"/>
    <p:sldId id="869" r:id="rId7"/>
    <p:sldId id="538" r:id="rId8"/>
    <p:sldId id="539" r:id="rId9"/>
    <p:sldId id="870" r:id="rId10"/>
  </p:sldIdLst>
  <p:sldSz cx="12192000" cy="6858000"/>
  <p:notesSz cx="6761163" cy="99425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06F"/>
    <a:srgbClr val="006666"/>
    <a:srgbClr val="CC3300"/>
    <a:srgbClr val="FF6600"/>
    <a:srgbClr val="5DFDCB"/>
    <a:srgbClr val="FF9900"/>
    <a:srgbClr val="02D090"/>
    <a:srgbClr val="DCFAF4"/>
    <a:srgbClr val="DCFAF9"/>
    <a:srgbClr val="DD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62B93-F761-4582-A9F8-5C57712AA27E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95490-BB7D-4C3B-A081-769535EB2A3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0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ECF66-A031-406A-BD87-18B27EC0416B}" type="datetimeFigureOut">
              <a:rPr lang="es-BO" smtClean="0"/>
              <a:t>12/7/2022</a:t>
            </a:fld>
            <a:endParaRPr lang="es-B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FA5B3-A903-4432-9133-640058F87E52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9975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442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78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30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766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165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1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667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023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24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96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514BC-244B-4846-8267-31846553EF25}" type="datetimeFigureOut">
              <a:rPr lang="es-ES" smtClean="0"/>
              <a:t>12/07/2022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22193-CC09-42E7-9F1D-B614108DEAC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251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594109" y="2010521"/>
            <a:ext cx="69394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6666"/>
                </a:solidFill>
                <a:cs typeface="Arial" panose="020B0604020202020204" pitchFamily="34" charset="0"/>
              </a:rPr>
              <a:t>“Revitalización de los agroecosistemas de quinua en zonas áridas y semiáridas del altiplano boliviano”</a:t>
            </a:r>
          </a:p>
          <a:p>
            <a:pPr algn="just"/>
            <a:endParaRPr lang="es-ES" sz="2800" b="1" dirty="0"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cs typeface="Arial" panose="020B0604020202020204" pitchFamily="34" charset="0"/>
              </a:rPr>
              <a:t>Alejandro Bonifacio, Milton Villca, Miriam Alcón, Reinaldo Quispe, Wilfredo Rojas, Aida Ferreira y </a:t>
            </a:r>
            <a:r>
              <a:rPr lang="es-ES" sz="1600" b="1" u="sng" dirty="0">
                <a:cs typeface="Arial" panose="020B0604020202020204" pitchFamily="34" charset="0"/>
              </a:rPr>
              <a:t>Eliseo Mamani</a:t>
            </a:r>
          </a:p>
          <a:p>
            <a:pPr algn="just"/>
            <a:endParaRPr lang="es-ES" sz="2000" dirty="0"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cs typeface="Arial" panose="020B0604020202020204" pitchFamily="34" charset="0"/>
              </a:rPr>
              <a:t>Ecuador, 12 de Julio de 2022</a:t>
            </a:r>
          </a:p>
          <a:p>
            <a:pPr algn="just"/>
            <a:r>
              <a:rPr lang="es-ES" sz="1600" dirty="0">
                <a:cs typeface="Arial" panose="020B0604020202020204" pitchFamily="34" charset="0"/>
              </a:rPr>
              <a:t>CdP18</a:t>
            </a:r>
            <a:endParaRPr lang="en-US" sz="1600" dirty="0"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89" y="3749964"/>
            <a:ext cx="1226737" cy="89243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F2D57CE9-9291-4120-BF88-4692A010D820}"/>
              </a:ext>
            </a:extLst>
          </p:cNvPr>
          <p:cNvCxnSpPr>
            <a:cxnSpLocks/>
          </p:cNvCxnSpPr>
          <p:nvPr/>
        </p:nvCxnSpPr>
        <p:spPr>
          <a:xfrm>
            <a:off x="3138158" y="1249691"/>
            <a:ext cx="0" cy="4076206"/>
          </a:xfrm>
          <a:prstGeom prst="lin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88" y="1864659"/>
            <a:ext cx="1366557" cy="79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6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/>
          <a:srcRect b="2074"/>
          <a:stretch/>
        </p:blipFill>
        <p:spPr>
          <a:xfrm>
            <a:off x="7235301" y="1680"/>
            <a:ext cx="4956700" cy="68580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69C36A7-A504-4E22-9F9A-8F053FB74414}"/>
              </a:ext>
            </a:extLst>
          </p:cNvPr>
          <p:cNvSpPr txBox="1"/>
          <p:nvPr/>
        </p:nvSpPr>
        <p:spPr>
          <a:xfrm>
            <a:off x="1015265" y="295022"/>
            <a:ext cx="5080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Contexto del área de investigación</a:t>
            </a:r>
            <a:endParaRPr lang="es-ES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341326" y="6256131"/>
            <a:ext cx="1351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Bolivia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E82BE90-EA16-7911-EE92-589DCEF1B4A5}"/>
              </a:ext>
            </a:extLst>
          </p:cNvPr>
          <p:cNvSpPr txBox="1"/>
          <p:nvPr/>
        </p:nvSpPr>
        <p:spPr>
          <a:xfrm>
            <a:off x="694607" y="3951475"/>
            <a:ext cx="63062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Altiplano Sur, zona árida, a mas 3500 msnm</a:t>
            </a:r>
            <a:endParaRPr lang="es-B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Temperaturas </a:t>
            </a:r>
            <a:r>
              <a:rPr lang="es-ES" dirty="0">
                <a:solidFill>
                  <a:srgbClr val="0D0D0D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5,7 </a:t>
            </a:r>
            <a:r>
              <a:rPr lang="es-MX" dirty="0"/>
              <a:t>°C (invierno -23.5 °C)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Precipitaciones de 60 a 250 mm/año (enero y febrero)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Quinua real el único cultivo adaptado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2010-2014 mejores precios (300 $</a:t>
            </a:r>
            <a:r>
              <a:rPr lang="es-MX" dirty="0" err="1"/>
              <a:t>us</a:t>
            </a:r>
            <a:r>
              <a:rPr lang="es-MX" dirty="0"/>
              <a:t>/</a:t>
            </a:r>
            <a:r>
              <a:rPr lang="es-MX" dirty="0" err="1"/>
              <a:t>qq</a:t>
            </a:r>
            <a:r>
              <a:rPr lang="es-MX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La superficie cultivada fue ampliada sin planificación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dirty="0"/>
              <a:t>Reducción de la vegetación nativa y camélidos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15FF993-5976-EF13-CB8F-EF6E161D7A0C}"/>
              </a:ext>
            </a:extLst>
          </p:cNvPr>
          <p:cNvSpPr/>
          <p:nvPr/>
        </p:nvSpPr>
        <p:spPr>
          <a:xfrm>
            <a:off x="8373035" y="3003175"/>
            <a:ext cx="1819836" cy="1810871"/>
          </a:xfrm>
          <a:prstGeom prst="rect">
            <a:avLst/>
          </a:prstGeom>
          <a:noFill/>
          <a:ln w="19050">
            <a:solidFill>
              <a:srgbClr val="5DFD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C61978-6E8A-2D48-39D4-22D5ECBA6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59" t="19635" r="38603" b="26496"/>
          <a:stretch/>
        </p:blipFill>
        <p:spPr>
          <a:xfrm>
            <a:off x="1154764" y="824672"/>
            <a:ext cx="4475784" cy="3058818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262E927D-E25E-97B8-A344-C7B3053645C8}"/>
              </a:ext>
            </a:extLst>
          </p:cNvPr>
          <p:cNvSpPr/>
          <p:nvPr/>
        </p:nvSpPr>
        <p:spPr>
          <a:xfrm>
            <a:off x="6960644" y="3720642"/>
            <a:ext cx="206189" cy="461665"/>
          </a:xfrm>
          <a:prstGeom prst="rightArrow">
            <a:avLst/>
          </a:prstGeom>
          <a:solidFill>
            <a:srgbClr val="02A06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1130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336BAC4-D3AE-C213-8BD9-6C305689F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4" t="60534" r="41072" b="813"/>
          <a:stretch/>
        </p:blipFill>
        <p:spPr>
          <a:xfrm>
            <a:off x="3188109" y="1209448"/>
            <a:ext cx="1397215" cy="17982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5A7736A-239C-5C6B-0617-CF67249E6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66" t="22420" r="37246" b="44382"/>
          <a:stretch/>
        </p:blipFill>
        <p:spPr>
          <a:xfrm>
            <a:off x="897491" y="1209449"/>
            <a:ext cx="2290618" cy="179820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5A7E0AF-9D9E-398F-EBFD-56F07DB60A62}"/>
              </a:ext>
            </a:extLst>
          </p:cNvPr>
          <p:cNvSpPr txBox="1"/>
          <p:nvPr/>
        </p:nvSpPr>
        <p:spPr>
          <a:xfrm>
            <a:off x="795337" y="3007657"/>
            <a:ext cx="587769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Se identificaron especies nativas adaptadas a la región, entre arbustos y gramíneas</a:t>
            </a:r>
          </a:p>
          <a:p>
            <a:endParaRPr lang="es-MX" sz="1600" dirty="0"/>
          </a:p>
          <a:p>
            <a:r>
              <a:rPr lang="es-MX" sz="1400" dirty="0"/>
              <a:t>Arbustos nativos</a:t>
            </a:r>
          </a:p>
          <a:p>
            <a:endParaRPr lang="es-MX" sz="1400" dirty="0"/>
          </a:p>
          <a:p>
            <a:r>
              <a:rPr lang="es-MX" sz="1400" dirty="0" err="1"/>
              <a:t>Supú</a:t>
            </a:r>
            <a:r>
              <a:rPr lang="es-MX" sz="1400" dirty="0"/>
              <a:t>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 err="1"/>
              <a:t>Parastrepia</a:t>
            </a:r>
            <a:r>
              <a:rPr lang="es-MX" sz="1400" i="1" dirty="0"/>
              <a:t> </a:t>
            </a:r>
            <a:r>
              <a:rPr lang="es-MX" sz="1400" i="1" dirty="0" err="1"/>
              <a:t>lepidophylla</a:t>
            </a:r>
            <a:r>
              <a:rPr lang="es-MX" sz="1400" dirty="0"/>
              <a:t>)</a:t>
            </a:r>
          </a:p>
          <a:p>
            <a:r>
              <a:rPr lang="es-MX" sz="1400" dirty="0" err="1"/>
              <a:t>T’iti</a:t>
            </a:r>
            <a:r>
              <a:rPr lang="es-MX" sz="1400" dirty="0"/>
              <a:t>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 err="1"/>
              <a:t>Lepidophyllun</a:t>
            </a:r>
            <a:r>
              <a:rPr lang="es-MX" sz="1400" i="1" dirty="0"/>
              <a:t> </a:t>
            </a:r>
            <a:r>
              <a:rPr lang="es-MX" sz="1400" i="1" dirty="0" err="1"/>
              <a:t>quadrangulare</a:t>
            </a:r>
            <a:r>
              <a:rPr lang="es-MX" sz="1400" dirty="0"/>
              <a:t>)</a:t>
            </a:r>
          </a:p>
          <a:p>
            <a:r>
              <a:rPr lang="es-MX" sz="1400" dirty="0" err="1"/>
              <a:t>Uma</a:t>
            </a:r>
            <a:r>
              <a:rPr lang="es-MX" sz="1400" dirty="0"/>
              <a:t>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 err="1"/>
              <a:t>Parastrephia</a:t>
            </a:r>
            <a:r>
              <a:rPr lang="es-MX" sz="1400" i="1" dirty="0"/>
              <a:t> lucida</a:t>
            </a:r>
            <a:r>
              <a:rPr lang="es-MX" sz="1400" dirty="0"/>
              <a:t>)</a:t>
            </a:r>
          </a:p>
          <a:p>
            <a:r>
              <a:rPr lang="es-MX" sz="1400" dirty="0"/>
              <a:t>Tara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/>
              <a:t>Fabiana densa</a:t>
            </a:r>
            <a:r>
              <a:rPr lang="es-MX" sz="1400" dirty="0"/>
              <a:t>)</a:t>
            </a:r>
          </a:p>
          <a:p>
            <a:r>
              <a:rPr lang="es-MX" sz="1400" dirty="0" err="1"/>
              <a:t>Ñaka</a:t>
            </a:r>
            <a:r>
              <a:rPr lang="es-MX" sz="1400" dirty="0"/>
              <a:t>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 err="1"/>
              <a:t>Baccharis</a:t>
            </a:r>
            <a:r>
              <a:rPr lang="es-MX" sz="1400" i="1" dirty="0"/>
              <a:t> tola</a:t>
            </a:r>
            <a:r>
              <a:rPr lang="es-MX" sz="1400" dirty="0"/>
              <a:t>)</a:t>
            </a:r>
          </a:p>
          <a:p>
            <a:r>
              <a:rPr lang="es-MX" sz="1400" dirty="0" err="1"/>
              <a:t>P’isqu</a:t>
            </a:r>
            <a:r>
              <a:rPr lang="es-MX" sz="1400" dirty="0"/>
              <a:t> </a:t>
            </a:r>
            <a:r>
              <a:rPr lang="es-MX" sz="1400" dirty="0" err="1"/>
              <a:t>t’ula</a:t>
            </a:r>
            <a:r>
              <a:rPr lang="es-MX" sz="1400" dirty="0"/>
              <a:t> (</a:t>
            </a:r>
            <a:r>
              <a:rPr lang="es-MX" sz="1400" i="1" dirty="0" err="1"/>
              <a:t>Baccharis</a:t>
            </a:r>
            <a:r>
              <a:rPr lang="es-MX" sz="1400" i="1" dirty="0"/>
              <a:t> </a:t>
            </a:r>
            <a:r>
              <a:rPr lang="es-MX" sz="1400" i="1" dirty="0" err="1"/>
              <a:t>boliviensis</a:t>
            </a:r>
            <a:r>
              <a:rPr lang="es-MX" sz="1400" dirty="0"/>
              <a:t>)</a:t>
            </a:r>
          </a:p>
          <a:p>
            <a:r>
              <a:rPr lang="es-MX" sz="1400" dirty="0"/>
              <a:t>Lampaya (</a:t>
            </a:r>
            <a:r>
              <a:rPr lang="es-MX" sz="1400" i="1" dirty="0"/>
              <a:t>Lampaya </a:t>
            </a:r>
            <a:r>
              <a:rPr lang="es-MX" sz="1400" i="1" dirty="0" err="1"/>
              <a:t>castellani</a:t>
            </a:r>
            <a:r>
              <a:rPr lang="es-MX" sz="1400" dirty="0"/>
              <a:t>)</a:t>
            </a:r>
            <a:endParaRPr lang="es-BO" sz="1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7368FD-B667-97AF-AFF7-91CBF98B8376}"/>
              </a:ext>
            </a:extLst>
          </p:cNvPr>
          <p:cNvSpPr txBox="1"/>
          <p:nvPr/>
        </p:nvSpPr>
        <p:spPr>
          <a:xfrm>
            <a:off x="795337" y="528222"/>
            <a:ext cx="10867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BO" dirty="0"/>
              <a:t>1. Barreras vivas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2808935-C8C1-08DB-80FB-F364BA402271}"/>
              </a:ext>
            </a:extLst>
          </p:cNvPr>
          <p:cNvSpPr txBox="1"/>
          <p:nvPr/>
        </p:nvSpPr>
        <p:spPr>
          <a:xfrm>
            <a:off x="7350480" y="3007657"/>
            <a:ext cx="4168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Recolección de semilla y estudio de la </a:t>
            </a:r>
            <a:r>
              <a:rPr lang="es-MX" sz="1600" b="1" dirty="0"/>
              <a:t>biología reproductiva</a:t>
            </a:r>
            <a:r>
              <a:rPr lang="es-MX" sz="1600" dirty="0"/>
              <a:t> de las especies nativas</a:t>
            </a:r>
            <a:endParaRPr lang="es-BO" sz="1600" dirty="0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F7D24A60-712F-C44B-145C-2143ECAFA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04" t="58172" r="65468"/>
          <a:stretch/>
        </p:blipFill>
        <p:spPr>
          <a:xfrm>
            <a:off x="9821873" y="1209448"/>
            <a:ext cx="1630064" cy="1798209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21274007-4A00-ABF3-D3B7-2238863F3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680" y="1209448"/>
            <a:ext cx="2395193" cy="1798209"/>
          </a:xfrm>
          <a:prstGeom prst="rect">
            <a:avLst/>
          </a:prstGeom>
          <a:noFill/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1FCAFDF0-8BA0-CC73-5547-D5156EF2F4C6}"/>
              </a:ext>
            </a:extLst>
          </p:cNvPr>
          <p:cNvSpPr/>
          <p:nvPr/>
        </p:nvSpPr>
        <p:spPr>
          <a:xfrm>
            <a:off x="6946763" y="2545992"/>
            <a:ext cx="206189" cy="461665"/>
          </a:xfrm>
          <a:prstGeom prst="rightArrow">
            <a:avLst/>
          </a:prstGeom>
          <a:solidFill>
            <a:srgbClr val="02A06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CC2E4FE-3326-088D-F309-B2003E1D16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5515" t="196" r="59044" b="58039"/>
          <a:stretch/>
        </p:blipFill>
        <p:spPr>
          <a:xfrm>
            <a:off x="4583799" y="1215430"/>
            <a:ext cx="1930201" cy="179222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486117E-0A14-5CDE-272F-5E311DFC78E7}"/>
              </a:ext>
            </a:extLst>
          </p:cNvPr>
          <p:cNvSpPr txBox="1"/>
          <p:nvPr/>
        </p:nvSpPr>
        <p:spPr>
          <a:xfrm>
            <a:off x="4551754" y="3758930"/>
            <a:ext cx="28749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Gramíneas nativos e introducidos</a:t>
            </a:r>
          </a:p>
          <a:p>
            <a:endParaRPr lang="es-MX" sz="1400" dirty="0"/>
          </a:p>
          <a:p>
            <a:r>
              <a:rPr lang="es-MX" sz="1400" dirty="0" err="1"/>
              <a:t>Iru</a:t>
            </a:r>
            <a:r>
              <a:rPr lang="es-MX" sz="1400" dirty="0"/>
              <a:t> </a:t>
            </a:r>
            <a:r>
              <a:rPr lang="es-MX" sz="1400" dirty="0" err="1"/>
              <a:t>ichhu</a:t>
            </a:r>
            <a:r>
              <a:rPr lang="es-MX" sz="1400" dirty="0"/>
              <a:t> (</a:t>
            </a:r>
            <a:r>
              <a:rPr lang="es-MX" sz="1400" i="1" dirty="0" err="1"/>
              <a:t>Festuca</a:t>
            </a:r>
            <a:r>
              <a:rPr lang="es-MX" sz="1400" i="1" dirty="0"/>
              <a:t> </a:t>
            </a:r>
            <a:r>
              <a:rPr lang="es-MX" sz="1400" i="1" dirty="0" err="1"/>
              <a:t>orthopylla</a:t>
            </a:r>
            <a:r>
              <a:rPr lang="es-MX" sz="1400" dirty="0"/>
              <a:t>)</a:t>
            </a:r>
          </a:p>
          <a:p>
            <a:r>
              <a:rPr lang="es-MX" sz="1400" dirty="0" err="1"/>
              <a:t>Sikuya</a:t>
            </a:r>
            <a:r>
              <a:rPr lang="es-MX" sz="1400" dirty="0"/>
              <a:t> (</a:t>
            </a:r>
            <a:r>
              <a:rPr lang="es-MX" sz="1400" i="1" dirty="0"/>
              <a:t>Stipa </a:t>
            </a:r>
            <a:r>
              <a:rPr lang="es-MX" sz="1400" i="1" dirty="0" err="1"/>
              <a:t>ichu</a:t>
            </a:r>
            <a:r>
              <a:rPr lang="es-MX" sz="1400" dirty="0"/>
              <a:t>)</a:t>
            </a:r>
          </a:p>
          <a:p>
            <a:r>
              <a:rPr lang="es-MX" sz="1400" dirty="0"/>
              <a:t>Pasto morado (</a:t>
            </a:r>
            <a:r>
              <a:rPr lang="es-MX" sz="1400" i="1" dirty="0" err="1"/>
              <a:t>Nassella</a:t>
            </a:r>
            <a:r>
              <a:rPr lang="es-MX" sz="1400" dirty="0"/>
              <a:t> </a:t>
            </a:r>
            <a:r>
              <a:rPr lang="es-MX" sz="1400" dirty="0" err="1"/>
              <a:t>sp</a:t>
            </a:r>
            <a:r>
              <a:rPr lang="es-MX" sz="1400" dirty="0"/>
              <a:t>)</a:t>
            </a:r>
          </a:p>
          <a:p>
            <a:r>
              <a:rPr lang="es-ES" sz="1400" dirty="0"/>
              <a:t>Pasto llorón (</a:t>
            </a:r>
            <a:r>
              <a:rPr lang="es-ES" sz="1400" i="1" dirty="0" err="1"/>
              <a:t>Eragrostis</a:t>
            </a:r>
            <a:r>
              <a:rPr lang="es-ES" sz="1400" i="1" dirty="0"/>
              <a:t> </a:t>
            </a:r>
            <a:r>
              <a:rPr lang="es-ES" sz="1400" i="1" dirty="0" err="1"/>
              <a:t>curvula</a:t>
            </a:r>
            <a:r>
              <a:rPr lang="es-ES" sz="1400" dirty="0"/>
              <a:t>)</a:t>
            </a:r>
          </a:p>
          <a:p>
            <a:r>
              <a:rPr lang="es-BO" sz="1400" dirty="0"/>
              <a:t>Cebadilla (</a:t>
            </a:r>
            <a:r>
              <a:rPr lang="es-BO" sz="1400" i="1" dirty="0" err="1"/>
              <a:t>Bromus</a:t>
            </a:r>
            <a:r>
              <a:rPr lang="es-BO" sz="1400" i="1" dirty="0"/>
              <a:t> </a:t>
            </a:r>
            <a:r>
              <a:rPr lang="es-BO" sz="1400" i="1" dirty="0" err="1"/>
              <a:t>catharticus</a:t>
            </a:r>
            <a:r>
              <a:rPr lang="es-BO" sz="1400" dirty="0"/>
              <a:t>)</a:t>
            </a:r>
          </a:p>
          <a:p>
            <a:r>
              <a:rPr lang="es-BO" sz="1400" dirty="0" err="1"/>
              <a:t>Alkar</a:t>
            </a:r>
            <a:r>
              <a:rPr lang="es-BO" sz="1400" dirty="0"/>
              <a:t> (</a:t>
            </a:r>
            <a:r>
              <a:rPr lang="es-BO" sz="1400" i="1" dirty="0" err="1"/>
              <a:t>Agropyron</a:t>
            </a:r>
            <a:r>
              <a:rPr lang="es-BO" sz="1400" i="1" dirty="0"/>
              <a:t> </a:t>
            </a:r>
            <a:r>
              <a:rPr lang="es-BO" sz="1400" i="1" dirty="0" err="1"/>
              <a:t>elongatum</a:t>
            </a:r>
            <a:r>
              <a:rPr lang="es-BO" sz="1400" dirty="0"/>
              <a:t>)</a:t>
            </a:r>
          </a:p>
          <a:p>
            <a:r>
              <a:rPr lang="es-BO" sz="1400" dirty="0" err="1"/>
              <a:t>Sewenca</a:t>
            </a:r>
            <a:r>
              <a:rPr lang="es-BO" sz="1400" dirty="0"/>
              <a:t> (</a:t>
            </a:r>
            <a:r>
              <a:rPr lang="es-BO" sz="1400" i="1" dirty="0" err="1"/>
              <a:t>Cortaderia</a:t>
            </a:r>
            <a:r>
              <a:rPr lang="es-BO" sz="1400" dirty="0"/>
              <a:t> </a:t>
            </a:r>
            <a:r>
              <a:rPr lang="es-BO" sz="1400" dirty="0" err="1"/>
              <a:t>sp</a:t>
            </a:r>
            <a:r>
              <a:rPr lang="es-BO" sz="1400" dirty="0"/>
              <a:t>).</a:t>
            </a:r>
            <a:r>
              <a:rPr lang="es-BO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BO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71563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E287E2F8-704C-A187-A305-1B309F6ACAE7}"/>
              </a:ext>
            </a:extLst>
          </p:cNvPr>
          <p:cNvSpPr txBox="1"/>
          <p:nvPr/>
        </p:nvSpPr>
        <p:spPr>
          <a:xfrm>
            <a:off x="4736031" y="483229"/>
            <a:ext cx="18084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Diseño de barreras vivas, y evaluación de </a:t>
            </a:r>
            <a:r>
              <a:rPr lang="es-MX" sz="1600" b="1" dirty="0"/>
              <a:t>establecimiento</a:t>
            </a:r>
            <a:r>
              <a:rPr lang="es-MX" sz="1600" dirty="0"/>
              <a:t> de plantas en más de 100 barreras vivas con 8200 metros lineales</a:t>
            </a:r>
            <a:endParaRPr lang="es-BO" sz="16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7A9994E-3C2C-DB36-DC84-11681A6DE7A9}"/>
              </a:ext>
            </a:extLst>
          </p:cNvPr>
          <p:cNvSpPr txBox="1"/>
          <p:nvPr/>
        </p:nvSpPr>
        <p:spPr>
          <a:xfrm>
            <a:off x="-3312" y="651305"/>
            <a:ext cx="1580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Estudio de formas de </a:t>
            </a:r>
            <a:r>
              <a:rPr lang="es-MX" sz="1600" b="1" dirty="0"/>
              <a:t>multiplicación masiva </a:t>
            </a:r>
            <a:r>
              <a:rPr lang="es-MX" sz="1600" dirty="0"/>
              <a:t>en viveros</a:t>
            </a:r>
            <a:endParaRPr lang="es-BO" sz="1600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6FCFB57-45F5-DABA-53CF-4CB45E320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310" y="500817"/>
            <a:ext cx="2389169" cy="18712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343CF56-93A2-4857-2094-A0804D254D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985" t="27320" r="21103" b="44052"/>
          <a:stretch/>
        </p:blipFill>
        <p:spPr>
          <a:xfrm>
            <a:off x="1660504" y="532411"/>
            <a:ext cx="2546225" cy="18712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DFB788B-6AD4-4B10-62CF-359F303CB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493" y="2912497"/>
            <a:ext cx="4720402" cy="314693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E852FD5-6599-1028-7F58-32D35EE73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479" y="500817"/>
            <a:ext cx="2466416" cy="1862476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105151C2-E37A-6D45-2D16-AC4020D4F28F}"/>
              </a:ext>
            </a:extLst>
          </p:cNvPr>
          <p:cNvSpPr/>
          <p:nvPr/>
        </p:nvSpPr>
        <p:spPr>
          <a:xfrm>
            <a:off x="4440004" y="1160338"/>
            <a:ext cx="206189" cy="461665"/>
          </a:xfrm>
          <a:prstGeom prst="rightArrow">
            <a:avLst/>
          </a:prstGeom>
          <a:solidFill>
            <a:srgbClr val="02A06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2" name="Marcador de contenido 3">
            <a:extLst>
              <a:ext uri="{FF2B5EF4-FFF2-40B4-BE49-F238E27FC236}">
                <a16:creationId xmlns:a16="http://schemas.microsoft.com/office/drawing/2014/main" id="{43EC5E05-BBB7-9F8B-0E45-AC66F9EE7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87" y="2925482"/>
            <a:ext cx="3079773" cy="340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F4C05AB2-F770-62AB-CB8D-5E787F5E34B2}"/>
              </a:ext>
            </a:extLst>
          </p:cNvPr>
          <p:cNvSpPr txBox="1"/>
          <p:nvPr/>
        </p:nvSpPr>
        <p:spPr>
          <a:xfrm>
            <a:off x="6544471" y="6082383"/>
            <a:ext cx="5085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600"/>
            </a:lvl1pPr>
          </a:lstStyle>
          <a:p>
            <a:r>
              <a:rPr lang="es-ES" dirty="0"/>
              <a:t>Cuantificación de la funcionalidad, contribución y rol de barreras vivas multipropósito (práctica agroecológica)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F217814-8C93-67F8-9DB9-0781182278CD}"/>
              </a:ext>
            </a:extLst>
          </p:cNvPr>
          <p:cNvSpPr txBox="1"/>
          <p:nvPr/>
        </p:nvSpPr>
        <p:spPr>
          <a:xfrm>
            <a:off x="609599" y="3281822"/>
            <a:ext cx="2314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Barreras vivas </a:t>
            </a:r>
            <a:r>
              <a:rPr lang="es-MX" sz="1600" b="1" dirty="0"/>
              <a:t>multipropósito </a:t>
            </a:r>
            <a:r>
              <a:rPr lang="es-MX" sz="1600" dirty="0"/>
              <a:t>por la reducción de la erosión eólica, alimento para insectos, de animales silvestres y domésticos, cobertura vegetal, fuentes de semilla, paisaje y otros. </a:t>
            </a:r>
            <a:endParaRPr lang="es-BO" sz="1600" dirty="0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14A2B686-8C68-190A-FC42-C5E4C6E8A135}"/>
              </a:ext>
            </a:extLst>
          </p:cNvPr>
          <p:cNvSpPr/>
          <p:nvPr/>
        </p:nvSpPr>
        <p:spPr>
          <a:xfrm>
            <a:off x="275741" y="5555239"/>
            <a:ext cx="139447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D7AEE037-C6DF-D589-2A7A-83EAE73B8E67}"/>
              </a:ext>
            </a:extLst>
          </p:cNvPr>
          <p:cNvSpPr/>
          <p:nvPr/>
        </p:nvSpPr>
        <p:spPr>
          <a:xfrm>
            <a:off x="6405024" y="5582065"/>
            <a:ext cx="139447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7320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E16771A-FC53-7744-F778-62E78CE56C9C}"/>
              </a:ext>
            </a:extLst>
          </p:cNvPr>
          <p:cNvSpPr txBox="1"/>
          <p:nvPr/>
        </p:nvSpPr>
        <p:spPr>
          <a:xfrm>
            <a:off x="550881" y="368140"/>
            <a:ext cx="827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lvl="0">
              <a:defRPr sz="2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r>
              <a:rPr lang="es-BO" dirty="0">
                <a:solidFill>
                  <a:schemeClr val="accent2">
                    <a:lumMod val="75000"/>
                  </a:schemeClr>
                </a:solidFill>
              </a:rPr>
              <a:t>2. Cultivos de cobertura y mejora de fertilidad de suelos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975BA2-CD05-6C06-2158-730C4092D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974" b="2509"/>
          <a:stretch/>
        </p:blipFill>
        <p:spPr>
          <a:xfrm>
            <a:off x="3948883" y="1493329"/>
            <a:ext cx="2795173" cy="190819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533F353-0ADF-5D91-0A89-92A6109B8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960" y="1494915"/>
            <a:ext cx="1606923" cy="1906607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E607FE8D-941A-3E9F-2DDB-37159E2CB508}"/>
              </a:ext>
            </a:extLst>
          </p:cNvPr>
          <p:cNvSpPr txBox="1"/>
          <p:nvPr/>
        </p:nvSpPr>
        <p:spPr>
          <a:xfrm>
            <a:off x="763084" y="1944003"/>
            <a:ext cx="1550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Se identificaron 7 gramíneas (pastos)</a:t>
            </a:r>
            <a:endParaRPr lang="es-BO" sz="1600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74C9735-4311-2C80-5B79-AF2CCD286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616" y="1408772"/>
            <a:ext cx="2576533" cy="198484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DBDFB3B-DD8B-EA4D-44FD-200F5D5F737E}"/>
              </a:ext>
            </a:extLst>
          </p:cNvPr>
          <p:cNvSpPr txBox="1"/>
          <p:nvPr/>
        </p:nvSpPr>
        <p:spPr>
          <a:xfrm>
            <a:off x="7126005" y="1944003"/>
            <a:ext cx="1499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Multiplicación masiva de pastos</a:t>
            </a:r>
            <a:endParaRPr lang="es-BO" sz="1600" dirty="0"/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D09FE7EB-B7FC-EB43-677F-384F75042200}"/>
              </a:ext>
            </a:extLst>
          </p:cNvPr>
          <p:cNvSpPr/>
          <p:nvPr/>
        </p:nvSpPr>
        <p:spPr>
          <a:xfrm>
            <a:off x="8210080" y="2966112"/>
            <a:ext cx="164596" cy="43541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D8B5F3A-041B-01F6-74C3-5A5EED8B229E}"/>
              </a:ext>
            </a:extLst>
          </p:cNvPr>
          <p:cNvSpPr txBox="1"/>
          <p:nvPr/>
        </p:nvSpPr>
        <p:spPr>
          <a:xfrm>
            <a:off x="873595" y="955959"/>
            <a:ext cx="73364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/>
              <a:t>Diversidad de gramíneas</a:t>
            </a:r>
          </a:p>
        </p:txBody>
      </p:sp>
      <p:pic>
        <p:nvPicPr>
          <p:cNvPr id="36" name="3 Marcador de contenido">
            <a:extLst>
              <a:ext uri="{FF2B5EF4-FFF2-40B4-BE49-F238E27FC236}">
                <a16:creationId xmlns:a16="http://schemas.microsoft.com/office/drawing/2014/main" id="{698C3EBC-0B66-A8D3-CAF1-3EC33F5C90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008" y="3727731"/>
            <a:ext cx="3809292" cy="285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6AE73542-1278-2FD9-B611-CC2551CDE4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7524" y="3727731"/>
            <a:ext cx="3809292" cy="2833743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8D3936E-0B43-55E4-9ECB-E06939137346}"/>
              </a:ext>
            </a:extLst>
          </p:cNvPr>
          <p:cNvSpPr txBox="1"/>
          <p:nvPr/>
        </p:nvSpPr>
        <p:spPr>
          <a:xfrm>
            <a:off x="380012" y="4620228"/>
            <a:ext cx="1934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Evaluación de establecimiento de pastos en condiciones áridas</a:t>
            </a:r>
            <a:endParaRPr lang="es-BO" sz="1600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EFDEFD6-82CA-1F09-5208-13C324AE62E7}"/>
              </a:ext>
            </a:extLst>
          </p:cNvPr>
          <p:cNvSpPr txBox="1"/>
          <p:nvPr/>
        </p:nvSpPr>
        <p:spPr>
          <a:xfrm>
            <a:off x="5932608" y="4886328"/>
            <a:ext cx="2130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Restauración de la integración </a:t>
            </a:r>
          </a:p>
          <a:p>
            <a:pPr algn="r"/>
            <a:r>
              <a:rPr lang="es-MX" sz="1600" b="1" dirty="0"/>
              <a:t>quinua-pasto-llama</a:t>
            </a:r>
            <a:endParaRPr lang="es-BO" sz="1600" b="1" dirty="0"/>
          </a:p>
        </p:txBody>
      </p:sp>
      <p:sp>
        <p:nvSpPr>
          <p:cNvPr id="43" name="Flecha: a la derecha 42">
            <a:extLst>
              <a:ext uri="{FF2B5EF4-FFF2-40B4-BE49-F238E27FC236}">
                <a16:creationId xmlns:a16="http://schemas.microsoft.com/office/drawing/2014/main" id="{6F448773-03AF-DC1B-1726-B3791F89C990}"/>
              </a:ext>
            </a:extLst>
          </p:cNvPr>
          <p:cNvSpPr/>
          <p:nvPr/>
        </p:nvSpPr>
        <p:spPr>
          <a:xfrm>
            <a:off x="7724764" y="5931760"/>
            <a:ext cx="196067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64ED1742-1E60-F5AA-373D-ADBE2DC5C894}"/>
              </a:ext>
            </a:extLst>
          </p:cNvPr>
          <p:cNvSpPr/>
          <p:nvPr/>
        </p:nvSpPr>
        <p:spPr>
          <a:xfrm>
            <a:off x="266700" y="5931760"/>
            <a:ext cx="196067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87241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AB1A043-2FBE-03AB-7203-78EC308E4126}"/>
              </a:ext>
            </a:extLst>
          </p:cNvPr>
          <p:cNvSpPr txBox="1"/>
          <p:nvPr/>
        </p:nvSpPr>
        <p:spPr>
          <a:xfrm>
            <a:off x="86889" y="1629525"/>
            <a:ext cx="1356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b="1" dirty="0"/>
              <a:t>9 </a:t>
            </a:r>
            <a:r>
              <a:rPr lang="es-MX" sz="1600" b="1" dirty="0" err="1"/>
              <a:t>ecotipos</a:t>
            </a:r>
            <a:r>
              <a:rPr lang="es-MX" sz="1600" b="1" dirty="0"/>
              <a:t>/ especies </a:t>
            </a:r>
            <a:r>
              <a:rPr lang="es-MX" sz="1600" dirty="0"/>
              <a:t>identificados</a:t>
            </a:r>
            <a:endParaRPr lang="es-BO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254356-F1BC-843E-97AF-327317BA3FA9}"/>
              </a:ext>
            </a:extLst>
          </p:cNvPr>
          <p:cNvSpPr txBox="1"/>
          <p:nvPr/>
        </p:nvSpPr>
        <p:spPr>
          <a:xfrm>
            <a:off x="3436155" y="1042943"/>
            <a:ext cx="220726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1600" b="1" dirty="0"/>
              <a:t>3%</a:t>
            </a:r>
            <a:r>
              <a:rPr lang="es-MX" sz="1600" dirty="0"/>
              <a:t> de germinación de semillas (dormancia). </a:t>
            </a:r>
          </a:p>
          <a:p>
            <a:pPr algn="r">
              <a:spcAft>
                <a:spcPts val="600"/>
              </a:spcAft>
            </a:pPr>
            <a:r>
              <a:rPr lang="es-MX" sz="1600" dirty="0"/>
              <a:t>En 3 a 4 años germinan de manera natural. </a:t>
            </a:r>
          </a:p>
          <a:p>
            <a:pPr algn="r">
              <a:spcAft>
                <a:spcPts val="600"/>
              </a:spcAft>
            </a:pPr>
            <a:r>
              <a:rPr lang="es-MX" sz="1600" b="1" dirty="0"/>
              <a:t>69%</a:t>
            </a:r>
            <a:r>
              <a:rPr lang="es-MX" sz="1600" dirty="0"/>
              <a:t> germinación tratamiento mecánico.</a:t>
            </a:r>
          </a:p>
          <a:p>
            <a:pPr algn="r">
              <a:spcAft>
                <a:spcPts val="600"/>
              </a:spcAft>
            </a:pPr>
            <a:r>
              <a:rPr lang="es-MX" sz="1600" dirty="0"/>
              <a:t>Ciclo anual, bianual y perenne</a:t>
            </a:r>
            <a:endParaRPr lang="es-BO" sz="1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AD3146-B031-E7C0-04BE-6ADE2F879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06" b="6296"/>
          <a:stretch/>
        </p:blipFill>
        <p:spPr>
          <a:xfrm>
            <a:off x="1419653" y="1154394"/>
            <a:ext cx="1896308" cy="20763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73A7ED-0C79-7F98-16FB-2DBDB53BC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23" t="54392" r="73177" b="14510"/>
          <a:stretch/>
        </p:blipFill>
        <p:spPr>
          <a:xfrm rot="5400000">
            <a:off x="6111207" y="754074"/>
            <a:ext cx="980931" cy="175090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5636D46-7DEB-0AF6-2D34-465804B0DD60}"/>
              </a:ext>
            </a:extLst>
          </p:cNvPr>
          <p:cNvSpPr txBox="1"/>
          <p:nvPr/>
        </p:nvSpPr>
        <p:spPr>
          <a:xfrm>
            <a:off x="7362496" y="1475620"/>
            <a:ext cx="1804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/>
              <a:t>Época de siembra en diciembre y enero, en </a:t>
            </a:r>
            <a:r>
              <a:rPr lang="es-MX" sz="1600" b="1" dirty="0"/>
              <a:t>19</a:t>
            </a:r>
            <a:r>
              <a:rPr lang="es-MX" sz="1600" dirty="0"/>
              <a:t> parcelas que suman </a:t>
            </a:r>
            <a:r>
              <a:rPr lang="es-MX" sz="1600" b="1" dirty="0"/>
              <a:t>3,8 ha</a:t>
            </a:r>
            <a:r>
              <a:rPr lang="es-MX" sz="1600" dirty="0"/>
              <a:t>. </a:t>
            </a:r>
            <a:endParaRPr lang="es-BO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036EEA9-A993-032A-178A-FED5061C3A44}"/>
              </a:ext>
            </a:extLst>
          </p:cNvPr>
          <p:cNvSpPr txBox="1"/>
          <p:nvPr/>
        </p:nvSpPr>
        <p:spPr>
          <a:xfrm>
            <a:off x="388290" y="352425"/>
            <a:ext cx="73364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/>
              <a:t>Diversidad de </a:t>
            </a:r>
            <a:r>
              <a:rPr lang="es-MX" sz="2000" b="1" i="1" dirty="0" err="1"/>
              <a:t>Lupinus</a:t>
            </a:r>
            <a:r>
              <a:rPr lang="es-MX" sz="2000" b="1" dirty="0"/>
              <a:t> </a:t>
            </a:r>
            <a:r>
              <a:rPr lang="es-MX" sz="2000" b="1" dirty="0" err="1"/>
              <a:t>sp</a:t>
            </a:r>
            <a:r>
              <a:rPr lang="es-MX" sz="2000" b="1" dirty="0"/>
              <a:t>., </a:t>
            </a:r>
            <a:r>
              <a:rPr lang="es-MX" sz="2000" b="1" dirty="0" err="1"/>
              <a:t>tarwi</a:t>
            </a:r>
            <a:r>
              <a:rPr lang="es-MX" sz="2000" b="1" dirty="0"/>
              <a:t> silvestre o </a:t>
            </a:r>
            <a:r>
              <a:rPr lang="es-MX" sz="2000" b="1" dirty="0" err="1"/>
              <a:t>Q’ila</a:t>
            </a:r>
            <a:r>
              <a:rPr lang="es-MX" sz="2000" b="1" dirty="0"/>
              <a:t> </a:t>
            </a:r>
            <a:r>
              <a:rPr lang="es-MX" sz="2000" b="1" dirty="0" err="1"/>
              <a:t>Q’ila</a:t>
            </a:r>
            <a:endParaRPr lang="es-MX" sz="20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D30A287-EC51-1A26-D59A-5AD8A6D370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29"/>
          <a:stretch/>
        </p:blipFill>
        <p:spPr>
          <a:xfrm>
            <a:off x="514850" y="3914076"/>
            <a:ext cx="2795172" cy="20763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4564FA-A565-1E49-672B-B761A8738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797" y="3933900"/>
            <a:ext cx="3143686" cy="2076047"/>
          </a:xfrm>
          <a:prstGeom prst="rect">
            <a:avLst/>
          </a:prstGeom>
          <a:noFill/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5231F4D-C60D-B87F-63F8-22FD4628C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646" y="3914076"/>
            <a:ext cx="2780194" cy="2076348"/>
          </a:xfrm>
          <a:prstGeom prst="rect">
            <a:avLst/>
          </a:prstGeom>
        </p:spPr>
      </p:pic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DAA57779-1CB5-93FD-72E1-286E52E97D25}"/>
              </a:ext>
            </a:extLst>
          </p:cNvPr>
          <p:cNvSpPr/>
          <p:nvPr/>
        </p:nvSpPr>
        <p:spPr>
          <a:xfrm>
            <a:off x="3380701" y="5572425"/>
            <a:ext cx="165599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0B28A06-C359-3868-81F8-8AC86AF05744}"/>
              </a:ext>
            </a:extLst>
          </p:cNvPr>
          <p:cNvSpPr txBox="1"/>
          <p:nvPr/>
        </p:nvSpPr>
        <p:spPr>
          <a:xfrm>
            <a:off x="6780893" y="5980424"/>
            <a:ext cx="2839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r">
              <a:defRPr sz="1600"/>
            </a:lvl1pPr>
          </a:lstStyle>
          <a:p>
            <a:r>
              <a:rPr lang="es-MX" dirty="0"/>
              <a:t>Las plantas de </a:t>
            </a:r>
            <a:r>
              <a:rPr lang="es-MX" dirty="0" err="1"/>
              <a:t>tarwi</a:t>
            </a:r>
            <a:r>
              <a:rPr lang="es-MX" dirty="0"/>
              <a:t> silvestre es incorporado como </a:t>
            </a:r>
            <a:r>
              <a:rPr lang="es-MX" b="1" dirty="0"/>
              <a:t>abono verde</a:t>
            </a:r>
            <a:endParaRPr lang="es-BO" b="1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BE77188-82D2-FAAB-9125-C65ED870DF58}"/>
              </a:ext>
            </a:extLst>
          </p:cNvPr>
          <p:cNvSpPr txBox="1"/>
          <p:nvPr/>
        </p:nvSpPr>
        <p:spPr>
          <a:xfrm>
            <a:off x="3436155" y="5980424"/>
            <a:ext cx="2986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 err="1"/>
              <a:t>Ecotipo</a:t>
            </a:r>
            <a:r>
              <a:rPr lang="es-MX" sz="1600" dirty="0"/>
              <a:t> </a:t>
            </a:r>
            <a:r>
              <a:rPr lang="es-MX" sz="1600" dirty="0" err="1"/>
              <a:t>Orinoca</a:t>
            </a:r>
            <a:r>
              <a:rPr lang="es-MX" sz="1600" dirty="0"/>
              <a:t> con mejor desarrollo en suelos arenosos, y </a:t>
            </a:r>
            <a:r>
              <a:rPr lang="es-MX" sz="1600" b="1" dirty="0"/>
              <a:t>diseminación natural</a:t>
            </a:r>
            <a:endParaRPr lang="es-BO" sz="1600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9784DFD-ED66-4DF6-67F2-DB7F2642E8C5}"/>
              </a:ext>
            </a:extLst>
          </p:cNvPr>
          <p:cNvSpPr txBox="1"/>
          <p:nvPr/>
        </p:nvSpPr>
        <p:spPr>
          <a:xfrm>
            <a:off x="9796534" y="4410764"/>
            <a:ext cx="2220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Cuantificación del aporte de </a:t>
            </a:r>
            <a:r>
              <a:rPr lang="es-E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tarwi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silvestre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en la fertilidad, cobertura vegetal y rendimiento de la quinua</a:t>
            </a:r>
            <a:endParaRPr lang="es-BO" sz="16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BA73532-A03B-99EB-A8D1-5BF0A0B7EF24}"/>
              </a:ext>
            </a:extLst>
          </p:cNvPr>
          <p:cNvSpPr txBox="1"/>
          <p:nvPr/>
        </p:nvSpPr>
        <p:spPr>
          <a:xfrm>
            <a:off x="445616" y="6015823"/>
            <a:ext cx="27783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dirty="0"/>
              <a:t>El ciclo de </a:t>
            </a:r>
            <a:r>
              <a:rPr lang="es-MX" sz="1600" b="1" dirty="0"/>
              <a:t>16 meses </a:t>
            </a:r>
            <a:r>
              <a:rPr lang="es-MX" sz="1600" dirty="0"/>
              <a:t>permite rotar con quinua</a:t>
            </a:r>
            <a:endParaRPr lang="es-BO" sz="16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49A6246D-1AFB-F966-D666-635C1F59B0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286" y="1108070"/>
            <a:ext cx="2839824" cy="212934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3CA51836-D79A-95D1-7AC5-81E04FBAFFA7}"/>
              </a:ext>
            </a:extLst>
          </p:cNvPr>
          <p:cNvSpPr/>
          <p:nvPr/>
        </p:nvSpPr>
        <p:spPr>
          <a:xfrm>
            <a:off x="3481353" y="2799059"/>
            <a:ext cx="165599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E8017F22-8BA0-A3F9-B208-8F79C28D67A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760" t="16680" r="43235" b="40577"/>
          <a:stretch/>
        </p:blipFill>
        <p:spPr>
          <a:xfrm rot="16200000">
            <a:off x="6018901" y="1801481"/>
            <a:ext cx="1165550" cy="1750904"/>
          </a:xfrm>
          <a:prstGeom prst="rect">
            <a:avLst/>
          </a:prstGeom>
        </p:spPr>
      </p:pic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FD855221-4AED-15F2-7D36-B5D060569683}"/>
              </a:ext>
            </a:extLst>
          </p:cNvPr>
          <p:cNvSpPr/>
          <p:nvPr/>
        </p:nvSpPr>
        <p:spPr>
          <a:xfrm>
            <a:off x="6458519" y="5562425"/>
            <a:ext cx="165599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79CE0A5F-EE17-6B0D-7363-CA1C08A8BE30}"/>
              </a:ext>
            </a:extLst>
          </p:cNvPr>
          <p:cNvSpPr/>
          <p:nvPr/>
        </p:nvSpPr>
        <p:spPr>
          <a:xfrm>
            <a:off x="7575514" y="2841709"/>
            <a:ext cx="165599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id="{5D865483-0939-4160-45C5-6B435022AD1E}"/>
              </a:ext>
            </a:extLst>
          </p:cNvPr>
          <p:cNvSpPr/>
          <p:nvPr/>
        </p:nvSpPr>
        <p:spPr>
          <a:xfrm>
            <a:off x="256234" y="5562424"/>
            <a:ext cx="165599" cy="4179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300041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506512-9E68-FD7F-AFDA-745139F84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246" y="910380"/>
            <a:ext cx="10515600" cy="442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BO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¿Cuáles son los costos-beneficios?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794ADEB-3E7B-6ED1-9C33-8AABBAF68312}"/>
              </a:ext>
            </a:extLst>
          </p:cNvPr>
          <p:cNvSpPr txBox="1"/>
          <p:nvPr/>
        </p:nvSpPr>
        <p:spPr>
          <a:xfrm>
            <a:off x="1126246" y="2159513"/>
            <a:ext cx="46758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BO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B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 </a:t>
            </a:r>
            <a:r>
              <a:rPr lang="es-BO" sz="2000" dirty="0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s-B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acer un análisis de costos –beneficios de barreras vivas y descansos, se busca una </a:t>
            </a:r>
            <a:r>
              <a:rPr lang="es-BO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metodología adecuada</a:t>
            </a:r>
            <a:r>
              <a:rPr lang="es-B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porque las especies nativas no son cultivos, sino que son parte del agroecosistema de un cultivo como es la quinua.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BO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1C0D2E6-8B37-5469-8FDD-C5793BD44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222" y="1569226"/>
            <a:ext cx="4855454" cy="3474284"/>
          </a:xfrm>
          <a:prstGeom prst="rect">
            <a:avLst/>
          </a:prstGeom>
          <a:noFill/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A2BAE91-CAEA-8101-F1F4-03432C79B29B}"/>
              </a:ext>
            </a:extLst>
          </p:cNvPr>
          <p:cNvSpPr txBox="1"/>
          <p:nvPr/>
        </p:nvSpPr>
        <p:spPr>
          <a:xfrm>
            <a:off x="7594453" y="5043510"/>
            <a:ext cx="3876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Agricultora mostrando el </a:t>
            </a:r>
            <a:r>
              <a:rPr lang="es-ES" sz="1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Amañoque</a:t>
            </a:r>
            <a:r>
              <a:rPr lang="es-ES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BO" sz="1200" i="1" dirty="0" err="1">
                <a:effectLst/>
              </a:rPr>
              <a:t>Ombrophytum</a:t>
            </a:r>
            <a:r>
              <a:rPr lang="es-BO" sz="1200" i="1" dirty="0">
                <a:effectLst/>
              </a:rPr>
              <a:t> </a:t>
            </a:r>
            <a:r>
              <a:rPr lang="es-BO" sz="1200" i="1" dirty="0" err="1">
                <a:effectLst/>
              </a:rPr>
              <a:t>subterraneum</a:t>
            </a:r>
            <a:r>
              <a:rPr lang="es-BO" sz="1200" i="1" dirty="0">
                <a:effectLst/>
              </a:rPr>
              <a:t>)</a:t>
            </a:r>
            <a:r>
              <a:rPr lang="es-ES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en barrera viva</a:t>
            </a:r>
            <a:endParaRPr lang="es-BO" sz="1200" dirty="0"/>
          </a:p>
        </p:txBody>
      </p:sp>
    </p:spTree>
    <p:extLst>
      <p:ext uri="{BB962C8B-B14F-4D97-AF65-F5344CB8AC3E}">
        <p14:creationId xmlns:p14="http://schemas.microsoft.com/office/powerpoint/2010/main" val="876812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9722F7-FC7B-5C79-8A81-E90D6C35C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59" y="409201"/>
            <a:ext cx="6658910" cy="7185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Escalamiento horizontal, vertical y en profundidad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7CE92AF-1FF3-CBC8-7A8F-F48E2084C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103" y="929891"/>
            <a:ext cx="3172649" cy="23794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94D3DB-8FC9-CB9B-35B1-B6AEFBBBDFAF}"/>
              </a:ext>
            </a:extLst>
          </p:cNvPr>
          <p:cNvSpPr txBox="1"/>
          <p:nvPr/>
        </p:nvSpPr>
        <p:spPr>
          <a:xfrm>
            <a:off x="4045771" y="3275666"/>
            <a:ext cx="3106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En agroecosistemas de quinua en el Altiplano Central</a:t>
            </a:r>
            <a:endParaRPr lang="es-BO" sz="1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39E830-EF77-C42B-A4D8-4EC548258F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74"/>
          <a:stretch/>
        </p:blipFill>
        <p:spPr>
          <a:xfrm>
            <a:off x="7235301" y="-1"/>
            <a:ext cx="4956700" cy="685800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29F8118-4CDA-846A-84FB-BE5BBFFC4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103" y="3933318"/>
            <a:ext cx="3106198" cy="2329649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04F645F-69F1-777B-72DF-BF1A48CC9ED9}"/>
              </a:ext>
            </a:extLst>
          </p:cNvPr>
          <p:cNvCxnSpPr>
            <a:cxnSpLocks/>
          </p:cNvCxnSpPr>
          <p:nvPr/>
        </p:nvCxnSpPr>
        <p:spPr>
          <a:xfrm flipV="1">
            <a:off x="7091082" y="1640541"/>
            <a:ext cx="1604683" cy="3585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CB206D91-C4BF-BD38-95BB-6F7A61BD5166}"/>
              </a:ext>
            </a:extLst>
          </p:cNvPr>
          <p:cNvCxnSpPr>
            <a:cxnSpLocks/>
          </p:cNvCxnSpPr>
          <p:nvPr/>
        </p:nvCxnSpPr>
        <p:spPr>
          <a:xfrm flipV="1">
            <a:off x="7091082" y="3702424"/>
            <a:ext cx="1700493" cy="102197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D11E0A9-4FBC-9CF2-700A-8C6402BB2363}"/>
              </a:ext>
            </a:extLst>
          </p:cNvPr>
          <p:cNvSpPr txBox="1"/>
          <p:nvPr/>
        </p:nvSpPr>
        <p:spPr>
          <a:xfrm>
            <a:off x="4078829" y="6252812"/>
            <a:ext cx="3005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600"/>
            </a:lvl1pPr>
          </a:lstStyle>
          <a:p>
            <a:r>
              <a:rPr lang="es-MX" sz="1400" dirty="0"/>
              <a:t>En agroecosistemas de quinua en el Altiplano Sur</a:t>
            </a:r>
            <a:endParaRPr lang="es-BO" sz="1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52C7E9C-4CB0-DDDB-F324-45A84BDC211C}"/>
              </a:ext>
            </a:extLst>
          </p:cNvPr>
          <p:cNvSpPr txBox="1"/>
          <p:nvPr/>
        </p:nvSpPr>
        <p:spPr>
          <a:xfrm>
            <a:off x="525768" y="1127760"/>
            <a:ext cx="33509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el proceso de investigación, el escalamiento se vino realizando de manera no planificada y lento.</a:t>
            </a:r>
            <a:r>
              <a:rPr lang="es-MX" dirty="0"/>
              <a:t> </a:t>
            </a:r>
          </a:p>
          <a:p>
            <a:endParaRPr lang="es-MX" dirty="0"/>
          </a:p>
          <a:p>
            <a:r>
              <a:rPr lang="es-BO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Actualmente </a:t>
            </a:r>
            <a:r>
              <a:rPr lang="es-BO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agricultores</a:t>
            </a:r>
            <a:r>
              <a:rPr lang="es-BO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BO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investigadores, instituciones, universidades, empresas, asociaciones de agricultores</a:t>
            </a:r>
            <a:r>
              <a:rPr lang="es-BO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BO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es-BO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interesan (visitan) en conocer las prácticas agroecológicas.</a:t>
            </a:r>
          </a:p>
          <a:p>
            <a:endParaRPr lang="es-BO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BO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Pero, el escalamiento a diferentes niveles sigue siendo un reto, necesidad de equipos por menor mano de obra, protección, elevado costoso y otros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089937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5BE92A4-7B32-76AC-9F81-169E29789D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" y="405493"/>
            <a:ext cx="6901542" cy="517615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5B585B0-29CD-215C-008D-3250E2EEDCCB}"/>
              </a:ext>
            </a:extLst>
          </p:cNvPr>
          <p:cNvSpPr txBox="1"/>
          <p:nvPr/>
        </p:nvSpPr>
        <p:spPr>
          <a:xfrm>
            <a:off x="-152401" y="5581650"/>
            <a:ext cx="7576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dirty="0"/>
              <a:t>Uso eficiente de estiércol de los animales en la producción de quinua en diferentes contextos</a:t>
            </a:r>
            <a:endParaRPr lang="es-B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C73EAB-029D-7BF6-362A-4604CD0DB6CE}"/>
              </a:ext>
            </a:extLst>
          </p:cNvPr>
          <p:cNvSpPr txBox="1"/>
          <p:nvPr/>
        </p:nvSpPr>
        <p:spPr>
          <a:xfrm>
            <a:off x="8969828" y="4419600"/>
            <a:ext cx="183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rgbClr val="02A06F"/>
                </a:solidFill>
              </a:rPr>
              <a:t>Gracias</a:t>
            </a:r>
            <a:endParaRPr lang="es-BO" sz="3600" b="1" dirty="0">
              <a:solidFill>
                <a:srgbClr val="02A0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628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18113</TotalTime>
  <Words>624</Words>
  <Application>Microsoft Office PowerPoint</Application>
  <PresentationFormat>Panorámica</PresentationFormat>
  <Paragraphs>73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Eliseo Mamani Alvarez</dc:creator>
  <cp:lastModifiedBy>USUARIO</cp:lastModifiedBy>
  <cp:revision>390</cp:revision>
  <cp:lastPrinted>2022-05-04T14:59:11Z</cp:lastPrinted>
  <dcterms:created xsi:type="dcterms:W3CDTF">2020-11-17T20:12:46Z</dcterms:created>
  <dcterms:modified xsi:type="dcterms:W3CDTF">2022-07-12T11:27:34Z</dcterms:modified>
</cp:coreProperties>
</file>