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10" r:id="rId3"/>
    <p:sldId id="312" r:id="rId4"/>
    <p:sldId id="311" r:id="rId5"/>
    <p:sldId id="314" r:id="rId6"/>
    <p:sldId id="318" r:id="rId7"/>
    <p:sldId id="321" r:id="rId8"/>
    <p:sldId id="322" r:id="rId9"/>
    <p:sldId id="320" r:id="rId10"/>
    <p:sldId id="316" r:id="rId11"/>
    <p:sldId id="319" r:id="rId12"/>
    <p:sldId id="315" r:id="rId13"/>
    <p:sldId id="325" r:id="rId14"/>
    <p:sldId id="323" r:id="rId15"/>
    <p:sldId id="313" r:id="rId16"/>
    <p:sldId id="32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99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14"/>
    <p:restoredTop sz="94613"/>
  </p:normalViewPr>
  <p:slideViewPr>
    <p:cSldViewPr snapToGrid="0" snapToObjects="1">
      <p:cViewPr varScale="1">
        <p:scale>
          <a:sx n="71" d="100"/>
          <a:sy n="71" d="100"/>
        </p:scale>
        <p:origin x="8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198" d="100"/>
          <a:sy n="198" d="100"/>
        </p:scale>
        <p:origin x="296" y="-5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C19C5-E045-0E4C-BE1D-B666E3A3F123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81229-A234-1147-B917-6189A5BE360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936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52635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72902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41056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6098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4778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33143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3104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89611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2331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96680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5499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5809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36659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35919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4346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C</a:t>
            </a:r>
            <a:r>
              <a:rPr lang="es-ES_tradnl" b="1" dirty="0" smtClean="0"/>
              <a:t>omunidad campesina “Cordillera Blanca, sector de Acocancha,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 smtClean="0"/>
              <a:t>Centro poblado de Canrey Chico, </a:t>
            </a:r>
          </a:p>
          <a:p>
            <a:pPr marL="171450" indent="-171450">
              <a:buFont typeface="Arial" charset="0"/>
              <a:buChar char="•"/>
            </a:pPr>
            <a:r>
              <a:rPr lang="es-ES_tradnl" dirty="0"/>
              <a:t>D</a:t>
            </a:r>
            <a:r>
              <a:rPr lang="es-ES_tradnl" dirty="0" smtClean="0"/>
              <a:t>istrito y provincia de Recuay</a:t>
            </a:r>
          </a:p>
          <a:p>
            <a:endParaRPr lang="es-ES_tradnl" dirty="0" smtClean="0"/>
          </a:p>
          <a:p>
            <a:r>
              <a:rPr lang="es-ES_tradnl" b="1" dirty="0" smtClean="0"/>
              <a:t>Subcuenca del río Negro</a:t>
            </a:r>
          </a:p>
          <a:p>
            <a:r>
              <a:rPr lang="es-ES_tradnl" dirty="0" smtClean="0"/>
              <a:t>Origen: zona de Tinco, micro-cuencas de los ríos </a:t>
            </a:r>
            <a:r>
              <a:rPr lang="es-ES_tradnl" dirty="0" err="1" smtClean="0"/>
              <a:t>Rurec</a:t>
            </a:r>
            <a:r>
              <a:rPr lang="es-ES_tradnl" dirty="0" smtClean="0"/>
              <a:t> y </a:t>
            </a:r>
            <a:r>
              <a:rPr lang="es-ES_tradnl" dirty="0" err="1" smtClean="0"/>
              <a:t>Uquian</a:t>
            </a:r>
            <a:endParaRPr lang="es-ES_tradnl" dirty="0" smtClean="0"/>
          </a:p>
          <a:p>
            <a:r>
              <a:rPr lang="es-ES_tradnl" dirty="0" smtClean="0"/>
              <a:t>Caudal:  ~2,086 l/s,</a:t>
            </a:r>
          </a:p>
          <a:p>
            <a:r>
              <a:rPr lang="en-US" dirty="0" err="1" smtClean="0"/>
              <a:t>Longitud</a:t>
            </a:r>
            <a:r>
              <a:rPr lang="en-US" dirty="0" smtClean="0"/>
              <a:t>: </a:t>
            </a:r>
            <a:r>
              <a:rPr lang="es-ES_tradnl" dirty="0" smtClean="0"/>
              <a:t>6.26 kilómetros (</a:t>
            </a:r>
            <a:r>
              <a:rPr lang="es-ES_tradnl" dirty="0" err="1" smtClean="0"/>
              <a:t>Rurec</a:t>
            </a:r>
            <a:r>
              <a:rPr lang="es-ES_tradnl" dirty="0" smtClean="0"/>
              <a:t> – Santa / puente Bedoya)</a:t>
            </a:r>
          </a:p>
          <a:p>
            <a:endParaRPr lang="es-ES_tradnl" dirty="0" smtClean="0"/>
          </a:p>
          <a:p>
            <a:r>
              <a:rPr lang="es-ES_tradnl" b="1" dirty="0" smtClean="0"/>
              <a:t>Canal Chonta: (sección sur de la subcuenca)</a:t>
            </a:r>
          </a:p>
          <a:p>
            <a:endParaRPr lang="es-ES_tradnl" b="1" dirty="0"/>
          </a:p>
          <a:p>
            <a:endParaRPr lang="es-ES_tradnl" b="1" dirty="0" smtClean="0"/>
          </a:p>
          <a:p>
            <a:r>
              <a:rPr lang="es-ES_tradnl" b="1" dirty="0" smtClean="0"/>
              <a:t>SON ESPACIOS GEOGRAFICOS DE ESCALA ACCESIBLE AL CONOCIMIENTO DE LA MAYORIA DE PERSONAS. PERO NO TODAS LAS PERSONAS  CONOCEN ESTA PEQUEÑA SUB-CUENCA POR IGUAL.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81229-A234-1147-B917-6189A5BE3605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1350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929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1919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398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152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020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316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066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6168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33505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766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554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7C02C-AA0C-A146-8B06-ED66B35D0C08}" type="datetimeFigureOut">
              <a:rPr lang="es-ES_tradnl" smtClean="0"/>
              <a:t>11/07/2017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9842-4A39-DE41-963B-914FE550B0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472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"/><Relationship Id="rId5" Type="http://schemas.openxmlformats.org/officeDocument/2006/relationships/image" Target="../media/image2.tif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tiff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tiff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tiff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2.tiff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tiff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mailto:bfuentealba@mountain.org" TargetMode="Externa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_logo-linea.tiff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pic>
        <p:nvPicPr>
          <p:cNvPr id="5" name="Picture 4" descr="ppt_base_fondo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91366"/>
            <a:ext cx="12192000" cy="3718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112" y="5226128"/>
            <a:ext cx="2958738" cy="8876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80219" y="5260786"/>
            <a:ext cx="59044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 err="1" smtClean="0"/>
              <a:t>CdP</a:t>
            </a:r>
            <a:r>
              <a:rPr lang="es-ES_tradnl" sz="2000" dirty="0" smtClean="0"/>
              <a:t> 13, Sucre - Bolivia</a:t>
            </a:r>
          </a:p>
          <a:p>
            <a:pPr algn="ctr"/>
            <a:r>
              <a:rPr lang="es-ES_tradnl" sz="2000" dirty="0" smtClean="0"/>
              <a:t>10 al 12 de Julio 2017</a:t>
            </a:r>
          </a:p>
          <a:p>
            <a:endParaRPr lang="es-ES_tradnl" sz="2000" dirty="0"/>
          </a:p>
          <a:p>
            <a:pPr algn="ctr"/>
            <a:endParaRPr lang="es-ES_tradnl" sz="2000" dirty="0" smtClean="0"/>
          </a:p>
          <a:p>
            <a:endParaRPr lang="es-ES_tradnl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519518" y="1768976"/>
            <a:ext cx="839096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/>
              <a:t>Caracterización socio-ambiental en las comunidades “Los Andes de </a:t>
            </a:r>
            <a:r>
              <a:rPr lang="es-PE" sz="2800" b="1" dirty="0" err="1"/>
              <a:t>Recuay</a:t>
            </a:r>
            <a:r>
              <a:rPr lang="es-PE" sz="2800" b="1" dirty="0"/>
              <a:t>” y “</a:t>
            </a:r>
            <a:r>
              <a:rPr lang="es-PE" sz="2800" b="1" dirty="0" err="1"/>
              <a:t>Canray</a:t>
            </a:r>
            <a:r>
              <a:rPr lang="es-PE" sz="2800" b="1" dirty="0"/>
              <a:t> Grande”, </a:t>
            </a:r>
            <a:r>
              <a:rPr lang="es-PE" sz="2800" b="1" dirty="0" smtClean="0"/>
              <a:t>Perú</a:t>
            </a:r>
            <a:endParaRPr lang="es-ES_tradnl" sz="2800" b="1" dirty="0"/>
          </a:p>
          <a:p>
            <a:pPr algn="ctr"/>
            <a:endParaRPr lang="en-US" sz="2800" dirty="0" smtClean="0"/>
          </a:p>
          <a:p>
            <a:pPr algn="ctr"/>
            <a:endParaRPr lang="en-US" sz="2800" dirty="0"/>
          </a:p>
          <a:p>
            <a:pPr algn="r"/>
            <a:r>
              <a:rPr lang="es-ES_tradnl" sz="2000" dirty="0" smtClean="0"/>
              <a:t>Beatriz </a:t>
            </a:r>
            <a:r>
              <a:rPr lang="es-ES_tradnl" sz="2000" dirty="0" err="1" smtClean="0"/>
              <a:t>Fuentealba</a:t>
            </a:r>
            <a:r>
              <a:rPr lang="es-ES_tradnl" sz="2000" dirty="0" smtClean="0"/>
              <a:t>, </a:t>
            </a:r>
            <a:r>
              <a:rPr lang="es-ES_tradnl" sz="2000" dirty="0" smtClean="0">
                <a:effectLst/>
              </a:rPr>
              <a:t>Luis Armas</a:t>
            </a:r>
          </a:p>
          <a:p>
            <a:pPr algn="r"/>
            <a:r>
              <a:rPr lang="es-ES_tradnl" sz="2000" dirty="0" err="1" smtClean="0"/>
              <a:t>Angel</a:t>
            </a:r>
            <a:r>
              <a:rPr lang="es-ES_tradnl" sz="2000" dirty="0" smtClean="0"/>
              <a:t> Mendoza, </a:t>
            </a:r>
            <a:r>
              <a:rPr lang="es-ES_tradnl" sz="2000" dirty="0" err="1" smtClean="0">
                <a:effectLst/>
              </a:rPr>
              <a:t>Eyner</a:t>
            </a:r>
            <a:r>
              <a:rPr lang="es-ES_tradnl" sz="2000" dirty="0" smtClean="0">
                <a:effectLst/>
              </a:rPr>
              <a:t> </a:t>
            </a:r>
            <a:r>
              <a:rPr lang="es-ES_tradnl" sz="2000" dirty="0" err="1" smtClean="0">
                <a:effectLst/>
              </a:rPr>
              <a:t>Alata</a:t>
            </a:r>
            <a:r>
              <a:rPr lang="en-US" sz="2000" dirty="0" smtClean="0">
                <a:effectLst/>
              </a:rPr>
              <a:t> </a:t>
            </a:r>
            <a:endParaRPr lang="es-ES_tradnl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90" y="5445308"/>
            <a:ext cx="3698325" cy="45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7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Pregunta de trabajo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97541" y="1994840"/>
            <a:ext cx="5136777" cy="3018857"/>
          </a:xfrm>
        </p:spPr>
        <p:txBody>
          <a:bodyPr>
            <a:noAutofit/>
          </a:bodyPr>
          <a:lstStyle/>
          <a:p>
            <a:pPr marL="0" indent="0">
              <a:lnSpc>
                <a:spcPct val="125000"/>
              </a:lnSpc>
              <a:spcAft>
                <a:spcPts val="600"/>
              </a:spcAft>
              <a:buNone/>
            </a:pPr>
            <a:r>
              <a:rPr lang="es-ES_tradnl" dirty="0" smtClean="0"/>
              <a:t>¿Cuáles son los contextos sociales y ambientales que existen en las comunidades campesinas en las que trabajamos? </a:t>
            </a:r>
          </a:p>
          <a:p>
            <a:pPr marL="0" indent="0">
              <a:lnSpc>
                <a:spcPct val="125000"/>
              </a:lnSpc>
              <a:spcAft>
                <a:spcPts val="600"/>
              </a:spcAft>
              <a:buNone/>
            </a:pPr>
            <a:r>
              <a:rPr lang="es-ES_tradnl" dirty="0" smtClean="0"/>
              <a:t>(Objetivo 1)</a:t>
            </a:r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5" t="3582" r="9129" b="15951"/>
          <a:stretch/>
        </p:blipFill>
        <p:spPr>
          <a:xfrm>
            <a:off x="5768788" y="1353620"/>
            <a:ext cx="6010836" cy="4308006"/>
          </a:xfrm>
          <a:prstGeom prst="rect">
            <a:avLst/>
          </a:prstGeom>
        </p:spPr>
      </p:pic>
      <p:sp>
        <p:nvSpPr>
          <p:cNvPr id="8" name="Flecha derecha 7"/>
          <p:cNvSpPr/>
          <p:nvPr/>
        </p:nvSpPr>
        <p:spPr>
          <a:xfrm>
            <a:off x="6676464" y="2467402"/>
            <a:ext cx="605118" cy="403411"/>
          </a:xfrm>
          <a:prstGeom prst="rightArrow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Flecha derecha 8"/>
          <p:cNvSpPr/>
          <p:nvPr/>
        </p:nvSpPr>
        <p:spPr>
          <a:xfrm>
            <a:off x="7039535" y="4403234"/>
            <a:ext cx="605118" cy="403411"/>
          </a:xfrm>
          <a:prstGeom prst="rightArrow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480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Metodología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11 CuadroTexto"/>
          <p:cNvSpPr txBox="1"/>
          <p:nvPr/>
        </p:nvSpPr>
        <p:spPr>
          <a:xfrm>
            <a:off x="3748245" y="1559303"/>
            <a:ext cx="1724708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Padrón comunal</a:t>
            </a:r>
          </a:p>
        </p:txBody>
      </p:sp>
      <p:cxnSp>
        <p:nvCxnSpPr>
          <p:cNvPr id="12" name="54 Conector recto de flecha"/>
          <p:cNvCxnSpPr>
            <a:stCxn id="18" idx="3"/>
            <a:endCxn id="31" idx="1"/>
          </p:cNvCxnSpPr>
          <p:nvPr/>
        </p:nvCxnSpPr>
        <p:spPr>
          <a:xfrm>
            <a:off x="2447364" y="2861717"/>
            <a:ext cx="1300879" cy="97665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9 CuadroTexto"/>
          <p:cNvSpPr txBox="1"/>
          <p:nvPr/>
        </p:nvSpPr>
        <p:spPr>
          <a:xfrm>
            <a:off x="9183577" y="2867244"/>
            <a:ext cx="1883352" cy="707886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sz="2000" dirty="0" smtClean="0"/>
              <a:t>Recorridos en la comunidad</a:t>
            </a:r>
          </a:p>
        </p:txBody>
      </p:sp>
      <p:sp>
        <p:nvSpPr>
          <p:cNvPr id="16" name="34 CuadroTexto"/>
          <p:cNvSpPr txBox="1"/>
          <p:nvPr/>
        </p:nvSpPr>
        <p:spPr>
          <a:xfrm>
            <a:off x="9180511" y="4727603"/>
            <a:ext cx="1886417" cy="707886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sz="2000" dirty="0" smtClean="0"/>
              <a:t>Muestreo de suelos y pastos</a:t>
            </a:r>
          </a:p>
        </p:txBody>
      </p:sp>
      <p:cxnSp>
        <p:nvCxnSpPr>
          <p:cNvPr id="17" name="37 Conector recto de flecha"/>
          <p:cNvCxnSpPr>
            <a:stCxn id="18" idx="3"/>
            <a:endCxn id="9" idx="1"/>
          </p:cNvCxnSpPr>
          <p:nvPr/>
        </p:nvCxnSpPr>
        <p:spPr>
          <a:xfrm flipV="1">
            <a:off x="2447364" y="1913246"/>
            <a:ext cx="1300881" cy="94847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27 CuadroTexto"/>
          <p:cNvSpPr txBox="1"/>
          <p:nvPr/>
        </p:nvSpPr>
        <p:spPr>
          <a:xfrm>
            <a:off x="660575" y="2507774"/>
            <a:ext cx="1786789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s-MX" sz="2000" dirty="0"/>
              <a:t>CONDICIONES SOCIALES</a:t>
            </a:r>
          </a:p>
        </p:txBody>
      </p:sp>
      <p:cxnSp>
        <p:nvCxnSpPr>
          <p:cNvPr id="19" name="50 Conector recto de flecha"/>
          <p:cNvCxnSpPr>
            <a:stCxn id="21" idx="3"/>
            <a:endCxn id="14" idx="1"/>
          </p:cNvCxnSpPr>
          <p:nvPr/>
        </p:nvCxnSpPr>
        <p:spPr>
          <a:xfrm flipV="1">
            <a:off x="8094784" y="3221187"/>
            <a:ext cx="1088793" cy="9390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53 Conector recto de flecha"/>
          <p:cNvCxnSpPr>
            <a:stCxn id="21" idx="3"/>
            <a:endCxn id="16" idx="1"/>
          </p:cNvCxnSpPr>
          <p:nvPr/>
        </p:nvCxnSpPr>
        <p:spPr>
          <a:xfrm>
            <a:off x="8094784" y="4160271"/>
            <a:ext cx="1085727" cy="9212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7 CuadroTexto"/>
          <p:cNvSpPr txBox="1"/>
          <p:nvPr/>
        </p:nvSpPr>
        <p:spPr>
          <a:xfrm>
            <a:off x="6307995" y="3806328"/>
            <a:ext cx="1786789" cy="707886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spcBef>
                <a:spcPts val="1200"/>
              </a:spcBef>
              <a:spcAft>
                <a:spcPts val="1200"/>
              </a:spcAft>
              <a:defRPr sz="1600" b="1"/>
            </a:lvl1pPr>
          </a:lstStyle>
          <a:p>
            <a:r>
              <a:rPr lang="es-MX" sz="2000" dirty="0"/>
              <a:t>CONDICIONES </a:t>
            </a:r>
            <a:r>
              <a:rPr lang="es-MX" sz="2000" dirty="0" smtClean="0"/>
              <a:t>BIOFÍSICAS</a:t>
            </a:r>
            <a:endParaRPr lang="es-MX" sz="2000" dirty="0"/>
          </a:p>
        </p:txBody>
      </p:sp>
      <p:cxnSp>
        <p:nvCxnSpPr>
          <p:cNvPr id="26" name="54 Conector recto de flecha"/>
          <p:cNvCxnSpPr>
            <a:stCxn id="21" idx="3"/>
            <a:endCxn id="27" idx="1"/>
          </p:cNvCxnSpPr>
          <p:nvPr/>
        </p:nvCxnSpPr>
        <p:spPr>
          <a:xfrm flipV="1">
            <a:off x="8094784" y="4145953"/>
            <a:ext cx="1075346" cy="1431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11 CuadroTexto"/>
          <p:cNvSpPr txBox="1"/>
          <p:nvPr/>
        </p:nvSpPr>
        <p:spPr>
          <a:xfrm>
            <a:off x="3748243" y="2544494"/>
            <a:ext cx="1724709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Encuestas dirigidas</a:t>
            </a:r>
          </a:p>
        </p:txBody>
      </p:sp>
      <p:sp>
        <p:nvSpPr>
          <p:cNvPr id="31" name="11 CuadroTexto"/>
          <p:cNvSpPr txBox="1"/>
          <p:nvPr/>
        </p:nvSpPr>
        <p:spPr>
          <a:xfrm>
            <a:off x="3748243" y="3484427"/>
            <a:ext cx="1724709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Historia de la comunidad</a:t>
            </a:r>
          </a:p>
        </p:txBody>
      </p:sp>
      <p:cxnSp>
        <p:nvCxnSpPr>
          <p:cNvPr id="32" name="37 Conector recto de flecha"/>
          <p:cNvCxnSpPr>
            <a:stCxn id="18" idx="3"/>
            <a:endCxn id="30" idx="1"/>
          </p:cNvCxnSpPr>
          <p:nvPr/>
        </p:nvCxnSpPr>
        <p:spPr>
          <a:xfrm>
            <a:off x="2447364" y="2861717"/>
            <a:ext cx="1300879" cy="3672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19 CuadroTexto"/>
          <p:cNvSpPr txBox="1"/>
          <p:nvPr/>
        </p:nvSpPr>
        <p:spPr>
          <a:xfrm>
            <a:off x="9170130" y="3792010"/>
            <a:ext cx="1896108" cy="707886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sz="2000" dirty="0" smtClean="0"/>
              <a:t>Mapas de uso de suelos</a:t>
            </a:r>
          </a:p>
        </p:txBody>
      </p:sp>
    </p:spTree>
    <p:extLst>
      <p:ext uri="{BB962C8B-B14F-4D97-AF65-F5344CB8AC3E}">
        <p14:creationId xmlns:p14="http://schemas.microsoft.com/office/powerpoint/2010/main" val="124237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1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Diseño encuestas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838200" y="1353621"/>
            <a:ext cx="10515600" cy="4944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400" dirty="0" smtClean="0"/>
              <a:t>Diferencias en información previa 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438564"/>
              </p:ext>
            </p:extLst>
          </p:nvPr>
        </p:nvGraphicFramePr>
        <p:xfrm>
          <a:off x="2717801" y="1958874"/>
          <a:ext cx="6843058" cy="348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8488"/>
                <a:gridCol w="3374570"/>
              </a:tblGrid>
              <a:tr h="582620">
                <a:tc>
                  <a:txBody>
                    <a:bodyPr/>
                    <a:lstStyle/>
                    <a:p>
                      <a:pPr algn="ctr"/>
                      <a:r>
                        <a:rPr lang="es-PE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C.C</a:t>
                      </a:r>
                      <a:r>
                        <a:rPr lang="es-PE" sz="24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LOS ANDES</a:t>
                      </a:r>
                      <a:endParaRPr lang="es-PE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C.C.</a:t>
                      </a:r>
                      <a:r>
                        <a:rPr lang="es-PE" sz="24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CANRAY GRANDE</a:t>
                      </a:r>
                      <a:endParaRPr lang="es-PE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555726"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Tres</a:t>
                      </a:r>
                      <a:r>
                        <a:rPr lang="es-PE" sz="2000" baseline="0" dirty="0" smtClean="0"/>
                        <a:t> sectores muy marcados</a:t>
                      </a:r>
                      <a:endParaRPr lang="es-PE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Muchas áreas con viviendas</a:t>
                      </a:r>
                      <a:endParaRPr lang="es-PE" sz="2000" dirty="0"/>
                    </a:p>
                  </a:txBody>
                  <a:tcPr anchor="ctr"/>
                </a:tc>
              </a:tr>
              <a:tr h="549451"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Sin ganado comunal</a:t>
                      </a:r>
                      <a:endParaRPr lang="es-PE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Con ganado comunal</a:t>
                      </a:r>
                      <a:endParaRPr lang="es-PE" sz="2000" dirty="0"/>
                    </a:p>
                  </a:txBody>
                  <a:tcPr anchor="ctr"/>
                </a:tc>
              </a:tr>
              <a:tr h="839011"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Dos formas en que familias acceden a pastos  </a:t>
                      </a:r>
                      <a:endParaRPr lang="es-PE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Una forma</a:t>
                      </a:r>
                      <a:r>
                        <a:rPr lang="es-PE" sz="2000" baseline="0" dirty="0" smtClean="0"/>
                        <a:t> en que familias acceden a pastos</a:t>
                      </a:r>
                      <a:endParaRPr lang="es-PE" sz="2000" dirty="0"/>
                    </a:p>
                  </a:txBody>
                  <a:tcPr anchor="ctr"/>
                </a:tc>
              </a:tr>
              <a:tr h="962199"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Grandes diferencias en número</a:t>
                      </a:r>
                      <a:r>
                        <a:rPr lang="es-PE" sz="2000" baseline="0" dirty="0" smtClean="0"/>
                        <a:t> de ganado por familia</a:t>
                      </a:r>
                      <a:endParaRPr lang="es-PE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Sin información de ganado por familia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Elipse 6"/>
          <p:cNvSpPr/>
          <p:nvPr/>
        </p:nvSpPr>
        <p:spPr>
          <a:xfrm>
            <a:off x="2717801" y="2595282"/>
            <a:ext cx="3414058" cy="4706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Elipse 8"/>
          <p:cNvSpPr/>
          <p:nvPr/>
        </p:nvSpPr>
        <p:spPr>
          <a:xfrm>
            <a:off x="2789519" y="3711388"/>
            <a:ext cx="3414058" cy="6633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3579502" y="5526513"/>
            <a:ext cx="1834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400" b="1" dirty="0" smtClean="0">
                <a:solidFill>
                  <a:srgbClr val="FF0000"/>
                </a:solidFill>
              </a:rPr>
              <a:t>18 encuestas</a:t>
            </a:r>
            <a:endParaRPr lang="es-PE" sz="2400" b="1" dirty="0">
              <a:solidFill>
                <a:srgbClr val="FF0000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6284259" y="2595282"/>
            <a:ext cx="3414058" cy="470647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FF33CC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6203577" y="4566975"/>
            <a:ext cx="3357282" cy="69305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FF33CC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965172" y="5518933"/>
            <a:ext cx="1834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400" b="1" dirty="0" smtClean="0">
                <a:solidFill>
                  <a:schemeClr val="accent6">
                    <a:lumMod val="75000"/>
                  </a:schemeClr>
                </a:solidFill>
              </a:rPr>
              <a:t>26 encuestas</a:t>
            </a:r>
            <a:endParaRPr lang="es-P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38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/>
      <p:bldP spid="11" grpId="0" animBg="1"/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130743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7869786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Muestreo pastos y suelo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8" name="Imagen 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51" y="1216685"/>
            <a:ext cx="5437094" cy="3609826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83" y="1268519"/>
            <a:ext cx="5168623" cy="350615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36791" y="4871813"/>
            <a:ext cx="11681339" cy="11617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s-PE" sz="1900" b="1" dirty="0" smtClean="0"/>
              <a:t>Distribución:</a:t>
            </a:r>
            <a:r>
              <a:rPr lang="es-PE" sz="1900" dirty="0" smtClean="0"/>
              <a:t> altitud, pendiente (plano-ladera), NDVI (alto-bajo), manejo ganadero (pasto común-manada-comunal)</a:t>
            </a:r>
          </a:p>
          <a:p>
            <a:pPr>
              <a:lnSpc>
                <a:spcPct val="125000"/>
              </a:lnSpc>
            </a:pPr>
            <a:r>
              <a:rPr lang="es-PE" sz="1900" b="1" dirty="0" smtClean="0"/>
              <a:t>Época:</a:t>
            </a:r>
            <a:r>
              <a:rPr lang="es-PE" sz="1900" dirty="0" smtClean="0"/>
              <a:t> seca (Noviembre 2016) y lluvias (Mayo 2017)</a:t>
            </a:r>
          </a:p>
          <a:p>
            <a:pPr>
              <a:lnSpc>
                <a:spcPct val="125000"/>
              </a:lnSpc>
            </a:pPr>
            <a:r>
              <a:rPr lang="es-PE" sz="1900" b="1" dirty="0" smtClean="0"/>
              <a:t>Variables: </a:t>
            </a:r>
            <a:r>
              <a:rPr lang="es-PE" sz="1900" dirty="0" smtClean="0"/>
              <a:t>pH, fertilidad, profundidad, compactación suelo. Cobertura suelo. Disponibilidad de pastos para ganado.   </a:t>
            </a:r>
            <a:endParaRPr lang="es-PE" sz="1900" dirty="0"/>
          </a:p>
        </p:txBody>
      </p:sp>
    </p:spTree>
    <p:extLst>
      <p:ext uri="{BB962C8B-B14F-4D97-AF65-F5344CB8AC3E}">
        <p14:creationId xmlns:p14="http://schemas.microsoft.com/office/powerpoint/2010/main" val="46679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Supuestos iniciales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781971" y="2195834"/>
            <a:ext cx="5689427" cy="2681485"/>
          </a:xfrm>
        </p:spPr>
        <p:txBody>
          <a:bodyPr>
            <a:noAutofit/>
          </a:bodyPr>
          <a:lstStyle/>
          <a:p>
            <a:pPr marL="0" indent="0">
              <a:lnSpc>
                <a:spcPct val="125000"/>
              </a:lnSpc>
              <a:spcAft>
                <a:spcPts val="600"/>
              </a:spcAft>
              <a:buNone/>
            </a:pPr>
            <a:r>
              <a:rPr lang="es-ES_tradnl" sz="2400" dirty="0" smtClean="0"/>
              <a:t>C.C. </a:t>
            </a:r>
            <a:r>
              <a:rPr lang="es-ES_tradnl" sz="2400" dirty="0" err="1" smtClean="0"/>
              <a:t>Canray</a:t>
            </a:r>
            <a:r>
              <a:rPr lang="es-ES_tradnl" sz="2400" dirty="0" smtClean="0"/>
              <a:t> Grande la ganadería es tan importante como en C.C Cordillera Blanca, en Los Andes hay mayor área agrícola</a:t>
            </a:r>
          </a:p>
          <a:p>
            <a:pPr marL="0" indent="0">
              <a:lnSpc>
                <a:spcPct val="125000"/>
              </a:lnSpc>
              <a:spcAft>
                <a:spcPts val="600"/>
              </a:spcAft>
              <a:buNone/>
            </a:pPr>
            <a:r>
              <a:rPr lang="es-ES_tradnl" sz="2400" dirty="0" smtClean="0"/>
              <a:t>C.C Los Andes tienen pastos con menor degradación por ser menos comuneros</a:t>
            </a:r>
            <a:endParaRPr lang="es-ES_tradnl" sz="2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5" t="6974" r="10066" b="19684"/>
          <a:stretch/>
        </p:blipFill>
        <p:spPr>
          <a:xfrm>
            <a:off x="6562165" y="1573306"/>
            <a:ext cx="5257800" cy="3926542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7268135" y="5645905"/>
            <a:ext cx="3048217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8056115" y="5673323"/>
            <a:ext cx="990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/>
              <a:t>ALTITUD</a:t>
            </a:r>
            <a:endParaRPr lang="es-PE" b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8664471" y="1912877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b="1" dirty="0" smtClean="0"/>
              <a:t>320</a:t>
            </a:r>
            <a:endParaRPr lang="es-PE" sz="2000" b="1" dirty="0"/>
          </a:p>
        </p:txBody>
      </p:sp>
      <p:sp>
        <p:nvSpPr>
          <p:cNvPr id="16" name="CuadroTexto 15"/>
          <p:cNvSpPr txBox="1"/>
          <p:nvPr/>
        </p:nvSpPr>
        <p:spPr>
          <a:xfrm>
            <a:off x="9369362" y="387825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b="1" dirty="0" smtClean="0"/>
              <a:t>64</a:t>
            </a:r>
            <a:endParaRPr lang="es-PE" sz="2000" b="1" dirty="0"/>
          </a:p>
        </p:txBody>
      </p:sp>
    </p:spTree>
    <p:extLst>
      <p:ext uri="{BB962C8B-B14F-4D97-AF65-F5344CB8AC3E}">
        <p14:creationId xmlns:p14="http://schemas.microsoft.com/office/powerpoint/2010/main" val="192175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Uso de suelo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9" y="1703541"/>
            <a:ext cx="5499947" cy="3890436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240"/>
              </p:ext>
            </p:extLst>
          </p:nvPr>
        </p:nvGraphicFramePr>
        <p:xfrm>
          <a:off x="6037730" y="1825941"/>
          <a:ext cx="5652247" cy="364701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75006"/>
                <a:gridCol w="1579305"/>
                <a:gridCol w="1897936"/>
              </a:tblGrid>
              <a:tr h="405224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PE" sz="2000" b="1" u="none" strike="noStrike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Uso</a:t>
                      </a:r>
                      <a:r>
                        <a:rPr lang="es-PE" sz="2000" b="1" u="none" strike="noStrike" kern="12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suelo</a:t>
                      </a:r>
                      <a:endParaRPr lang="es-PE" sz="2000" b="1" u="none" strike="noStrike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s-PE" sz="2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Los Andes</a:t>
                      </a:r>
                      <a:endParaRPr lang="es-PE" sz="2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s-PE" sz="200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Canray</a:t>
                      </a:r>
                      <a:r>
                        <a:rPr lang="es-PE" sz="20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Grande</a:t>
                      </a:r>
                      <a:endParaRPr lang="es-PE" sz="20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052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>
                          <a:effectLst/>
                        </a:rPr>
                        <a:t>Plantación forestal</a:t>
                      </a:r>
                      <a:endParaRPr lang="es-PE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0.7%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2.7%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052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>
                          <a:effectLst/>
                        </a:rPr>
                        <a:t>Humedal - </a:t>
                      </a:r>
                      <a:r>
                        <a:rPr lang="es-PE" sz="1800" u="none" strike="noStrike" dirty="0" err="1">
                          <a:effectLst/>
                        </a:rPr>
                        <a:t>bofedal</a:t>
                      </a:r>
                      <a:endParaRPr lang="es-PE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3.9%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2.5%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052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Agrícola </a:t>
                      </a:r>
                      <a:r>
                        <a:rPr lang="es-PE" sz="1800" u="none" strike="noStrike" dirty="0">
                          <a:effectLst/>
                        </a:rPr>
                        <a:t>comunal</a:t>
                      </a:r>
                      <a:endParaRPr lang="es-PE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0.2%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0.4%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052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Agrícola </a:t>
                      </a:r>
                      <a:r>
                        <a:rPr lang="es-PE" sz="1800" u="none" strike="noStrike" dirty="0">
                          <a:effectLst/>
                        </a:rPr>
                        <a:t>familiar</a:t>
                      </a:r>
                      <a:endParaRPr lang="es-PE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5.6%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19.7%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052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>
                          <a:effectLst/>
                        </a:rPr>
                        <a:t>Ganadería comunal</a:t>
                      </a:r>
                      <a:endParaRPr lang="es-PE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0.0%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23.8%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052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>
                          <a:effectLst/>
                        </a:rPr>
                        <a:t>Ganadería </a:t>
                      </a:r>
                      <a:r>
                        <a:rPr lang="es-PE" sz="1800" u="none" strike="noStrike" dirty="0" smtClean="0">
                          <a:effectLst/>
                        </a:rPr>
                        <a:t>-</a:t>
                      </a:r>
                      <a:r>
                        <a:rPr lang="es-PE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es-PE" sz="1800" u="none" strike="noStrike" dirty="0" smtClean="0">
                          <a:effectLst/>
                        </a:rPr>
                        <a:t>manadas</a:t>
                      </a:r>
                      <a:endParaRPr lang="es-PE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55.8%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50.9%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052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>
                          <a:effectLst/>
                        </a:rPr>
                        <a:t>Pasto de uso común</a:t>
                      </a:r>
                      <a:endParaRPr lang="es-PE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33.8%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u="none" strike="noStrike" dirty="0" smtClean="0">
                          <a:effectLst/>
                        </a:rPr>
                        <a:t>0.0%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052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PE" sz="1800" b="1" u="none" strike="noStrike" dirty="0">
                          <a:effectLst/>
                        </a:rPr>
                        <a:t>AREA TOTAL (ha)</a:t>
                      </a:r>
                      <a:endParaRPr lang="es-PE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b="1" u="none" strike="noStrike" dirty="0">
                          <a:effectLst/>
                        </a:rPr>
                        <a:t>3721.6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s-PE" sz="1800" b="1" u="none" strike="noStrike" dirty="0">
                          <a:effectLst/>
                        </a:rPr>
                        <a:t>3835.2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6026524" y="3455893"/>
            <a:ext cx="5652247" cy="403412"/>
          </a:xfrm>
          <a:prstGeom prst="rect">
            <a:avLst/>
          </a:prstGeom>
          <a:solidFill>
            <a:srgbClr val="CC0099">
              <a:alpha val="54902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491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7476565" y="672108"/>
            <a:ext cx="4422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Condición de pastos - suelo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63088"/>
              </p:ext>
            </p:extLst>
          </p:nvPr>
        </p:nvGraphicFramePr>
        <p:xfrm>
          <a:off x="551331" y="1353620"/>
          <a:ext cx="4908177" cy="4551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88685"/>
                <a:gridCol w="1371403"/>
                <a:gridCol w="1648089"/>
              </a:tblGrid>
              <a:tr h="35010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PE" sz="1800" u="none" strike="noStrike" kern="1200" dirty="0" smtClean="0">
                          <a:effectLst/>
                        </a:rPr>
                        <a:t>Uso</a:t>
                      </a:r>
                      <a:r>
                        <a:rPr lang="es-PE" sz="1800" u="none" strike="noStrike" kern="1200" baseline="0" dirty="0" smtClean="0">
                          <a:effectLst/>
                        </a:rPr>
                        <a:t> de suelo</a:t>
                      </a:r>
                      <a:endParaRPr lang="es-PE" sz="1800" b="1" u="none" strike="noStrike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s-PE" sz="1800" u="none" strike="noStrike" dirty="0">
                          <a:effectLst/>
                        </a:rPr>
                        <a:t>Los Andes</a:t>
                      </a:r>
                      <a:endParaRPr lang="es-PE" sz="18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s-PE" sz="1800" u="none" strike="noStrike" dirty="0" err="1">
                          <a:effectLst/>
                        </a:rPr>
                        <a:t>Canray</a:t>
                      </a:r>
                      <a:r>
                        <a:rPr lang="es-PE" sz="1800" u="none" strike="noStrike" dirty="0">
                          <a:effectLst/>
                        </a:rPr>
                        <a:t> Grande</a:t>
                      </a:r>
                      <a:endParaRPr lang="es-PE" sz="18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 dirty="0">
                          <a:effectLst/>
                        </a:rPr>
                        <a:t>n° puntos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14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14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Altitud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3831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3988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Pendiente (°)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8.7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12.8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pH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4.7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4.9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% M.O.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7.4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 dirty="0">
                          <a:effectLst/>
                        </a:rPr>
                        <a:t>13.1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Profundidad (cm)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22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23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PE" sz="1800" b="1" u="none" strike="noStrike" dirty="0">
                          <a:effectLst/>
                        </a:rPr>
                        <a:t>% </a:t>
                      </a:r>
                      <a:r>
                        <a:rPr lang="es-PE" sz="1800" b="1" u="none" strike="noStrike" dirty="0" smtClean="0">
                          <a:effectLst/>
                        </a:rPr>
                        <a:t>suelo sin </a:t>
                      </a:r>
                      <a:r>
                        <a:rPr lang="es-PE" sz="1800" b="1" u="none" strike="noStrike" dirty="0">
                          <a:effectLst/>
                        </a:rPr>
                        <a:t>vegetación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Seca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41.2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77.7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Lluvia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24.9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87.5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PE" sz="1800" b="1" u="none" strike="noStrike" dirty="0" smtClean="0">
                          <a:effectLst/>
                        </a:rPr>
                        <a:t>Índice </a:t>
                      </a:r>
                      <a:r>
                        <a:rPr lang="es-PE" sz="1800" b="1" u="none" strike="noStrike" dirty="0">
                          <a:effectLst/>
                        </a:rPr>
                        <a:t>condición de pastos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Seca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 dirty="0">
                          <a:effectLst/>
                        </a:rPr>
                        <a:t>29.4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 dirty="0">
                          <a:effectLst/>
                        </a:rPr>
                        <a:t>41.4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010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u="none" strike="noStrike">
                          <a:effectLst/>
                        </a:rPr>
                        <a:t>Lluvia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>
                          <a:effectLst/>
                        </a:rPr>
                        <a:t>38.7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u="none" strike="noStrike" dirty="0">
                          <a:effectLst/>
                        </a:rPr>
                        <a:t>44.6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Elipse 3"/>
          <p:cNvSpPr/>
          <p:nvPr/>
        </p:nvSpPr>
        <p:spPr>
          <a:xfrm>
            <a:off x="4572001" y="3146612"/>
            <a:ext cx="968188" cy="309282"/>
          </a:xfrm>
          <a:prstGeom prst="ellipse">
            <a:avLst/>
          </a:prstGeom>
          <a:noFill/>
          <a:ln w="3810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Elipse 10"/>
          <p:cNvSpPr/>
          <p:nvPr/>
        </p:nvSpPr>
        <p:spPr>
          <a:xfrm>
            <a:off x="4670613" y="4186514"/>
            <a:ext cx="968188" cy="735110"/>
          </a:xfrm>
          <a:prstGeom prst="ellipse">
            <a:avLst/>
          </a:prstGeom>
          <a:noFill/>
          <a:ln w="3810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Elipse 11"/>
          <p:cNvSpPr/>
          <p:nvPr/>
        </p:nvSpPr>
        <p:spPr>
          <a:xfrm>
            <a:off x="3030072" y="5247054"/>
            <a:ext cx="968188" cy="309282"/>
          </a:xfrm>
          <a:prstGeom prst="ellipse">
            <a:avLst/>
          </a:prstGeom>
          <a:noFill/>
          <a:ln w="3810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CuadroTexto 14"/>
          <p:cNvSpPr txBox="1"/>
          <p:nvPr/>
        </p:nvSpPr>
        <p:spPr>
          <a:xfrm>
            <a:off x="9376174" y="1909736"/>
            <a:ext cx="2829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s-PE" sz="2400" dirty="0" smtClean="0">
                <a:solidFill>
                  <a:schemeClr val="accent2">
                    <a:lumMod val="75000"/>
                  </a:schemeClr>
                </a:solidFill>
              </a:rPr>
              <a:t>CANRAY GRANDE</a:t>
            </a:r>
            <a:endParaRPr lang="es-PE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7233162" y="1912219"/>
            <a:ext cx="2262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s-PE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PE" dirty="0">
                <a:solidFill>
                  <a:schemeClr val="accent6">
                    <a:lumMod val="75000"/>
                  </a:schemeClr>
                </a:solidFill>
              </a:rPr>
              <a:t>LOS ANDES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449" y="2442606"/>
            <a:ext cx="996270" cy="846197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243" y="3680832"/>
            <a:ext cx="1509322" cy="1166025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9563688" y="2640252"/>
            <a:ext cx="2454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chemeClr val="accent2">
                    <a:lumMod val="75000"/>
                  </a:schemeClr>
                </a:solidFill>
              </a:rPr>
              <a:t>36 </a:t>
            </a:r>
            <a:r>
              <a:rPr lang="es-PE" sz="2400" b="1" dirty="0" smtClean="0">
                <a:solidFill>
                  <a:schemeClr val="accent2">
                    <a:lumMod val="75000"/>
                  </a:schemeClr>
                </a:solidFill>
              </a:rPr>
              <a:t>por familia</a:t>
            </a:r>
            <a:endParaRPr lang="es-PE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9563689" y="4151478"/>
            <a:ext cx="2454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chemeClr val="accent2">
                    <a:lumMod val="75000"/>
                  </a:schemeClr>
                </a:solidFill>
              </a:rPr>
              <a:t>4.3 </a:t>
            </a:r>
            <a:r>
              <a:rPr lang="es-PE" sz="2400" b="1" dirty="0" smtClean="0">
                <a:solidFill>
                  <a:schemeClr val="accent2">
                    <a:lumMod val="75000"/>
                  </a:schemeClr>
                </a:solidFill>
              </a:rPr>
              <a:t>por familia</a:t>
            </a:r>
            <a:endParaRPr lang="es-PE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7275718" y="2640252"/>
            <a:ext cx="2454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chemeClr val="accent6">
                    <a:lumMod val="75000"/>
                  </a:schemeClr>
                </a:solidFill>
              </a:rPr>
              <a:t>60 </a:t>
            </a:r>
            <a:r>
              <a:rPr lang="es-PE" sz="2400" b="1" dirty="0" smtClean="0">
                <a:solidFill>
                  <a:schemeClr val="accent6">
                    <a:lumMod val="75000"/>
                  </a:schemeClr>
                </a:solidFill>
              </a:rPr>
              <a:t>por familia</a:t>
            </a:r>
            <a:endParaRPr lang="es-P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7275719" y="4151479"/>
            <a:ext cx="2454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chemeClr val="accent6">
                    <a:lumMod val="75000"/>
                  </a:schemeClr>
                </a:solidFill>
              </a:rPr>
              <a:t>4.7 </a:t>
            </a:r>
            <a:r>
              <a:rPr lang="es-PE" sz="2400" b="1" dirty="0" smtClean="0">
                <a:solidFill>
                  <a:schemeClr val="accent6">
                    <a:lumMod val="75000"/>
                  </a:schemeClr>
                </a:solidFill>
              </a:rPr>
              <a:t>por familia</a:t>
            </a:r>
            <a:endParaRPr lang="es-P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91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5" grpId="0"/>
      <p:bldP spid="16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7937020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Condiciones sociales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880695"/>
              </p:ext>
            </p:extLst>
          </p:nvPr>
        </p:nvGraphicFramePr>
        <p:xfrm>
          <a:off x="1734669" y="1593850"/>
          <a:ext cx="8068237" cy="3688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07025"/>
                <a:gridCol w="2743200"/>
                <a:gridCol w="2918012"/>
              </a:tblGrid>
              <a:tr h="370840">
                <a:tc>
                  <a:txBody>
                    <a:bodyPr/>
                    <a:lstStyle/>
                    <a:p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C.C. LOS ANDES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C.C. CANRAY GRANDE</a:t>
                      </a:r>
                      <a:endParaRPr lang="es-PE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sz="2000" dirty="0" smtClean="0"/>
                        <a:t>Usufructo</a:t>
                      </a:r>
                      <a:r>
                        <a:rPr lang="es-PE" sz="2000" baseline="0" dirty="0" smtClean="0"/>
                        <a:t> en PNH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NO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SI</a:t>
                      </a:r>
                      <a:endParaRPr lang="es-PE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sz="2000" dirty="0" smtClean="0"/>
                        <a:t>Edad promedio por género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H 61 (66%) –</a:t>
                      </a:r>
                      <a:r>
                        <a:rPr lang="es-PE" sz="2000" baseline="0" dirty="0" smtClean="0"/>
                        <a:t> M 63 (34%)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H 63 (66%) – M 65 (34%)</a:t>
                      </a:r>
                      <a:endParaRPr lang="es-PE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sz="2000" dirty="0" smtClean="0"/>
                        <a:t>% 24 a 37 años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4.8%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4.4%</a:t>
                      </a:r>
                      <a:endParaRPr lang="es-PE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sz="2000" dirty="0" smtClean="0"/>
                        <a:t>Actividad</a:t>
                      </a:r>
                      <a:r>
                        <a:rPr lang="es-PE" sz="2000" baseline="0" dirty="0" smtClean="0"/>
                        <a:t> n</a:t>
                      </a:r>
                      <a:r>
                        <a:rPr lang="es-PE" sz="2000" dirty="0" smtClean="0"/>
                        <a:t>o agropecuaria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19.5% de activos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18.6% de activos</a:t>
                      </a:r>
                      <a:endParaRPr lang="es-PE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sz="2000" dirty="0" smtClean="0"/>
                        <a:t>% con cultivos</a:t>
                      </a:r>
                      <a:r>
                        <a:rPr lang="es-PE" sz="2000" baseline="0" dirty="0" smtClean="0"/>
                        <a:t> fuera comunidad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65%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43%</a:t>
                      </a:r>
                      <a:endParaRPr lang="es-PE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PE" sz="2000" dirty="0" smtClean="0"/>
                        <a:t>Área</a:t>
                      </a:r>
                      <a:r>
                        <a:rPr lang="es-PE" sz="2000" baseline="0" dirty="0" smtClean="0"/>
                        <a:t> cultivada (ha)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0.11</a:t>
                      </a:r>
                      <a:endParaRPr lang="es-P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 smtClean="0"/>
                        <a:t>0.24</a:t>
                      </a:r>
                      <a:endParaRPr lang="es-PE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94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Historia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r="4121"/>
          <a:stretch/>
        </p:blipFill>
        <p:spPr>
          <a:xfrm>
            <a:off x="285899" y="1154987"/>
            <a:ext cx="6276267" cy="4116260"/>
          </a:xfr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5" t="6974" r="10066" b="19684"/>
          <a:stretch/>
        </p:blipFill>
        <p:spPr>
          <a:xfrm>
            <a:off x="6562166" y="1737493"/>
            <a:ext cx="5278426" cy="394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2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C.C. CANRAY GRANDE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050" name="Picture 2" descr="Canray (1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95" y="1154987"/>
            <a:ext cx="5400675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682" y="2426617"/>
            <a:ext cx="5611906" cy="33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2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C.C. LOS ANDES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074" name="Picture 2" descr="DSC034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347" y="1724747"/>
            <a:ext cx="5124450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DSC0173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16" y="1078437"/>
            <a:ext cx="4953652" cy="373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33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… CONTINUARÁ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r="6994"/>
          <a:stretch/>
        </p:blipFill>
        <p:spPr>
          <a:xfrm>
            <a:off x="509713" y="1721224"/>
            <a:ext cx="5752848" cy="386067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441141" y="1597953"/>
            <a:ext cx="5284694" cy="4112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PE" sz="2400" dirty="0" smtClean="0"/>
              <a:t>Taller para profundizar la relación entre condición de pastos y manejo. </a:t>
            </a:r>
          </a:p>
          <a:p>
            <a:pPr marL="342900" indent="-342900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PE" sz="2400" dirty="0" smtClean="0"/>
              <a:t>Diferenciación más clara de escalas de trabajo: Comunidad – sector – familias ganaderas.</a:t>
            </a:r>
          </a:p>
          <a:p>
            <a:pPr marL="342900" indent="-342900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PE" sz="2400" dirty="0" smtClean="0"/>
              <a:t>Mejorar evaluación de </a:t>
            </a:r>
            <a:r>
              <a:rPr lang="es-PE" sz="2400" b="1" dirty="0" smtClean="0"/>
              <a:t>importancia</a:t>
            </a:r>
            <a:r>
              <a:rPr lang="es-PE" sz="2400" dirty="0" smtClean="0"/>
              <a:t> </a:t>
            </a:r>
            <a:r>
              <a:rPr lang="es-PE" sz="2400" dirty="0" smtClean="0"/>
              <a:t>del ganado en cada </a:t>
            </a:r>
            <a:r>
              <a:rPr lang="es-PE" sz="2400" dirty="0" smtClean="0"/>
              <a:t>escala</a:t>
            </a:r>
            <a:r>
              <a:rPr lang="es-PE" sz="2400" dirty="0" smtClean="0"/>
              <a:t>.</a:t>
            </a:r>
            <a:endParaRPr lang="es-PE" sz="2400" dirty="0" smtClean="0"/>
          </a:p>
          <a:p>
            <a:pPr marL="342900" indent="-342900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PE" sz="2400" dirty="0" smtClean="0"/>
              <a:t>Generar una tipología que integre lo observado hasta el momento.</a:t>
            </a:r>
            <a:endParaRPr lang="es-PE" sz="2400" dirty="0"/>
          </a:p>
        </p:txBody>
      </p:sp>
    </p:spTree>
    <p:extLst>
      <p:ext uri="{BB962C8B-B14F-4D97-AF65-F5344CB8AC3E}">
        <p14:creationId xmlns:p14="http://schemas.microsoft.com/office/powerpoint/2010/main" val="32569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8152173" y="631767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Discusión - literatura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838200" y="1394567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s-ES_tradnl" sz="2400" dirty="0" smtClean="0"/>
              <a:t>Comunidades campesinas de trabajo son recientes, ex-haciendas que heredaron mucha de la lógica de manejo de su territorio.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s-ES_tradnl" sz="2400" dirty="0" smtClean="0"/>
              <a:t>Se enmarcan en la lógica de la “nueva ruralidad” – y usamos marco conceptual de las estrategias de vida familiar</a:t>
            </a:r>
            <a:endParaRPr lang="es-ES_tradnl" sz="2400" dirty="0"/>
          </a:p>
        </p:txBody>
      </p:sp>
      <p:grpSp>
        <p:nvGrpSpPr>
          <p:cNvPr id="7" name="Grupo 6"/>
          <p:cNvGrpSpPr/>
          <p:nvPr/>
        </p:nvGrpSpPr>
        <p:grpSpPr>
          <a:xfrm>
            <a:off x="3164343" y="3492017"/>
            <a:ext cx="2289417" cy="2549042"/>
            <a:chOff x="4499876" y="3403345"/>
            <a:chExt cx="2289417" cy="2549042"/>
          </a:xfrm>
        </p:grpSpPr>
        <p:sp>
          <p:nvSpPr>
            <p:cNvPr id="8" name="Elipse 7"/>
            <p:cNvSpPr/>
            <p:nvPr/>
          </p:nvSpPr>
          <p:spPr>
            <a:xfrm>
              <a:off x="4499876" y="4970497"/>
              <a:ext cx="1153861" cy="98189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b="1" dirty="0" smtClean="0">
                  <a:solidFill>
                    <a:schemeClr val="accent5">
                      <a:lumMod val="50000"/>
                    </a:schemeClr>
                  </a:solidFill>
                </a:rPr>
                <a:t>U</a:t>
              </a:r>
              <a:endParaRPr lang="es-PE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9" name="Elipse 8"/>
            <p:cNvSpPr/>
            <p:nvPr/>
          </p:nvSpPr>
          <p:spPr>
            <a:xfrm>
              <a:off x="4708684" y="3403345"/>
              <a:ext cx="592912" cy="56265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1600" b="1" dirty="0" smtClean="0">
                  <a:solidFill>
                    <a:schemeClr val="accent2">
                      <a:lumMod val="75000"/>
                    </a:schemeClr>
                  </a:solidFill>
                </a:rPr>
                <a:t>CC</a:t>
              </a:r>
              <a:endParaRPr lang="es-PE" sz="16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0" name="Elipse 9"/>
            <p:cNvSpPr/>
            <p:nvPr/>
          </p:nvSpPr>
          <p:spPr>
            <a:xfrm>
              <a:off x="5984075" y="4289851"/>
              <a:ext cx="805218" cy="75027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b="1" dirty="0" smtClean="0">
                  <a:solidFill>
                    <a:schemeClr val="accent2">
                      <a:lumMod val="75000"/>
                    </a:schemeClr>
                  </a:solidFill>
                </a:rPr>
                <a:t>R</a:t>
              </a:r>
              <a:endParaRPr lang="es-PE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11" name="Conector recto de flecha 10"/>
            <p:cNvCxnSpPr>
              <a:stCxn id="10" idx="3"/>
              <a:endCxn id="8" idx="6"/>
            </p:cNvCxnSpPr>
            <p:nvPr/>
          </p:nvCxnSpPr>
          <p:spPr>
            <a:xfrm flipH="1">
              <a:off x="5653737" y="4930247"/>
              <a:ext cx="448259" cy="531195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de flecha 11"/>
            <p:cNvCxnSpPr>
              <a:stCxn id="9" idx="5"/>
              <a:endCxn id="10" idx="1"/>
            </p:cNvCxnSpPr>
            <p:nvPr/>
          </p:nvCxnSpPr>
          <p:spPr>
            <a:xfrm>
              <a:off x="5214766" y="3883603"/>
              <a:ext cx="887230" cy="516122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6705643" y="3255365"/>
            <a:ext cx="2468560" cy="2431812"/>
            <a:chOff x="8538567" y="3562340"/>
            <a:chExt cx="2468560" cy="2431812"/>
          </a:xfrm>
        </p:grpSpPr>
        <p:sp>
          <p:nvSpPr>
            <p:cNvPr id="14" name="Elipse 13"/>
            <p:cNvSpPr/>
            <p:nvPr/>
          </p:nvSpPr>
          <p:spPr>
            <a:xfrm>
              <a:off x="9214571" y="4450324"/>
              <a:ext cx="1792556" cy="1422446"/>
            </a:xfrm>
            <a:prstGeom prst="ellipse">
              <a:avLst/>
            </a:prstGeom>
            <a:solidFill>
              <a:srgbClr val="FF99FF">
                <a:alpha val="52941"/>
              </a:srgbClr>
            </a:solidFill>
            <a:ln w="28575"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6" name="Elipse 15"/>
            <p:cNvSpPr/>
            <p:nvPr/>
          </p:nvSpPr>
          <p:spPr>
            <a:xfrm>
              <a:off x="8827859" y="3562340"/>
              <a:ext cx="1157238" cy="1693279"/>
            </a:xfrm>
            <a:prstGeom prst="ellipse">
              <a:avLst/>
            </a:prstGeom>
            <a:solidFill>
              <a:srgbClr val="FF99FF">
                <a:alpha val="52941"/>
              </a:srgbClr>
            </a:solidFill>
            <a:ln w="28575"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7" name="Elipse 16"/>
            <p:cNvSpPr/>
            <p:nvPr/>
          </p:nvSpPr>
          <p:spPr>
            <a:xfrm>
              <a:off x="8538567" y="5012262"/>
              <a:ext cx="1153861" cy="981890"/>
            </a:xfrm>
            <a:prstGeom prst="ellipse">
              <a:avLst/>
            </a:prstGeom>
            <a:solidFill>
              <a:srgbClr val="B4C7E7">
                <a:alpha val="41176"/>
              </a:srgb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b="1" dirty="0" smtClean="0">
                  <a:solidFill>
                    <a:schemeClr val="accent5">
                      <a:lumMod val="50000"/>
                    </a:schemeClr>
                  </a:solidFill>
                </a:rPr>
                <a:t>U</a:t>
              </a:r>
              <a:endParaRPr lang="es-PE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8" name="Elipse 17"/>
            <p:cNvSpPr/>
            <p:nvPr/>
          </p:nvSpPr>
          <p:spPr>
            <a:xfrm>
              <a:off x="8977428" y="3700986"/>
              <a:ext cx="592912" cy="56265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1600" b="1" dirty="0" smtClean="0">
                  <a:solidFill>
                    <a:schemeClr val="accent2">
                      <a:lumMod val="75000"/>
                    </a:schemeClr>
                  </a:solidFill>
                </a:rPr>
                <a:t>CC</a:t>
              </a:r>
              <a:endParaRPr lang="es-PE" sz="16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9" name="Elipse 18"/>
            <p:cNvSpPr/>
            <p:nvPr/>
          </p:nvSpPr>
          <p:spPr>
            <a:xfrm>
              <a:off x="10077128" y="4645405"/>
              <a:ext cx="805218" cy="75027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b="1" dirty="0" smtClean="0">
                  <a:solidFill>
                    <a:schemeClr val="accent2">
                      <a:lumMod val="75000"/>
                    </a:schemeClr>
                  </a:solidFill>
                </a:rPr>
                <a:t>R</a:t>
              </a:r>
              <a:endParaRPr lang="es-PE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20" name="Conector recto de flecha 19"/>
            <p:cNvCxnSpPr>
              <a:stCxn id="19" idx="3"/>
              <a:endCxn id="17" idx="6"/>
            </p:cNvCxnSpPr>
            <p:nvPr/>
          </p:nvCxnSpPr>
          <p:spPr>
            <a:xfrm flipH="1">
              <a:off x="9692428" y="5285801"/>
              <a:ext cx="502621" cy="217406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/>
            <p:cNvCxnSpPr>
              <a:stCxn id="18" idx="5"/>
              <a:endCxn id="19" idx="1"/>
            </p:cNvCxnSpPr>
            <p:nvPr/>
          </p:nvCxnSpPr>
          <p:spPr>
            <a:xfrm>
              <a:off x="9483510" y="4181244"/>
              <a:ext cx="711539" cy="574035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/>
            <p:cNvCxnSpPr>
              <a:endCxn id="17" idx="0"/>
            </p:cNvCxnSpPr>
            <p:nvPr/>
          </p:nvCxnSpPr>
          <p:spPr>
            <a:xfrm flipH="1">
              <a:off x="9115498" y="4241887"/>
              <a:ext cx="99072" cy="770375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CuadroTexto 22"/>
          <p:cNvSpPr txBox="1"/>
          <p:nvPr/>
        </p:nvSpPr>
        <p:spPr>
          <a:xfrm>
            <a:off x="4054919" y="5995477"/>
            <a:ext cx="382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/>
              <a:t>RELACIÓN COMUNERO - COMUNIDAD</a:t>
            </a:r>
            <a:endParaRPr lang="es-PE" b="1" dirty="0"/>
          </a:p>
        </p:txBody>
      </p:sp>
      <p:sp>
        <p:nvSpPr>
          <p:cNvPr id="24" name="Elipse 23"/>
          <p:cNvSpPr/>
          <p:nvPr/>
        </p:nvSpPr>
        <p:spPr>
          <a:xfrm>
            <a:off x="7555387" y="3560579"/>
            <a:ext cx="508169" cy="49834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 smtClean="0">
                <a:solidFill>
                  <a:schemeClr val="accent2">
                    <a:lumMod val="75000"/>
                  </a:schemeClr>
                </a:solidFill>
              </a:rPr>
              <a:t>R</a:t>
            </a:r>
            <a:endParaRPr lang="es-PE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1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base_fond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77917"/>
            <a:ext cx="12192000" cy="380083"/>
          </a:xfrm>
          <a:prstGeom prst="rect">
            <a:avLst/>
          </a:prstGeom>
        </p:spPr>
      </p:pic>
      <p:pic>
        <p:nvPicPr>
          <p:cNvPr id="3" name="Picture 2" descr="111_LOGO_TMI_Ingl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6352" y="6042655"/>
            <a:ext cx="1701778" cy="347174"/>
          </a:xfrm>
          <a:prstGeom prst="rect">
            <a:avLst/>
          </a:prstGeom>
        </p:spPr>
      </p:pic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7691718" y="631767"/>
            <a:ext cx="4301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Ideas más importantes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838200" y="1478424"/>
            <a:ext cx="10515600" cy="4351338"/>
          </a:xfrm>
        </p:spPr>
        <p:txBody>
          <a:bodyPr>
            <a:normAutofit/>
          </a:bodyPr>
          <a:lstStyle/>
          <a:p>
            <a:pPr algn="just">
              <a:lnSpc>
                <a:spcPct val="114000"/>
              </a:lnSpc>
            </a:pPr>
            <a:r>
              <a:rPr lang="es-ES_tradnl" sz="2400" dirty="0" smtClean="0"/>
              <a:t>Incluir la historia de las comunidades ha cambiado nuestra forma de entender el presente.</a:t>
            </a:r>
          </a:p>
          <a:p>
            <a:pPr algn="just">
              <a:lnSpc>
                <a:spcPct val="114000"/>
              </a:lnSpc>
            </a:pPr>
            <a:r>
              <a:rPr lang="es-ES_tradnl" sz="2400" dirty="0" smtClean="0"/>
              <a:t>Necesidad de entender el sistema de producción de forma integral: agrícola – pecuario, comunal-familiar-privado.</a:t>
            </a:r>
          </a:p>
          <a:p>
            <a:pPr algn="just">
              <a:lnSpc>
                <a:spcPct val="114000"/>
              </a:lnSpc>
            </a:pPr>
            <a:r>
              <a:rPr lang="es-ES_tradnl" sz="2400" dirty="0" err="1" smtClean="0"/>
              <a:t>Interdisciplina</a:t>
            </a:r>
            <a:r>
              <a:rPr lang="es-ES_tradnl" sz="2400" dirty="0" smtClean="0"/>
              <a:t> para integrar la información social y ambiental. </a:t>
            </a:r>
          </a:p>
          <a:p>
            <a:pPr algn="just">
              <a:lnSpc>
                <a:spcPct val="114000"/>
              </a:lnSpc>
            </a:pPr>
            <a:r>
              <a:rPr lang="es-ES_tradnl" sz="2400" dirty="0" smtClean="0"/>
              <a:t>Importancia de la CONTEXTUALIZACIÓN de nuestras acciones, para ajustar las estrategias e innovaciones que promovemos, y nuestra forma de </a:t>
            </a:r>
            <a:r>
              <a:rPr lang="es-ES_tradnl" sz="2400" smtClean="0"/>
              <a:t>hacer </a:t>
            </a:r>
            <a:r>
              <a:rPr lang="es-ES_tradnl" sz="2400" smtClean="0"/>
              <a:t>investigación.</a:t>
            </a:r>
            <a:endParaRPr lang="es-ES_tradnl" sz="2400" dirty="0" smtClean="0"/>
          </a:p>
        </p:txBody>
      </p:sp>
    </p:spTree>
    <p:extLst>
      <p:ext uri="{BB962C8B-B14F-4D97-AF65-F5344CB8AC3E}">
        <p14:creationId xmlns:p14="http://schemas.microsoft.com/office/powerpoint/2010/main" val="27151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_logo-linea.tiff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261"/>
            <a:ext cx="12192000" cy="1216271"/>
          </a:xfrm>
          <a:prstGeom prst="rect">
            <a:avLst/>
          </a:prstGeom>
          <a:solidFill>
            <a:srgbClr val="004080"/>
          </a:solidFill>
        </p:spPr>
      </p:pic>
      <p:sp>
        <p:nvSpPr>
          <p:cNvPr id="6" name="TextBox 5"/>
          <p:cNvSpPr txBox="1"/>
          <p:nvPr/>
        </p:nvSpPr>
        <p:spPr>
          <a:xfrm>
            <a:off x="7947601" y="2106718"/>
            <a:ext cx="3840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chemeClr val="accent5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Gracias!!</a:t>
            </a:r>
            <a:endParaRPr lang="es-ES_tradnl" sz="2800" b="1" dirty="0">
              <a:solidFill>
                <a:schemeClr val="accent5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235388" y="3189538"/>
            <a:ext cx="31435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PE" sz="2000" dirty="0"/>
          </a:p>
          <a:p>
            <a:r>
              <a:rPr lang="es-PE" sz="2000" dirty="0">
                <a:hlinkClick r:id="rId5"/>
              </a:rPr>
              <a:t>bfuentealba@mountain.org</a:t>
            </a:r>
            <a:r>
              <a:rPr lang="es-PE" sz="2000" dirty="0"/>
              <a:t>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87468"/>
            <a:ext cx="12193057" cy="3779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5076" y="6005583"/>
            <a:ext cx="1700931" cy="347502"/>
          </a:xfrm>
          <a:prstGeom prst="rect">
            <a:avLst/>
          </a:prstGeom>
        </p:spPr>
      </p:pic>
      <p:pic>
        <p:nvPicPr>
          <p:cNvPr id="8" name="Imagen 7" descr="D:\Entrevistas_FOTOS\DSC00935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3" y="1015664"/>
            <a:ext cx="7288306" cy="5163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082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2378</TotalTime>
  <Words>2044</Words>
  <Application>Microsoft Office PowerPoint</Application>
  <PresentationFormat>Panorámica</PresentationFormat>
  <Paragraphs>373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Recharte</dc:creator>
  <cp:lastModifiedBy>PACHI</cp:lastModifiedBy>
  <cp:revision>573</cp:revision>
  <cp:lastPrinted>2016-05-20T14:27:24Z</cp:lastPrinted>
  <dcterms:created xsi:type="dcterms:W3CDTF">2016-05-19T11:49:57Z</dcterms:created>
  <dcterms:modified xsi:type="dcterms:W3CDTF">2017-07-11T11:49:32Z</dcterms:modified>
</cp:coreProperties>
</file>