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24"/>
  </p:notesMasterIdLst>
  <p:sldIdLst>
    <p:sldId id="256" r:id="rId2"/>
    <p:sldId id="284" r:id="rId3"/>
    <p:sldId id="260" r:id="rId4"/>
    <p:sldId id="264" r:id="rId5"/>
    <p:sldId id="263" r:id="rId6"/>
    <p:sldId id="266" r:id="rId7"/>
    <p:sldId id="277" r:id="rId8"/>
    <p:sldId id="265" r:id="rId9"/>
    <p:sldId id="261" r:id="rId10"/>
    <p:sldId id="259" r:id="rId11"/>
    <p:sldId id="269" r:id="rId12"/>
    <p:sldId id="257" r:id="rId13"/>
    <p:sldId id="285" r:id="rId14"/>
    <p:sldId id="267" r:id="rId15"/>
    <p:sldId id="274" r:id="rId16"/>
    <p:sldId id="270" r:id="rId17"/>
    <p:sldId id="283" r:id="rId18"/>
    <p:sldId id="279" r:id="rId19"/>
    <p:sldId id="280" r:id="rId20"/>
    <p:sldId id="281" r:id="rId21"/>
    <p:sldId id="282" r:id="rId22"/>
    <p:sldId id="286" r:id="rId2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1" autoAdjust="0"/>
    <p:restoredTop sz="94660"/>
  </p:normalViewPr>
  <p:slideViewPr>
    <p:cSldViewPr>
      <p:cViewPr varScale="1">
        <p:scale>
          <a:sx n="69" d="100"/>
          <a:sy n="69" d="100"/>
        </p:scale>
        <p:origin x="-14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4299AF-BD70-43F6-B39C-D0A8C1D3A5EC}" type="datetimeFigureOut">
              <a:rPr lang="es-ES" smtClean="0"/>
              <a:t>09/07/2017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85B3BE-7BA5-4284-9EA7-A8FE12C8B0E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68914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BO" sz="1200" dirty="0" smtClean="0"/>
              <a:t>Son dirigidos por el SEDEGES y los Gobiernos Municipales. Son parte de la política del gobierno, “Programa de atención a niños menores de 6 años (PAN)”</a:t>
            </a:r>
            <a:endParaRPr lang="es-ES" sz="1200" dirty="0" smtClean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85B3BE-7BA5-4284-9EA7-A8FE12C8B0EE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0866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 smtClean="0"/>
              <a:t>A solicitud</a:t>
            </a:r>
            <a:r>
              <a:rPr lang="es-MX" baseline="0" dirty="0" smtClean="0"/>
              <a:t> del </a:t>
            </a:r>
            <a:r>
              <a:rPr lang="es-MX" baseline="0" dirty="0" err="1" smtClean="0"/>
              <a:t>minsterio</a:t>
            </a:r>
            <a:r>
              <a:rPr lang="es-MX" baseline="0" dirty="0" smtClean="0"/>
              <a:t> de salud, ellos pidieron que les ayudemos a evaluar este programa.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85B3BE-7BA5-4284-9EA7-A8FE12C8B0EE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39799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 smtClean="0"/>
              <a:t>Hemos indagado  estudios similares en Bolivia,</a:t>
            </a:r>
            <a:r>
              <a:rPr lang="es-MX" baseline="0" dirty="0" smtClean="0"/>
              <a:t> pero no encontramos.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85B3BE-7BA5-4284-9EA7-A8FE12C8B0EE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253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 smtClean="0"/>
              <a:t>El equipo de VM visitó a los centros infantiles, conversó con los educadores así como con los padres de familias y el personal del SEDEGES. Se halló que las posibles causas pueden ser las siguientes: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BO" dirty="0" smtClean="0"/>
              <a:t>Los alimentos llegan en poca cantidad y de forma discontinua, y normalmente no incluye suficientes verduras, cereales y legumbres;</a:t>
            </a:r>
          </a:p>
          <a:p>
            <a:pPr marL="0" indent="0">
              <a:buNone/>
            </a:pPr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85B3BE-7BA5-4284-9EA7-A8FE12C8B0EE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15960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 smtClean="0"/>
              <a:t>Saber qué</a:t>
            </a:r>
            <a:r>
              <a:rPr lang="es-MX" baseline="0" dirty="0" smtClean="0"/>
              <a:t> es lo que está pasando.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85B3BE-7BA5-4284-9EA7-A8FE12C8B0EE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316364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 smtClean="0"/>
              <a:t>Los</a:t>
            </a:r>
            <a:r>
              <a:rPr lang="es-MX" baseline="0" dirty="0" smtClean="0"/>
              <a:t> criterios de selección, fueron la cantidad de </a:t>
            </a:r>
            <a:r>
              <a:rPr lang="es-MX" baseline="0" dirty="0" err="1" smtClean="0"/>
              <a:t>wawa</a:t>
            </a:r>
            <a:r>
              <a:rPr lang="es-MX" baseline="0" dirty="0" smtClean="0"/>
              <a:t> </a:t>
            </a:r>
            <a:r>
              <a:rPr lang="es-MX" baseline="0" dirty="0" err="1" smtClean="0"/>
              <a:t>wasis</a:t>
            </a:r>
            <a:r>
              <a:rPr lang="es-MX" baseline="0" dirty="0" smtClean="0"/>
              <a:t> en cada municipio.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85B3BE-7BA5-4284-9EA7-A8FE12C8B0EE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11123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 smtClean="0"/>
              <a:t>Servicio Departamental de Gestión Social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85B3BE-7BA5-4284-9EA7-A8FE12C8B0EE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6453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09/07/2017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09/07/2017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09/07/2017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09/07/2017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09/07/2017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09/07/2017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09/07/2017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09/07/2017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09/07/2017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09/07/2017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09/07/2017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09/07/2017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67544" y="1916832"/>
            <a:ext cx="8458200" cy="1222375"/>
          </a:xfrm>
        </p:spPr>
        <p:txBody>
          <a:bodyPr>
            <a:noAutofit/>
          </a:bodyPr>
          <a:lstStyle/>
          <a:p>
            <a:r>
              <a:rPr lang="es-ES" sz="3600" dirty="0" smtClean="0"/>
              <a:t>Relación </a:t>
            </a:r>
            <a:r>
              <a:rPr lang="es-ES" sz="3600" dirty="0"/>
              <a:t>de los centros infantiles de atención integral (</a:t>
            </a:r>
            <a:r>
              <a:rPr lang="es-ES" sz="3600" dirty="0" err="1"/>
              <a:t>wawa</a:t>
            </a:r>
            <a:r>
              <a:rPr lang="es-ES" sz="3600" dirty="0"/>
              <a:t> </a:t>
            </a:r>
            <a:r>
              <a:rPr lang="es-ES" sz="3600" dirty="0" err="1"/>
              <a:t>wasis</a:t>
            </a:r>
            <a:r>
              <a:rPr lang="es-ES" sz="3600" dirty="0"/>
              <a:t>) con la nutrición infantil, en siete municipios del Cono Sur del Departamento de Cochabamba. 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03648" y="6115744"/>
            <a:ext cx="6400800" cy="553616"/>
          </a:xfrm>
        </p:spPr>
        <p:txBody>
          <a:bodyPr>
            <a:normAutofit/>
          </a:bodyPr>
          <a:lstStyle/>
          <a:p>
            <a:pPr algn="ctr"/>
            <a:r>
              <a:rPr lang="es-MX" dirty="0" smtClean="0"/>
              <a:t>Julio de 2017</a:t>
            </a:r>
            <a:endParaRPr lang="es-ES" dirty="0"/>
          </a:p>
        </p:txBody>
      </p:sp>
      <p:pic>
        <p:nvPicPr>
          <p:cNvPr id="4099" name="Picture 3" descr="C:\Users\Samsung5\Documents\Vecinos Mundiales\Programa Sikimira\año 2017\Enero\Adaptación de materiales del NP\PARA BANNER\DSC0123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55" b="2740"/>
          <a:stretch/>
        </p:blipFill>
        <p:spPr bwMode="auto">
          <a:xfrm>
            <a:off x="2627606" y="3717032"/>
            <a:ext cx="3888432" cy="2429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6325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Contexto de los </a:t>
            </a:r>
            <a:r>
              <a:rPr lang="es-MX" dirty="0" err="1" smtClean="0"/>
              <a:t>wawa</a:t>
            </a:r>
            <a:r>
              <a:rPr lang="es-MX" dirty="0" smtClean="0"/>
              <a:t> </a:t>
            </a:r>
            <a:r>
              <a:rPr lang="es-MX" dirty="0" err="1" smtClean="0"/>
              <a:t>wasis</a:t>
            </a:r>
            <a:endParaRPr lang="es-MX" dirty="0" smtClean="0"/>
          </a:p>
          <a:p>
            <a:r>
              <a:rPr lang="es-MX" dirty="0" smtClean="0"/>
              <a:t>Antecedentes de la investigación</a:t>
            </a:r>
          </a:p>
          <a:p>
            <a:r>
              <a:rPr lang="es-MX" dirty="0" smtClean="0"/>
              <a:t>Objetivos de la investigación</a:t>
            </a:r>
          </a:p>
          <a:p>
            <a:r>
              <a:rPr lang="es-MX" dirty="0" smtClean="0"/>
              <a:t>Área y los pasos de la investigación</a:t>
            </a:r>
          </a:p>
          <a:p>
            <a:r>
              <a:rPr lang="es-MX" dirty="0" smtClean="0"/>
              <a:t>Los beneficios de esta investigación</a:t>
            </a:r>
          </a:p>
          <a:p>
            <a:endParaRPr lang="es-MX" dirty="0" smtClean="0"/>
          </a:p>
          <a:p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Índice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48043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83223" y="2420888"/>
            <a:ext cx="3512713" cy="3877815"/>
          </a:xfrm>
        </p:spPr>
        <p:txBody>
          <a:bodyPr>
            <a:normAutofit/>
          </a:bodyPr>
          <a:lstStyle/>
          <a:p>
            <a:pPr algn="just"/>
            <a:r>
              <a:rPr lang="es-BO" dirty="0"/>
              <a:t>El objetivo es mejorar el desarrollo de los niños.  </a:t>
            </a:r>
            <a:endParaRPr lang="es-BO" dirty="0" smtClean="0"/>
          </a:p>
          <a:p>
            <a:pPr algn="just"/>
            <a:endParaRPr lang="es-BO" dirty="0"/>
          </a:p>
          <a:p>
            <a:pPr marL="0" indent="0" algn="just">
              <a:buNone/>
            </a:pPr>
            <a:endParaRPr lang="es-ES" dirty="0"/>
          </a:p>
          <a:p>
            <a:pPr algn="just"/>
            <a:r>
              <a:rPr lang="es-BO" dirty="0" smtClean="0"/>
              <a:t>Asisten niños de entre seis meses y 5 años. </a:t>
            </a:r>
          </a:p>
          <a:p>
            <a:pPr marL="0" indent="0" algn="just">
              <a:buNone/>
            </a:pPr>
            <a:endParaRPr lang="es-BO" dirty="0" smtClean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MX" sz="4400" dirty="0" smtClean="0"/>
              <a:t>Los </a:t>
            </a:r>
            <a:r>
              <a:rPr lang="es-MX" sz="4400" dirty="0" err="1" smtClean="0"/>
              <a:t>wawa</a:t>
            </a:r>
            <a:r>
              <a:rPr lang="es-MX" sz="4400" dirty="0" smtClean="0"/>
              <a:t> </a:t>
            </a:r>
            <a:r>
              <a:rPr lang="es-MX" sz="4400" dirty="0" err="1" smtClean="0"/>
              <a:t>wasis</a:t>
            </a:r>
            <a:r>
              <a:rPr lang="es-MX" sz="4400" dirty="0" smtClean="0"/>
              <a:t> o centros infantiles.</a:t>
            </a:r>
            <a:endParaRPr lang="es-ES" sz="4400" dirty="0"/>
          </a:p>
        </p:txBody>
      </p:sp>
      <p:pic>
        <p:nvPicPr>
          <p:cNvPr id="3076" name="Picture 4" descr="D:\FOTOS\Programa Sik´imira\Año 2016\SIVINGANI SUD\SS,Video comunitario,15,03,2016\DSC0588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78"/>
          <a:stretch/>
        </p:blipFill>
        <p:spPr bwMode="auto">
          <a:xfrm rot="5400000">
            <a:off x="4099480" y="2158493"/>
            <a:ext cx="4587778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3572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sz="2800" dirty="0" smtClean="0"/>
              <a:t>Seguro Universal Materno Infantil (SUMI)</a:t>
            </a:r>
          </a:p>
          <a:p>
            <a:endParaRPr lang="es-MX" sz="2800" dirty="0" smtClean="0"/>
          </a:p>
          <a:p>
            <a:r>
              <a:rPr lang="es-MX" sz="2800" dirty="0" smtClean="0"/>
              <a:t>Desnutrición cero.</a:t>
            </a:r>
          </a:p>
          <a:p>
            <a:pPr marL="0" indent="0">
              <a:buNone/>
            </a:pPr>
            <a:endParaRPr lang="es-MX" sz="2800" dirty="0" smtClean="0"/>
          </a:p>
          <a:p>
            <a:r>
              <a:rPr lang="es-MX" sz="2800" dirty="0" smtClean="0"/>
              <a:t>Bono Juana Azurduy para embarazadas y menores de dos años.</a:t>
            </a: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MX" sz="4400" dirty="0" smtClean="0"/>
              <a:t>Otras políticas de desarrollo infantil en Bolivia</a:t>
            </a:r>
            <a:endParaRPr lang="es-ES" sz="4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1988840"/>
            <a:ext cx="1121318" cy="125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924944"/>
            <a:ext cx="1634467" cy="1227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814291"/>
            <a:ext cx="1810495" cy="1206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528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08290" y="188640"/>
            <a:ext cx="7756263" cy="1054250"/>
          </a:xfrm>
        </p:spPr>
        <p:txBody>
          <a:bodyPr/>
          <a:lstStyle/>
          <a:p>
            <a:r>
              <a:rPr lang="es-MX" sz="4400" dirty="0" smtClean="0"/>
              <a:t>Antecedentes del estudio</a:t>
            </a:r>
            <a:endParaRPr lang="es-ES" sz="4400" dirty="0"/>
          </a:p>
        </p:txBody>
      </p:sp>
      <p:pic>
        <p:nvPicPr>
          <p:cNvPr id="1026" name="Picture 2" descr="D:\FOTOS\Programa Sik´imira\Año 2016\SUBCENTRAL\Antropométricos septiembre 2016\DSC0638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50" r="8699"/>
          <a:stretch/>
        </p:blipFill>
        <p:spPr bwMode="auto">
          <a:xfrm>
            <a:off x="971600" y="3003394"/>
            <a:ext cx="3584735" cy="344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amsung5\Documents\Vecinos Mundiales\Programa Sikimira\año 2017\Enero\Adaptación de materiales del NP\PARA BANNER\DSC0452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80" t="19991" r="13471" b="14264"/>
          <a:stretch/>
        </p:blipFill>
        <p:spPr bwMode="auto">
          <a:xfrm rot="5400000">
            <a:off x="4654442" y="2926424"/>
            <a:ext cx="3449938" cy="3585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955367" y="2060848"/>
            <a:ext cx="3600968" cy="9425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Años 2015 y 2016, toma de peso y talla.</a:t>
            </a:r>
            <a:endParaRPr lang="es-ES" dirty="0"/>
          </a:p>
        </p:txBody>
      </p:sp>
      <p:sp>
        <p:nvSpPr>
          <p:cNvPr id="7" name="6 Rectángulo"/>
          <p:cNvSpPr/>
          <p:nvPr/>
        </p:nvSpPr>
        <p:spPr>
          <a:xfrm>
            <a:off x="4572000" y="2060848"/>
            <a:ext cx="3600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Niños que no están en el </a:t>
            </a:r>
            <a:r>
              <a:rPr lang="es-MX" dirty="0" err="1" smtClean="0"/>
              <a:t>wawa</a:t>
            </a:r>
            <a:r>
              <a:rPr lang="es-MX" dirty="0" smtClean="0"/>
              <a:t> </a:t>
            </a:r>
            <a:r>
              <a:rPr lang="es-MX" dirty="0" err="1" smtClean="0"/>
              <a:t>wasi</a:t>
            </a:r>
            <a:r>
              <a:rPr lang="es-MX" dirty="0" smtClean="0"/>
              <a:t> tienden a tener mejor estado nutricional.</a:t>
            </a:r>
            <a:endParaRPr lang="es-ES" dirty="0"/>
          </a:p>
        </p:txBody>
      </p:sp>
      <p:sp>
        <p:nvSpPr>
          <p:cNvPr id="3" name="2 Rectángulo"/>
          <p:cNvSpPr/>
          <p:nvPr/>
        </p:nvSpPr>
        <p:spPr>
          <a:xfrm>
            <a:off x="971600" y="1146448"/>
            <a:ext cx="72008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Por solicitud del Ministerio de salud, a partir los informes enviados.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09651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548" y="1628800"/>
            <a:ext cx="8064908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400" b="1" dirty="0" smtClean="0"/>
              <a:t>Talla para la edad en niños que asisten y no asisten a los </a:t>
            </a:r>
            <a:r>
              <a:rPr lang="es-MX" sz="2400" b="1" dirty="0" err="1" smtClean="0"/>
              <a:t>wawa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wasis</a:t>
            </a:r>
            <a:r>
              <a:rPr lang="es-MX" sz="2400" b="1" dirty="0" smtClean="0"/>
              <a:t>. Año 2015</a:t>
            </a:r>
            <a:endParaRPr lang="es-ES" sz="2400" b="1" dirty="0"/>
          </a:p>
        </p:txBody>
      </p:sp>
      <p:sp>
        <p:nvSpPr>
          <p:cNvPr id="3" name="2 CuadroTexto"/>
          <p:cNvSpPr txBox="1"/>
          <p:nvPr/>
        </p:nvSpPr>
        <p:spPr>
          <a:xfrm>
            <a:off x="6061892" y="5877272"/>
            <a:ext cx="2470548" cy="52322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s-MX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1= si asisten a los </a:t>
            </a:r>
            <a:r>
              <a:rPr lang="es-MX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wawa</a:t>
            </a:r>
            <a:r>
              <a:rPr lang="es-MX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wasis</a:t>
            </a:r>
            <a:endParaRPr lang="es-MX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 = no asisten a los </a:t>
            </a:r>
            <a:r>
              <a:rPr lang="es-MX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wawa</a:t>
            </a:r>
            <a:r>
              <a:rPr lang="es-MX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wasis</a:t>
            </a:r>
            <a:endParaRPr lang="es-E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8148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693868" y="178664"/>
            <a:ext cx="7756263" cy="1054250"/>
          </a:xfrm>
        </p:spPr>
        <p:txBody>
          <a:bodyPr/>
          <a:lstStyle/>
          <a:p>
            <a:r>
              <a:rPr lang="es-MX" sz="2400" b="1" dirty="0" smtClean="0"/>
              <a:t>Peso </a:t>
            </a:r>
            <a:r>
              <a:rPr lang="es-MX" sz="2400" b="1" dirty="0"/>
              <a:t>para la edad en niños que asisten y no asisten a los </a:t>
            </a:r>
            <a:r>
              <a:rPr lang="es-MX" sz="2400" b="1" dirty="0" err="1"/>
              <a:t>wawa</a:t>
            </a:r>
            <a:r>
              <a:rPr lang="es-MX" sz="2400" b="1" dirty="0"/>
              <a:t> </a:t>
            </a:r>
            <a:r>
              <a:rPr lang="es-MX" sz="2400" b="1" dirty="0" err="1"/>
              <a:t>wasis</a:t>
            </a:r>
            <a:r>
              <a:rPr lang="es-MX" sz="2400" b="1" dirty="0"/>
              <a:t>. Año 2015</a:t>
            </a:r>
            <a:endParaRPr lang="es-ES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21826"/>
            <a:ext cx="8352928" cy="5580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6061892" y="5877272"/>
            <a:ext cx="2470548" cy="52322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s-MX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1= si asisten a los </a:t>
            </a:r>
            <a:r>
              <a:rPr lang="es-MX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wawa</a:t>
            </a:r>
            <a:r>
              <a:rPr lang="es-MX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wasis</a:t>
            </a:r>
            <a:endParaRPr lang="es-MX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 = no asisten a los </a:t>
            </a:r>
            <a:r>
              <a:rPr lang="es-MX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wawa</a:t>
            </a:r>
            <a:r>
              <a:rPr lang="es-MX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wasis</a:t>
            </a:r>
            <a:endParaRPr lang="es-E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3671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7584" y="1583344"/>
            <a:ext cx="7677616" cy="5086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400" b="1" dirty="0"/>
              <a:t>Talla para la edad en niños que asisten y no asisten a los </a:t>
            </a:r>
            <a:r>
              <a:rPr lang="es-MX" sz="2400" b="1" dirty="0" err="1"/>
              <a:t>wawa</a:t>
            </a:r>
            <a:r>
              <a:rPr lang="es-MX" sz="2400" b="1" dirty="0"/>
              <a:t> </a:t>
            </a:r>
            <a:r>
              <a:rPr lang="es-MX" sz="2400" b="1" dirty="0" err="1"/>
              <a:t>wasis</a:t>
            </a:r>
            <a:r>
              <a:rPr lang="es-MX" sz="2400" b="1" dirty="0" smtClean="0"/>
              <a:t>. Año 2016</a:t>
            </a:r>
            <a:endParaRPr lang="es-ES" sz="2400" dirty="0"/>
          </a:p>
        </p:txBody>
      </p:sp>
      <p:sp>
        <p:nvSpPr>
          <p:cNvPr id="4" name="3 CuadroTexto"/>
          <p:cNvSpPr txBox="1"/>
          <p:nvPr/>
        </p:nvSpPr>
        <p:spPr>
          <a:xfrm>
            <a:off x="6012160" y="6001994"/>
            <a:ext cx="2470548" cy="52322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s-MX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1= si asisten a los </a:t>
            </a:r>
            <a:r>
              <a:rPr lang="es-MX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wawa</a:t>
            </a:r>
            <a:r>
              <a:rPr lang="es-MX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wasis</a:t>
            </a:r>
            <a:endParaRPr lang="es-MX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 = no asisten a los </a:t>
            </a:r>
            <a:r>
              <a:rPr lang="es-MX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wawa</a:t>
            </a:r>
            <a:r>
              <a:rPr lang="es-MX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wasis</a:t>
            </a:r>
            <a:endParaRPr lang="es-E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874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779912" y="1124744"/>
            <a:ext cx="7745505" cy="4464495"/>
          </a:xfrm>
        </p:spPr>
        <p:txBody>
          <a:bodyPr>
            <a:normAutofit/>
          </a:bodyPr>
          <a:lstStyle/>
          <a:p>
            <a:endParaRPr lang="es-ES" dirty="0" smtClean="0"/>
          </a:p>
          <a:p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MX" sz="3600" dirty="0" smtClean="0"/>
              <a:t>Análisis sobre programas alimentarios en Perú</a:t>
            </a:r>
            <a:endParaRPr lang="es-ES" sz="3600" dirty="0"/>
          </a:p>
        </p:txBody>
      </p:sp>
      <p:sp>
        <p:nvSpPr>
          <p:cNvPr id="4" name="3 Rectángulo"/>
          <p:cNvSpPr/>
          <p:nvPr/>
        </p:nvSpPr>
        <p:spPr>
          <a:xfrm>
            <a:off x="395536" y="2054811"/>
            <a:ext cx="4176464" cy="4608512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 smtClean="0"/>
              <a:t>El impacto de los programas alimentarios sobre el nivel de nutrición infantil</a:t>
            </a:r>
          </a:p>
          <a:p>
            <a:pPr algn="ctr"/>
            <a:r>
              <a:rPr lang="es-MX" sz="1100" b="1" dirty="0" err="1" smtClean="0"/>
              <a:t>Gissele</a:t>
            </a:r>
            <a:r>
              <a:rPr lang="es-MX" sz="1100" b="1" dirty="0" smtClean="0"/>
              <a:t> </a:t>
            </a:r>
            <a:r>
              <a:rPr lang="es-MX" sz="1100" b="1" dirty="0" err="1" smtClean="0"/>
              <a:t>Gajate</a:t>
            </a:r>
            <a:r>
              <a:rPr lang="es-MX" sz="1100" b="1" dirty="0" smtClean="0"/>
              <a:t> y Marisol </a:t>
            </a:r>
            <a:r>
              <a:rPr lang="es-MX" sz="1100" b="1" dirty="0" err="1" smtClean="0"/>
              <a:t>Inurretegui</a:t>
            </a:r>
            <a:endParaRPr lang="es-MX" sz="1100" b="1" dirty="0" smtClean="0"/>
          </a:p>
          <a:p>
            <a:endParaRPr lang="es-MX" dirty="0"/>
          </a:p>
          <a:p>
            <a:r>
              <a:rPr lang="es-MX" dirty="0" smtClean="0"/>
              <a:t>“</a:t>
            </a:r>
            <a:r>
              <a:rPr lang="es-ES" dirty="0"/>
              <a:t>los niños menores a cinco años que se benefician de este programa no logran elevar su nivel nutricional. Esto es bastante preocupante dado el gran alcance que tiene a nivel nacional</a:t>
            </a:r>
            <a:r>
              <a:rPr lang="es-ES" dirty="0" smtClean="0"/>
              <a:t>…”</a:t>
            </a:r>
            <a:endParaRPr lang="es-ES" dirty="0"/>
          </a:p>
        </p:txBody>
      </p:sp>
      <p:sp>
        <p:nvSpPr>
          <p:cNvPr id="5" name="4 Rectángulo"/>
          <p:cNvSpPr/>
          <p:nvPr/>
        </p:nvSpPr>
        <p:spPr>
          <a:xfrm>
            <a:off x="4572000" y="2054811"/>
            <a:ext cx="4248472" cy="4608512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 smtClean="0"/>
              <a:t>¿Por qué no funcionan los programas alimentarios en Perú? Riesgos y oportunidades para su reforma</a:t>
            </a:r>
          </a:p>
          <a:p>
            <a:pPr algn="ctr"/>
            <a:r>
              <a:rPr lang="es-MX" sz="1200" b="1" dirty="0" smtClean="0"/>
              <a:t>Lorena Alcázar.</a:t>
            </a:r>
            <a:endParaRPr lang="es-ES" sz="1200" b="1" dirty="0" smtClean="0"/>
          </a:p>
          <a:p>
            <a:endParaRPr lang="es-ES" b="1" dirty="0"/>
          </a:p>
          <a:p>
            <a:r>
              <a:rPr lang="es-ES" dirty="0"/>
              <a:t>Los programas alimentarios y nutricionales no logran los efectos esperados. </a:t>
            </a:r>
          </a:p>
        </p:txBody>
      </p:sp>
    </p:spTree>
    <p:extLst>
      <p:ext uri="{BB962C8B-B14F-4D97-AF65-F5344CB8AC3E}">
        <p14:creationId xmlns:p14="http://schemas.microsoft.com/office/powerpoint/2010/main" val="364165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770612"/>
          </a:xfrm>
        </p:spPr>
        <p:txBody>
          <a:bodyPr/>
          <a:lstStyle/>
          <a:p>
            <a:r>
              <a:rPr lang="es-MX" sz="4400" dirty="0" smtClean="0"/>
              <a:t>Posibles causas de los resultados hallados</a:t>
            </a:r>
            <a:endParaRPr lang="es-ES" sz="4400" dirty="0"/>
          </a:p>
        </p:txBody>
      </p:sp>
      <p:sp>
        <p:nvSpPr>
          <p:cNvPr id="4" name="3 Rectángulo"/>
          <p:cNvSpPr/>
          <p:nvPr/>
        </p:nvSpPr>
        <p:spPr>
          <a:xfrm>
            <a:off x="6948264" y="4657746"/>
            <a:ext cx="1584176" cy="9235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/>
              <a:t>Alimentos insuficientes y poco variados.</a:t>
            </a:r>
            <a:endParaRPr lang="es-ES" sz="1600" dirty="0"/>
          </a:p>
        </p:txBody>
      </p:sp>
      <p:sp>
        <p:nvSpPr>
          <p:cNvPr id="7" name="6 Rectángulo"/>
          <p:cNvSpPr/>
          <p:nvPr/>
        </p:nvSpPr>
        <p:spPr>
          <a:xfrm>
            <a:off x="7009154" y="3284984"/>
            <a:ext cx="1440160" cy="9235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/>
              <a:t>Asisten niños pequeños</a:t>
            </a:r>
            <a:endParaRPr lang="es-ES" sz="1600" dirty="0"/>
          </a:p>
        </p:txBody>
      </p:sp>
      <p:sp>
        <p:nvSpPr>
          <p:cNvPr id="8" name="7 Rectángulo"/>
          <p:cNvSpPr/>
          <p:nvPr/>
        </p:nvSpPr>
        <p:spPr>
          <a:xfrm>
            <a:off x="3635897" y="4675793"/>
            <a:ext cx="1584176" cy="9235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/>
              <a:t>No hay buen cuidado</a:t>
            </a:r>
            <a:endParaRPr lang="es-ES" sz="1600" dirty="0"/>
          </a:p>
        </p:txBody>
      </p:sp>
      <p:sp>
        <p:nvSpPr>
          <p:cNvPr id="9" name="8 Rectángulo"/>
          <p:cNvSpPr/>
          <p:nvPr/>
        </p:nvSpPr>
        <p:spPr>
          <a:xfrm>
            <a:off x="5260746" y="4657746"/>
            <a:ext cx="1440160" cy="9235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/>
              <a:t>No hay apoyo a las educadoras</a:t>
            </a:r>
            <a:endParaRPr lang="es-ES" sz="1600" dirty="0"/>
          </a:p>
        </p:txBody>
      </p:sp>
      <p:sp>
        <p:nvSpPr>
          <p:cNvPr id="10" name="9 Rectángulo"/>
          <p:cNvSpPr/>
          <p:nvPr/>
        </p:nvSpPr>
        <p:spPr>
          <a:xfrm>
            <a:off x="3645885" y="3284984"/>
            <a:ext cx="1440160" cy="9235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/>
              <a:t>No hay aporte de los padres</a:t>
            </a:r>
            <a:endParaRPr lang="es-ES" sz="1600" dirty="0"/>
          </a:p>
        </p:txBody>
      </p:sp>
      <p:sp>
        <p:nvSpPr>
          <p:cNvPr id="11" name="10 Rectángulo"/>
          <p:cNvSpPr/>
          <p:nvPr/>
        </p:nvSpPr>
        <p:spPr>
          <a:xfrm>
            <a:off x="5302070" y="3284984"/>
            <a:ext cx="1512168" cy="8670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/>
              <a:t>Ya están desnutridos antes.</a:t>
            </a:r>
            <a:endParaRPr lang="es-ES" sz="1600" dirty="0"/>
          </a:p>
        </p:txBody>
      </p:sp>
      <p:sp>
        <p:nvSpPr>
          <p:cNvPr id="12" name="11 Rectángulo">
            <a:hlinkClick r:id="rId3" action="ppaction://hlinksldjump"/>
          </p:cNvPr>
          <p:cNvSpPr/>
          <p:nvPr/>
        </p:nvSpPr>
        <p:spPr>
          <a:xfrm>
            <a:off x="458688" y="3356992"/>
            <a:ext cx="2097088" cy="2160240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Visita a los </a:t>
            </a:r>
            <a:r>
              <a:rPr lang="es-MX" dirty="0" err="1" smtClean="0"/>
              <a:t>wawa</a:t>
            </a:r>
            <a:r>
              <a:rPr lang="es-MX" dirty="0" smtClean="0"/>
              <a:t> </a:t>
            </a:r>
            <a:r>
              <a:rPr lang="es-MX" dirty="0" err="1" smtClean="0"/>
              <a:t>wasis</a:t>
            </a:r>
            <a:endParaRPr lang="es-MX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Visita al SEDEGES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Grupos focales</a:t>
            </a:r>
            <a:endParaRPr lang="es-ES" dirty="0"/>
          </a:p>
        </p:txBody>
      </p:sp>
      <p:sp>
        <p:nvSpPr>
          <p:cNvPr id="14" name="13 Rectángulo"/>
          <p:cNvSpPr/>
          <p:nvPr/>
        </p:nvSpPr>
        <p:spPr>
          <a:xfrm>
            <a:off x="465647" y="2132856"/>
            <a:ext cx="1962944" cy="383394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Indagación</a:t>
            </a:r>
            <a:endParaRPr lang="es-ES" dirty="0"/>
          </a:p>
        </p:txBody>
      </p:sp>
      <p:sp>
        <p:nvSpPr>
          <p:cNvPr id="18" name="17 Abrir llave"/>
          <p:cNvSpPr/>
          <p:nvPr/>
        </p:nvSpPr>
        <p:spPr>
          <a:xfrm rot="5400000">
            <a:off x="5740890" y="336143"/>
            <a:ext cx="568471" cy="5328593"/>
          </a:xfrm>
          <a:prstGeom prst="lef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18 Abrir llave"/>
          <p:cNvSpPr/>
          <p:nvPr/>
        </p:nvSpPr>
        <p:spPr>
          <a:xfrm rot="16200000">
            <a:off x="5740890" y="3323934"/>
            <a:ext cx="568471" cy="5328593"/>
          </a:xfrm>
          <a:prstGeom prst="leftBrac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19 CuadroTexto"/>
          <p:cNvSpPr txBox="1"/>
          <p:nvPr/>
        </p:nvSpPr>
        <p:spPr>
          <a:xfrm>
            <a:off x="4298384" y="2346872"/>
            <a:ext cx="3390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 smtClean="0"/>
              <a:t>Tiene que ver con las familias.</a:t>
            </a:r>
            <a:endParaRPr lang="es-ES" b="1" dirty="0"/>
          </a:p>
        </p:txBody>
      </p:sp>
      <p:sp>
        <p:nvSpPr>
          <p:cNvPr id="21" name="20 CuadroTexto"/>
          <p:cNvSpPr txBox="1"/>
          <p:nvPr/>
        </p:nvSpPr>
        <p:spPr>
          <a:xfrm>
            <a:off x="4407388" y="6237312"/>
            <a:ext cx="3384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 smtClean="0"/>
              <a:t>Tiene que ver con el programa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991314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8" grpId="0" animBg="1"/>
      <p:bldP spid="19" grpId="0" animBg="1"/>
      <p:bldP spid="20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FOTOS\Programa Sik´imira\Año 2016\SUBCENTRAL\Wawa wasis,28102016\DSC0655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62" y="14098"/>
            <a:ext cx="9253482" cy="6941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755576" y="2276872"/>
            <a:ext cx="7745505" cy="1512168"/>
          </a:xfrm>
          <a:solidFill>
            <a:schemeClr val="accent6">
              <a:lumMod val="50000"/>
            </a:schemeClr>
          </a:solidFill>
        </p:spPr>
        <p:txBody>
          <a:bodyPr>
            <a:normAutofit lnSpcReduction="10000"/>
          </a:bodyPr>
          <a:lstStyle/>
          <a:p>
            <a:r>
              <a:rPr lang="es-BO" b="1" dirty="0">
                <a:solidFill>
                  <a:schemeClr val="bg1"/>
                </a:solidFill>
              </a:rPr>
              <a:t>Con este estudio ampliatorio, </a:t>
            </a:r>
            <a:r>
              <a:rPr lang="es-BO" b="1" dirty="0" smtClean="0">
                <a:solidFill>
                  <a:schemeClr val="bg1"/>
                </a:solidFill>
              </a:rPr>
              <a:t>se </a:t>
            </a:r>
            <a:r>
              <a:rPr lang="es-BO" b="1" dirty="0">
                <a:solidFill>
                  <a:schemeClr val="bg1"/>
                </a:solidFill>
              </a:rPr>
              <a:t>quiere entender el funcionamiento de los </a:t>
            </a:r>
            <a:r>
              <a:rPr lang="es-BO" b="1" dirty="0" err="1">
                <a:solidFill>
                  <a:schemeClr val="bg1"/>
                </a:solidFill>
              </a:rPr>
              <a:t>wawa</a:t>
            </a:r>
            <a:r>
              <a:rPr lang="es-BO" b="1" dirty="0">
                <a:solidFill>
                  <a:schemeClr val="bg1"/>
                </a:solidFill>
              </a:rPr>
              <a:t> </a:t>
            </a:r>
            <a:r>
              <a:rPr lang="es-BO" b="1" dirty="0" err="1">
                <a:solidFill>
                  <a:schemeClr val="bg1"/>
                </a:solidFill>
              </a:rPr>
              <a:t>wasis</a:t>
            </a:r>
            <a:r>
              <a:rPr lang="es-BO" b="1" dirty="0">
                <a:solidFill>
                  <a:schemeClr val="bg1"/>
                </a:solidFill>
              </a:rPr>
              <a:t> y su incidencia en el estado nutricional de los niños menores de cinco años.  </a:t>
            </a:r>
            <a:endParaRPr lang="es-BO" b="1" dirty="0" smtClean="0">
              <a:solidFill>
                <a:schemeClr val="bg1"/>
              </a:solidFill>
            </a:endParaRP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50000"/>
            </a:schemeClr>
          </a:solidFill>
        </p:spPr>
        <p:txBody>
          <a:bodyPr/>
          <a:lstStyle/>
          <a:p>
            <a:r>
              <a:rPr lang="es-MX" sz="4400" b="1" dirty="0" smtClean="0">
                <a:solidFill>
                  <a:schemeClr val="bg1"/>
                </a:solidFill>
              </a:rPr>
              <a:t>Objetivo del estudio </a:t>
            </a:r>
            <a:endParaRPr lang="es-ES" sz="4400" b="1" dirty="0">
              <a:solidFill>
                <a:schemeClr val="bg1"/>
              </a:solidFill>
            </a:endParaRPr>
          </a:p>
        </p:txBody>
      </p:sp>
      <p:pic>
        <p:nvPicPr>
          <p:cNvPr id="2050" name="Picture 2" descr="D:\FOTOS\Programa Sik´imira\Año 2016\SUBCENTRAL\Antropométricos septiembre 2016\DSC0636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72" b="6982"/>
          <a:stretch/>
        </p:blipFill>
        <p:spPr bwMode="auto">
          <a:xfrm>
            <a:off x="2444761" y="4391891"/>
            <a:ext cx="4398541" cy="2466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8617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Resultado de imagen de mapa del Cono Sur de Cochabamba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48245" y="1542014"/>
            <a:ext cx="6708131" cy="531598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3 Rectángulo"/>
          <p:cNvSpPr/>
          <p:nvPr/>
        </p:nvSpPr>
        <p:spPr>
          <a:xfrm>
            <a:off x="1248244" y="1556792"/>
            <a:ext cx="3539779" cy="115212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S" sz="2000" b="1" dirty="0">
                <a:effectLst/>
                <a:ea typeface="Calibri"/>
                <a:cs typeface="Times New Roman"/>
              </a:rPr>
              <a:t>Regiones del Departamento de Cochabamba</a:t>
            </a:r>
            <a:endParaRPr lang="es-ES" sz="2000" dirty="0">
              <a:effectLst/>
              <a:ea typeface="Calibri"/>
              <a:cs typeface="Times New Roman"/>
            </a:endParaRPr>
          </a:p>
        </p:txBody>
      </p:sp>
      <p:sp>
        <p:nvSpPr>
          <p:cNvPr id="6" name="2 Título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</p:spPr>
        <p:txBody>
          <a:bodyPr/>
          <a:lstStyle/>
          <a:p>
            <a:r>
              <a:rPr lang="es-MX" sz="4400" dirty="0" smtClean="0"/>
              <a:t>Área del estudio</a:t>
            </a:r>
            <a:endParaRPr lang="es-ES" sz="4400" dirty="0"/>
          </a:p>
        </p:txBody>
      </p:sp>
    </p:spTree>
    <p:extLst>
      <p:ext uri="{BB962C8B-B14F-4D97-AF65-F5344CB8AC3E}">
        <p14:creationId xmlns:p14="http://schemas.microsoft.com/office/powerpoint/2010/main" val="1822995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2050" name="Picture 2" descr="C:\Users\Samsung5\Desktop\VM\Screen Shot 2017-07-10 at 7.25.23 P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60648"/>
            <a:ext cx="6772746" cy="6155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4047116" y="2757503"/>
            <a:ext cx="7409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 err="1" smtClean="0">
                <a:solidFill>
                  <a:srgbClr val="0070C0"/>
                </a:solidFill>
              </a:rPr>
              <a:t>Tiraque</a:t>
            </a:r>
            <a:endParaRPr lang="es-ES" sz="1200" b="1" dirty="0">
              <a:solidFill>
                <a:srgbClr val="0070C0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4499992" y="3573016"/>
            <a:ext cx="6447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 smtClean="0">
                <a:solidFill>
                  <a:srgbClr val="0070C0"/>
                </a:solidFill>
              </a:rPr>
              <a:t>Totora</a:t>
            </a:r>
            <a:endParaRPr lang="es-ES" sz="1200" b="1" dirty="0">
              <a:solidFill>
                <a:srgbClr val="0070C0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4788188" y="4725144"/>
            <a:ext cx="7248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 smtClean="0">
                <a:solidFill>
                  <a:srgbClr val="0070C0"/>
                </a:solidFill>
              </a:rPr>
              <a:t>Aiquile</a:t>
            </a:r>
            <a:endParaRPr lang="es-ES" sz="1200" b="1" dirty="0">
              <a:solidFill>
                <a:srgbClr val="0070C0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3327290" y="3296017"/>
            <a:ext cx="5966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 smtClean="0">
                <a:solidFill>
                  <a:srgbClr val="0070C0"/>
                </a:solidFill>
              </a:rPr>
              <a:t>Vacas</a:t>
            </a:r>
            <a:endParaRPr lang="es-ES" sz="1200" b="1" dirty="0">
              <a:solidFill>
                <a:srgbClr val="0070C0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3203848" y="3783523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 smtClean="0">
                <a:solidFill>
                  <a:srgbClr val="0070C0"/>
                </a:solidFill>
              </a:rPr>
              <a:t>Alalay</a:t>
            </a:r>
            <a:endParaRPr lang="es-ES" sz="1200" b="1" dirty="0">
              <a:solidFill>
                <a:srgbClr val="0070C0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3203848" y="4160113"/>
            <a:ext cx="8226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 smtClean="0">
                <a:solidFill>
                  <a:srgbClr val="0070C0"/>
                </a:solidFill>
              </a:rPr>
              <a:t>Vila </a:t>
            </a:r>
            <a:r>
              <a:rPr lang="es-MX" sz="1200" b="1" dirty="0" err="1" smtClean="0">
                <a:solidFill>
                  <a:srgbClr val="0070C0"/>
                </a:solidFill>
              </a:rPr>
              <a:t>Vila</a:t>
            </a:r>
            <a:endParaRPr lang="es-ES" sz="1200" b="1" dirty="0">
              <a:solidFill>
                <a:srgbClr val="0070C0"/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4343163" y="4088105"/>
            <a:ext cx="7328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 smtClean="0">
                <a:solidFill>
                  <a:srgbClr val="0070C0"/>
                </a:solidFill>
              </a:rPr>
              <a:t>Mizque</a:t>
            </a:r>
            <a:endParaRPr lang="es-ES" sz="1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490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2805269"/>
              </p:ext>
            </p:extLst>
          </p:nvPr>
        </p:nvGraphicFramePr>
        <p:xfrm>
          <a:off x="827583" y="1539711"/>
          <a:ext cx="7632849" cy="50144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58965"/>
                <a:gridCol w="1358965"/>
                <a:gridCol w="2083744"/>
                <a:gridCol w="2831175"/>
              </a:tblGrid>
              <a:tr h="372816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800" dirty="0">
                          <a:effectLst/>
                        </a:rPr>
                        <a:t>Centros Infantiles para el estudio</a:t>
                      </a:r>
                      <a:endParaRPr lang="es-E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1530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Región</a:t>
                      </a:r>
                      <a:endParaRPr lang="es-E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Municipio</a:t>
                      </a:r>
                      <a:endParaRPr lang="es-E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Cantidad total de centros infantiles</a:t>
                      </a:r>
                      <a:endParaRPr lang="es-E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Cantidad de centros infantiles para el estudio</a:t>
                      </a:r>
                      <a:endParaRPr lang="es-E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728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Cono Sur</a:t>
                      </a:r>
                      <a:endParaRPr lang="es-E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Aiquile</a:t>
                      </a:r>
                      <a:endParaRPr lang="es-E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1</a:t>
                      </a:r>
                      <a:endParaRPr lang="es-E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1</a:t>
                      </a:r>
                      <a:endParaRPr lang="es-E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3728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Cono Sur</a:t>
                      </a:r>
                      <a:endParaRPr lang="es-E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Alalay</a:t>
                      </a:r>
                      <a:endParaRPr lang="es-E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2</a:t>
                      </a:r>
                      <a:endParaRPr lang="es-E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1</a:t>
                      </a:r>
                      <a:endParaRPr lang="es-E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3728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Cono Sur</a:t>
                      </a:r>
                      <a:endParaRPr lang="es-E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Mizque</a:t>
                      </a:r>
                      <a:endParaRPr lang="es-E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35</a:t>
                      </a:r>
                      <a:endParaRPr lang="es-E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6</a:t>
                      </a:r>
                      <a:endParaRPr lang="es-E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3728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Cono Sur</a:t>
                      </a:r>
                      <a:endParaRPr lang="es-E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Tiraque</a:t>
                      </a:r>
                      <a:endParaRPr lang="es-E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4</a:t>
                      </a:r>
                      <a:endParaRPr lang="es-E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2</a:t>
                      </a:r>
                      <a:endParaRPr lang="es-E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3728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Cono Sur</a:t>
                      </a:r>
                      <a:endParaRPr lang="es-E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Totora</a:t>
                      </a:r>
                      <a:endParaRPr lang="es-E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</a:t>
                      </a:r>
                      <a:endParaRPr lang="es-E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1</a:t>
                      </a:r>
                      <a:endParaRPr lang="es-E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3728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Cono Sur</a:t>
                      </a:r>
                      <a:endParaRPr lang="es-E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Vacas</a:t>
                      </a:r>
                      <a:endParaRPr lang="es-E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</a:t>
                      </a:r>
                      <a:endParaRPr lang="es-E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1</a:t>
                      </a:r>
                      <a:endParaRPr lang="es-E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3728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Cono Sur</a:t>
                      </a:r>
                      <a:endParaRPr lang="es-E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Vila </a:t>
                      </a:r>
                      <a:r>
                        <a:rPr lang="es-ES" sz="2000" dirty="0" err="1">
                          <a:effectLst/>
                        </a:rPr>
                        <a:t>Vila</a:t>
                      </a:r>
                      <a:endParaRPr lang="es-E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15</a:t>
                      </a:r>
                      <a:endParaRPr lang="es-E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8</a:t>
                      </a:r>
                      <a:endParaRPr lang="es-E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761017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Total</a:t>
                      </a:r>
                      <a:endParaRPr lang="es-E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59</a:t>
                      </a:r>
                      <a:endParaRPr lang="es-E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20</a:t>
                      </a:r>
                      <a:endParaRPr lang="es-E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4400" dirty="0" smtClean="0"/>
              <a:t>Municipios del Cono Sur</a:t>
            </a:r>
            <a:endParaRPr lang="es-ES" sz="4400" dirty="0"/>
          </a:p>
        </p:txBody>
      </p:sp>
    </p:spTree>
    <p:extLst>
      <p:ext uri="{BB962C8B-B14F-4D97-AF65-F5344CB8AC3E}">
        <p14:creationId xmlns:p14="http://schemas.microsoft.com/office/powerpoint/2010/main" val="3664956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-36512" y="-27384"/>
            <a:ext cx="91440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693868" y="116632"/>
            <a:ext cx="7756263" cy="792088"/>
          </a:xfrm>
        </p:spPr>
        <p:txBody>
          <a:bodyPr/>
          <a:lstStyle/>
          <a:p>
            <a:r>
              <a:rPr lang="es-MX" sz="4000" dirty="0" smtClean="0">
                <a:solidFill>
                  <a:schemeClr val="tx1"/>
                </a:solidFill>
              </a:rPr>
              <a:t>Pasos para el estudio</a:t>
            </a:r>
            <a:endParaRPr lang="es-ES" sz="4000" dirty="0">
              <a:solidFill>
                <a:schemeClr val="tx1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251520" y="1268760"/>
            <a:ext cx="1728192" cy="5040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 smtClean="0"/>
              <a:t>Coordinación</a:t>
            </a:r>
            <a:endParaRPr lang="es-ES" b="1" dirty="0"/>
          </a:p>
        </p:txBody>
      </p:sp>
      <p:sp>
        <p:nvSpPr>
          <p:cNvPr id="6" name="5 Rectángulo"/>
          <p:cNvSpPr/>
          <p:nvPr/>
        </p:nvSpPr>
        <p:spPr>
          <a:xfrm>
            <a:off x="2483768" y="1262991"/>
            <a:ext cx="1728192" cy="5040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/>
              <a:t>Diagnóstico</a:t>
            </a:r>
            <a:endParaRPr lang="es-ES" b="1" dirty="0"/>
          </a:p>
        </p:txBody>
      </p:sp>
      <p:sp>
        <p:nvSpPr>
          <p:cNvPr id="7" name="6 Rectángulo"/>
          <p:cNvSpPr/>
          <p:nvPr/>
        </p:nvSpPr>
        <p:spPr>
          <a:xfrm>
            <a:off x="4641512" y="1262991"/>
            <a:ext cx="1864181" cy="5098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/>
              <a:t>Medidas de peso y talla </a:t>
            </a:r>
            <a:endParaRPr lang="es-ES" b="1" dirty="0"/>
          </a:p>
        </p:txBody>
      </p:sp>
      <p:sp>
        <p:nvSpPr>
          <p:cNvPr id="8" name="7 Rectángulo"/>
          <p:cNvSpPr/>
          <p:nvPr/>
        </p:nvSpPr>
        <p:spPr>
          <a:xfrm>
            <a:off x="7020272" y="1306602"/>
            <a:ext cx="2088232" cy="4961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/>
              <a:t>Separación de datos</a:t>
            </a:r>
            <a:endParaRPr lang="es-ES" b="1" dirty="0"/>
          </a:p>
        </p:txBody>
      </p:sp>
      <p:sp>
        <p:nvSpPr>
          <p:cNvPr id="9" name="8 Rectángulo"/>
          <p:cNvSpPr/>
          <p:nvPr/>
        </p:nvSpPr>
        <p:spPr>
          <a:xfrm>
            <a:off x="4820553" y="5103021"/>
            <a:ext cx="2340260" cy="6703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 smtClean="0"/>
              <a:t>Indagación social</a:t>
            </a:r>
            <a:endParaRPr lang="es-ES" b="1" dirty="0"/>
          </a:p>
        </p:txBody>
      </p:sp>
      <p:sp>
        <p:nvSpPr>
          <p:cNvPr id="10" name="9 Rectángulo"/>
          <p:cNvSpPr/>
          <p:nvPr/>
        </p:nvSpPr>
        <p:spPr>
          <a:xfrm>
            <a:off x="251520" y="1779590"/>
            <a:ext cx="1728192" cy="108012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solidFill>
                  <a:schemeClr val="tx1"/>
                </a:solidFill>
              </a:rPr>
              <a:t>A nivel departamental  SEDEGES y con las postas.</a:t>
            </a:r>
            <a:endParaRPr lang="es-ES" sz="1600" dirty="0">
              <a:solidFill>
                <a:schemeClr val="tx1"/>
              </a:solidFill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2483768" y="1772816"/>
            <a:ext cx="1728192" cy="108012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solidFill>
                  <a:schemeClr val="tx1"/>
                </a:solidFill>
              </a:rPr>
              <a:t>Población de menores de cinco años (postas de salud)</a:t>
            </a:r>
            <a:endParaRPr lang="es-ES" sz="1600" dirty="0">
              <a:solidFill>
                <a:schemeClr val="tx1"/>
              </a:solidFill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4644008" y="1772816"/>
            <a:ext cx="1861685" cy="108012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tx1"/>
                </a:solidFill>
              </a:rPr>
              <a:t>Antropometría con postas de salud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7020272" y="1802751"/>
            <a:ext cx="2088231" cy="108012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tx1"/>
                </a:solidFill>
              </a:rPr>
              <a:t>Niños que están en el </a:t>
            </a:r>
            <a:r>
              <a:rPr lang="es-MX" dirty="0" err="1">
                <a:solidFill>
                  <a:schemeClr val="tx1"/>
                </a:solidFill>
              </a:rPr>
              <a:t>wawa</a:t>
            </a:r>
            <a:r>
              <a:rPr lang="es-MX" dirty="0">
                <a:solidFill>
                  <a:schemeClr val="tx1"/>
                </a:solidFill>
              </a:rPr>
              <a:t> </a:t>
            </a:r>
            <a:r>
              <a:rPr lang="es-MX" dirty="0" err="1">
                <a:solidFill>
                  <a:schemeClr val="tx1"/>
                </a:solidFill>
              </a:rPr>
              <a:t>wasi</a:t>
            </a:r>
            <a:r>
              <a:rPr lang="es-MX" dirty="0">
                <a:solidFill>
                  <a:schemeClr val="tx1"/>
                </a:solidFill>
              </a:rPr>
              <a:t> (visita a </a:t>
            </a:r>
            <a:r>
              <a:rPr lang="es-MX" dirty="0" err="1">
                <a:solidFill>
                  <a:schemeClr val="tx1"/>
                </a:solidFill>
              </a:rPr>
              <a:t>wawa</a:t>
            </a:r>
            <a:r>
              <a:rPr lang="es-MX" dirty="0">
                <a:solidFill>
                  <a:schemeClr val="tx1"/>
                </a:solidFill>
              </a:rPr>
              <a:t> </a:t>
            </a:r>
            <a:r>
              <a:rPr lang="es-MX" dirty="0" err="1">
                <a:solidFill>
                  <a:schemeClr val="tx1"/>
                </a:solidFill>
              </a:rPr>
              <a:t>wasis</a:t>
            </a:r>
            <a:r>
              <a:rPr lang="es-MX" dirty="0" smtClean="0">
                <a:solidFill>
                  <a:schemeClr val="tx1"/>
                </a:solidFill>
              </a:rPr>
              <a:t>)</a:t>
            </a:r>
            <a:r>
              <a:rPr lang="es-MX" dirty="0" smtClean="0">
                <a:solidFill>
                  <a:schemeClr val="tx1"/>
                </a:solidFill>
              </a:rPr>
              <a:t>.</a:t>
            </a:r>
            <a:endParaRPr lang="es-ES" dirty="0">
              <a:solidFill>
                <a:schemeClr val="tx1"/>
              </a:solidFill>
            </a:endParaRPr>
          </a:p>
        </p:txBody>
      </p:sp>
      <p:cxnSp>
        <p:nvCxnSpPr>
          <p:cNvPr id="15" name="14 Conector recto de flecha"/>
          <p:cNvCxnSpPr/>
          <p:nvPr/>
        </p:nvCxnSpPr>
        <p:spPr>
          <a:xfrm>
            <a:off x="1979712" y="2312876"/>
            <a:ext cx="504056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 de flecha"/>
          <p:cNvCxnSpPr/>
          <p:nvPr/>
        </p:nvCxnSpPr>
        <p:spPr>
          <a:xfrm>
            <a:off x="4139952" y="2298188"/>
            <a:ext cx="504056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 de flecha"/>
          <p:cNvCxnSpPr/>
          <p:nvPr/>
        </p:nvCxnSpPr>
        <p:spPr>
          <a:xfrm>
            <a:off x="6516216" y="2296521"/>
            <a:ext cx="504056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Conector recto de flecha"/>
          <p:cNvCxnSpPr/>
          <p:nvPr/>
        </p:nvCxnSpPr>
        <p:spPr>
          <a:xfrm>
            <a:off x="8028384" y="2882871"/>
            <a:ext cx="0" cy="54612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21 Rectángulo"/>
          <p:cNvSpPr/>
          <p:nvPr/>
        </p:nvSpPr>
        <p:spPr>
          <a:xfrm>
            <a:off x="4820554" y="5679085"/>
            <a:ext cx="2340260" cy="106228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ES" dirty="0">
                <a:solidFill>
                  <a:schemeClr val="tx1"/>
                </a:solidFill>
              </a:rPr>
              <a:t>Entrevistas </a:t>
            </a:r>
            <a:endParaRPr lang="es-ES" dirty="0" smtClean="0">
              <a:solidFill>
                <a:schemeClr val="tx1"/>
              </a:solidFill>
            </a:endParaRPr>
          </a:p>
          <a:p>
            <a:pPr lvl="0"/>
            <a:r>
              <a:rPr lang="es-ES" dirty="0" smtClean="0">
                <a:solidFill>
                  <a:schemeClr val="tx1"/>
                </a:solidFill>
              </a:rPr>
              <a:t>Observación participante </a:t>
            </a:r>
          </a:p>
          <a:p>
            <a:pPr lvl="0"/>
            <a:r>
              <a:rPr lang="es-ES" dirty="0" smtClean="0">
                <a:solidFill>
                  <a:schemeClr val="tx1"/>
                </a:solidFill>
              </a:rPr>
              <a:t>Grupos </a:t>
            </a:r>
            <a:r>
              <a:rPr lang="es-ES" dirty="0">
                <a:solidFill>
                  <a:schemeClr val="tx1"/>
                </a:solidFill>
              </a:rPr>
              <a:t>focales</a:t>
            </a:r>
          </a:p>
        </p:txBody>
      </p:sp>
      <p:sp>
        <p:nvSpPr>
          <p:cNvPr id="25" name="24 Rectángulo"/>
          <p:cNvSpPr/>
          <p:nvPr/>
        </p:nvSpPr>
        <p:spPr>
          <a:xfrm>
            <a:off x="5148064" y="3429000"/>
            <a:ext cx="1681335" cy="62472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Diferencia entre los niños de </a:t>
            </a:r>
            <a:r>
              <a:rPr lang="es-MX" sz="1200" dirty="0" err="1" smtClean="0">
                <a:solidFill>
                  <a:schemeClr val="tx1"/>
                </a:solidFill>
              </a:rPr>
              <a:t>wawa</a:t>
            </a:r>
            <a:r>
              <a:rPr lang="es-MX" sz="1200" dirty="0" smtClean="0">
                <a:solidFill>
                  <a:schemeClr val="tx1"/>
                </a:solidFill>
              </a:rPr>
              <a:t> </a:t>
            </a:r>
            <a:r>
              <a:rPr lang="es-MX" sz="1200" dirty="0" err="1" smtClean="0">
                <a:solidFill>
                  <a:schemeClr val="tx1"/>
                </a:solidFill>
              </a:rPr>
              <a:t>wasi</a:t>
            </a:r>
            <a:r>
              <a:rPr lang="es-MX" sz="1200" dirty="0" smtClean="0">
                <a:solidFill>
                  <a:schemeClr val="tx1"/>
                </a:solidFill>
              </a:rPr>
              <a:t> y no </a:t>
            </a:r>
            <a:r>
              <a:rPr lang="es-MX" sz="1200" dirty="0" err="1" smtClean="0">
                <a:solidFill>
                  <a:schemeClr val="tx1"/>
                </a:solidFill>
              </a:rPr>
              <a:t>wawa</a:t>
            </a:r>
            <a:r>
              <a:rPr lang="es-MX" sz="1200" dirty="0" smtClean="0">
                <a:solidFill>
                  <a:schemeClr val="tx1"/>
                </a:solidFill>
              </a:rPr>
              <a:t> </a:t>
            </a:r>
            <a:r>
              <a:rPr lang="es-MX" sz="1200" dirty="0" err="1" smtClean="0">
                <a:solidFill>
                  <a:schemeClr val="tx1"/>
                </a:solidFill>
              </a:rPr>
              <a:t>wasi</a:t>
            </a:r>
            <a:endParaRPr lang="es-ES" sz="1200" dirty="0">
              <a:solidFill>
                <a:schemeClr val="tx1"/>
              </a:solidFill>
            </a:endParaRPr>
          </a:p>
        </p:txBody>
      </p:sp>
      <p:cxnSp>
        <p:nvCxnSpPr>
          <p:cNvPr id="26" name="25 Conector recto de flecha"/>
          <p:cNvCxnSpPr/>
          <p:nvPr/>
        </p:nvCxnSpPr>
        <p:spPr>
          <a:xfrm>
            <a:off x="6012159" y="4088171"/>
            <a:ext cx="0" cy="101485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 de flecha"/>
          <p:cNvCxnSpPr/>
          <p:nvPr/>
        </p:nvCxnSpPr>
        <p:spPr>
          <a:xfrm flipH="1">
            <a:off x="4418417" y="3789040"/>
            <a:ext cx="72775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30 Rectángulo"/>
          <p:cNvSpPr/>
          <p:nvPr/>
        </p:nvSpPr>
        <p:spPr>
          <a:xfrm>
            <a:off x="5868143" y="4329541"/>
            <a:ext cx="576065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 smtClean="0">
                <a:solidFill>
                  <a:srgbClr val="00B050"/>
                </a:solidFill>
              </a:rPr>
              <a:t>SI</a:t>
            </a:r>
            <a:endParaRPr lang="es-ES" b="1" dirty="0">
              <a:solidFill>
                <a:srgbClr val="00B050"/>
              </a:solidFill>
            </a:endParaRPr>
          </a:p>
        </p:txBody>
      </p:sp>
      <p:sp>
        <p:nvSpPr>
          <p:cNvPr id="32" name="31 Rectángulo"/>
          <p:cNvSpPr/>
          <p:nvPr/>
        </p:nvSpPr>
        <p:spPr>
          <a:xfrm>
            <a:off x="4644008" y="3331840"/>
            <a:ext cx="576065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 smtClean="0">
                <a:solidFill>
                  <a:srgbClr val="C00000"/>
                </a:solidFill>
              </a:rPr>
              <a:t>NO</a:t>
            </a:r>
            <a:endParaRPr lang="es-ES" b="1" dirty="0">
              <a:solidFill>
                <a:srgbClr val="C00000"/>
              </a:solidFill>
            </a:endParaRPr>
          </a:p>
        </p:txBody>
      </p:sp>
      <p:cxnSp>
        <p:nvCxnSpPr>
          <p:cNvPr id="33" name="32 Conector recto de flecha"/>
          <p:cNvCxnSpPr/>
          <p:nvPr/>
        </p:nvCxnSpPr>
        <p:spPr>
          <a:xfrm flipH="1">
            <a:off x="4418417" y="6024731"/>
            <a:ext cx="396045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33 Rectángulo"/>
          <p:cNvSpPr/>
          <p:nvPr/>
        </p:nvSpPr>
        <p:spPr>
          <a:xfrm>
            <a:off x="2139783" y="5183285"/>
            <a:ext cx="2265193" cy="5098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 smtClean="0"/>
              <a:t>Análisis</a:t>
            </a:r>
            <a:endParaRPr lang="es-ES" b="1" dirty="0"/>
          </a:p>
        </p:txBody>
      </p:sp>
      <p:sp>
        <p:nvSpPr>
          <p:cNvPr id="35" name="34 Rectángulo"/>
          <p:cNvSpPr/>
          <p:nvPr/>
        </p:nvSpPr>
        <p:spPr>
          <a:xfrm>
            <a:off x="2142815" y="5693110"/>
            <a:ext cx="2262160" cy="108012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>
                <a:solidFill>
                  <a:schemeClr val="tx1"/>
                </a:solidFill>
              </a:rPr>
              <a:t>Contraste entre la información cualitativa y cuantitativa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40" name="39 Rectángulo"/>
          <p:cNvSpPr/>
          <p:nvPr/>
        </p:nvSpPr>
        <p:spPr>
          <a:xfrm>
            <a:off x="201422" y="5183285"/>
            <a:ext cx="1634274" cy="1558083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Devolución de </a:t>
            </a:r>
            <a:r>
              <a:rPr lang="es-MX" dirty="0" smtClean="0"/>
              <a:t>información a diferentes actores</a:t>
            </a:r>
            <a:endParaRPr lang="es-ES" dirty="0"/>
          </a:p>
        </p:txBody>
      </p:sp>
      <p:sp>
        <p:nvSpPr>
          <p:cNvPr id="41" name="40 Rectángulo"/>
          <p:cNvSpPr/>
          <p:nvPr/>
        </p:nvSpPr>
        <p:spPr>
          <a:xfrm>
            <a:off x="2264269" y="3158805"/>
            <a:ext cx="2127712" cy="7157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 smtClean="0"/>
              <a:t>Indagación social</a:t>
            </a:r>
            <a:endParaRPr lang="es-ES" b="1" dirty="0"/>
          </a:p>
        </p:txBody>
      </p:sp>
      <p:sp>
        <p:nvSpPr>
          <p:cNvPr id="42" name="41 Rectángulo"/>
          <p:cNvSpPr/>
          <p:nvPr/>
        </p:nvSpPr>
        <p:spPr>
          <a:xfrm>
            <a:off x="2264270" y="3734868"/>
            <a:ext cx="2127712" cy="113429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ES" dirty="0">
                <a:solidFill>
                  <a:schemeClr val="tx1"/>
                </a:solidFill>
              </a:rPr>
              <a:t>Entrevistas </a:t>
            </a:r>
            <a:endParaRPr lang="es-ES" dirty="0" smtClean="0">
              <a:solidFill>
                <a:schemeClr val="tx1"/>
              </a:solidFill>
            </a:endParaRPr>
          </a:p>
          <a:p>
            <a:pPr lvl="0"/>
            <a:r>
              <a:rPr lang="es-ES" dirty="0" smtClean="0">
                <a:solidFill>
                  <a:schemeClr val="tx1"/>
                </a:solidFill>
              </a:rPr>
              <a:t>Observación participante </a:t>
            </a:r>
          </a:p>
          <a:p>
            <a:pPr lvl="0"/>
            <a:r>
              <a:rPr lang="es-ES" dirty="0" smtClean="0">
                <a:solidFill>
                  <a:schemeClr val="tx1"/>
                </a:solidFill>
              </a:rPr>
              <a:t>Grupos </a:t>
            </a:r>
            <a:r>
              <a:rPr lang="es-ES" dirty="0">
                <a:solidFill>
                  <a:schemeClr val="tx1"/>
                </a:solidFill>
              </a:rPr>
              <a:t>focales</a:t>
            </a:r>
          </a:p>
        </p:txBody>
      </p:sp>
      <p:cxnSp>
        <p:nvCxnSpPr>
          <p:cNvPr id="45" name="44 Conector recto de flecha"/>
          <p:cNvCxnSpPr/>
          <p:nvPr/>
        </p:nvCxnSpPr>
        <p:spPr>
          <a:xfrm flipH="1">
            <a:off x="1763688" y="5923776"/>
            <a:ext cx="428573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45 Conector recto de flecha"/>
          <p:cNvCxnSpPr/>
          <p:nvPr/>
        </p:nvCxnSpPr>
        <p:spPr>
          <a:xfrm flipH="1">
            <a:off x="1835696" y="4050736"/>
            <a:ext cx="428573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47 Rectángulo"/>
          <p:cNvSpPr/>
          <p:nvPr/>
        </p:nvSpPr>
        <p:spPr>
          <a:xfrm>
            <a:off x="221788" y="3331840"/>
            <a:ext cx="1634274" cy="1454901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Devolución de información a diferentes actores</a:t>
            </a:r>
            <a:endParaRPr lang="es-ES" dirty="0"/>
          </a:p>
        </p:txBody>
      </p:sp>
      <p:sp>
        <p:nvSpPr>
          <p:cNvPr id="38" name="37 Rectángulo"/>
          <p:cNvSpPr/>
          <p:nvPr/>
        </p:nvSpPr>
        <p:spPr>
          <a:xfrm>
            <a:off x="7236296" y="3429000"/>
            <a:ext cx="1800201" cy="4961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 smtClean="0"/>
              <a:t>Análisis del peso y talla</a:t>
            </a:r>
            <a:endParaRPr lang="es-ES" b="1" dirty="0"/>
          </a:p>
        </p:txBody>
      </p:sp>
      <p:sp>
        <p:nvSpPr>
          <p:cNvPr id="39" name="38 Rectángulo"/>
          <p:cNvSpPr/>
          <p:nvPr/>
        </p:nvSpPr>
        <p:spPr>
          <a:xfrm>
            <a:off x="7236297" y="3925149"/>
            <a:ext cx="1800200" cy="86409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>
                <a:solidFill>
                  <a:schemeClr val="tx1"/>
                </a:solidFill>
              </a:rPr>
              <a:t>“WHO </a:t>
            </a:r>
            <a:r>
              <a:rPr lang="es-MX" dirty="0" err="1" smtClean="0">
                <a:solidFill>
                  <a:schemeClr val="tx1"/>
                </a:solidFill>
              </a:rPr>
              <a:t>Anthro</a:t>
            </a:r>
            <a:r>
              <a:rPr lang="es-MX" dirty="0" smtClean="0">
                <a:solidFill>
                  <a:schemeClr val="tx1"/>
                </a:solidFill>
              </a:rPr>
              <a:t>” de la OMS u otros.</a:t>
            </a:r>
            <a:endParaRPr lang="es-ES" dirty="0">
              <a:solidFill>
                <a:schemeClr val="tx1"/>
              </a:solidFill>
            </a:endParaRPr>
          </a:p>
        </p:txBody>
      </p:sp>
      <p:cxnSp>
        <p:nvCxnSpPr>
          <p:cNvPr id="43" name="42 Conector recto de flecha"/>
          <p:cNvCxnSpPr/>
          <p:nvPr/>
        </p:nvCxnSpPr>
        <p:spPr>
          <a:xfrm flipH="1">
            <a:off x="6802672" y="3789040"/>
            <a:ext cx="433624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0502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22" grpId="0" animBg="1"/>
      <p:bldP spid="25" grpId="0" animBg="1"/>
      <p:bldP spid="31" grpId="0"/>
      <p:bldP spid="32" grpId="0"/>
      <p:bldP spid="34" grpId="0" animBg="1"/>
      <p:bldP spid="35" grpId="0" animBg="1"/>
      <p:bldP spid="40" grpId="0" animBg="1"/>
      <p:bldP spid="41" grpId="0" animBg="1"/>
      <p:bldP spid="42" grpId="0" animBg="1"/>
      <p:bldP spid="48" grpId="0" animBg="1"/>
      <p:bldP spid="38" grpId="0" animBg="1"/>
      <p:bldP spid="3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699247" y="2348881"/>
            <a:ext cx="7745505" cy="4320480"/>
          </a:xfrm>
        </p:spPr>
        <p:txBody>
          <a:bodyPr/>
          <a:lstStyle/>
          <a:p>
            <a:pPr marL="0" indent="0">
              <a:buNone/>
            </a:pPr>
            <a:r>
              <a:rPr lang="es-BO" dirty="0"/>
              <a:t>Esta investigación tendrá importancia para diferentes actores relacionados con los </a:t>
            </a:r>
            <a:r>
              <a:rPr lang="es-BO" dirty="0" err="1"/>
              <a:t>wawa</a:t>
            </a:r>
            <a:r>
              <a:rPr lang="es-BO" dirty="0"/>
              <a:t> </a:t>
            </a:r>
            <a:r>
              <a:rPr lang="es-BO" dirty="0" err="1"/>
              <a:t>wasis</a:t>
            </a:r>
            <a:r>
              <a:rPr lang="es-BO" dirty="0"/>
              <a:t>, como: </a:t>
            </a:r>
            <a:endParaRPr lang="es-BO" dirty="0" smtClean="0"/>
          </a:p>
          <a:p>
            <a:pPr marL="0" indent="0">
              <a:buNone/>
            </a:pPr>
            <a:endParaRPr lang="es-BO" dirty="0" smtClean="0"/>
          </a:p>
          <a:p>
            <a:r>
              <a:rPr lang="es-BO" dirty="0"/>
              <a:t>A</a:t>
            </a:r>
            <a:r>
              <a:rPr lang="es-BO" dirty="0" smtClean="0"/>
              <a:t>utoridades </a:t>
            </a:r>
            <a:r>
              <a:rPr lang="es-BO" dirty="0"/>
              <a:t>públicas a nivel municipal, departamental y </a:t>
            </a:r>
            <a:r>
              <a:rPr lang="es-BO" dirty="0" smtClean="0"/>
              <a:t>nacional (Ministerio de Salud). </a:t>
            </a:r>
            <a:endParaRPr lang="es-BO" dirty="0" smtClean="0"/>
          </a:p>
          <a:p>
            <a:r>
              <a:rPr lang="es-BO" dirty="0"/>
              <a:t>F</a:t>
            </a:r>
            <a:r>
              <a:rPr lang="es-BO" dirty="0" smtClean="0"/>
              <a:t>amilias </a:t>
            </a:r>
            <a:r>
              <a:rPr lang="es-BO" dirty="0"/>
              <a:t>y Vecinos Mundiales. </a:t>
            </a:r>
            <a:endParaRPr lang="es-BO" dirty="0" smtClean="0"/>
          </a:p>
          <a:p>
            <a:r>
              <a:rPr lang="es-BO" dirty="0" smtClean="0"/>
              <a:t>Como bien </a:t>
            </a:r>
            <a:r>
              <a:rPr lang="es-BO" dirty="0"/>
              <a:t>público dentro las investigaciones sobre los programas pre-escolares de </a:t>
            </a:r>
            <a:r>
              <a:rPr lang="es-BO" dirty="0" smtClean="0"/>
              <a:t>alimentación.</a:t>
            </a: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4400" dirty="0" smtClean="0"/>
              <a:t>Importancia del estudio</a:t>
            </a:r>
            <a:endParaRPr lang="es-ES" sz="4400" dirty="0"/>
          </a:p>
        </p:txBody>
      </p:sp>
    </p:spTree>
    <p:extLst>
      <p:ext uri="{BB962C8B-B14F-4D97-AF65-F5344CB8AC3E}">
        <p14:creationId xmlns:p14="http://schemas.microsoft.com/office/powerpoint/2010/main" val="2090442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563888" y="3212976"/>
            <a:ext cx="20537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200" dirty="0" smtClean="0"/>
              <a:t>GRACIAS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264805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146" name="Picture 2" descr="D:\FOTOS\Programa Sik´imira\Año 2016\SUBCENTRAL\Wawa wasis,28102016\DSC065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471196" cy="6354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4271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171" name="Picture 3" descr="D:\FOTOS\Programa Sik´imira\Año 2016\SUBCENTRAL\Wawa wasis,28102016\DSC065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251520" y="188640"/>
            <a:ext cx="8754517" cy="6566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031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8194" name="Picture 2" descr="D:\FOTOS\Programa Sik´imira\Año 2016\SUBCENTRAL\Wawa wasis,28102016\DSC0654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35" b="25810"/>
          <a:stretch/>
        </p:blipFill>
        <p:spPr bwMode="auto">
          <a:xfrm>
            <a:off x="1547664" y="517135"/>
            <a:ext cx="6303436" cy="5517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5758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9218" name="Picture 2" descr="D:\FOTOS\Programa Sik´imira\Año 2016\SUBCENTRAL\Wawa wasis,28102016\DSC06552.JPG">
            <a:hlinkClick r:id="rId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2" r="13998" b="12576"/>
          <a:stretch/>
        </p:blipFill>
        <p:spPr bwMode="auto">
          <a:xfrm>
            <a:off x="755576" y="412157"/>
            <a:ext cx="7536873" cy="6087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4957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688490" y="404664"/>
            <a:ext cx="7756263" cy="1054250"/>
          </a:xfrm>
        </p:spPr>
        <p:txBody>
          <a:bodyPr/>
          <a:lstStyle/>
          <a:p>
            <a:r>
              <a:rPr lang="es-MX" sz="2400" b="1" dirty="0" smtClean="0"/>
              <a:t>Peso </a:t>
            </a:r>
            <a:r>
              <a:rPr lang="es-MX" sz="2400" b="1" dirty="0"/>
              <a:t>para la edad en niños que asisten y no asisten a los </a:t>
            </a:r>
            <a:r>
              <a:rPr lang="es-MX" sz="2400" b="1" dirty="0" err="1"/>
              <a:t>wawa</a:t>
            </a:r>
            <a:r>
              <a:rPr lang="es-MX" sz="2400" b="1" dirty="0"/>
              <a:t> </a:t>
            </a:r>
            <a:r>
              <a:rPr lang="es-MX" sz="2400" b="1" dirty="0" err="1"/>
              <a:t>wasis</a:t>
            </a:r>
            <a:r>
              <a:rPr lang="es-MX" sz="2400" b="1" dirty="0"/>
              <a:t>. Año 2016</a:t>
            </a:r>
            <a:endParaRPr lang="es-ES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40769"/>
            <a:ext cx="8352928" cy="54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5927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rtoné">
  <a:themeElements>
    <a:clrScheme name="Cartoné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Cartoné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artoné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4725</TotalTime>
  <Words>852</Words>
  <Application>Microsoft Office PowerPoint</Application>
  <PresentationFormat>Presentación en pantalla (4:3)</PresentationFormat>
  <Paragraphs>151</Paragraphs>
  <Slides>22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3" baseType="lpstr">
      <vt:lpstr>Cartoné</vt:lpstr>
      <vt:lpstr>Relación de los centros infantiles de atención integral (wawa wasis) con la nutrición infantil, en siete municipios del Cono Sur del Departamento de Cochabamba. </vt:lpstr>
      <vt:lpstr>Índice</vt:lpstr>
      <vt:lpstr>Los wawa wasis o centros infantiles.</vt:lpstr>
      <vt:lpstr>Otras políticas de desarrollo infantil en Bolivia</vt:lpstr>
      <vt:lpstr>Antecedentes del estudio</vt:lpstr>
      <vt:lpstr>Talla para la edad en niños que asisten y no asisten a los wawa wasis. Año 2015</vt:lpstr>
      <vt:lpstr>Peso para la edad en niños que asisten y no asisten a los wawa wasis. Año 2015</vt:lpstr>
      <vt:lpstr>Talla para la edad en niños que asisten y no asisten a los wawa wasis. Año 2016</vt:lpstr>
      <vt:lpstr>Análisis sobre programas alimentarios en Perú</vt:lpstr>
      <vt:lpstr>Posibles causas de los resultados hallados</vt:lpstr>
      <vt:lpstr>Objetivo del estudio </vt:lpstr>
      <vt:lpstr>Área del estudio</vt:lpstr>
      <vt:lpstr>Presentación de PowerPoint</vt:lpstr>
      <vt:lpstr>Municipios del Cono Sur</vt:lpstr>
      <vt:lpstr>Pasos para el estudio</vt:lpstr>
      <vt:lpstr>Importancia del estudio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Peso para la edad en niños que asisten y no asisten a los wawa wasis. Año 2016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Samsung5</dc:creator>
  <cp:lastModifiedBy>Yesmina Cruz</cp:lastModifiedBy>
  <cp:revision>82</cp:revision>
  <dcterms:created xsi:type="dcterms:W3CDTF">2017-06-20T20:11:58Z</dcterms:created>
  <dcterms:modified xsi:type="dcterms:W3CDTF">2017-07-11T03:00:49Z</dcterms:modified>
</cp:coreProperties>
</file>