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1" r:id="rId3"/>
    <p:sldMasterId id="2147483704" r:id="rId4"/>
  </p:sldMasterIdLst>
  <p:notesMasterIdLst>
    <p:notesMasterId r:id="rId38"/>
  </p:notesMasterIdLst>
  <p:sldIdLst>
    <p:sldId id="363" r:id="rId5"/>
    <p:sldId id="364" r:id="rId6"/>
    <p:sldId id="264" r:id="rId7"/>
    <p:sldId id="265" r:id="rId8"/>
    <p:sldId id="270" r:id="rId9"/>
    <p:sldId id="272" r:id="rId10"/>
    <p:sldId id="274" r:id="rId11"/>
    <p:sldId id="258" r:id="rId12"/>
    <p:sldId id="281" r:id="rId13"/>
    <p:sldId id="261" r:id="rId14"/>
    <p:sldId id="343" r:id="rId15"/>
    <p:sldId id="320" r:id="rId16"/>
    <p:sldId id="304" r:id="rId17"/>
    <p:sldId id="353" r:id="rId18"/>
    <p:sldId id="349" r:id="rId19"/>
    <p:sldId id="348" r:id="rId20"/>
    <p:sldId id="346" r:id="rId21"/>
    <p:sldId id="351" r:id="rId22"/>
    <p:sldId id="294" r:id="rId23"/>
    <p:sldId id="296" r:id="rId24"/>
    <p:sldId id="297" r:id="rId25"/>
    <p:sldId id="291" r:id="rId26"/>
    <p:sldId id="319" r:id="rId27"/>
    <p:sldId id="344" r:id="rId28"/>
    <p:sldId id="359" r:id="rId29"/>
    <p:sldId id="357" r:id="rId30"/>
    <p:sldId id="355" r:id="rId31"/>
    <p:sldId id="360" r:id="rId32"/>
    <p:sldId id="361" r:id="rId33"/>
    <p:sldId id="356" r:id="rId34"/>
    <p:sldId id="260" r:id="rId35"/>
    <p:sldId id="358" r:id="rId36"/>
    <p:sldId id="313" r:id="rId3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637E4707-0036-4924-AF69-605C4A96B83B}">
          <p14:sldIdLst>
            <p14:sldId id="363"/>
            <p14:sldId id="364"/>
            <p14:sldId id="264"/>
            <p14:sldId id="265"/>
            <p14:sldId id="270"/>
            <p14:sldId id="272"/>
            <p14:sldId id="274"/>
            <p14:sldId id="258"/>
            <p14:sldId id="281"/>
            <p14:sldId id="261"/>
            <p14:sldId id="343"/>
            <p14:sldId id="320"/>
            <p14:sldId id="304"/>
            <p14:sldId id="353"/>
            <p14:sldId id="349"/>
            <p14:sldId id="348"/>
            <p14:sldId id="346"/>
            <p14:sldId id="351"/>
            <p14:sldId id="294"/>
            <p14:sldId id="296"/>
            <p14:sldId id="297"/>
            <p14:sldId id="291"/>
            <p14:sldId id="319"/>
            <p14:sldId id="344"/>
            <p14:sldId id="359"/>
            <p14:sldId id="357"/>
            <p14:sldId id="355"/>
            <p14:sldId id="360"/>
            <p14:sldId id="361"/>
            <p14:sldId id="356"/>
            <p14:sldId id="260"/>
            <p14:sldId id="358"/>
          </p14:sldIdLst>
        </p14:section>
        <p14:section name="Sección sin título" id="{CBD004E0-A15B-480C-A3F5-C5546972AFED}">
          <p14:sldIdLst>
            <p14:sldId id="3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43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Hoja_de_c_lculo_de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aria%20Scurrah\Documents\1.ANCH09-33\5.SEMBRANDO%20LA%20DIETA%20ANDINA\IIN2015-2018\IIN\retroalimentacion%20Hcva%20oct2016\excel%20apoyo%20charla%20devoluicon%20AMBAT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Scurrah\Documents\1.ANCH09-33\5.SEMBRANDO%20LA%20DIETA%20ANDINA\IIN2015-2018\IIN\retroalimentacion%20Hcva%20oct2016\excel%20apoyo%20charla%20devoluicon%20AMBATO%20(Autoguardado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Scurrah\Documents\1.ANCH09-33\5.SEMBRANDO%20LA%20DIETA%20ANDINA\IIN2015-2018\IIN\retroalimentacion%20Hcva%20oct2016\excel%20apoyo%20charla%20devoluicon%20AMBATO%20(Autoguardado)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Hoja_de_c_lculo_de_Microsoft_Excel3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ARIA\Nuevo%20Hoja%20de%20c&#225;lculo%20de%20Microsoft%20Exc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ARIA\Nuevo%20Hoja%20de%20c&#225;lculo%20de%20Microsoft%20Exce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ia\Documents\Documents\1.ANCH09-33\5.SEMBRANDO%20LA%20DIETA%20ANDINA\BILL\datos%20freucnecia%20para%20grafico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141 niños encuestados en Marzo</a:t>
            </a:r>
            <a:r>
              <a:rPr lang="en-US" baseline="0"/>
              <a:t> y Julio 2015 en comunidades de Ambato  </a:t>
            </a:r>
            <a:r>
              <a:rPr lang="en-US"/>
              <a:t>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64778317482633E-2"/>
          <c:y val="0.23053597648090549"/>
          <c:w val="0.73561584785200529"/>
          <c:h val="0.680865498210398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Hoja1!$I$3</c:f>
              <c:strCache>
                <c:ptCount val="1"/>
                <c:pt idx="0">
                  <c:v>Escasez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Hoja1!$H$4:$H$7</c:f>
              <c:strCache>
                <c:ptCount val="4"/>
                <c:pt idx="0">
                  <c:v>0 - &lt; 6 meses</c:v>
                </c:pt>
                <c:pt idx="1">
                  <c:v>6 - 11 meses</c:v>
                </c:pt>
                <c:pt idx="2">
                  <c:v>12 - 24 meses</c:v>
                </c:pt>
                <c:pt idx="3">
                  <c:v>Total</c:v>
                </c:pt>
              </c:strCache>
            </c:strRef>
          </c:cat>
          <c:val>
            <c:numRef>
              <c:f>Hoja1!$I$4:$I$7</c:f>
              <c:numCache>
                <c:formatCode>General</c:formatCode>
                <c:ptCount val="4"/>
                <c:pt idx="0">
                  <c:v>40</c:v>
                </c:pt>
                <c:pt idx="1">
                  <c:v>44</c:v>
                </c:pt>
                <c:pt idx="2">
                  <c:v>57</c:v>
                </c:pt>
                <c:pt idx="3">
                  <c:v>141</c:v>
                </c:pt>
              </c:numCache>
            </c:numRef>
          </c:val>
        </c:ser>
        <c:ser>
          <c:idx val="1"/>
          <c:order val="1"/>
          <c:tx>
            <c:strRef>
              <c:f>Hoja1!$J$3</c:f>
              <c:strCache>
                <c:ptCount val="1"/>
                <c:pt idx="0">
                  <c:v>Abundancia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Hoja1!$H$4:$H$7</c:f>
              <c:strCache>
                <c:ptCount val="4"/>
                <c:pt idx="0">
                  <c:v>0 - &lt; 6 meses</c:v>
                </c:pt>
                <c:pt idx="1">
                  <c:v>6 - 11 meses</c:v>
                </c:pt>
                <c:pt idx="2">
                  <c:v>12 - 24 meses</c:v>
                </c:pt>
                <c:pt idx="3">
                  <c:v>Total</c:v>
                </c:pt>
              </c:strCache>
            </c:strRef>
          </c:cat>
          <c:val>
            <c:numRef>
              <c:f>Hoja1!$J$4:$J$7</c:f>
              <c:numCache>
                <c:formatCode>General</c:formatCode>
                <c:ptCount val="4"/>
                <c:pt idx="0">
                  <c:v>35</c:v>
                </c:pt>
                <c:pt idx="1">
                  <c:v>38</c:v>
                </c:pt>
                <c:pt idx="2">
                  <c:v>68</c:v>
                </c:pt>
                <c:pt idx="3">
                  <c:v>141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3485712"/>
        <c:axId val="1223460688"/>
      </c:barChart>
      <c:catAx>
        <c:axId val="12234857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es-PE"/>
          </a:p>
        </c:txPr>
        <c:crossAx val="1223460688"/>
        <c:crosses val="autoZero"/>
        <c:auto val="1"/>
        <c:lblAlgn val="ctr"/>
        <c:lblOffset val="100"/>
        <c:noMultiLvlLbl val="0"/>
      </c:catAx>
      <c:valAx>
        <c:axId val="12234606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es-PE"/>
          </a:p>
        </c:txPr>
        <c:crossAx val="12234857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3008442261172799"/>
          <c:y val="0.37993143226238241"/>
          <c:w val="0.27967170350010856"/>
          <c:h val="0.14001620378069596"/>
        </c:manualLayout>
      </c:layout>
      <c:overlay val="0"/>
      <c:txPr>
        <a:bodyPr/>
        <a:lstStyle/>
        <a:p>
          <a:pPr>
            <a:defRPr sz="1300" b="1" i="0" baseline="0"/>
          </a:pPr>
          <a:endParaRPr lang="es-PE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Lactancai Materna exclusiva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Hoja3!$H$2:$H$3</c:f>
              <c:strCache>
                <c:ptCount val="1"/>
                <c:pt idx="0">
                  <c:v>Excluisva  Escasez % n=141</c:v>
                </c:pt>
              </c:strCache>
            </c:strRef>
          </c:tx>
          <c:invertIfNegative val="0"/>
          <c:cat>
            <c:strRef>
              <c:f>Hoja3!$G$4:$G$5</c:f>
              <c:strCache>
                <c:ptCount val="2"/>
                <c:pt idx="0">
                  <c:v>o-6 meses</c:v>
                </c:pt>
                <c:pt idx="1">
                  <c:v>6-12 meses</c:v>
                </c:pt>
              </c:strCache>
            </c:strRef>
          </c:cat>
          <c:val>
            <c:numRef>
              <c:f>Hoja3!$H$4:$H$5</c:f>
              <c:numCache>
                <c:formatCode>General</c:formatCode>
                <c:ptCount val="2"/>
                <c:pt idx="0">
                  <c:v>100</c:v>
                </c:pt>
                <c:pt idx="1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Hoja3!$I$2:$I$3</c:f>
              <c:strCache>
                <c:ptCount val="1"/>
                <c:pt idx="0">
                  <c:v>Excluisva  Abundancia n=141</c:v>
                </c:pt>
              </c:strCache>
            </c:strRef>
          </c:tx>
          <c:invertIfNegative val="0"/>
          <c:cat>
            <c:strRef>
              <c:f>Hoja3!$G$4:$G$5</c:f>
              <c:strCache>
                <c:ptCount val="2"/>
                <c:pt idx="0">
                  <c:v>o-6 meses</c:v>
                </c:pt>
                <c:pt idx="1">
                  <c:v>6-12 meses</c:v>
                </c:pt>
              </c:strCache>
            </c:strRef>
          </c:cat>
          <c:val>
            <c:numRef>
              <c:f>Hoja3!$I$4:$I$5</c:f>
              <c:numCache>
                <c:formatCode>General</c:formatCode>
                <c:ptCount val="2"/>
                <c:pt idx="0">
                  <c:v>91.4</c:v>
                </c:pt>
                <c:pt idx="1">
                  <c:v>13.2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23467216"/>
        <c:axId val="1223467760"/>
      </c:barChart>
      <c:catAx>
        <c:axId val="12234672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223467760"/>
        <c:crosses val="autoZero"/>
        <c:auto val="1"/>
        <c:lblAlgn val="ctr"/>
        <c:lblOffset val="100"/>
        <c:noMultiLvlLbl val="0"/>
      </c:catAx>
      <c:valAx>
        <c:axId val="1223467760"/>
        <c:scaling>
          <c:orientation val="minMax"/>
          <c:max val="100"/>
        </c:scaling>
        <c:delete val="0"/>
        <c:axPos val="l"/>
        <c:majorGridlines/>
        <c:minorGridlines/>
        <c:numFmt formatCode="General" sourceLinked="1"/>
        <c:majorTickMark val="none"/>
        <c:minorTickMark val="none"/>
        <c:tickLblPos val="nextTo"/>
        <c:crossAx val="12234672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 b="1" i="0" baseline="0"/>
      </a:pPr>
      <a:endParaRPr lang="es-P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% de niños 6-11 mese que se consumen grupos de alimentos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32963805526667656"/>
          <c:y val="0.17944578866420252"/>
          <c:w val="0.47368797355519238"/>
          <c:h val="0.750258453283864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DDniños!$B$18</c:f>
              <c:strCache>
                <c:ptCount val="1"/>
                <c:pt idx="0">
                  <c:v>escasez n=44</c:v>
                </c:pt>
              </c:strCache>
            </c:strRef>
          </c:tx>
          <c:invertIfNegative val="0"/>
          <c:cat>
            <c:strRef>
              <c:f>DDniños!$A$19:$A$31</c:f>
              <c:strCache>
                <c:ptCount val="13"/>
                <c:pt idx="0">
                  <c:v>Chuño</c:v>
                </c:pt>
                <c:pt idx="1">
                  <c:v>Huevo</c:v>
                </c:pt>
                <c:pt idx="2">
                  <c:v>Programas</c:v>
                </c:pt>
                <c:pt idx="3">
                  <c:v>Carnes y derivados (incluido pescado)</c:v>
                </c:pt>
                <c:pt idx="4">
                  <c:v>Leguminosas</c:v>
                </c:pt>
                <c:pt idx="5">
                  <c:v>Lácteos</c:v>
                </c:pt>
                <c:pt idx="6">
                  <c:v>Frutas</c:v>
                </c:pt>
                <c:pt idx="7">
                  <c:v>Azucares</c:v>
                </c:pt>
                <c:pt idx="8">
                  <c:v>Otros tubérculos y raíces</c:v>
                </c:pt>
                <c:pt idx="9">
                  <c:v>Cereal</c:v>
                </c:pt>
                <c:pt idx="10">
                  <c:v>Papa</c:v>
                </c:pt>
                <c:pt idx="11">
                  <c:v>Verduras</c:v>
                </c:pt>
                <c:pt idx="12">
                  <c:v>Aceites y grasas</c:v>
                </c:pt>
              </c:strCache>
            </c:strRef>
          </c:cat>
          <c:val>
            <c:numRef>
              <c:f>DDniños!$B$19:$B$31</c:f>
              <c:numCache>
                <c:formatCode>General</c:formatCode>
                <c:ptCount val="13"/>
                <c:pt idx="0">
                  <c:v>4.5</c:v>
                </c:pt>
                <c:pt idx="1">
                  <c:v>15.9</c:v>
                </c:pt>
                <c:pt idx="2">
                  <c:v>29.5</c:v>
                </c:pt>
                <c:pt idx="3">
                  <c:v>15.9</c:v>
                </c:pt>
                <c:pt idx="4">
                  <c:v>34.1</c:v>
                </c:pt>
                <c:pt idx="5">
                  <c:v>29.5</c:v>
                </c:pt>
                <c:pt idx="6">
                  <c:v>38.6</c:v>
                </c:pt>
                <c:pt idx="7">
                  <c:v>72.7</c:v>
                </c:pt>
                <c:pt idx="8">
                  <c:v>75</c:v>
                </c:pt>
                <c:pt idx="9">
                  <c:v>81.8</c:v>
                </c:pt>
                <c:pt idx="10">
                  <c:v>81.8</c:v>
                </c:pt>
                <c:pt idx="11">
                  <c:v>81.8</c:v>
                </c:pt>
                <c:pt idx="12">
                  <c:v>72.7</c:v>
                </c:pt>
              </c:numCache>
            </c:numRef>
          </c:val>
        </c:ser>
        <c:ser>
          <c:idx val="1"/>
          <c:order val="1"/>
          <c:tx>
            <c:strRef>
              <c:f>DDniños!$C$18</c:f>
              <c:strCache>
                <c:ptCount val="1"/>
                <c:pt idx="0">
                  <c:v>Abundancia n=38</c:v>
                </c:pt>
              </c:strCache>
            </c:strRef>
          </c:tx>
          <c:invertIfNegative val="0"/>
          <c:cat>
            <c:strRef>
              <c:f>DDniños!$A$19:$A$31</c:f>
              <c:strCache>
                <c:ptCount val="13"/>
                <c:pt idx="0">
                  <c:v>Chuño</c:v>
                </c:pt>
                <c:pt idx="1">
                  <c:v>Huevo</c:v>
                </c:pt>
                <c:pt idx="2">
                  <c:v>Programas</c:v>
                </c:pt>
                <c:pt idx="3">
                  <c:v>Carnes y derivados (incluido pescado)</c:v>
                </c:pt>
                <c:pt idx="4">
                  <c:v>Leguminosas</c:v>
                </c:pt>
                <c:pt idx="5">
                  <c:v>Lácteos</c:v>
                </c:pt>
                <c:pt idx="6">
                  <c:v>Frutas</c:v>
                </c:pt>
                <c:pt idx="7">
                  <c:v>Azucares</c:v>
                </c:pt>
                <c:pt idx="8">
                  <c:v>Otros tubérculos y raíces</c:v>
                </c:pt>
                <c:pt idx="9">
                  <c:v>Cereal</c:v>
                </c:pt>
                <c:pt idx="10">
                  <c:v>Papa</c:v>
                </c:pt>
                <c:pt idx="11">
                  <c:v>Verduras</c:v>
                </c:pt>
                <c:pt idx="12">
                  <c:v>Aceites y grasas</c:v>
                </c:pt>
              </c:strCache>
            </c:strRef>
          </c:cat>
          <c:val>
            <c:numRef>
              <c:f>DDniños!$C$19:$C$31</c:f>
              <c:numCache>
                <c:formatCode>General</c:formatCode>
                <c:ptCount val="13"/>
                <c:pt idx="0">
                  <c:v>7.9</c:v>
                </c:pt>
                <c:pt idx="1">
                  <c:v>18.399999999999999</c:v>
                </c:pt>
                <c:pt idx="2">
                  <c:v>28.9</c:v>
                </c:pt>
                <c:pt idx="3">
                  <c:v>18.399999999999999</c:v>
                </c:pt>
                <c:pt idx="4">
                  <c:v>39.5</c:v>
                </c:pt>
                <c:pt idx="5">
                  <c:v>60.5</c:v>
                </c:pt>
                <c:pt idx="6">
                  <c:v>44.7</c:v>
                </c:pt>
                <c:pt idx="7">
                  <c:v>78.900000000000006</c:v>
                </c:pt>
                <c:pt idx="8">
                  <c:v>78.900000000000006</c:v>
                </c:pt>
                <c:pt idx="9">
                  <c:v>86.8</c:v>
                </c:pt>
                <c:pt idx="10">
                  <c:v>78.900000000000006</c:v>
                </c:pt>
                <c:pt idx="11">
                  <c:v>78.900000000000006</c:v>
                </c:pt>
                <c:pt idx="12">
                  <c:v>71.099999999999994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3470480"/>
        <c:axId val="1223471568"/>
      </c:barChart>
      <c:catAx>
        <c:axId val="12234704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s-PE"/>
          </a:p>
        </c:txPr>
        <c:crossAx val="1223471568"/>
        <c:crosses val="autoZero"/>
        <c:auto val="1"/>
        <c:lblAlgn val="ctr"/>
        <c:lblOffset val="100"/>
        <c:noMultiLvlLbl val="0"/>
      </c:catAx>
      <c:valAx>
        <c:axId val="1223471568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12234704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%de niños 12-24 meses que consumen grupos de  alimentan de: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3060531496062992"/>
          <c:y val="0.17944578866420252"/>
          <c:w val="0.48076344525330567"/>
          <c:h val="0.750258453283864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DDniños!$D$18</c:f>
              <c:strCache>
                <c:ptCount val="1"/>
                <c:pt idx="0">
                  <c:v>Escasez n=57</c:v>
                </c:pt>
              </c:strCache>
            </c:strRef>
          </c:tx>
          <c:invertIfNegative val="0"/>
          <c:cat>
            <c:strRef>
              <c:f>DDniños!$A$19:$A$31</c:f>
              <c:strCache>
                <c:ptCount val="13"/>
                <c:pt idx="0">
                  <c:v>Chuño</c:v>
                </c:pt>
                <c:pt idx="1">
                  <c:v>Huevo</c:v>
                </c:pt>
                <c:pt idx="2">
                  <c:v>Programas</c:v>
                </c:pt>
                <c:pt idx="3">
                  <c:v>Carnes y derivados (incluido pescado)</c:v>
                </c:pt>
                <c:pt idx="4">
                  <c:v>Leguminosas</c:v>
                </c:pt>
                <c:pt idx="5">
                  <c:v>Lácteos</c:v>
                </c:pt>
                <c:pt idx="6">
                  <c:v>Frutas</c:v>
                </c:pt>
                <c:pt idx="7">
                  <c:v>Azucares</c:v>
                </c:pt>
                <c:pt idx="8">
                  <c:v>Otros tubérculos y raíces</c:v>
                </c:pt>
                <c:pt idx="9">
                  <c:v>Cereal</c:v>
                </c:pt>
                <c:pt idx="10">
                  <c:v>Papa</c:v>
                </c:pt>
                <c:pt idx="11">
                  <c:v>Verduras</c:v>
                </c:pt>
                <c:pt idx="12">
                  <c:v>Aceites y grasas</c:v>
                </c:pt>
              </c:strCache>
            </c:strRef>
          </c:cat>
          <c:val>
            <c:numRef>
              <c:f>DDniños!$D$19:$D$31</c:f>
              <c:numCache>
                <c:formatCode>General</c:formatCode>
                <c:ptCount val="13"/>
                <c:pt idx="0">
                  <c:v>15.8</c:v>
                </c:pt>
                <c:pt idx="1">
                  <c:v>33.299999999999997</c:v>
                </c:pt>
                <c:pt idx="2">
                  <c:v>45.6</c:v>
                </c:pt>
                <c:pt idx="3">
                  <c:v>22.8</c:v>
                </c:pt>
                <c:pt idx="4">
                  <c:v>57.9</c:v>
                </c:pt>
                <c:pt idx="5">
                  <c:v>61.4</c:v>
                </c:pt>
                <c:pt idx="6">
                  <c:v>73.7</c:v>
                </c:pt>
                <c:pt idx="7">
                  <c:v>89.5</c:v>
                </c:pt>
                <c:pt idx="8">
                  <c:v>93</c:v>
                </c:pt>
                <c:pt idx="9">
                  <c:v>98.2</c:v>
                </c:pt>
                <c:pt idx="10">
                  <c:v>100</c:v>
                </c:pt>
                <c:pt idx="11">
                  <c:v>100</c:v>
                </c:pt>
                <c:pt idx="12">
                  <c:v>96.5</c:v>
                </c:pt>
              </c:numCache>
            </c:numRef>
          </c:val>
        </c:ser>
        <c:ser>
          <c:idx val="1"/>
          <c:order val="1"/>
          <c:tx>
            <c:strRef>
              <c:f>DDniños!$E$18</c:f>
              <c:strCache>
                <c:ptCount val="1"/>
                <c:pt idx="0">
                  <c:v>Abundancia n=68</c:v>
                </c:pt>
              </c:strCache>
            </c:strRef>
          </c:tx>
          <c:invertIfNegative val="0"/>
          <c:cat>
            <c:strRef>
              <c:f>DDniños!$A$19:$A$31</c:f>
              <c:strCache>
                <c:ptCount val="13"/>
                <c:pt idx="0">
                  <c:v>Chuño</c:v>
                </c:pt>
                <c:pt idx="1">
                  <c:v>Huevo</c:v>
                </c:pt>
                <c:pt idx="2">
                  <c:v>Programas</c:v>
                </c:pt>
                <c:pt idx="3">
                  <c:v>Carnes y derivados (incluido pescado)</c:v>
                </c:pt>
                <c:pt idx="4">
                  <c:v>Leguminosas</c:v>
                </c:pt>
                <c:pt idx="5">
                  <c:v>Lácteos</c:v>
                </c:pt>
                <c:pt idx="6">
                  <c:v>Frutas</c:v>
                </c:pt>
                <c:pt idx="7">
                  <c:v>Azucares</c:v>
                </c:pt>
                <c:pt idx="8">
                  <c:v>Otros tubérculos y raíces</c:v>
                </c:pt>
                <c:pt idx="9">
                  <c:v>Cereal</c:v>
                </c:pt>
                <c:pt idx="10">
                  <c:v>Papa</c:v>
                </c:pt>
                <c:pt idx="11">
                  <c:v>Verduras</c:v>
                </c:pt>
                <c:pt idx="12">
                  <c:v>Aceites y grasas</c:v>
                </c:pt>
              </c:strCache>
            </c:strRef>
          </c:cat>
          <c:val>
            <c:numRef>
              <c:f>DDniños!$E$19:$E$31</c:f>
              <c:numCache>
                <c:formatCode>General</c:formatCode>
                <c:ptCount val="13"/>
                <c:pt idx="0">
                  <c:v>13.2</c:v>
                </c:pt>
                <c:pt idx="1">
                  <c:v>14.7</c:v>
                </c:pt>
                <c:pt idx="2">
                  <c:v>19.100000000000001</c:v>
                </c:pt>
                <c:pt idx="3">
                  <c:v>25</c:v>
                </c:pt>
                <c:pt idx="4">
                  <c:v>32.4</c:v>
                </c:pt>
                <c:pt idx="5">
                  <c:v>54.4</c:v>
                </c:pt>
                <c:pt idx="6">
                  <c:v>77.900000000000006</c:v>
                </c:pt>
                <c:pt idx="7">
                  <c:v>95.6</c:v>
                </c:pt>
                <c:pt idx="8">
                  <c:v>97.1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3472112"/>
        <c:axId val="1223474288"/>
      </c:barChart>
      <c:catAx>
        <c:axId val="122347211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s-PE"/>
          </a:p>
        </c:txPr>
        <c:crossAx val="1223474288"/>
        <c:crosses val="autoZero"/>
        <c:auto val="1"/>
        <c:lblAlgn val="ctr"/>
        <c:lblOffset val="100"/>
        <c:noMultiLvlLbl val="0"/>
      </c:catAx>
      <c:valAx>
        <c:axId val="1223474288"/>
        <c:scaling>
          <c:orientation val="minMax"/>
          <c:max val="100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1223472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654527559055101"/>
          <c:y val="0.52354846913242548"/>
          <c:w val="0.16930378101322241"/>
          <c:h val="0.18846950361724124"/>
        </c:manualLayout>
      </c:layout>
      <c:overlay val="0"/>
      <c:txPr>
        <a:bodyPr/>
        <a:lstStyle/>
        <a:p>
          <a:pPr>
            <a:defRPr sz="1200" b="1" i="0" baseline="0"/>
          </a:pPr>
          <a:endParaRPr lang="es-P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b="1"/>
              <a:t>No cubren 80% de recomendaciones</a:t>
            </a:r>
          </a:p>
          <a:p>
            <a:pPr>
              <a:defRPr/>
            </a:pPr>
            <a:r>
              <a:rPr lang="es-PE" b="1"/>
              <a:t>Niñas/os 12 - 24 meses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'80% grafico'!$E$4</c:f>
              <c:strCache>
                <c:ptCount val="1"/>
                <c:pt idx="0">
                  <c:v>Escasez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-6.666666666666747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8.888888888888888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3333333333333334E-2"/>
                  <c:y val="-3.955366029676114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111111111111127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'80% grafico'!$D$5:$D$16</c:f>
              <c:strCache>
                <c:ptCount val="11"/>
                <c:pt idx="0">
                  <c:v>Energía</c:v>
                </c:pt>
                <c:pt idx="1">
                  <c:v>Proteína</c:v>
                </c:pt>
                <c:pt idx="2">
                  <c:v>Vitamina A</c:v>
                </c:pt>
                <c:pt idx="3">
                  <c:v>Tiamina</c:v>
                </c:pt>
                <c:pt idx="4">
                  <c:v>Niacina</c:v>
                </c:pt>
                <c:pt idx="5">
                  <c:v>Riboflavina</c:v>
                </c:pt>
                <c:pt idx="6">
                  <c:v>Folato</c:v>
                </c:pt>
                <c:pt idx="7">
                  <c:v>Vitamina C</c:v>
                </c:pt>
                <c:pt idx="8">
                  <c:v>Calcio</c:v>
                </c:pt>
                <c:pt idx="9">
                  <c:v>Hierro de baja biodisponibilidad</c:v>
                </c:pt>
                <c:pt idx="10">
                  <c:v>Zinc de baja biodisponibilidad</c:v>
                </c:pt>
              </c:strCache>
            </c:strRef>
          </c:cat>
          <c:val>
            <c:numRef>
              <c:f>'80% grafico'!$E$5:$E$16</c:f>
              <c:numCache>
                <c:formatCode>0.0;[Red]0.0</c:formatCode>
                <c:ptCount val="11"/>
                <c:pt idx="0">
                  <c:v>31.578947368421051</c:v>
                </c:pt>
                <c:pt idx="1">
                  <c:v>8.7719298245614024</c:v>
                </c:pt>
                <c:pt idx="2">
                  <c:v>15.789473684210526</c:v>
                </c:pt>
                <c:pt idx="3">
                  <c:v>52.631578947368418</c:v>
                </c:pt>
                <c:pt idx="4">
                  <c:v>42.105263157894733</c:v>
                </c:pt>
                <c:pt idx="5">
                  <c:v>24.561403508771928</c:v>
                </c:pt>
                <c:pt idx="6">
                  <c:v>36.84210526315789</c:v>
                </c:pt>
                <c:pt idx="7">
                  <c:v>3.5087719298245612</c:v>
                </c:pt>
                <c:pt idx="8">
                  <c:v>91.228070175438589</c:v>
                </c:pt>
                <c:pt idx="9">
                  <c:v>66.666666666666657</c:v>
                </c:pt>
                <c:pt idx="10">
                  <c:v>73.68421052631578</c:v>
                </c:pt>
              </c:numCache>
            </c:numRef>
          </c:val>
          <c:extLst/>
        </c:ser>
        <c:ser>
          <c:idx val="1"/>
          <c:order val="1"/>
          <c:tx>
            <c:strRef>
              <c:f>'80% grafico'!$F$4</c:f>
              <c:strCache>
                <c:ptCount val="1"/>
                <c:pt idx="0">
                  <c:v>Abundancia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8834951456310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2222222222222222E-3"/>
                  <c:y val="-3.8834951456310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1480540211327956E-17"/>
                  <c:y val="-5.1779935275080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4.74649406688241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2222222222222222E-3"/>
                  <c:y val="-3.45199568500540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4.4444444444443629E-3"/>
                  <c:y val="-2.588996763754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4.444444444444526E-3"/>
                  <c:y val="-3.8834951456310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"/>
                  <c:y val="-3.0204962243797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'80% grafico'!$D$5:$D$16</c:f>
              <c:strCache>
                <c:ptCount val="11"/>
                <c:pt idx="0">
                  <c:v>Energía</c:v>
                </c:pt>
                <c:pt idx="1">
                  <c:v>Proteína</c:v>
                </c:pt>
                <c:pt idx="2">
                  <c:v>Vitamina A</c:v>
                </c:pt>
                <c:pt idx="3">
                  <c:v>Tiamina</c:v>
                </c:pt>
                <c:pt idx="4">
                  <c:v>Niacina</c:v>
                </c:pt>
                <c:pt idx="5">
                  <c:v>Riboflavina</c:v>
                </c:pt>
                <c:pt idx="6">
                  <c:v>Folato</c:v>
                </c:pt>
                <c:pt idx="7">
                  <c:v>Vitamina C</c:v>
                </c:pt>
                <c:pt idx="8">
                  <c:v>Calcio</c:v>
                </c:pt>
                <c:pt idx="9">
                  <c:v>Hierro de baja biodisponibilidad</c:v>
                </c:pt>
                <c:pt idx="10">
                  <c:v>Zinc de baja biodisponibilidad</c:v>
                </c:pt>
              </c:strCache>
            </c:strRef>
          </c:cat>
          <c:val>
            <c:numRef>
              <c:f>'80% grafico'!$F$5:$F$16</c:f>
              <c:numCache>
                <c:formatCode>0.0;[Red]0.0</c:formatCode>
                <c:ptCount val="11"/>
                <c:pt idx="0">
                  <c:v>39.705882352941174</c:v>
                </c:pt>
                <c:pt idx="1">
                  <c:v>19.117647058823529</c:v>
                </c:pt>
                <c:pt idx="2">
                  <c:v>22.058823529411764</c:v>
                </c:pt>
                <c:pt idx="3">
                  <c:v>60.294117647058819</c:v>
                </c:pt>
                <c:pt idx="4">
                  <c:v>47.058823529411761</c:v>
                </c:pt>
                <c:pt idx="5">
                  <c:v>32.352941176470587</c:v>
                </c:pt>
                <c:pt idx="6">
                  <c:v>58.82352941176471</c:v>
                </c:pt>
                <c:pt idx="7">
                  <c:v>7.3529411764705888</c:v>
                </c:pt>
                <c:pt idx="8">
                  <c:v>95.588235294117652</c:v>
                </c:pt>
                <c:pt idx="9">
                  <c:v>83.82352941176471</c:v>
                </c:pt>
                <c:pt idx="10">
                  <c:v>97.058823529411768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3480272"/>
        <c:axId val="1223480816"/>
      </c:barChart>
      <c:catAx>
        <c:axId val="122348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223480816"/>
        <c:crosses val="autoZero"/>
        <c:auto val="1"/>
        <c:lblAlgn val="ctr"/>
        <c:lblOffset val="100"/>
        <c:noMultiLvlLbl val="0"/>
      </c:catAx>
      <c:valAx>
        <c:axId val="122348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;[Red]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22348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 smtClean="0">
                <a:effectLst/>
              </a:rPr>
              <a:t>% </a:t>
            </a:r>
            <a:r>
              <a:rPr lang="en-US" sz="1800" b="1" i="0" baseline="0" dirty="0">
                <a:effectLst/>
              </a:rPr>
              <a:t>de </a:t>
            </a:r>
            <a:r>
              <a:rPr lang="en-US" sz="1800" b="1" i="0" baseline="0" dirty="0" err="1">
                <a:effectLst/>
              </a:rPr>
              <a:t>hierro</a:t>
            </a:r>
            <a:r>
              <a:rPr lang="en-US" sz="1800" b="1" i="0" baseline="0" dirty="0">
                <a:effectLst/>
              </a:rPr>
              <a:t> </a:t>
            </a:r>
            <a:r>
              <a:rPr lang="en-US" sz="1800" b="1" i="0" baseline="0" dirty="0" err="1">
                <a:effectLst/>
              </a:rPr>
              <a:t>aportado</a:t>
            </a:r>
            <a:r>
              <a:rPr lang="en-US" sz="1800" b="1" i="0" baseline="0" dirty="0">
                <a:effectLst/>
              </a:rPr>
              <a:t> </a:t>
            </a:r>
            <a:r>
              <a:rPr lang="en-US" sz="1800" b="1" i="0" baseline="0" dirty="0" err="1">
                <a:effectLst/>
              </a:rPr>
              <a:t>por</a:t>
            </a:r>
            <a:r>
              <a:rPr lang="en-US" sz="1800" b="1" i="0" baseline="0" dirty="0">
                <a:effectLst/>
              </a:rPr>
              <a:t> </a:t>
            </a:r>
            <a:r>
              <a:rPr lang="en-US" sz="1800" b="1" i="0" baseline="0" dirty="0" err="1">
                <a:effectLst/>
              </a:rPr>
              <a:t>grupos</a:t>
            </a:r>
            <a:r>
              <a:rPr lang="en-US" sz="1800" b="1" i="0" baseline="0" dirty="0">
                <a:effectLst/>
              </a:rPr>
              <a:t> de </a:t>
            </a:r>
            <a:r>
              <a:rPr lang="en-US" sz="1800" b="1" i="0" baseline="0" dirty="0" err="1">
                <a:effectLst/>
              </a:rPr>
              <a:t>alimentos</a:t>
            </a:r>
            <a:endParaRPr lang="es-PE" b="1" dirty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>
                <a:effectLst/>
              </a:rPr>
              <a:t>  </a:t>
            </a:r>
            <a:r>
              <a:rPr lang="en-US" sz="1400" b="1" i="0" baseline="0" dirty="0">
                <a:effectLst/>
              </a:rPr>
              <a:t>12 a 24 </a:t>
            </a:r>
            <a:r>
              <a:rPr lang="en-US" sz="1400" b="1" i="0" baseline="0" dirty="0" err="1">
                <a:effectLst/>
              </a:rPr>
              <a:t>meses</a:t>
            </a:r>
            <a:r>
              <a:rPr lang="en-US" sz="1400" b="1" i="0" baseline="0" dirty="0">
                <a:effectLst/>
              </a:rPr>
              <a:t> de </a:t>
            </a:r>
            <a:r>
              <a:rPr lang="en-US" sz="1400" b="1" i="0" baseline="0" dirty="0" err="1">
                <a:effectLst/>
              </a:rPr>
              <a:t>edad</a:t>
            </a:r>
            <a:endParaRPr lang="es-PE" sz="1400" b="1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'[Analisis Yanapai2015- preguntas 8. incluy Ca y LME 25Feb2016.xlsx]P8 nueva agrupacion (3)'!$O$15</c:f>
              <c:strCache>
                <c:ptCount val="1"/>
                <c:pt idx="0">
                  <c:v>Escasez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'[Analisis Yanapai2015- preguntas 8. incluy Ca y LME 25Feb2016.xlsx]P8 nueva agrupacion (3)'!$M$16:$N$33</c:f>
              <c:strCache>
                <c:ptCount val="18"/>
                <c:pt idx="0">
                  <c:v>Avena</c:v>
                </c:pt>
                <c:pt idx="1">
                  <c:v>Cebada</c:v>
                </c:pt>
                <c:pt idx="2">
                  <c:v>Trigo</c:v>
                </c:pt>
                <c:pt idx="3">
                  <c:v>Otros cereales</c:v>
                </c:pt>
                <c:pt idx="4">
                  <c:v>Papa nativa</c:v>
                </c:pt>
                <c:pt idx="5">
                  <c:v>Papa mejorada</c:v>
                </c:pt>
                <c:pt idx="6">
                  <c:v>Chuño nativo</c:v>
                </c:pt>
                <c:pt idx="7">
                  <c:v>Otros tubérculos y raíces</c:v>
                </c:pt>
                <c:pt idx="8">
                  <c:v>Leguminosas</c:v>
                </c:pt>
                <c:pt idx="9">
                  <c:v>Verduras</c:v>
                </c:pt>
                <c:pt idx="10">
                  <c:v>Frutas</c:v>
                </c:pt>
                <c:pt idx="11">
                  <c:v>Carnes y derivados (incluido pescado)</c:v>
                </c:pt>
                <c:pt idx="12">
                  <c:v>Huevo</c:v>
                </c:pt>
                <c:pt idx="13">
                  <c:v>Lácteos</c:v>
                </c:pt>
                <c:pt idx="14">
                  <c:v>Programas (Vaso leche y chispitas)</c:v>
                </c:pt>
                <c:pt idx="15">
                  <c:v>Aceites y grasas</c:v>
                </c:pt>
                <c:pt idx="16">
                  <c:v>Azucares</c:v>
                </c:pt>
                <c:pt idx="17">
                  <c:v>Otros (snacks, salsas, etc.)</c:v>
                </c:pt>
              </c:strCache>
              <c:extLst/>
            </c:strRef>
          </c:cat>
          <c:val>
            <c:numRef>
              <c:f>'[Analisis Yanapai2015- preguntas 8. incluy Ca y LME 25Feb2016.xlsx]P8 nueva agrupacion (3)'!$O$16:$O$33</c:f>
              <c:numCache>
                <c:formatCode>0.0;[Red]0.0</c:formatCode>
                <c:ptCount val="18"/>
                <c:pt idx="0">
                  <c:v>1.9424379224294279</c:v>
                </c:pt>
                <c:pt idx="1">
                  <c:v>10.45924470368827</c:v>
                </c:pt>
                <c:pt idx="2">
                  <c:v>0.40581270548918696</c:v>
                </c:pt>
                <c:pt idx="3">
                  <c:v>24.186197748876879</c:v>
                </c:pt>
                <c:pt idx="4">
                  <c:v>2.8461855817673878</c:v>
                </c:pt>
                <c:pt idx="5">
                  <c:v>6.8730266657500323</c:v>
                </c:pt>
                <c:pt idx="6">
                  <c:v>9.7388175521032072E-2</c:v>
                </c:pt>
                <c:pt idx="7">
                  <c:v>1.2605666688320827</c:v>
                </c:pt>
                <c:pt idx="8">
                  <c:v>8.2395113132269202</c:v>
                </c:pt>
                <c:pt idx="9">
                  <c:v>3.7968344241164131</c:v>
                </c:pt>
                <c:pt idx="10">
                  <c:v>10.400593644142935</c:v>
                </c:pt>
                <c:pt idx="11">
                  <c:v>1.8829808573359152</c:v>
                </c:pt>
                <c:pt idx="12">
                  <c:v>2.3157731546753868</c:v>
                </c:pt>
                <c:pt idx="13">
                  <c:v>1.2444930208473923</c:v>
                </c:pt>
                <c:pt idx="14">
                  <c:v>20.146577291989239</c:v>
                </c:pt>
                <c:pt idx="15">
                  <c:v>0</c:v>
                </c:pt>
                <c:pt idx="16">
                  <c:v>3.7770296776686538</c:v>
                </c:pt>
                <c:pt idx="17">
                  <c:v>0.12534644364284622</c:v>
                </c:pt>
              </c:numCache>
            </c:numRef>
          </c:val>
        </c:ser>
        <c:ser>
          <c:idx val="1"/>
          <c:order val="1"/>
          <c:tx>
            <c:strRef>
              <c:f>'[Analisis Yanapai2015- preguntas 8. incluy Ca y LME 25Feb2016.xlsx]P8 nueva agrupacion (3)'!$P$15</c:f>
              <c:strCache>
                <c:ptCount val="1"/>
                <c:pt idx="0">
                  <c:v>Abundancia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'[Analisis Yanapai2015- preguntas 8. incluy Ca y LME 25Feb2016.xlsx]P8 nueva agrupacion (3)'!$M$16:$N$33</c:f>
              <c:strCache>
                <c:ptCount val="18"/>
                <c:pt idx="0">
                  <c:v>Avena</c:v>
                </c:pt>
                <c:pt idx="1">
                  <c:v>Cebada</c:v>
                </c:pt>
                <c:pt idx="2">
                  <c:v>Trigo</c:v>
                </c:pt>
                <c:pt idx="3">
                  <c:v>Otros cereales</c:v>
                </c:pt>
                <c:pt idx="4">
                  <c:v>Papa nativa</c:v>
                </c:pt>
                <c:pt idx="5">
                  <c:v>Papa mejorada</c:v>
                </c:pt>
                <c:pt idx="6">
                  <c:v>Chuño nativo</c:v>
                </c:pt>
                <c:pt idx="7">
                  <c:v>Otros tubérculos y raíces</c:v>
                </c:pt>
                <c:pt idx="8">
                  <c:v>Leguminosas</c:v>
                </c:pt>
                <c:pt idx="9">
                  <c:v>Verduras</c:v>
                </c:pt>
                <c:pt idx="10">
                  <c:v>Frutas</c:v>
                </c:pt>
                <c:pt idx="11">
                  <c:v>Carnes y derivados (incluido pescado)</c:v>
                </c:pt>
                <c:pt idx="12">
                  <c:v>Huevo</c:v>
                </c:pt>
                <c:pt idx="13">
                  <c:v>Lácteos</c:v>
                </c:pt>
                <c:pt idx="14">
                  <c:v>Programas (Vaso leche y chispitas)</c:v>
                </c:pt>
                <c:pt idx="15">
                  <c:v>Aceites y grasas</c:v>
                </c:pt>
                <c:pt idx="16">
                  <c:v>Azucares</c:v>
                </c:pt>
                <c:pt idx="17">
                  <c:v>Otros (snacks, salsas, etc.)</c:v>
                </c:pt>
              </c:strCache>
              <c:extLst/>
            </c:strRef>
          </c:cat>
          <c:val>
            <c:numRef>
              <c:f>'[Analisis Yanapai2015- preguntas 8. incluy Ca y LME 25Feb2016.xlsx]P8 nueva agrupacion (3)'!$P$16:$P$33</c:f>
              <c:numCache>
                <c:formatCode>0.0;[Red]0.0</c:formatCode>
                <c:ptCount val="18"/>
                <c:pt idx="0">
                  <c:v>3.3063827434962163</c:v>
                </c:pt>
                <c:pt idx="1">
                  <c:v>11.38795467937118</c:v>
                </c:pt>
                <c:pt idx="2">
                  <c:v>0.59712492944688811</c:v>
                </c:pt>
                <c:pt idx="3">
                  <c:v>25.637894908927951</c:v>
                </c:pt>
                <c:pt idx="4">
                  <c:v>5.0978201602674575</c:v>
                </c:pt>
                <c:pt idx="5">
                  <c:v>6.922500477440825</c:v>
                </c:pt>
                <c:pt idx="6">
                  <c:v>0.26930192406838016</c:v>
                </c:pt>
                <c:pt idx="7">
                  <c:v>1.6390319635806609</c:v>
                </c:pt>
                <c:pt idx="8">
                  <c:v>5.6759739586011708</c:v>
                </c:pt>
                <c:pt idx="9">
                  <c:v>4.1742182277413535</c:v>
                </c:pt>
                <c:pt idx="10">
                  <c:v>11.30786267748822</c:v>
                </c:pt>
                <c:pt idx="11">
                  <c:v>2.7863845137122176</c:v>
                </c:pt>
                <c:pt idx="12">
                  <c:v>0.96526618691323463</c:v>
                </c:pt>
                <c:pt idx="13">
                  <c:v>1.1334048658565021</c:v>
                </c:pt>
                <c:pt idx="14">
                  <c:v>12.153745217514498</c:v>
                </c:pt>
                <c:pt idx="15">
                  <c:v>0</c:v>
                </c:pt>
                <c:pt idx="16">
                  <c:v>6.856778734540697</c:v>
                </c:pt>
                <c:pt idx="17">
                  <c:v>8.8353831032537869E-2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8656128"/>
        <c:axId val="1188670272"/>
      </c:barChart>
      <c:catAx>
        <c:axId val="118865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70272"/>
        <c:crosses val="autoZero"/>
        <c:auto val="1"/>
        <c:lblAlgn val="ctr"/>
        <c:lblOffset val="100"/>
        <c:noMultiLvlLbl val="0"/>
      </c:catAx>
      <c:valAx>
        <c:axId val="118867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;[Red]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5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</c:legendEntry>
      <c:layout>
        <c:manualLayout>
          <c:xMode val="edge"/>
          <c:yMode val="edge"/>
          <c:x val="0.44891636942818047"/>
          <c:y val="0.92399100112485943"/>
          <c:w val="0.18478834376472172"/>
          <c:h val="5.58409316482498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P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ALIMENTOS DE LAS MADRES DE LOS 140 NIÑOS (2015)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Hoja4!$C$2:$C$3</c:f>
              <c:strCache>
                <c:ptCount val="2"/>
                <c:pt idx="0">
                  <c:v>Escasez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Hoja4!$B$4:$B$17</c:f>
              <c:strCache>
                <c:ptCount val="14"/>
                <c:pt idx="0">
                  <c:v>Hígado u otras vísceras de pollo u otro animal</c:v>
                </c:pt>
                <c:pt idx="1">
                  <c:v>Chocolate, caramelos, tortas, comidas azucaradas</c:v>
                </c:pt>
                <c:pt idx="2">
                  <c:v>Mango, papaya (frutas fuente de vitamina A)</c:v>
                </c:pt>
                <c:pt idx="3">
                  <c:v>Pescado fresco o algún producto de mar o río</c:v>
                </c:pt>
                <c:pt idx="4">
                  <c:v>Hojas verdes</c:v>
                </c:pt>
                <c:pt idx="5">
                  <c:v>Huevo</c:v>
                </c:pt>
                <c:pt idx="6">
                  <c:v>Leche, queso, yogurt</c:v>
                </c:pt>
                <c:pt idx="7">
                  <c:v>Carnes y aves</c:v>
                </c:pt>
                <c:pt idx="8">
                  <c:v>Frijoles, lentejas, habas, tarwi</c:v>
                </c:pt>
                <c:pt idx="9">
                  <c:v>Aceite, manteca, mantequilla</c:v>
                </c:pt>
                <c:pt idx="10">
                  <c:v>Zapallo, zanahoria, camote amarillo (Vitamina A)</c:v>
                </c:pt>
                <c:pt idx="11">
                  <c:v>Otras verduras y frutas</c:v>
                </c:pt>
                <c:pt idx="12">
                  <c:v>Papa, chuño, moraya,</c:v>
                </c:pt>
                <c:pt idx="13">
                  <c:v>Arroz, pan, galleta, cebada tallarines</c:v>
                </c:pt>
              </c:strCache>
            </c:strRef>
          </c:cat>
          <c:val>
            <c:numRef>
              <c:f>Hoja4!$C$4:$C$17</c:f>
            </c:numRef>
          </c:val>
        </c:ser>
        <c:ser>
          <c:idx val="1"/>
          <c:order val="1"/>
          <c:tx>
            <c:strRef>
              <c:f>Hoja4!$D$2:$D$3</c:f>
              <c:strCache>
                <c:ptCount val="2"/>
                <c:pt idx="0">
                  <c:v>Abundancia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Hoja4!$B$4:$B$17</c:f>
              <c:strCache>
                <c:ptCount val="14"/>
                <c:pt idx="0">
                  <c:v>Hígado u otras vísceras de pollo u otro animal</c:v>
                </c:pt>
                <c:pt idx="1">
                  <c:v>Chocolate, caramelos, tortas, comidas azucaradas</c:v>
                </c:pt>
                <c:pt idx="2">
                  <c:v>Mango, papaya (frutas fuente de vitamina A)</c:v>
                </c:pt>
                <c:pt idx="3">
                  <c:v>Pescado fresco o algún producto de mar o río</c:v>
                </c:pt>
                <c:pt idx="4">
                  <c:v>Hojas verdes</c:v>
                </c:pt>
                <c:pt idx="5">
                  <c:v>Huevo</c:v>
                </c:pt>
                <c:pt idx="6">
                  <c:v>Leche, queso, yogurt</c:v>
                </c:pt>
                <c:pt idx="7">
                  <c:v>Carnes y aves</c:v>
                </c:pt>
                <c:pt idx="8">
                  <c:v>Frijoles, lentejas, habas, tarwi</c:v>
                </c:pt>
                <c:pt idx="9">
                  <c:v>Aceite, manteca, mantequilla</c:v>
                </c:pt>
                <c:pt idx="10">
                  <c:v>Zapallo, zanahoria, camote amarillo (Vitamina A)</c:v>
                </c:pt>
                <c:pt idx="11">
                  <c:v>Otras verduras y frutas</c:v>
                </c:pt>
                <c:pt idx="12">
                  <c:v>Papa, chuño, moraya,</c:v>
                </c:pt>
                <c:pt idx="13">
                  <c:v>Arroz, pan, galleta, cebada tallarines</c:v>
                </c:pt>
              </c:strCache>
            </c:strRef>
          </c:cat>
          <c:val>
            <c:numRef>
              <c:f>Hoja4!$D$4:$D$17</c:f>
            </c:numRef>
          </c:val>
        </c:ser>
        <c:ser>
          <c:idx val="2"/>
          <c:order val="2"/>
          <c:tx>
            <c:strRef>
              <c:f>Hoja4!$E$2:$E$3</c:f>
              <c:strCache>
                <c:ptCount val="2"/>
                <c:pt idx="0">
                  <c:v>(n=140 ) %</c:v>
                </c:pt>
                <c:pt idx="1">
                  <c:v>Escasez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Hoja4!$B$4:$B$17</c:f>
              <c:strCache>
                <c:ptCount val="14"/>
                <c:pt idx="0">
                  <c:v>Hígado u otras vísceras de pollo u otro animal</c:v>
                </c:pt>
                <c:pt idx="1">
                  <c:v>Chocolate, caramelos, tortas, comidas azucaradas</c:v>
                </c:pt>
                <c:pt idx="2">
                  <c:v>Mango, papaya (frutas fuente de vitamina A)</c:v>
                </c:pt>
                <c:pt idx="3">
                  <c:v>Pescado fresco o algún producto de mar o río</c:v>
                </c:pt>
                <c:pt idx="4">
                  <c:v>Hojas verdes</c:v>
                </c:pt>
                <c:pt idx="5">
                  <c:v>Huevo</c:v>
                </c:pt>
                <c:pt idx="6">
                  <c:v>Leche, queso, yogurt</c:v>
                </c:pt>
                <c:pt idx="7">
                  <c:v>Carnes y aves</c:v>
                </c:pt>
                <c:pt idx="8">
                  <c:v>Frijoles, lentejas, habas, tarwi</c:v>
                </c:pt>
                <c:pt idx="9">
                  <c:v>Aceite, manteca, mantequilla</c:v>
                </c:pt>
                <c:pt idx="10">
                  <c:v>Zapallo, zanahoria, camote amarillo (Vitamina A)</c:v>
                </c:pt>
                <c:pt idx="11">
                  <c:v>Otras verduras y frutas</c:v>
                </c:pt>
                <c:pt idx="12">
                  <c:v>Papa, chuño, moraya,</c:v>
                </c:pt>
                <c:pt idx="13">
                  <c:v>Arroz, pan, galleta, cebada tallarines</c:v>
                </c:pt>
              </c:strCache>
            </c:strRef>
          </c:cat>
          <c:val>
            <c:numRef>
              <c:f>Hoja4!$E$4:$E$17</c:f>
              <c:numCache>
                <c:formatCode>General</c:formatCode>
                <c:ptCount val="14"/>
                <c:pt idx="0">
                  <c:v>0.7</c:v>
                </c:pt>
                <c:pt idx="1">
                  <c:v>2.1</c:v>
                </c:pt>
                <c:pt idx="2">
                  <c:v>6.4</c:v>
                </c:pt>
                <c:pt idx="3">
                  <c:v>2.1</c:v>
                </c:pt>
                <c:pt idx="4">
                  <c:v>8.6</c:v>
                </c:pt>
                <c:pt idx="5">
                  <c:v>27.9</c:v>
                </c:pt>
                <c:pt idx="6">
                  <c:v>38.6</c:v>
                </c:pt>
                <c:pt idx="7">
                  <c:v>7.9</c:v>
                </c:pt>
                <c:pt idx="8">
                  <c:v>54.3</c:v>
                </c:pt>
                <c:pt idx="9">
                  <c:v>95</c:v>
                </c:pt>
                <c:pt idx="10">
                  <c:v>97.9</c:v>
                </c:pt>
                <c:pt idx="11">
                  <c:v>97.1</c:v>
                </c:pt>
                <c:pt idx="12">
                  <c:v>99.3</c:v>
                </c:pt>
                <c:pt idx="13">
                  <c:v>100</c:v>
                </c:pt>
              </c:numCache>
            </c:numRef>
          </c:val>
        </c:ser>
        <c:ser>
          <c:idx val="3"/>
          <c:order val="3"/>
          <c:tx>
            <c:strRef>
              <c:f>Hoja4!$F$2:$F$3</c:f>
              <c:strCache>
                <c:ptCount val="2"/>
                <c:pt idx="0">
                  <c:v>(n=140 ) %</c:v>
                </c:pt>
                <c:pt idx="1">
                  <c:v>Abundancia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Hoja4!$B$4:$B$17</c:f>
              <c:strCache>
                <c:ptCount val="14"/>
                <c:pt idx="0">
                  <c:v>Hígado u otras vísceras de pollo u otro animal</c:v>
                </c:pt>
                <c:pt idx="1">
                  <c:v>Chocolate, caramelos, tortas, comidas azucaradas</c:v>
                </c:pt>
                <c:pt idx="2">
                  <c:v>Mango, papaya (frutas fuente de vitamina A)</c:v>
                </c:pt>
                <c:pt idx="3">
                  <c:v>Pescado fresco o algún producto de mar o río</c:v>
                </c:pt>
                <c:pt idx="4">
                  <c:v>Hojas verdes</c:v>
                </c:pt>
                <c:pt idx="5">
                  <c:v>Huevo</c:v>
                </c:pt>
                <c:pt idx="6">
                  <c:v>Leche, queso, yogurt</c:v>
                </c:pt>
                <c:pt idx="7">
                  <c:v>Carnes y aves</c:v>
                </c:pt>
                <c:pt idx="8">
                  <c:v>Frijoles, lentejas, habas, tarwi</c:v>
                </c:pt>
                <c:pt idx="9">
                  <c:v>Aceite, manteca, mantequilla</c:v>
                </c:pt>
                <c:pt idx="10">
                  <c:v>Zapallo, zanahoria, camote amarillo (Vitamina A)</c:v>
                </c:pt>
                <c:pt idx="11">
                  <c:v>Otras verduras y frutas</c:v>
                </c:pt>
                <c:pt idx="12">
                  <c:v>Papa, chuño, moraya,</c:v>
                </c:pt>
                <c:pt idx="13">
                  <c:v>Arroz, pan, galleta, cebada tallarines</c:v>
                </c:pt>
              </c:strCache>
            </c:strRef>
          </c:cat>
          <c:val>
            <c:numRef>
              <c:f>Hoja4!$F$4:$F$17</c:f>
              <c:numCache>
                <c:formatCode>General</c:formatCode>
                <c:ptCount val="14"/>
                <c:pt idx="0">
                  <c:v>0.7</c:v>
                </c:pt>
                <c:pt idx="1">
                  <c:v>1.4</c:v>
                </c:pt>
                <c:pt idx="2">
                  <c:v>0</c:v>
                </c:pt>
                <c:pt idx="3">
                  <c:v>4.3</c:v>
                </c:pt>
                <c:pt idx="4">
                  <c:v>7.1</c:v>
                </c:pt>
                <c:pt idx="5">
                  <c:v>12.9</c:v>
                </c:pt>
                <c:pt idx="6">
                  <c:v>40.700000000000003</c:v>
                </c:pt>
                <c:pt idx="7">
                  <c:v>15</c:v>
                </c:pt>
                <c:pt idx="8">
                  <c:v>40</c:v>
                </c:pt>
                <c:pt idx="9">
                  <c:v>92</c:v>
                </c:pt>
                <c:pt idx="10">
                  <c:v>97.1</c:v>
                </c:pt>
                <c:pt idx="11">
                  <c:v>96.4</c:v>
                </c:pt>
                <c:pt idx="12">
                  <c:v>99.3</c:v>
                </c:pt>
                <c:pt idx="1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88648512"/>
        <c:axId val="1188672448"/>
      </c:barChart>
      <c:catAx>
        <c:axId val="1188648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72448"/>
        <c:crosses val="autoZero"/>
        <c:auto val="1"/>
        <c:lblAlgn val="ctr"/>
        <c:lblOffset val="100"/>
        <c:noMultiLvlLbl val="0"/>
      </c:catAx>
      <c:valAx>
        <c:axId val="11886724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PE"/>
                  <a:t>%</a:t>
                </a:r>
              </a:p>
              <a:p>
                <a:pPr>
                  <a:defRPr/>
                </a:pPr>
                <a:endParaRPr lang="es-PE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4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solidFill>
            <a:srgbClr val="FFFF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9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Hoja6!$B$2</c:f>
              <c:strCache>
                <c:ptCount val="1"/>
                <c:pt idx="0">
                  <c:v>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Hoja6!$A$3:$A$48</c:f>
              <c:strCache>
                <c:ptCount val="46"/>
                <c:pt idx="0">
                  <c:v>Yungay</c:v>
                </c:pt>
                <c:pt idx="1">
                  <c:v>Amarilla/Runtus</c:v>
                </c:pt>
                <c:pt idx="2">
                  <c:v>Poqya</c:v>
                </c:pt>
                <c:pt idx="3">
                  <c:v>Peruanita</c:v>
                </c:pt>
                <c:pt idx="4">
                  <c:v>Yuraq</c:v>
                </c:pt>
                <c:pt idx="5">
                  <c:v>Huayro</c:v>
                </c:pt>
                <c:pt idx="6">
                  <c:v>Manua</c:v>
                </c:pt>
                <c:pt idx="7">
                  <c:v>Yana Wenqo</c:v>
                </c:pt>
                <c:pt idx="8">
                  <c:v>Amarilis</c:v>
                </c:pt>
                <c:pt idx="9">
                  <c:v>Camotillo</c:v>
                </c:pt>
                <c:pt idx="10">
                  <c:v>Docis</c:v>
                </c:pt>
                <c:pt idx="11">
                  <c:v>Canchan</c:v>
                </c:pt>
                <c:pt idx="12">
                  <c:v>Capiro</c:v>
                </c:pt>
                <c:pt idx="13">
                  <c:v>Chunya/Trajin Wacachi</c:v>
                </c:pt>
                <c:pt idx="14">
                  <c:v>Quello Suyto</c:v>
                </c:pt>
                <c:pt idx="15">
                  <c:v>Allcay Walas</c:v>
                </c:pt>
                <c:pt idx="16">
                  <c:v>Marquina</c:v>
                </c:pt>
                <c:pt idx="17">
                  <c:v>Llunchay Huaccachi</c:v>
                </c:pt>
                <c:pt idx="18">
                  <c:v>Huayro Macho</c:v>
                </c:pt>
                <c:pt idx="19">
                  <c:v>Acero Suyto</c:v>
                </c:pt>
                <c:pt idx="20">
                  <c:v>Muru Huayro</c:v>
                </c:pt>
                <c:pt idx="21">
                  <c:v>Perricholi</c:v>
                </c:pt>
                <c:pt idx="22">
                  <c:v>Huamantanga/Larga</c:v>
                </c:pt>
                <c:pt idx="23">
                  <c:v>Liberteña</c:v>
                </c:pt>
                <c:pt idx="24">
                  <c:v>Andina</c:v>
                </c:pt>
                <c:pt idx="25">
                  <c:v>Chaulina</c:v>
                </c:pt>
                <c:pt idx="26">
                  <c:v>Ccala Suyto</c:v>
                </c:pt>
                <c:pt idx="27">
                  <c:v>Cordovina</c:v>
                </c:pt>
                <c:pt idx="28">
                  <c:v>Accosuyto Puca</c:v>
                </c:pt>
                <c:pt idx="29">
                  <c:v>Acco Suyto</c:v>
                </c:pt>
                <c:pt idx="30">
                  <c:v>Yana Palta</c:v>
                </c:pt>
                <c:pt idx="31">
                  <c:v>Royag Ñata</c:v>
                </c:pt>
                <c:pt idx="32">
                  <c:v>Pumapa Maquin</c:v>
                </c:pt>
                <c:pt idx="33">
                  <c:v>Gaspar</c:v>
                </c:pt>
                <c:pt idx="34">
                  <c:v>Chilipapa</c:v>
                </c:pt>
                <c:pt idx="35">
                  <c:v>Wachupa Ccallon</c:v>
                </c:pt>
                <c:pt idx="36">
                  <c:v>Sirena</c:v>
                </c:pt>
                <c:pt idx="37">
                  <c:v>Bayo Botas</c:v>
                </c:pt>
                <c:pt idx="38">
                  <c:v>Yurac Ñata</c:v>
                </c:pt>
                <c:pt idx="39">
                  <c:v>Caramelo Suyto</c:v>
                </c:pt>
                <c:pt idx="40">
                  <c:v>Papa Larga</c:v>
                </c:pt>
                <c:pt idx="41">
                  <c:v>Yana Ñata</c:v>
                </c:pt>
                <c:pt idx="42">
                  <c:v>Yurac Suyto</c:v>
                </c:pt>
                <c:pt idx="43">
                  <c:v>Chicchi Pasña</c:v>
                </c:pt>
                <c:pt idx="44">
                  <c:v>Taragallo</c:v>
                </c:pt>
                <c:pt idx="45">
                  <c:v>Revolución</c:v>
                </c:pt>
              </c:strCache>
            </c:strRef>
          </c:cat>
          <c:val>
            <c:numRef>
              <c:f>Hoja6!$B$3:$B$48</c:f>
            </c:numRef>
          </c:val>
        </c:ser>
        <c:ser>
          <c:idx val="1"/>
          <c:order val="1"/>
          <c:tx>
            <c:strRef>
              <c:f>Hoja6!$C$2</c:f>
              <c:strCache>
                <c:ptCount val="1"/>
                <c:pt idx="0">
                  <c:v>Mín.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Hoja6!$A$3:$A$48</c:f>
              <c:strCache>
                <c:ptCount val="46"/>
                <c:pt idx="0">
                  <c:v>Yungay</c:v>
                </c:pt>
                <c:pt idx="1">
                  <c:v>Amarilla/Runtus</c:v>
                </c:pt>
                <c:pt idx="2">
                  <c:v>Poqya</c:v>
                </c:pt>
                <c:pt idx="3">
                  <c:v>Peruanita</c:v>
                </c:pt>
                <c:pt idx="4">
                  <c:v>Yuraq</c:v>
                </c:pt>
                <c:pt idx="5">
                  <c:v>Huayro</c:v>
                </c:pt>
                <c:pt idx="6">
                  <c:v>Manua</c:v>
                </c:pt>
                <c:pt idx="7">
                  <c:v>Yana Wenqo</c:v>
                </c:pt>
                <c:pt idx="8">
                  <c:v>Amarilis</c:v>
                </c:pt>
                <c:pt idx="9">
                  <c:v>Camotillo</c:v>
                </c:pt>
                <c:pt idx="10">
                  <c:v>Docis</c:v>
                </c:pt>
                <c:pt idx="11">
                  <c:v>Canchan</c:v>
                </c:pt>
                <c:pt idx="12">
                  <c:v>Capiro</c:v>
                </c:pt>
                <c:pt idx="13">
                  <c:v>Chunya/Trajin Wacachi</c:v>
                </c:pt>
                <c:pt idx="14">
                  <c:v>Quello Suyto</c:v>
                </c:pt>
                <c:pt idx="15">
                  <c:v>Allcay Walas</c:v>
                </c:pt>
                <c:pt idx="16">
                  <c:v>Marquina</c:v>
                </c:pt>
                <c:pt idx="17">
                  <c:v>Llunchay Huaccachi</c:v>
                </c:pt>
                <c:pt idx="18">
                  <c:v>Huayro Macho</c:v>
                </c:pt>
                <c:pt idx="19">
                  <c:v>Acero Suyto</c:v>
                </c:pt>
                <c:pt idx="20">
                  <c:v>Muru Huayro</c:v>
                </c:pt>
                <c:pt idx="21">
                  <c:v>Perricholi</c:v>
                </c:pt>
                <c:pt idx="22">
                  <c:v>Huamantanga/Larga</c:v>
                </c:pt>
                <c:pt idx="23">
                  <c:v>Liberteña</c:v>
                </c:pt>
                <c:pt idx="24">
                  <c:v>Andina</c:v>
                </c:pt>
                <c:pt idx="25">
                  <c:v>Chaulina</c:v>
                </c:pt>
                <c:pt idx="26">
                  <c:v>Ccala Suyto</c:v>
                </c:pt>
                <c:pt idx="27">
                  <c:v>Cordovina</c:v>
                </c:pt>
                <c:pt idx="28">
                  <c:v>Accosuyto Puca</c:v>
                </c:pt>
                <c:pt idx="29">
                  <c:v>Acco Suyto</c:v>
                </c:pt>
                <c:pt idx="30">
                  <c:v>Yana Palta</c:v>
                </c:pt>
                <c:pt idx="31">
                  <c:v>Royag Ñata</c:v>
                </c:pt>
                <c:pt idx="32">
                  <c:v>Pumapa Maquin</c:v>
                </c:pt>
                <c:pt idx="33">
                  <c:v>Gaspar</c:v>
                </c:pt>
                <c:pt idx="34">
                  <c:v>Chilipapa</c:v>
                </c:pt>
                <c:pt idx="35">
                  <c:v>Wachupa Ccallon</c:v>
                </c:pt>
                <c:pt idx="36">
                  <c:v>Sirena</c:v>
                </c:pt>
                <c:pt idx="37">
                  <c:v>Bayo Botas</c:v>
                </c:pt>
                <c:pt idx="38">
                  <c:v>Yurac Ñata</c:v>
                </c:pt>
                <c:pt idx="39">
                  <c:v>Caramelo Suyto</c:v>
                </c:pt>
                <c:pt idx="40">
                  <c:v>Papa Larga</c:v>
                </c:pt>
                <c:pt idx="41">
                  <c:v>Yana Ñata</c:v>
                </c:pt>
                <c:pt idx="42">
                  <c:v>Yurac Suyto</c:v>
                </c:pt>
                <c:pt idx="43">
                  <c:v>Chicchi Pasña</c:v>
                </c:pt>
                <c:pt idx="44">
                  <c:v>Taragallo</c:v>
                </c:pt>
                <c:pt idx="45">
                  <c:v>Revolución</c:v>
                </c:pt>
              </c:strCache>
            </c:strRef>
          </c:cat>
          <c:val>
            <c:numRef>
              <c:f>Hoja6!$C$3:$C$48</c:f>
            </c:numRef>
          </c:val>
        </c:ser>
        <c:ser>
          <c:idx val="2"/>
          <c:order val="2"/>
          <c:tx>
            <c:strRef>
              <c:f>Hoja6!$D$2</c:f>
              <c:strCache>
                <c:ptCount val="1"/>
                <c:pt idx="0">
                  <c:v>Máx.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Hoja6!$A$3:$A$48</c:f>
              <c:strCache>
                <c:ptCount val="46"/>
                <c:pt idx="0">
                  <c:v>Yungay</c:v>
                </c:pt>
                <c:pt idx="1">
                  <c:v>Amarilla/Runtus</c:v>
                </c:pt>
                <c:pt idx="2">
                  <c:v>Poqya</c:v>
                </c:pt>
                <c:pt idx="3">
                  <c:v>Peruanita</c:v>
                </c:pt>
                <c:pt idx="4">
                  <c:v>Yuraq</c:v>
                </c:pt>
                <c:pt idx="5">
                  <c:v>Huayro</c:v>
                </c:pt>
                <c:pt idx="6">
                  <c:v>Manua</c:v>
                </c:pt>
                <c:pt idx="7">
                  <c:v>Yana Wenqo</c:v>
                </c:pt>
                <c:pt idx="8">
                  <c:v>Amarilis</c:v>
                </c:pt>
                <c:pt idx="9">
                  <c:v>Camotillo</c:v>
                </c:pt>
                <c:pt idx="10">
                  <c:v>Docis</c:v>
                </c:pt>
                <c:pt idx="11">
                  <c:v>Canchan</c:v>
                </c:pt>
                <c:pt idx="12">
                  <c:v>Capiro</c:v>
                </c:pt>
                <c:pt idx="13">
                  <c:v>Chunya/Trajin Wacachi</c:v>
                </c:pt>
                <c:pt idx="14">
                  <c:v>Quello Suyto</c:v>
                </c:pt>
                <c:pt idx="15">
                  <c:v>Allcay Walas</c:v>
                </c:pt>
                <c:pt idx="16">
                  <c:v>Marquina</c:v>
                </c:pt>
                <c:pt idx="17">
                  <c:v>Llunchay Huaccachi</c:v>
                </c:pt>
                <c:pt idx="18">
                  <c:v>Huayro Macho</c:v>
                </c:pt>
                <c:pt idx="19">
                  <c:v>Acero Suyto</c:v>
                </c:pt>
                <c:pt idx="20">
                  <c:v>Muru Huayro</c:v>
                </c:pt>
                <c:pt idx="21">
                  <c:v>Perricholi</c:v>
                </c:pt>
                <c:pt idx="22">
                  <c:v>Huamantanga/Larga</c:v>
                </c:pt>
                <c:pt idx="23">
                  <c:v>Liberteña</c:v>
                </c:pt>
                <c:pt idx="24">
                  <c:v>Andina</c:v>
                </c:pt>
                <c:pt idx="25">
                  <c:v>Chaulina</c:v>
                </c:pt>
                <c:pt idx="26">
                  <c:v>Ccala Suyto</c:v>
                </c:pt>
                <c:pt idx="27">
                  <c:v>Cordovina</c:v>
                </c:pt>
                <c:pt idx="28">
                  <c:v>Accosuyto Puca</c:v>
                </c:pt>
                <c:pt idx="29">
                  <c:v>Acco Suyto</c:v>
                </c:pt>
                <c:pt idx="30">
                  <c:v>Yana Palta</c:v>
                </c:pt>
                <c:pt idx="31">
                  <c:v>Royag Ñata</c:v>
                </c:pt>
                <c:pt idx="32">
                  <c:v>Pumapa Maquin</c:v>
                </c:pt>
                <c:pt idx="33">
                  <c:v>Gaspar</c:v>
                </c:pt>
                <c:pt idx="34">
                  <c:v>Chilipapa</c:v>
                </c:pt>
                <c:pt idx="35">
                  <c:v>Wachupa Ccallon</c:v>
                </c:pt>
                <c:pt idx="36">
                  <c:v>Sirena</c:v>
                </c:pt>
                <c:pt idx="37">
                  <c:v>Bayo Botas</c:v>
                </c:pt>
                <c:pt idx="38">
                  <c:v>Yurac Ñata</c:v>
                </c:pt>
                <c:pt idx="39">
                  <c:v>Caramelo Suyto</c:v>
                </c:pt>
                <c:pt idx="40">
                  <c:v>Papa Larga</c:v>
                </c:pt>
                <c:pt idx="41">
                  <c:v>Yana Ñata</c:v>
                </c:pt>
                <c:pt idx="42">
                  <c:v>Yurac Suyto</c:v>
                </c:pt>
                <c:pt idx="43">
                  <c:v>Chicchi Pasña</c:v>
                </c:pt>
                <c:pt idx="44">
                  <c:v>Taragallo</c:v>
                </c:pt>
                <c:pt idx="45">
                  <c:v>Revolución</c:v>
                </c:pt>
              </c:strCache>
            </c:strRef>
          </c:cat>
          <c:val>
            <c:numRef>
              <c:f>Hoja6!$D$3:$D$48</c:f>
            </c:numRef>
          </c:val>
        </c:ser>
        <c:ser>
          <c:idx val="3"/>
          <c:order val="3"/>
          <c:tx>
            <c:strRef>
              <c:f>Hoja6!$E$2</c:f>
              <c:strCache>
                <c:ptCount val="1"/>
                <c:pt idx="0">
                  <c:v>X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Hoja6!$A$3:$A$48</c:f>
              <c:strCache>
                <c:ptCount val="46"/>
                <c:pt idx="0">
                  <c:v>Yungay</c:v>
                </c:pt>
                <c:pt idx="1">
                  <c:v>Amarilla/Runtus</c:v>
                </c:pt>
                <c:pt idx="2">
                  <c:v>Poqya</c:v>
                </c:pt>
                <c:pt idx="3">
                  <c:v>Peruanita</c:v>
                </c:pt>
                <c:pt idx="4">
                  <c:v>Yuraq</c:v>
                </c:pt>
                <c:pt idx="5">
                  <c:v>Huayro</c:v>
                </c:pt>
                <c:pt idx="6">
                  <c:v>Manua</c:v>
                </c:pt>
                <c:pt idx="7">
                  <c:v>Yana Wenqo</c:v>
                </c:pt>
                <c:pt idx="8">
                  <c:v>Amarilis</c:v>
                </c:pt>
                <c:pt idx="9">
                  <c:v>Camotillo</c:v>
                </c:pt>
                <c:pt idx="10">
                  <c:v>Docis</c:v>
                </c:pt>
                <c:pt idx="11">
                  <c:v>Canchan</c:v>
                </c:pt>
                <c:pt idx="12">
                  <c:v>Capiro</c:v>
                </c:pt>
                <c:pt idx="13">
                  <c:v>Chunya/Trajin Wacachi</c:v>
                </c:pt>
                <c:pt idx="14">
                  <c:v>Quello Suyto</c:v>
                </c:pt>
                <c:pt idx="15">
                  <c:v>Allcay Walas</c:v>
                </c:pt>
                <c:pt idx="16">
                  <c:v>Marquina</c:v>
                </c:pt>
                <c:pt idx="17">
                  <c:v>Llunchay Huaccachi</c:v>
                </c:pt>
                <c:pt idx="18">
                  <c:v>Huayro Macho</c:v>
                </c:pt>
                <c:pt idx="19">
                  <c:v>Acero Suyto</c:v>
                </c:pt>
                <c:pt idx="20">
                  <c:v>Muru Huayro</c:v>
                </c:pt>
                <c:pt idx="21">
                  <c:v>Perricholi</c:v>
                </c:pt>
                <c:pt idx="22">
                  <c:v>Huamantanga/Larga</c:v>
                </c:pt>
                <c:pt idx="23">
                  <c:v>Liberteña</c:v>
                </c:pt>
                <c:pt idx="24">
                  <c:v>Andina</c:v>
                </c:pt>
                <c:pt idx="25">
                  <c:v>Chaulina</c:v>
                </c:pt>
                <c:pt idx="26">
                  <c:v>Ccala Suyto</c:v>
                </c:pt>
                <c:pt idx="27">
                  <c:v>Cordovina</c:v>
                </c:pt>
                <c:pt idx="28">
                  <c:v>Accosuyto Puca</c:v>
                </c:pt>
                <c:pt idx="29">
                  <c:v>Acco Suyto</c:v>
                </c:pt>
                <c:pt idx="30">
                  <c:v>Yana Palta</c:v>
                </c:pt>
                <c:pt idx="31">
                  <c:v>Royag Ñata</c:v>
                </c:pt>
                <c:pt idx="32">
                  <c:v>Pumapa Maquin</c:v>
                </c:pt>
                <c:pt idx="33">
                  <c:v>Gaspar</c:v>
                </c:pt>
                <c:pt idx="34">
                  <c:v>Chilipapa</c:v>
                </c:pt>
                <c:pt idx="35">
                  <c:v>Wachupa Ccallon</c:v>
                </c:pt>
                <c:pt idx="36">
                  <c:v>Sirena</c:v>
                </c:pt>
                <c:pt idx="37">
                  <c:v>Bayo Botas</c:v>
                </c:pt>
                <c:pt idx="38">
                  <c:v>Yurac Ñata</c:v>
                </c:pt>
                <c:pt idx="39">
                  <c:v>Caramelo Suyto</c:v>
                </c:pt>
                <c:pt idx="40">
                  <c:v>Papa Larga</c:v>
                </c:pt>
                <c:pt idx="41">
                  <c:v>Yana Ñata</c:v>
                </c:pt>
                <c:pt idx="42">
                  <c:v>Yurac Suyto</c:v>
                </c:pt>
                <c:pt idx="43">
                  <c:v>Chicchi Pasña</c:v>
                </c:pt>
                <c:pt idx="44">
                  <c:v>Taragallo</c:v>
                </c:pt>
                <c:pt idx="45">
                  <c:v>Revolución</c:v>
                </c:pt>
              </c:strCache>
            </c:strRef>
          </c:cat>
          <c:val>
            <c:numRef>
              <c:f>Hoja6!$E$3:$E$48</c:f>
              <c:numCache>
                <c:formatCode>General</c:formatCode>
                <c:ptCount val="46"/>
                <c:pt idx="0">
                  <c:v>26.19</c:v>
                </c:pt>
                <c:pt idx="1">
                  <c:v>7.52</c:v>
                </c:pt>
                <c:pt idx="2">
                  <c:v>5.95</c:v>
                </c:pt>
                <c:pt idx="3">
                  <c:v>5.56</c:v>
                </c:pt>
                <c:pt idx="4">
                  <c:v>6.38</c:v>
                </c:pt>
                <c:pt idx="5">
                  <c:v>4.29</c:v>
                </c:pt>
                <c:pt idx="6">
                  <c:v>3.96</c:v>
                </c:pt>
                <c:pt idx="7">
                  <c:v>3.71</c:v>
                </c:pt>
                <c:pt idx="8">
                  <c:v>3.57</c:v>
                </c:pt>
                <c:pt idx="9">
                  <c:v>3.04</c:v>
                </c:pt>
                <c:pt idx="10">
                  <c:v>2.99</c:v>
                </c:pt>
                <c:pt idx="11">
                  <c:v>2.5499999999999998</c:v>
                </c:pt>
                <c:pt idx="12">
                  <c:v>2.41</c:v>
                </c:pt>
                <c:pt idx="13">
                  <c:v>2.2400000000000002</c:v>
                </c:pt>
                <c:pt idx="14">
                  <c:v>2.15</c:v>
                </c:pt>
                <c:pt idx="15">
                  <c:v>2.0699999999999998</c:v>
                </c:pt>
                <c:pt idx="16">
                  <c:v>1.91</c:v>
                </c:pt>
                <c:pt idx="17">
                  <c:v>1.66</c:v>
                </c:pt>
                <c:pt idx="18">
                  <c:v>1.46</c:v>
                </c:pt>
                <c:pt idx="19">
                  <c:v>1.44</c:v>
                </c:pt>
                <c:pt idx="20">
                  <c:v>1.36</c:v>
                </c:pt>
                <c:pt idx="21">
                  <c:v>1.24</c:v>
                </c:pt>
                <c:pt idx="22">
                  <c:v>1.02</c:v>
                </c:pt>
                <c:pt idx="23">
                  <c:v>0.95</c:v>
                </c:pt>
                <c:pt idx="24">
                  <c:v>0.89</c:v>
                </c:pt>
                <c:pt idx="25">
                  <c:v>0.28000000000000003</c:v>
                </c:pt>
                <c:pt idx="26">
                  <c:v>0.25</c:v>
                </c:pt>
                <c:pt idx="27">
                  <c:v>0.16</c:v>
                </c:pt>
                <c:pt idx="28">
                  <c:v>0.16</c:v>
                </c:pt>
                <c:pt idx="29">
                  <c:v>0.16</c:v>
                </c:pt>
                <c:pt idx="30">
                  <c:v>0.13</c:v>
                </c:pt>
                <c:pt idx="31">
                  <c:v>0.13</c:v>
                </c:pt>
                <c:pt idx="32">
                  <c:v>0.1</c:v>
                </c:pt>
                <c:pt idx="33">
                  <c:v>0.06</c:v>
                </c:pt>
                <c:pt idx="34">
                  <c:v>0.06</c:v>
                </c:pt>
                <c:pt idx="35">
                  <c:v>0.06</c:v>
                </c:pt>
                <c:pt idx="36">
                  <c:v>0.06</c:v>
                </c:pt>
                <c:pt idx="37">
                  <c:v>0.06</c:v>
                </c:pt>
                <c:pt idx="38">
                  <c:v>0.06</c:v>
                </c:pt>
                <c:pt idx="39">
                  <c:v>0.06</c:v>
                </c:pt>
                <c:pt idx="40">
                  <c:v>0.06</c:v>
                </c:pt>
                <c:pt idx="41">
                  <c:v>0.05</c:v>
                </c:pt>
                <c:pt idx="42">
                  <c:v>0.03</c:v>
                </c:pt>
                <c:pt idx="43">
                  <c:v>0.03</c:v>
                </c:pt>
                <c:pt idx="44">
                  <c:v>0.03</c:v>
                </c:pt>
                <c:pt idx="4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88659392"/>
        <c:axId val="1188656672"/>
      </c:barChart>
      <c:catAx>
        <c:axId val="11886593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variedad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1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56672"/>
        <c:crosses val="autoZero"/>
        <c:auto val="1"/>
        <c:lblAlgn val="ctr"/>
        <c:lblOffset val="100"/>
        <c:noMultiLvlLbl val="0"/>
      </c:catAx>
      <c:valAx>
        <c:axId val="1188656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PE"/>
                  <a:t>%de niños que</a:t>
                </a:r>
                <a:r>
                  <a:rPr lang="es-PE" baseline="0"/>
                  <a:t> se alimentan de variedad de papa </a:t>
                </a:r>
                <a:endParaRPr lang="es-PE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5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b="1"/>
              <a:t>Destino de los huevos que producen sus gallinas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Hoja2!$O$18</c:f>
              <c:strCache>
                <c:ptCount val="1"/>
                <c:pt idx="0">
                  <c:v>Consumo Familia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Hoja2!$N$19:$N$25</c:f>
              <c:strCache>
                <c:ptCount val="7"/>
                <c:pt idx="0">
                  <c:v>Ambato</c:v>
                </c:pt>
                <c:pt idx="1">
                  <c:v>Cañaypata</c:v>
                </c:pt>
                <c:pt idx="2">
                  <c:v>Castillapata</c:v>
                </c:pt>
                <c:pt idx="3">
                  <c:v>Izcucusana</c:v>
                </c:pt>
                <c:pt idx="4">
                  <c:v>Paltamachay</c:v>
                </c:pt>
                <c:pt idx="5">
                  <c:v>Tacsana</c:v>
                </c:pt>
                <c:pt idx="6">
                  <c:v>Tambo Huaycco</c:v>
                </c:pt>
              </c:strCache>
            </c:strRef>
          </c:cat>
          <c:val>
            <c:numRef>
              <c:f>Hoja2!$O$19:$O$25</c:f>
              <c:numCache>
                <c:formatCode>General</c:formatCode>
                <c:ptCount val="7"/>
                <c:pt idx="0">
                  <c:v>7</c:v>
                </c:pt>
                <c:pt idx="1">
                  <c:v>5</c:v>
                </c:pt>
                <c:pt idx="2">
                  <c:v>18</c:v>
                </c:pt>
                <c:pt idx="3">
                  <c:v>9</c:v>
                </c:pt>
                <c:pt idx="4">
                  <c:v>10</c:v>
                </c:pt>
                <c:pt idx="5">
                  <c:v>10</c:v>
                </c:pt>
                <c:pt idx="6">
                  <c:v>4</c:v>
                </c:pt>
              </c:numCache>
            </c:numRef>
          </c:val>
        </c:ser>
        <c:ser>
          <c:idx val="1"/>
          <c:order val="1"/>
          <c:tx>
            <c:strRef>
              <c:f>Hoja2!$P$18</c:f>
              <c:strCache>
                <c:ptCount val="1"/>
                <c:pt idx="0">
                  <c:v>Consumo Niños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Hoja2!$N$19:$N$25</c:f>
              <c:strCache>
                <c:ptCount val="7"/>
                <c:pt idx="0">
                  <c:v>Ambato</c:v>
                </c:pt>
                <c:pt idx="1">
                  <c:v>Cañaypata</c:v>
                </c:pt>
                <c:pt idx="2">
                  <c:v>Castillapata</c:v>
                </c:pt>
                <c:pt idx="3">
                  <c:v>Izcucusana</c:v>
                </c:pt>
                <c:pt idx="4">
                  <c:v>Paltamachay</c:v>
                </c:pt>
                <c:pt idx="5">
                  <c:v>Tacsana</c:v>
                </c:pt>
                <c:pt idx="6">
                  <c:v>Tambo Huaycco</c:v>
                </c:pt>
              </c:strCache>
            </c:strRef>
          </c:cat>
          <c:val>
            <c:numRef>
              <c:f>Hoja2!$P$19:$P$25</c:f>
              <c:numCache>
                <c:formatCode>General</c:formatCode>
                <c:ptCount val="7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4</c:v>
                </c:pt>
                <c:pt idx="4">
                  <c:v>11</c:v>
                </c:pt>
                <c:pt idx="5">
                  <c:v>24</c:v>
                </c:pt>
                <c:pt idx="6">
                  <c:v>12</c:v>
                </c:pt>
              </c:numCache>
            </c:numRef>
          </c:val>
        </c:ser>
        <c:ser>
          <c:idx val="2"/>
          <c:order val="2"/>
          <c:tx>
            <c:strRef>
              <c:f>Hoja2!$Q$18</c:f>
              <c:strCache>
                <c:ptCount val="1"/>
                <c:pt idx="0">
                  <c:v>Venta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Hoja2!$N$19:$N$25</c:f>
              <c:strCache>
                <c:ptCount val="7"/>
                <c:pt idx="0">
                  <c:v>Ambato</c:v>
                </c:pt>
                <c:pt idx="1">
                  <c:v>Cañaypata</c:v>
                </c:pt>
                <c:pt idx="2">
                  <c:v>Castillapata</c:v>
                </c:pt>
                <c:pt idx="3">
                  <c:v>Izcucusana</c:v>
                </c:pt>
                <c:pt idx="4">
                  <c:v>Paltamachay</c:v>
                </c:pt>
                <c:pt idx="5">
                  <c:v>Tacsana</c:v>
                </c:pt>
                <c:pt idx="6">
                  <c:v>Tambo Huaycco</c:v>
                </c:pt>
              </c:strCache>
            </c:strRef>
          </c:cat>
          <c:val>
            <c:numRef>
              <c:f>Hoja2!$Q$19:$Q$25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23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8669184"/>
        <c:axId val="1188650688"/>
      </c:barChart>
      <c:catAx>
        <c:axId val="118866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50688"/>
        <c:crosses val="autoZero"/>
        <c:auto val="1"/>
        <c:lblAlgn val="ctr"/>
        <c:lblOffset val="100"/>
        <c:noMultiLvlLbl val="0"/>
      </c:catAx>
      <c:valAx>
        <c:axId val="118865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6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4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b="1"/>
              <a:t>Destino</a:t>
            </a:r>
            <a:r>
              <a:rPr lang="es-PE" b="1" baseline="0"/>
              <a:t> de las gallinas</a:t>
            </a:r>
            <a:endParaRPr lang="es-PE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7.4914260717410336E-2"/>
          <c:y val="0.14856481481481484"/>
          <c:w val="0.90286351706036749"/>
          <c:h val="0.438469305920093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Hoja2!$AB$33</c:f>
              <c:strCache>
                <c:ptCount val="1"/>
                <c:pt idx="0">
                  <c:v>Autoconsumo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Hoja2!$AA$34:$AA$40</c:f>
              <c:strCache>
                <c:ptCount val="7"/>
                <c:pt idx="0">
                  <c:v>Ambato</c:v>
                </c:pt>
                <c:pt idx="1">
                  <c:v>Cañaypata</c:v>
                </c:pt>
                <c:pt idx="2">
                  <c:v>Castillapata</c:v>
                </c:pt>
                <c:pt idx="3">
                  <c:v>Izcucusana</c:v>
                </c:pt>
                <c:pt idx="4">
                  <c:v>Paltamachay</c:v>
                </c:pt>
                <c:pt idx="5">
                  <c:v>Tacsana</c:v>
                </c:pt>
                <c:pt idx="6">
                  <c:v>Tambo Huaycco</c:v>
                </c:pt>
              </c:strCache>
            </c:strRef>
          </c:cat>
          <c:val>
            <c:numRef>
              <c:f>Hoja2!$AB$34:$AB$40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32</c:v>
                </c:pt>
                <c:pt idx="3">
                  <c:v>9</c:v>
                </c:pt>
                <c:pt idx="4">
                  <c:v>9</c:v>
                </c:pt>
                <c:pt idx="5">
                  <c:v>26</c:v>
                </c:pt>
                <c:pt idx="6">
                  <c:v>11</c:v>
                </c:pt>
              </c:numCache>
            </c:numRef>
          </c:val>
        </c:ser>
        <c:ser>
          <c:idx val="1"/>
          <c:order val="1"/>
          <c:tx>
            <c:strRef>
              <c:f>Hoja2!$AC$33</c:f>
              <c:strCache>
                <c:ptCount val="1"/>
                <c:pt idx="0">
                  <c:v>Venta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Hoja2!$AA$34:$AA$40</c:f>
              <c:strCache>
                <c:ptCount val="7"/>
                <c:pt idx="0">
                  <c:v>Ambato</c:v>
                </c:pt>
                <c:pt idx="1">
                  <c:v>Cañaypata</c:v>
                </c:pt>
                <c:pt idx="2">
                  <c:v>Castillapata</c:v>
                </c:pt>
                <c:pt idx="3">
                  <c:v>Izcucusana</c:v>
                </c:pt>
                <c:pt idx="4">
                  <c:v>Paltamachay</c:v>
                </c:pt>
                <c:pt idx="5">
                  <c:v>Tacsana</c:v>
                </c:pt>
                <c:pt idx="6">
                  <c:v>Tambo Huaycco</c:v>
                </c:pt>
              </c:strCache>
            </c:strRef>
          </c:cat>
          <c:val>
            <c:numRef>
              <c:f>Hoja2!$AC$34:$AC$40</c:f>
              <c:numCache>
                <c:formatCode>General</c:formatCode>
                <c:ptCount val="7"/>
                <c:pt idx="0">
                  <c:v>9</c:v>
                </c:pt>
                <c:pt idx="1">
                  <c:v>12</c:v>
                </c:pt>
                <c:pt idx="2">
                  <c:v>27</c:v>
                </c:pt>
                <c:pt idx="3">
                  <c:v>8</c:v>
                </c:pt>
                <c:pt idx="4">
                  <c:v>15</c:v>
                </c:pt>
                <c:pt idx="5">
                  <c:v>11</c:v>
                </c:pt>
                <c:pt idx="6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8653408"/>
        <c:axId val="1188653952"/>
      </c:barChart>
      <c:catAx>
        <c:axId val="118865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53952"/>
        <c:crosses val="autoZero"/>
        <c:auto val="1"/>
        <c:lblAlgn val="ctr"/>
        <c:lblOffset val="100"/>
        <c:noMultiLvlLbl val="0"/>
      </c:catAx>
      <c:valAx>
        <c:axId val="118865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5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7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/>
              <a:t>Compra</a:t>
            </a:r>
            <a:r>
              <a:rPr lang="es-PE" baseline="0"/>
              <a:t> vs.Produce</a:t>
            </a:r>
            <a:endParaRPr lang="es-PE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Hoja5!$B$1:$B$2</c:f>
              <c:strCache>
                <c:ptCount val="2"/>
                <c:pt idx="0">
                  <c:v>Compra</c:v>
                </c:pt>
                <c:pt idx="1">
                  <c:v>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Hoja5!$A$3:$A$33</c:f>
              <c:strCache>
                <c:ptCount val="31"/>
                <c:pt idx="0">
                  <c:v>Aceite o grasa</c:v>
                </c:pt>
                <c:pt idx="1">
                  <c:v>Fideos</c:v>
                </c:pt>
                <c:pt idx="2">
                  <c:v>Pescado fresco. enlatado</c:v>
                </c:pt>
                <c:pt idx="3">
                  <c:v>Naranja. mandarina. limón</c:v>
                </c:pt>
                <c:pt idx="4">
                  <c:v>Otras frutas</c:v>
                </c:pt>
                <c:pt idx="5">
                  <c:v>Zanahoria. zapallo</c:v>
                </c:pt>
                <c:pt idx="6">
                  <c:v>Otras verduras</c:v>
                </c:pt>
                <c:pt idx="7">
                  <c:v>Menestras</c:v>
                </c:pt>
                <c:pt idx="8">
                  <c:v>Acelgas. espinacas. hojas verdes</c:v>
                </c:pt>
                <c:pt idx="9">
                  <c:v>Queso</c:v>
                </c:pt>
                <c:pt idx="10">
                  <c:v>Camote</c:v>
                </c:pt>
                <c:pt idx="11">
                  <c:v>Harina trigo blanco/Avena procesada</c:v>
                </c:pt>
                <c:pt idx="12">
                  <c:v>Leche evaporada</c:v>
                </c:pt>
                <c:pt idx="13">
                  <c:v>Llama. alpaca</c:v>
                </c:pt>
                <c:pt idx="14">
                  <c:v>Pollo. gallina</c:v>
                </c:pt>
                <c:pt idx="15">
                  <c:v>Huevos</c:v>
                </c:pt>
                <c:pt idx="16">
                  <c:v>Quinua</c:v>
                </c:pt>
                <c:pt idx="17">
                  <c:v>Hígado. corazón. molleja. pulmón</c:v>
                </c:pt>
                <c:pt idx="18">
                  <c:v>Carnero</c:v>
                </c:pt>
                <c:pt idx="19">
                  <c:v>Cuy</c:v>
                </c:pt>
                <c:pt idx="20">
                  <c:v>Res. cerdo</c:v>
                </c:pt>
                <c:pt idx="21">
                  <c:v>Morón</c:v>
                </c:pt>
                <c:pt idx="22">
                  <c:v>Sangre de animal</c:v>
                </c:pt>
                <c:pt idx="23">
                  <c:v>Harina trigo local/Avena local</c:v>
                </c:pt>
                <c:pt idx="24">
                  <c:v>Leche fresca</c:v>
                </c:pt>
                <c:pt idx="25">
                  <c:v>Papa</c:v>
                </c:pt>
                <c:pt idx="26">
                  <c:v>Sachacol</c:v>
                </c:pt>
                <c:pt idx="27">
                  <c:v>Habas</c:v>
                </c:pt>
                <c:pt idx="28">
                  <c:v>Chuño</c:v>
                </c:pt>
                <c:pt idx="29">
                  <c:v>Oca</c:v>
                </c:pt>
                <c:pt idx="30">
                  <c:v>Tarwi</c:v>
                </c:pt>
              </c:strCache>
            </c:strRef>
          </c:cat>
          <c:val>
            <c:numRef>
              <c:f>Hoja5!$B$3:$B$33</c:f>
            </c:numRef>
          </c:val>
        </c:ser>
        <c:ser>
          <c:idx val="1"/>
          <c:order val="1"/>
          <c:tx>
            <c:strRef>
              <c:f>Hoja5!$C$1:$C$2</c:f>
              <c:strCache>
                <c:ptCount val="2"/>
                <c:pt idx="0">
                  <c:v>Compra</c:v>
                </c:pt>
                <c:pt idx="1">
                  <c:v>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Hoja5!$A$3:$A$33</c:f>
              <c:strCache>
                <c:ptCount val="31"/>
                <c:pt idx="0">
                  <c:v>Aceite o grasa</c:v>
                </c:pt>
                <c:pt idx="1">
                  <c:v>Fideos</c:v>
                </c:pt>
                <c:pt idx="2">
                  <c:v>Pescado fresco. enlatado</c:v>
                </c:pt>
                <c:pt idx="3">
                  <c:v>Naranja. mandarina. limón</c:v>
                </c:pt>
                <c:pt idx="4">
                  <c:v>Otras frutas</c:v>
                </c:pt>
                <c:pt idx="5">
                  <c:v>Zanahoria. zapallo</c:v>
                </c:pt>
                <c:pt idx="6">
                  <c:v>Otras verduras</c:v>
                </c:pt>
                <c:pt idx="7">
                  <c:v>Menestras</c:v>
                </c:pt>
                <c:pt idx="8">
                  <c:v>Acelgas. espinacas. hojas verdes</c:v>
                </c:pt>
                <c:pt idx="9">
                  <c:v>Queso</c:v>
                </c:pt>
                <c:pt idx="10">
                  <c:v>Camote</c:v>
                </c:pt>
                <c:pt idx="11">
                  <c:v>Harina trigo blanco/Avena procesada</c:v>
                </c:pt>
                <c:pt idx="12">
                  <c:v>Leche evaporada</c:v>
                </c:pt>
                <c:pt idx="13">
                  <c:v>Llama. alpaca</c:v>
                </c:pt>
                <c:pt idx="14">
                  <c:v>Pollo. gallina</c:v>
                </c:pt>
                <c:pt idx="15">
                  <c:v>Huevos</c:v>
                </c:pt>
                <c:pt idx="16">
                  <c:v>Quinua</c:v>
                </c:pt>
                <c:pt idx="17">
                  <c:v>Hígado. corazón. molleja. pulmón</c:v>
                </c:pt>
                <c:pt idx="18">
                  <c:v>Carnero</c:v>
                </c:pt>
                <c:pt idx="19">
                  <c:v>Cuy</c:v>
                </c:pt>
                <c:pt idx="20">
                  <c:v>Res. cerdo</c:v>
                </c:pt>
                <c:pt idx="21">
                  <c:v>Morón</c:v>
                </c:pt>
                <c:pt idx="22">
                  <c:v>Sangre de animal</c:v>
                </c:pt>
                <c:pt idx="23">
                  <c:v>Harina trigo local/Avena local</c:v>
                </c:pt>
                <c:pt idx="24">
                  <c:v>Leche fresca</c:v>
                </c:pt>
                <c:pt idx="25">
                  <c:v>Papa</c:v>
                </c:pt>
                <c:pt idx="26">
                  <c:v>Sachacol</c:v>
                </c:pt>
                <c:pt idx="27">
                  <c:v>Habas</c:v>
                </c:pt>
                <c:pt idx="28">
                  <c:v>Chuño</c:v>
                </c:pt>
                <c:pt idx="29">
                  <c:v>Oca</c:v>
                </c:pt>
                <c:pt idx="30">
                  <c:v>Tarwi</c:v>
                </c:pt>
              </c:strCache>
            </c:strRef>
          </c:cat>
          <c:val>
            <c:numRef>
              <c:f>Hoja5!$C$3:$C$33</c:f>
              <c:numCache>
                <c:formatCode>General</c:formatCode>
                <c:ptCount val="31"/>
                <c:pt idx="0">
                  <c:v>100</c:v>
                </c:pt>
                <c:pt idx="1">
                  <c:v>99.21</c:v>
                </c:pt>
                <c:pt idx="2">
                  <c:v>99.21</c:v>
                </c:pt>
                <c:pt idx="3">
                  <c:v>99.21</c:v>
                </c:pt>
                <c:pt idx="4">
                  <c:v>99.21</c:v>
                </c:pt>
                <c:pt idx="5">
                  <c:v>97.62</c:v>
                </c:pt>
                <c:pt idx="6">
                  <c:v>97.62</c:v>
                </c:pt>
                <c:pt idx="7">
                  <c:v>92.86</c:v>
                </c:pt>
                <c:pt idx="8">
                  <c:v>91.27</c:v>
                </c:pt>
                <c:pt idx="9">
                  <c:v>89.68</c:v>
                </c:pt>
                <c:pt idx="10">
                  <c:v>82.54</c:v>
                </c:pt>
                <c:pt idx="11">
                  <c:v>76.98</c:v>
                </c:pt>
                <c:pt idx="12">
                  <c:v>70.63</c:v>
                </c:pt>
                <c:pt idx="13">
                  <c:v>68.25</c:v>
                </c:pt>
                <c:pt idx="14">
                  <c:v>67.459999999999994</c:v>
                </c:pt>
                <c:pt idx="15">
                  <c:v>67.459999999999994</c:v>
                </c:pt>
                <c:pt idx="16">
                  <c:v>65.08</c:v>
                </c:pt>
                <c:pt idx="17">
                  <c:v>58.73</c:v>
                </c:pt>
                <c:pt idx="18">
                  <c:v>50</c:v>
                </c:pt>
                <c:pt idx="19">
                  <c:v>35.71</c:v>
                </c:pt>
                <c:pt idx="20">
                  <c:v>29.37</c:v>
                </c:pt>
                <c:pt idx="21">
                  <c:v>26.19</c:v>
                </c:pt>
                <c:pt idx="22">
                  <c:v>26.19</c:v>
                </c:pt>
                <c:pt idx="23">
                  <c:v>24.6</c:v>
                </c:pt>
                <c:pt idx="24">
                  <c:v>24.6</c:v>
                </c:pt>
                <c:pt idx="25">
                  <c:v>21.43</c:v>
                </c:pt>
                <c:pt idx="26">
                  <c:v>19.05</c:v>
                </c:pt>
                <c:pt idx="27">
                  <c:v>16.670000000000002</c:v>
                </c:pt>
                <c:pt idx="28">
                  <c:v>11.11</c:v>
                </c:pt>
                <c:pt idx="29">
                  <c:v>7.14</c:v>
                </c:pt>
                <c:pt idx="30">
                  <c:v>0.79</c:v>
                </c:pt>
              </c:numCache>
            </c:numRef>
          </c:val>
        </c:ser>
        <c:ser>
          <c:idx val="2"/>
          <c:order val="2"/>
          <c:tx>
            <c:strRef>
              <c:f>Hoja5!$D$1:$D$2</c:f>
              <c:strCache>
                <c:ptCount val="2"/>
                <c:pt idx="0">
                  <c:v>Produce</c:v>
                </c:pt>
                <c:pt idx="1">
                  <c:v>N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Hoja5!$A$3:$A$33</c:f>
              <c:strCache>
                <c:ptCount val="31"/>
                <c:pt idx="0">
                  <c:v>Aceite o grasa</c:v>
                </c:pt>
                <c:pt idx="1">
                  <c:v>Fideos</c:v>
                </c:pt>
                <c:pt idx="2">
                  <c:v>Pescado fresco. enlatado</c:v>
                </c:pt>
                <c:pt idx="3">
                  <c:v>Naranja. mandarina. limón</c:v>
                </c:pt>
                <c:pt idx="4">
                  <c:v>Otras frutas</c:v>
                </c:pt>
                <c:pt idx="5">
                  <c:v>Zanahoria. zapallo</c:v>
                </c:pt>
                <c:pt idx="6">
                  <c:v>Otras verduras</c:v>
                </c:pt>
                <c:pt idx="7">
                  <c:v>Menestras</c:v>
                </c:pt>
                <c:pt idx="8">
                  <c:v>Acelgas. espinacas. hojas verdes</c:v>
                </c:pt>
                <c:pt idx="9">
                  <c:v>Queso</c:v>
                </c:pt>
                <c:pt idx="10">
                  <c:v>Camote</c:v>
                </c:pt>
                <c:pt idx="11">
                  <c:v>Harina trigo blanco/Avena procesada</c:v>
                </c:pt>
                <c:pt idx="12">
                  <c:v>Leche evaporada</c:v>
                </c:pt>
                <c:pt idx="13">
                  <c:v>Llama. alpaca</c:v>
                </c:pt>
                <c:pt idx="14">
                  <c:v>Pollo. gallina</c:v>
                </c:pt>
                <c:pt idx="15">
                  <c:v>Huevos</c:v>
                </c:pt>
                <c:pt idx="16">
                  <c:v>Quinua</c:v>
                </c:pt>
                <c:pt idx="17">
                  <c:v>Hígado. corazón. molleja. pulmón</c:v>
                </c:pt>
                <c:pt idx="18">
                  <c:v>Carnero</c:v>
                </c:pt>
                <c:pt idx="19">
                  <c:v>Cuy</c:v>
                </c:pt>
                <c:pt idx="20">
                  <c:v>Res. cerdo</c:v>
                </c:pt>
                <c:pt idx="21">
                  <c:v>Morón</c:v>
                </c:pt>
                <c:pt idx="22">
                  <c:v>Sangre de animal</c:v>
                </c:pt>
                <c:pt idx="23">
                  <c:v>Harina trigo local/Avena local</c:v>
                </c:pt>
                <c:pt idx="24">
                  <c:v>Leche fresca</c:v>
                </c:pt>
                <c:pt idx="25">
                  <c:v>Papa</c:v>
                </c:pt>
                <c:pt idx="26">
                  <c:v>Sachacol</c:v>
                </c:pt>
                <c:pt idx="27">
                  <c:v>Habas</c:v>
                </c:pt>
                <c:pt idx="28">
                  <c:v>Chuño</c:v>
                </c:pt>
                <c:pt idx="29">
                  <c:v>Oca</c:v>
                </c:pt>
                <c:pt idx="30">
                  <c:v>Tarwi</c:v>
                </c:pt>
              </c:strCache>
            </c:strRef>
          </c:cat>
          <c:val>
            <c:numRef>
              <c:f>Hoja5!$D$3:$D$33</c:f>
            </c:numRef>
          </c:val>
        </c:ser>
        <c:ser>
          <c:idx val="3"/>
          <c:order val="3"/>
          <c:tx>
            <c:strRef>
              <c:f>Hoja5!$E$1:$E$2</c:f>
              <c:strCache>
                <c:ptCount val="2"/>
                <c:pt idx="0">
                  <c:v>Produce</c:v>
                </c:pt>
                <c:pt idx="1">
                  <c:v>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Hoja5!$A$3:$A$33</c:f>
              <c:strCache>
                <c:ptCount val="31"/>
                <c:pt idx="0">
                  <c:v>Aceite o grasa</c:v>
                </c:pt>
                <c:pt idx="1">
                  <c:v>Fideos</c:v>
                </c:pt>
                <c:pt idx="2">
                  <c:v>Pescado fresco. enlatado</c:v>
                </c:pt>
                <c:pt idx="3">
                  <c:v>Naranja. mandarina. limón</c:v>
                </c:pt>
                <c:pt idx="4">
                  <c:v>Otras frutas</c:v>
                </c:pt>
                <c:pt idx="5">
                  <c:v>Zanahoria. zapallo</c:v>
                </c:pt>
                <c:pt idx="6">
                  <c:v>Otras verduras</c:v>
                </c:pt>
                <c:pt idx="7">
                  <c:v>Menestras</c:v>
                </c:pt>
                <c:pt idx="8">
                  <c:v>Acelgas. espinacas. hojas verdes</c:v>
                </c:pt>
                <c:pt idx="9">
                  <c:v>Queso</c:v>
                </c:pt>
                <c:pt idx="10">
                  <c:v>Camote</c:v>
                </c:pt>
                <c:pt idx="11">
                  <c:v>Harina trigo blanco/Avena procesada</c:v>
                </c:pt>
                <c:pt idx="12">
                  <c:v>Leche evaporada</c:v>
                </c:pt>
                <c:pt idx="13">
                  <c:v>Llama. alpaca</c:v>
                </c:pt>
                <c:pt idx="14">
                  <c:v>Pollo. gallina</c:v>
                </c:pt>
                <c:pt idx="15">
                  <c:v>Huevos</c:v>
                </c:pt>
                <c:pt idx="16">
                  <c:v>Quinua</c:v>
                </c:pt>
                <c:pt idx="17">
                  <c:v>Hígado. corazón. molleja. pulmón</c:v>
                </c:pt>
                <c:pt idx="18">
                  <c:v>Carnero</c:v>
                </c:pt>
                <c:pt idx="19">
                  <c:v>Cuy</c:v>
                </c:pt>
                <c:pt idx="20">
                  <c:v>Res. cerdo</c:v>
                </c:pt>
                <c:pt idx="21">
                  <c:v>Morón</c:v>
                </c:pt>
                <c:pt idx="22">
                  <c:v>Sangre de animal</c:v>
                </c:pt>
                <c:pt idx="23">
                  <c:v>Harina trigo local/Avena local</c:v>
                </c:pt>
                <c:pt idx="24">
                  <c:v>Leche fresca</c:v>
                </c:pt>
                <c:pt idx="25">
                  <c:v>Papa</c:v>
                </c:pt>
                <c:pt idx="26">
                  <c:v>Sachacol</c:v>
                </c:pt>
                <c:pt idx="27">
                  <c:v>Habas</c:v>
                </c:pt>
                <c:pt idx="28">
                  <c:v>Chuño</c:v>
                </c:pt>
                <c:pt idx="29">
                  <c:v>Oca</c:v>
                </c:pt>
                <c:pt idx="30">
                  <c:v>Tarwi</c:v>
                </c:pt>
              </c:strCache>
            </c:strRef>
          </c:cat>
          <c:val>
            <c:numRef>
              <c:f>Hoja5!$E$3:$E$33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3.97</c:v>
                </c:pt>
                <c:pt idx="6">
                  <c:v>1.59</c:v>
                </c:pt>
                <c:pt idx="7">
                  <c:v>3.17</c:v>
                </c:pt>
                <c:pt idx="8">
                  <c:v>7.94</c:v>
                </c:pt>
                <c:pt idx="9">
                  <c:v>10.32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6.35</c:v>
                </c:pt>
                <c:pt idx="14">
                  <c:v>61.11</c:v>
                </c:pt>
                <c:pt idx="15">
                  <c:v>53.97</c:v>
                </c:pt>
                <c:pt idx="16">
                  <c:v>7.14</c:v>
                </c:pt>
                <c:pt idx="17">
                  <c:v>21.43</c:v>
                </c:pt>
                <c:pt idx="18">
                  <c:v>52.38</c:v>
                </c:pt>
                <c:pt idx="19">
                  <c:v>38.89</c:v>
                </c:pt>
                <c:pt idx="20">
                  <c:v>2.38</c:v>
                </c:pt>
                <c:pt idx="21">
                  <c:v>84.13</c:v>
                </c:pt>
                <c:pt idx="22">
                  <c:v>38.1</c:v>
                </c:pt>
                <c:pt idx="23">
                  <c:v>23.02</c:v>
                </c:pt>
                <c:pt idx="24">
                  <c:v>15.87</c:v>
                </c:pt>
                <c:pt idx="25">
                  <c:v>94.44</c:v>
                </c:pt>
                <c:pt idx="26">
                  <c:v>58.73</c:v>
                </c:pt>
                <c:pt idx="27">
                  <c:v>81.75</c:v>
                </c:pt>
                <c:pt idx="28">
                  <c:v>91.27</c:v>
                </c:pt>
                <c:pt idx="29">
                  <c:v>69.84</c:v>
                </c:pt>
                <c:pt idx="30">
                  <c:v>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88658848"/>
        <c:axId val="1188665920"/>
      </c:barChart>
      <c:catAx>
        <c:axId val="118865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4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65920"/>
        <c:crosses val="autoZero"/>
        <c:auto val="1"/>
        <c:lblAlgn val="ctr"/>
        <c:lblOffset val="100"/>
        <c:noMultiLvlLbl val="0"/>
      </c:catAx>
      <c:valAx>
        <c:axId val="118866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188658848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0.01185</cdr:x>
      <cdr:y>0.0266</cdr:y>
    </cdr:from>
    <cdr:to>
      <cdr:x>0.14564</cdr:x>
      <cdr:y>0.1717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80963" y="104775"/>
          <a:ext cx="914400" cy="571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/>
            <a:t>n° niños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0.2411</cdr:x>
      <cdr:y>0.24138</cdr:y>
    </cdr:from>
    <cdr:to>
      <cdr:x>0.30618</cdr:x>
      <cdr:y>0.34378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521418" y="895028"/>
          <a:ext cx="410705" cy="3797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PE" sz="1600" b="1" dirty="0" smtClean="0"/>
            <a:t>5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0.44494</cdr:x>
      <cdr:y>0.80982</cdr:y>
    </cdr:from>
    <cdr:to>
      <cdr:x>0.51143</cdr:x>
      <cdr:y>0.87448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2807746" y="3002788"/>
          <a:ext cx="419602" cy="2397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PE" sz="1400" b="1" dirty="0" smtClean="0"/>
            <a:t>13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0.54564</cdr:x>
      <cdr:y>0.84326</cdr:y>
    </cdr:from>
    <cdr:to>
      <cdr:x>0.58248</cdr:x>
      <cdr:y>0.87043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3443208" y="3126784"/>
          <a:ext cx="232474" cy="1007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PE" sz="1100" dirty="0" smtClean="0"/>
            <a:t>3</a:t>
          </a:r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FF2EF-0C5C-44EF-ABF1-C31D12800102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6D640-CFB9-4B4C-AC72-2471DF61537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7827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E8FBB-1CE6-4CE4-BAAA-0633AD2D15F9}" type="slidenum">
              <a:rPr lang="es-PE" smtClean="0">
                <a:solidFill>
                  <a:prstClr val="black"/>
                </a:solidFill>
              </a:rPr>
              <a:pPr/>
              <a:t>1</a:t>
            </a:fld>
            <a:endParaRPr lang="es-P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390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Solamente</a:t>
            </a:r>
            <a:r>
              <a:rPr lang="en-US" dirty="0" smtClean="0"/>
              <a:t> </a:t>
            </a:r>
            <a:r>
              <a:rPr lang="en-US" dirty="0" err="1" smtClean="0"/>
              <a:t>poner</a:t>
            </a:r>
            <a:r>
              <a:rPr lang="en-US" baseline="0" dirty="0" smtClean="0"/>
              <a:t> .. Para </a:t>
            </a:r>
            <a:r>
              <a:rPr lang="en-US" baseline="0" dirty="0" err="1" smtClean="0"/>
              <a:t>evaluar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cuanto</a:t>
            </a:r>
            <a:r>
              <a:rPr lang="en-US" baseline="0" dirty="0" smtClean="0"/>
              <a:t> consume.</a:t>
            </a:r>
          </a:p>
          <a:p>
            <a:r>
              <a:rPr lang="en-US" baseline="0" dirty="0" err="1" smtClean="0"/>
              <a:t>Expicar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alimentacion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complementaria</a:t>
            </a:r>
            <a:r>
              <a:rPr lang="en-US" baseline="0" dirty="0" smtClean="0"/>
              <a:t> son los </a:t>
            </a:r>
            <a:r>
              <a:rPr lang="en-US" baseline="0" dirty="0" err="1" smtClean="0"/>
              <a:t>primeros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alimentos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complementan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leche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materna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E8FBB-1CE6-4CE4-BAAA-0633AD2D15F9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94276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E8FBB-1CE6-4CE4-BAAA-0633AD2D15F9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65777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 smtClean="0"/>
              <a:t>ELIMINAR “TABLA 2”. Eliminar los </a:t>
            </a:r>
            <a:r>
              <a:rPr lang="es-PE" dirty="0" err="1" smtClean="0"/>
              <a:t>numeros</a:t>
            </a:r>
            <a:r>
              <a:rPr lang="es-PE" dirty="0" smtClean="0"/>
              <a:t> 141 porque no son 141</a:t>
            </a:r>
            <a:r>
              <a:rPr lang="es-PE" baseline="0" dirty="0" smtClean="0"/>
              <a:t> en estos grupos de edad, </a:t>
            </a:r>
            <a:r>
              <a:rPr lang="es-PE" dirty="0" smtClean="0"/>
              <a:t>es transversal, solo los </a:t>
            </a:r>
            <a:r>
              <a:rPr lang="es-PE" dirty="0" err="1" smtClean="0"/>
              <a:t>ninos</a:t>
            </a:r>
            <a:r>
              <a:rPr lang="es-PE" dirty="0" smtClean="0"/>
              <a:t> que se encuentran en estas edades. Me parece. Que son los </a:t>
            </a:r>
            <a:r>
              <a:rPr lang="es-PE" dirty="0" err="1" smtClean="0"/>
              <a:t>numeros</a:t>
            </a:r>
            <a:r>
              <a:rPr lang="es-PE" dirty="0" smtClean="0"/>
              <a:t> 5 y 13? Sugiero eliminar estos </a:t>
            </a:r>
            <a:r>
              <a:rPr lang="es-PE" dirty="0" err="1" smtClean="0"/>
              <a:t>numeros</a:t>
            </a:r>
            <a:r>
              <a:rPr lang="es-PE" dirty="0" smtClean="0"/>
              <a:t>. El punto aquí es la</a:t>
            </a:r>
            <a:r>
              <a:rPr lang="es-PE" baseline="0" dirty="0" smtClean="0"/>
              <a:t> </a:t>
            </a:r>
            <a:r>
              <a:rPr lang="es-PE" baseline="0" dirty="0" err="1" smtClean="0"/>
              <a:t>mayoria</a:t>
            </a:r>
            <a:r>
              <a:rPr lang="es-PE" baseline="0" dirty="0" smtClean="0"/>
              <a:t> dan LME hasta 6 meses y aun algunos siguen cuando es necesario que ofrecen otros alimentos para poder tener una </a:t>
            </a:r>
            <a:r>
              <a:rPr lang="es-PE" baseline="0" dirty="0" err="1" smtClean="0"/>
              <a:t>adecauada</a:t>
            </a:r>
            <a:r>
              <a:rPr lang="es-PE" baseline="0" dirty="0" smtClean="0"/>
              <a:t> </a:t>
            </a:r>
            <a:r>
              <a:rPr lang="es-PE" baseline="0" dirty="0" err="1" smtClean="0"/>
              <a:t>nutricion</a:t>
            </a:r>
            <a:r>
              <a:rPr lang="es-PE" baseline="0" dirty="0" smtClean="0"/>
              <a:t>, pero si siguiendo con la LM.</a:t>
            </a:r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E8FBB-1CE6-4CE4-BAAA-0633AD2D15F9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56298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Aqui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los “n” s </a:t>
            </a:r>
            <a:r>
              <a:rPr lang="en-US" dirty="0" err="1" smtClean="0"/>
              <a:t>tienen</a:t>
            </a:r>
            <a:r>
              <a:rPr lang="en-US" dirty="0" smtClean="0"/>
              <a:t> </a:t>
            </a:r>
            <a:r>
              <a:rPr lang="en-US" dirty="0" err="1" smtClean="0"/>
              <a:t>sentido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E8FBB-1CE6-4CE4-BAAA-0633AD2D15F9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84742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E8FBB-1CE6-4CE4-BAAA-0633AD2D15F9}" type="slidenum">
              <a:rPr lang="es-PE" smtClean="0"/>
              <a:t>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37563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 PARECE</a:t>
            </a:r>
            <a:r>
              <a:rPr lang="en-US" baseline="0" dirty="0" smtClean="0"/>
              <a:t> QUE ESTE SLIDE NO CORREPSPONDE AQUI? SE REPLICA CON LOS SLIDES DE DIVERSIDAD DE LA DIETA???</a:t>
            </a:r>
          </a:p>
          <a:p>
            <a:r>
              <a:rPr lang="en-US" dirty="0" smtClean="0"/>
              <a:t>Si </a:t>
            </a:r>
            <a:r>
              <a:rPr lang="en-US" dirty="0" err="1" smtClean="0"/>
              <a:t>esto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solo </a:t>
            </a:r>
            <a:r>
              <a:rPr lang="en-US" dirty="0" err="1" smtClean="0"/>
              <a:t>presentes</a:t>
            </a:r>
            <a:r>
              <a:rPr lang="en-US" dirty="0" smtClean="0"/>
              <a:t>  12 a 24 </a:t>
            </a:r>
            <a:r>
              <a:rPr lang="en-US" dirty="0" err="1" smtClean="0"/>
              <a:t>meses</a:t>
            </a:r>
            <a:r>
              <a:rPr lang="en-US" dirty="0" smtClean="0"/>
              <a:t>? </a:t>
            </a:r>
            <a:r>
              <a:rPr lang="en-US" dirty="0" err="1" smtClean="0"/>
              <a:t>Programas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hierro</a:t>
            </a:r>
            <a:r>
              <a:rPr lang="en-US" dirty="0" smtClean="0"/>
              <a:t> ,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ayudado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Chispitasl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E8FBB-1CE6-4CE4-BAAA-0633AD2D15F9}" type="slidenum">
              <a:rPr lang="es-PE" smtClean="0"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0096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A8E6BD0-A029-4007-9B86-22478FAD22FB}" type="slidenum">
              <a:rPr lang="en-US" sz="1400" kern="0">
                <a:solidFill>
                  <a:prstClr val="black"/>
                </a:solidFill>
                <a:latin typeface="Calibri"/>
                <a:cs typeface="Arial"/>
                <a:sym typeface="Arial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en-US" sz="1400" kern="0">
              <a:solidFill>
                <a:prstClr val="black"/>
              </a:solidFill>
              <a:latin typeface="Calibri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6644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C00C9E-6EEB-438D-BC7D-EF1A55620933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732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703206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9066E-E417-400B-98AA-7F13A05FCD1A}" type="slidenum">
              <a:rPr lang="es-PE" smtClean="0"/>
              <a:t>15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07864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9066E-E417-400B-98AA-7F13A05FCD1A}" type="slidenum">
              <a:rPr lang="es-PE" smtClean="0"/>
              <a:t>16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08536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9066E-E417-400B-98AA-7F13A05FCD1A}" type="slidenum">
              <a:rPr lang="es-PE" smtClean="0"/>
              <a:t>17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6027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6D640-CFB9-4B4C-AC72-2471DF615379}" type="slidenum">
              <a:rPr lang="es-PE" smtClean="0"/>
              <a:t>28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41397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11672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47537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68157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24014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8718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34482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41225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5148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186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576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86070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5" y="2514601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5" y="4777383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2" y="4323814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5" y="4529544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89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7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07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5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5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3178178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5" y="3244143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23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5" y="787785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227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5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32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5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5" y="787785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34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9337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2330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5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92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5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519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491172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5" y="4983091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868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5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5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3178178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5" y="3244143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927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51" y="609600"/>
            <a:ext cx="839392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3" y="3505200"/>
            <a:ext cx="753655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5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8" y="3178178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5" y="3244143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E78712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E78712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3472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3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491172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5" y="4983091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978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51" y="609600"/>
            <a:ext cx="839392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8" y="491172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5" y="4983091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E78712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E78712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06248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5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491172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5" y="4983091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4105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3459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4" y="627409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9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743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es-PE" noProof="0" smtClean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67105-1E99-432A-AAB2-500A01207EBE}" type="slidenum">
              <a:rPr lang="es-ES" altLang="es-PE"/>
              <a:pPr>
                <a:defRPr/>
              </a:pPr>
              <a:t>‹Nº›</a:t>
            </a:fld>
            <a:endParaRPr lang="es-ES" altLang="es-PE"/>
          </a:p>
        </p:txBody>
      </p:sp>
    </p:spTree>
    <p:extLst>
      <p:ext uri="{BB962C8B-B14F-4D97-AF65-F5344CB8AC3E}">
        <p14:creationId xmlns:p14="http://schemas.microsoft.com/office/powerpoint/2010/main" val="38845713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2770B-8E77-4F21-8451-EFF3F811B692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3DF41-773B-4D49-9052-36ED12E4095C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2824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53D35-DD28-45A1-ADF1-730EACAE4FCA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289F5-2D76-4857-96DB-226F437A4454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6234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8D5E7-39DF-488B-A6FD-DB6E6C4CC740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60CBB-E3F8-4860-9AFF-6737CF40E01D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7152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B203E-59C4-46A0-840D-55329C4073D2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B3E06-FCA3-403B-9FD5-1BF9728CC03F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571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346D5-1A14-4876-BA3E-6D8DE66535E1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56077-666D-45D4-A072-1C86EAAFB368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5483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7474-D952-4506-92F9-532D858C109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782F1-5FE4-48E3-BA1B-A92B6CD0305C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3819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A3E75-C3E4-45A5-8EA7-A914854B11BE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FF9B4-03D7-427E-BCEE-1A7DFFB203C7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8761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51D51-F559-4612-AACA-A57F2BB0FED1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4EBD-6E47-4798-8471-EE565D3C7B41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9262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04B7B-064D-457B-BE45-8834CD6B2D2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10104-1EE2-42C6-A53D-F4C66038EB83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51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46649-9CE3-4E56-80D1-7753AD61D50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18DC7-9C00-4700-ADB0-59814BB4C4C7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1611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DEB6E-F23C-446F-9385-FA16DA117BAB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7F0C2-174A-41B5-8043-5144715787C8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6685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9954D-472E-4078-9585-41E2DCF0E2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54221-3125-4A9A-8B9D-13DB1A423F5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981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2770B-8E77-4F21-8451-EFF3F811B692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3DF41-773B-4D49-9052-36ED12E4095C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6465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53D35-DD28-45A1-ADF1-730EACAE4FCA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289F5-2D76-4857-96DB-226F437A4454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1070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8D5E7-39DF-488B-A6FD-DB6E6C4CC740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60CBB-E3F8-4860-9AFF-6737CF40E01D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644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B203E-59C4-46A0-840D-55329C4073D2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B3E06-FCA3-403B-9FD5-1BF9728CC03F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67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346D5-1A14-4876-BA3E-6D8DE66535E1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56077-666D-45D4-A072-1C86EAAFB368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9521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7474-D952-4506-92F9-532D858C109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782F1-5FE4-48E3-BA1B-A92B6CD0305C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8746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A3E75-C3E4-45A5-8EA7-A914854B11BE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FF9B4-03D7-427E-BCEE-1A7DFFB203C7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2865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51D51-F559-4612-AACA-A57F2BB0FED1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4EBD-6E47-4798-8471-EE565D3C7B41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2201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04B7B-064D-457B-BE45-8834CD6B2D2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10104-1EE2-42C6-A53D-F4C66038EB83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84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46649-9CE3-4E56-80D1-7753AD61D503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18DC7-9C00-4700-ADB0-59814BB4C4C7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1700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DEB6E-F23C-446F-9385-FA16DA117BAB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7F0C2-174A-41B5-8043-5144715787C8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053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9954D-472E-4078-9585-41E2DCF0E2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54221-3125-4A9A-8B9D-13DB1A423F5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642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B275-866E-4590-9408-44718E1B7DFA}" type="datetimeFigureOut">
              <a:rPr lang="es-PE" smtClean="0"/>
              <a:t>10/07/2017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B91C7-0D4E-43FC-9A86-863A2468787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0604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5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7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 defTabSz="457200"/>
              <a:t>7/10/2017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5" y="6135812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5" y="787785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/>
              <a:pPr defTabSz="45720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15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modificar el estilo de título del patrón</a:t>
            </a:r>
            <a:endParaRPr lang="es-PE" altLang="es-PE" smtClean="0"/>
          </a:p>
        </p:txBody>
      </p:sp>
      <p:sp>
        <p:nvSpPr>
          <p:cNvPr id="614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modificar el estilo de texto del patrón</a:t>
            </a:r>
          </a:p>
          <a:p>
            <a:pPr lvl="1"/>
            <a:r>
              <a:rPr lang="es-ES" altLang="es-PE" smtClean="0"/>
              <a:t>Segundo nivel</a:t>
            </a:r>
          </a:p>
          <a:p>
            <a:pPr lvl="2"/>
            <a:r>
              <a:rPr lang="es-ES" altLang="es-PE" smtClean="0"/>
              <a:t>Tercer nivel</a:t>
            </a:r>
          </a:p>
          <a:p>
            <a:pPr lvl="3"/>
            <a:r>
              <a:rPr lang="es-ES" altLang="es-PE" smtClean="0"/>
              <a:t>Cuarto nivel</a:t>
            </a:r>
          </a:p>
          <a:p>
            <a:pPr lvl="4"/>
            <a:r>
              <a:rPr lang="es-ES" altLang="es-PE" smtClean="0"/>
              <a:t>Quinto nivel</a:t>
            </a:r>
            <a:endParaRPr lang="es-PE" alt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5ED671-DB9D-4388-90C8-C626E329851D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12D91A-0B62-4502-A4CE-FA898C68A6A5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70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modificar el estilo de título del patrón</a:t>
            </a:r>
            <a:endParaRPr lang="es-PE" altLang="es-PE" smtClean="0"/>
          </a:p>
        </p:txBody>
      </p:sp>
      <p:sp>
        <p:nvSpPr>
          <p:cNvPr id="614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modificar el estilo de texto del patrón</a:t>
            </a:r>
          </a:p>
          <a:p>
            <a:pPr lvl="1"/>
            <a:r>
              <a:rPr lang="es-ES" altLang="es-PE" smtClean="0"/>
              <a:t>Segundo nivel</a:t>
            </a:r>
          </a:p>
          <a:p>
            <a:pPr lvl="2"/>
            <a:r>
              <a:rPr lang="es-ES" altLang="es-PE" smtClean="0"/>
              <a:t>Tercer nivel</a:t>
            </a:r>
          </a:p>
          <a:p>
            <a:pPr lvl="3"/>
            <a:r>
              <a:rPr lang="es-ES" altLang="es-PE" smtClean="0"/>
              <a:t>Cuarto nivel</a:t>
            </a:r>
          </a:p>
          <a:p>
            <a:pPr lvl="4"/>
            <a:r>
              <a:rPr lang="es-ES" altLang="es-PE" smtClean="0"/>
              <a:t>Quinto nivel</a:t>
            </a:r>
            <a:endParaRPr lang="es-PE" alt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5ED671-DB9D-4388-90C8-C626E329851D}" type="datetimeFigureOut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10/07/2017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12D91A-0B62-4502-A4CE-FA898C68A6A5}" type="slidenum">
              <a:rPr lang="es-P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2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26" Type="http://schemas.openxmlformats.org/officeDocument/2006/relationships/image" Target="../media/image34.jpeg"/><Relationship Id="rId3" Type="http://schemas.openxmlformats.org/officeDocument/2006/relationships/image" Target="../media/image11.jpeg"/><Relationship Id="rId21" Type="http://schemas.openxmlformats.org/officeDocument/2006/relationships/image" Target="../media/image29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5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4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24" Type="http://schemas.openxmlformats.org/officeDocument/2006/relationships/image" Target="../media/image32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23" Type="http://schemas.openxmlformats.org/officeDocument/2006/relationships/image" Target="../media/image31.jpeg"/><Relationship Id="rId10" Type="http://schemas.openxmlformats.org/officeDocument/2006/relationships/image" Target="../media/image18.jpeg"/><Relationship Id="rId19" Type="http://schemas.openxmlformats.org/officeDocument/2006/relationships/image" Target="../media/image27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Relationship Id="rId22" Type="http://schemas.openxmlformats.org/officeDocument/2006/relationships/image" Target="../media/image30.jpeg"/><Relationship Id="rId27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16510" y="1144722"/>
            <a:ext cx="8915399" cy="3422515"/>
          </a:xfrm>
        </p:spPr>
        <p:txBody>
          <a:bodyPr>
            <a:normAutofit/>
          </a:bodyPr>
          <a:lstStyle/>
          <a:p>
            <a:pPr algn="ctr"/>
            <a:r>
              <a:rPr lang="es-PE" sz="3600" b="1" i="1" dirty="0" smtClean="0"/>
              <a:t>Sembrando la Dieta Andina: Escalando el  uso de la agrobiodiversidad para una mejor nutrición infantil en comunidades de Huancavelica:</a:t>
            </a:r>
            <a:br>
              <a:rPr lang="es-PE" sz="3600" b="1" i="1" dirty="0" smtClean="0"/>
            </a:br>
            <a:r>
              <a:rPr lang="es-PE" sz="3600" b="1" i="1" dirty="0" smtClean="0"/>
              <a:t>AUTOCONSUMO O MERCADOS. </a:t>
            </a:r>
            <a:r>
              <a:rPr lang="es-PE" sz="3600" dirty="0" smtClean="0"/>
              <a:t/>
            </a:r>
            <a:br>
              <a:rPr lang="es-PE" sz="3600" dirty="0" smtClean="0"/>
            </a:br>
            <a:endParaRPr lang="es-PE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98779" y="4567237"/>
            <a:ext cx="8915399" cy="1753176"/>
          </a:xfrm>
        </p:spPr>
        <p:txBody>
          <a:bodyPr>
            <a:normAutofit/>
          </a:bodyPr>
          <a:lstStyle/>
          <a:p>
            <a:pPr algn="ctr"/>
            <a:r>
              <a:rPr lang="es-PE" sz="2400" b="1" dirty="0" smtClean="0"/>
              <a:t>Maria Scurrah y Edgar Olivera</a:t>
            </a:r>
          </a:p>
          <a:p>
            <a:pPr algn="ctr"/>
            <a:r>
              <a:rPr lang="es-PE" sz="2400" b="1" dirty="0" err="1" smtClean="0"/>
              <a:t>CdeP</a:t>
            </a:r>
            <a:r>
              <a:rPr lang="es-PE" sz="2400" b="1" dirty="0" smtClean="0"/>
              <a:t> 13 </a:t>
            </a:r>
            <a:r>
              <a:rPr lang="es-PE" sz="2400" b="1" dirty="0" smtClean="0"/>
              <a:t>Sucre Bolivia</a:t>
            </a:r>
          </a:p>
          <a:p>
            <a:pPr algn="ctr"/>
            <a:endParaRPr lang="es-PE" sz="2400" b="1" dirty="0" smtClean="0"/>
          </a:p>
          <a:p>
            <a:pPr algn="ctr"/>
            <a:endParaRPr lang="es-PE" sz="2400" b="1" dirty="0"/>
          </a:p>
        </p:txBody>
      </p:sp>
      <p:pic>
        <p:nvPicPr>
          <p:cNvPr id="4" name="Imagen 3" descr="CD - Nuevo Logo_iin 200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1" y="362411"/>
            <a:ext cx="1391920" cy="539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52" y="1269622"/>
            <a:ext cx="1368669" cy="121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959" y="362411"/>
            <a:ext cx="3167063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1854" y="215517"/>
            <a:ext cx="1454727" cy="68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4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Literatura relevante</a:t>
            </a:r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PE" dirty="0" smtClean="0"/>
              <a:t>Benjamín </a:t>
            </a:r>
            <a:r>
              <a:rPr lang="es-PE" dirty="0" err="1" smtClean="0"/>
              <a:t>Quijandria</a:t>
            </a:r>
            <a:r>
              <a:rPr lang="es-PE" dirty="0" smtClean="0"/>
              <a:t>, 1989: “Sistemas propios de manejo de tierras y animales </a:t>
            </a:r>
            <a:r>
              <a:rPr lang="es-PE" dirty="0" err="1" smtClean="0"/>
              <a:t>cen</a:t>
            </a:r>
            <a:r>
              <a:rPr lang="es-PE" dirty="0" smtClean="0"/>
              <a:t> comunidades campesinas. Lluvia Editores.</a:t>
            </a:r>
          </a:p>
          <a:p>
            <a:r>
              <a:rPr lang="es-PE" dirty="0" smtClean="0"/>
              <a:t>Enrique Mayer. 2004: “La casa, chacra y dinero”; economía domestica y ecología en los andes. IEP Ediciones</a:t>
            </a:r>
          </a:p>
          <a:p>
            <a:r>
              <a:rPr lang="es-PE" dirty="0" smtClean="0"/>
              <a:t>Arce, et-al, 2015: </a:t>
            </a:r>
            <a:r>
              <a:rPr lang="es-MX" dirty="0"/>
              <a:t>Capacidad de carga de los </a:t>
            </a:r>
            <a:r>
              <a:rPr lang="es-MX" dirty="0" err="1"/>
              <a:t>agroecosistemas</a:t>
            </a:r>
            <a:r>
              <a:rPr lang="es-MX" dirty="0"/>
              <a:t> </a:t>
            </a:r>
            <a:r>
              <a:rPr lang="es-MX" dirty="0" err="1"/>
              <a:t>Chopccas</a:t>
            </a:r>
            <a:r>
              <a:rPr lang="es-MX" dirty="0"/>
              <a:t> en Huancavelica, </a:t>
            </a:r>
            <a:r>
              <a:rPr lang="es-MX" dirty="0" smtClean="0"/>
              <a:t>Perú. CIP, CIAT, IIN, Grupo Yanapai. Seminario Internacional de </a:t>
            </a:r>
            <a:r>
              <a:rPr lang="es-MX" dirty="0" err="1" smtClean="0"/>
              <a:t>Agroecologia</a:t>
            </a:r>
            <a:r>
              <a:rPr lang="es-MX" dirty="0" smtClean="0"/>
              <a:t>. Universidad de </a:t>
            </a:r>
            <a:r>
              <a:rPr lang="es-MX" dirty="0" err="1" smtClean="0"/>
              <a:t>Antoquia-Medellin</a:t>
            </a:r>
            <a:r>
              <a:rPr lang="es-MX" dirty="0" smtClean="0"/>
              <a:t>.</a:t>
            </a:r>
          </a:p>
          <a:p>
            <a:r>
              <a:rPr lang="es-PE" dirty="0" smtClean="0"/>
              <a:t>Vladimir Gil Santos, 2007. Importancia del Cuy y su competitividad en el mercado. XX Reuni</a:t>
            </a:r>
            <a:r>
              <a:rPr lang="es-PE" dirty="0"/>
              <a:t>ó</a:t>
            </a:r>
            <a:r>
              <a:rPr lang="es-PE" dirty="0" smtClean="0"/>
              <a:t>n del ALPA. Cusco – Perú.</a:t>
            </a:r>
          </a:p>
          <a:p>
            <a:r>
              <a:rPr lang="es-PE" dirty="0" smtClean="0"/>
              <a:t>MINAGRI. 2013, Estrategia Nacional de Seguridad Alimentaria y Nutricional 2013 – 2021.</a:t>
            </a:r>
          </a:p>
          <a:p>
            <a:r>
              <a:rPr lang="es-PE" dirty="0" smtClean="0"/>
              <a:t>E. </a:t>
            </a:r>
            <a:r>
              <a:rPr lang="es-PE" dirty="0" err="1" smtClean="0"/>
              <a:t>Nuñez</a:t>
            </a:r>
            <a:r>
              <a:rPr lang="es-PE" dirty="0" smtClean="0"/>
              <a:t>. 2012. La ganadería en el valle del Mantaro. En manejo de riesgos de desastres ante eventos meteorológicos extremos en el valle del Mantaro. IGP.</a:t>
            </a:r>
          </a:p>
          <a:p>
            <a:r>
              <a:rPr lang="es-PE" dirty="0"/>
              <a:t>Tania Portugal, Carmen </a:t>
            </a:r>
            <a:r>
              <a:rPr lang="es-PE" dirty="0" err="1"/>
              <a:t>Yon</a:t>
            </a:r>
            <a:r>
              <a:rPr lang="es-PE" dirty="0"/>
              <a:t>, </a:t>
            </a:r>
            <a:r>
              <a:rPr lang="es-PE" dirty="0" err="1"/>
              <a:t>Rocio</a:t>
            </a:r>
            <a:r>
              <a:rPr lang="es-PE" dirty="0"/>
              <a:t> Vargas Machuca. 2016: Los Retos para enfrentar la desnutrición infantil: “Saber y No Poder” un estudio de caso en Vilcas Huamán (Ayacucho). </a:t>
            </a:r>
            <a:r>
              <a:rPr lang="es-PE" dirty="0" smtClean="0"/>
              <a:t>IEP</a:t>
            </a:r>
          </a:p>
          <a:p>
            <a:r>
              <a:rPr lang="es-PE" dirty="0" err="1" smtClean="0"/>
              <a:t>Lannotti</a:t>
            </a:r>
            <a:r>
              <a:rPr lang="es-PE" dirty="0" smtClean="0"/>
              <a:t> et al 2017. Huevos y </a:t>
            </a:r>
            <a:r>
              <a:rPr lang="es-PE" dirty="0" err="1" smtClean="0"/>
              <a:t>Alimentacion</a:t>
            </a:r>
            <a:r>
              <a:rPr lang="es-PE" dirty="0" smtClean="0"/>
              <a:t> complementaria: un ensayo randomizado. </a:t>
            </a:r>
            <a:r>
              <a:rPr lang="es-PE" dirty="0" err="1" smtClean="0"/>
              <a:t>Pediatrics</a:t>
            </a:r>
            <a:r>
              <a:rPr lang="es-PE" dirty="0" smtClean="0"/>
              <a:t> 2017.140(1) e20163459 </a:t>
            </a:r>
            <a:endParaRPr lang="es-PE" dirty="0"/>
          </a:p>
          <a:p>
            <a:endParaRPr lang="es-PE" dirty="0" smtClean="0"/>
          </a:p>
          <a:p>
            <a:endParaRPr lang="es-PE" dirty="0" smtClean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634701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867747"/>
          </a:xfrm>
        </p:spPr>
        <p:txBody>
          <a:bodyPr anchor="t"/>
          <a:lstStyle/>
          <a:p>
            <a:r>
              <a:rPr lang="es-PE" dirty="0" smtClean="0"/>
              <a:t>Dieta Andina</a:t>
            </a:r>
            <a:endParaRPr lang="es-PE" dirty="0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1518443"/>
            <a:ext cx="4245396" cy="3811588"/>
          </a:xfrm>
        </p:spPr>
        <p:txBody>
          <a:bodyPr>
            <a:normAutofit/>
          </a:bodyPr>
          <a:lstStyle/>
          <a:p>
            <a:r>
              <a:rPr lang="es-PE" sz="2800" dirty="0" smtClean="0"/>
              <a:t> objetivos :Definición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400" dirty="0" smtClean="0"/>
              <a:t>Situación de la nutrición  en comunidades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400" dirty="0" smtClean="0"/>
              <a:t>Potencial de la papa como base de la dieta. (biofortificada: recuperada y mejorada)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400" dirty="0" smtClean="0"/>
              <a:t>crianzas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400" dirty="0" smtClean="0"/>
              <a:t>conclusiones</a:t>
            </a: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16" y="698176"/>
            <a:ext cx="6245476" cy="601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171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1.  (situación) Consumo de alimentos</a:t>
            </a:r>
            <a:endParaRPr lang="es-PE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83453" y="2550060"/>
            <a:ext cx="7822274" cy="3777622"/>
          </a:xfrm>
        </p:spPr>
        <p:txBody>
          <a:bodyPr/>
          <a:lstStyle/>
          <a:p>
            <a:r>
              <a:rPr lang="es-PE" b="1" dirty="0"/>
              <a:t>R</a:t>
            </a:r>
            <a:r>
              <a:rPr lang="es-PE" sz="2800" b="1" dirty="0" smtClean="0"/>
              <a:t>ecordatorio de consumo de 24 horas </a:t>
            </a:r>
            <a:r>
              <a:rPr lang="es-PE" sz="2000" dirty="0" smtClean="0"/>
              <a:t>: Reconocida Herramienta en Nutrición </a:t>
            </a:r>
          </a:p>
          <a:p>
            <a:pPr lvl="1"/>
            <a:r>
              <a:rPr lang="es-PE" sz="2800" b="1" dirty="0" smtClean="0"/>
              <a:t>que comen</a:t>
            </a:r>
            <a:r>
              <a:rPr lang="es-PE" sz="3200" dirty="0"/>
              <a:t> </a:t>
            </a:r>
            <a:r>
              <a:rPr lang="es-PE" sz="3200" dirty="0" smtClean="0"/>
              <a:t>y </a:t>
            </a:r>
            <a:r>
              <a:rPr lang="es-PE" sz="2800" b="1" dirty="0" smtClean="0"/>
              <a:t>cuanto consumen </a:t>
            </a:r>
            <a:endParaRPr lang="es-PE" sz="3200" dirty="0" smtClean="0"/>
          </a:p>
          <a:p>
            <a:endParaRPr lang="es-PE" dirty="0" smtClean="0"/>
          </a:p>
          <a:p>
            <a:r>
              <a:rPr lang="es-PE" sz="2000" b="1" dirty="0" smtClean="0"/>
              <a:t>determinar los patrones de alimentación:</a:t>
            </a:r>
          </a:p>
          <a:p>
            <a:pPr lvl="1"/>
            <a:r>
              <a:rPr lang="es-PE" dirty="0" smtClean="0"/>
              <a:t> Lactancia materna</a:t>
            </a:r>
          </a:p>
          <a:p>
            <a:pPr lvl="1"/>
            <a:r>
              <a:rPr lang="es-PE" dirty="0" smtClean="0"/>
              <a:t>Cantidad de alimentos complementarios que consume el niño/a</a:t>
            </a:r>
          </a:p>
          <a:p>
            <a:pPr lvl="1"/>
            <a:r>
              <a:rPr lang="es-PE" dirty="0" smtClean="0"/>
              <a:t>Ingesta de nutrientes, </a:t>
            </a:r>
            <a:endParaRPr lang="es-P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228314" y="796069"/>
            <a:ext cx="3644945" cy="205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511" y="5176066"/>
            <a:ext cx="3382489" cy="190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1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E" sz="2800" b="1" dirty="0" smtClean="0"/>
              <a:t>Comunidades : POBLACIÓN</a:t>
            </a:r>
            <a:br>
              <a:rPr lang="es-PE" sz="2800" b="1" dirty="0" smtClean="0"/>
            </a:br>
            <a:r>
              <a:rPr lang="es-PE" sz="2700" b="1" dirty="0" smtClean="0"/>
              <a:t>Ambato </a:t>
            </a:r>
            <a:r>
              <a:rPr lang="es-PE" sz="2700" b="1" dirty="0"/>
              <a:t>C</a:t>
            </a:r>
            <a:r>
              <a:rPr lang="es-PE" sz="2700" b="1" dirty="0" smtClean="0"/>
              <a:t>entro, Castillapata, Cañaypata, Tacsana-</a:t>
            </a:r>
            <a:r>
              <a:rPr lang="es-PE" sz="2700" b="1" dirty="0" err="1" smtClean="0"/>
              <a:t>Iscusucana</a:t>
            </a:r>
            <a:r>
              <a:rPr lang="es-PE" sz="2700" b="1" dirty="0" smtClean="0"/>
              <a:t> </a:t>
            </a:r>
            <a:endParaRPr lang="es-PE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 </a:t>
            </a:r>
            <a:r>
              <a:rPr lang="es-ES" b="1" dirty="0"/>
              <a:t>de niñas y niños por grupo de </a:t>
            </a:r>
            <a:r>
              <a:rPr lang="es-ES" b="1" dirty="0" smtClean="0"/>
              <a:t>edad</a:t>
            </a:r>
            <a:endParaRPr lang="es-PE" dirty="0"/>
          </a:p>
        </p:txBody>
      </p:sp>
      <p:graphicFrame>
        <p:nvGraphicFramePr>
          <p:cNvPr id="5" name="3 Gráfico"/>
          <p:cNvGraphicFramePr>
            <a:graphicFrameLocks/>
          </p:cNvGraphicFramePr>
          <p:nvPr>
            <p:extLst/>
          </p:nvPr>
        </p:nvGraphicFramePr>
        <p:xfrm>
          <a:off x="1440702" y="2495145"/>
          <a:ext cx="6834188" cy="3938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6 Marcador de contenido" descr="niña en una cosecha de papas comiendo pap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8128118" y="2257312"/>
            <a:ext cx="3503359" cy="3310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203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b="1" dirty="0"/>
              <a:t>PATRONES DE LACTANCIA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2133599"/>
            <a:ext cx="8869620" cy="4506097"/>
          </a:xfrm>
        </p:spPr>
        <p:txBody>
          <a:bodyPr/>
          <a:lstStyle/>
          <a:p>
            <a:r>
              <a:rPr lang="es-PE" b="1" dirty="0"/>
              <a:t>Tabla 2</a:t>
            </a:r>
            <a:r>
              <a:rPr lang="es-PE" sz="2400" b="1" dirty="0"/>
              <a:t>: %</a:t>
            </a:r>
            <a:r>
              <a:rPr lang="es-PE" sz="2400" b="1" dirty="0" smtClean="0"/>
              <a:t> </a:t>
            </a:r>
            <a:r>
              <a:rPr lang="es-PE" sz="2400" b="1" dirty="0"/>
              <a:t>de niños con </a:t>
            </a:r>
            <a:r>
              <a:rPr lang="es-PE" sz="2400" b="1" dirty="0" smtClean="0"/>
              <a:t>Leche Materna Exclusiva  (LME)</a:t>
            </a:r>
            <a:endParaRPr lang="es-PE" dirty="0"/>
          </a:p>
        </p:txBody>
      </p:sp>
      <p:graphicFrame>
        <p:nvGraphicFramePr>
          <p:cNvPr id="5" name="1 Gráfico"/>
          <p:cNvGraphicFramePr>
            <a:graphicFrameLocks/>
          </p:cNvGraphicFramePr>
          <p:nvPr>
            <p:extLst/>
          </p:nvPr>
        </p:nvGraphicFramePr>
        <p:xfrm>
          <a:off x="3453538" y="3150030"/>
          <a:ext cx="6310393" cy="3707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095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Consumo de alimentos clasificados en grupos  </a:t>
            </a:r>
            <a:endParaRPr lang="en-US" dirty="0"/>
          </a:p>
        </p:txBody>
      </p:sp>
      <p:graphicFrame>
        <p:nvGraphicFramePr>
          <p:cNvPr id="8" name="5 Gráfico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609600" y="1600200"/>
          <a:ext cx="538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6 Gráfico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197600" y="1600200"/>
          <a:ext cx="538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53007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/>
              <a:t>Porcentaje de niñas/os que no cubren el 80% de </a:t>
            </a:r>
            <a:r>
              <a:rPr lang="es-ES" b="1" dirty="0" smtClean="0"/>
              <a:t>recomendaciones</a:t>
            </a:r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PE" dirty="0"/>
          </a:p>
          <a:p>
            <a:endParaRPr lang="es-PE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/>
          </p:nvPr>
        </p:nvGraphicFramePr>
        <p:xfrm>
          <a:off x="3091545" y="2481947"/>
          <a:ext cx="8055427" cy="4151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916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2897" y="624110"/>
            <a:ext cx="9741718" cy="1064647"/>
          </a:xfrm>
        </p:spPr>
        <p:txBody>
          <a:bodyPr/>
          <a:lstStyle/>
          <a:p>
            <a:r>
              <a:rPr lang="es-PE" dirty="0" smtClean="0"/>
              <a:t>Hierro Aportado Por  Grupos de Alimentos</a:t>
            </a:r>
            <a:endParaRPr lang="en-U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5825919"/>
              </p:ext>
            </p:extLst>
          </p:nvPr>
        </p:nvGraphicFramePr>
        <p:xfrm>
          <a:off x="3050940" y="1680927"/>
          <a:ext cx="89154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2266"/>
            <a:ext cx="3664035" cy="239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4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5654583"/>
              </p:ext>
            </p:extLst>
          </p:nvPr>
        </p:nvGraphicFramePr>
        <p:xfrm>
          <a:off x="1059942" y="1464564"/>
          <a:ext cx="7901178" cy="4817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602258" y="250886"/>
            <a:ext cx="8911687" cy="1280890"/>
          </a:xfrm>
        </p:spPr>
        <p:txBody>
          <a:bodyPr/>
          <a:lstStyle/>
          <a:p>
            <a:pPr algn="ctr"/>
            <a:r>
              <a:rPr lang="es-PE" dirty="0" smtClean="0"/>
              <a:t>¿Como se alimentan las madres? </a:t>
            </a:r>
            <a:br>
              <a:rPr lang="es-PE" dirty="0" smtClean="0"/>
            </a:br>
            <a:r>
              <a:rPr lang="es-PE" sz="2000" dirty="0" smtClean="0"/>
              <a:t>n=140 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554026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 descr="Fe female 19-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933450"/>
            <a:ext cx="63246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9379" name="Text Box 3"/>
          <p:cNvSpPr txBox="1">
            <a:spLocks noChangeArrowheads="1"/>
          </p:cNvSpPr>
          <p:nvPr/>
        </p:nvSpPr>
        <p:spPr bwMode="auto">
          <a:xfrm>
            <a:off x="2286000" y="815976"/>
            <a:ext cx="7435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PE" altLang="en-US" sz="2000" dirty="0" err="1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Contribution</a:t>
            </a:r>
            <a:r>
              <a:rPr lang="es-PE" altLang="en-US" sz="20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of </a:t>
            </a:r>
            <a:r>
              <a:rPr lang="es-PE" altLang="en-US" sz="2000" dirty="0" err="1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potato</a:t>
            </a:r>
            <a:r>
              <a:rPr lang="es-PE" altLang="en-US" sz="20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to </a:t>
            </a:r>
            <a:r>
              <a:rPr lang="es-PE" altLang="en-US" sz="2000" dirty="0" err="1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the</a:t>
            </a:r>
            <a:r>
              <a:rPr lang="es-PE" altLang="en-US" sz="20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EAR of Fe </a:t>
            </a:r>
            <a:r>
              <a:rPr lang="es-PE" altLang="en-US" sz="20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for</a:t>
            </a:r>
            <a:r>
              <a:rPr lang="es-PE" altLang="en-US" sz="20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s-PE" altLang="en-US" sz="2000" dirty="0" err="1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women</a:t>
            </a:r>
            <a:r>
              <a:rPr lang="es-PE" altLang="en-US" sz="20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s-PE" altLang="en-US" sz="2000" dirty="0" err="1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between</a:t>
            </a:r>
            <a:r>
              <a:rPr lang="es-PE" altLang="en-US" sz="20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19 and 50 </a:t>
            </a:r>
            <a:r>
              <a:rPr lang="es-PE" altLang="en-US" sz="2000" dirty="0" err="1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years</a:t>
            </a:r>
            <a:endParaRPr lang="es-ES" altLang="en-US" sz="2000" dirty="0">
              <a:solidFill>
                <a:srgbClr val="000000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9380" name="TextBox 1"/>
          <p:cNvSpPr txBox="1">
            <a:spLocks noChangeArrowheads="1"/>
          </p:cNvSpPr>
          <p:nvPr/>
        </p:nvSpPr>
        <p:spPr bwMode="auto">
          <a:xfrm>
            <a:off x="5697538" y="2028826"/>
            <a:ext cx="12171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 smtClean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1.00 </a:t>
            </a:r>
            <a:r>
              <a:rPr lang="en-US" altLang="en-US" sz="1200" b="1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mg / k, </a:t>
            </a:r>
            <a:r>
              <a:rPr lang="en-US" altLang="en-US" sz="1200" b="1" dirty="0" smtClean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FW</a:t>
            </a:r>
            <a:endParaRPr lang="en-US" altLang="en-US" sz="1200" b="1" dirty="0">
              <a:solidFill>
                <a:srgbClr val="000000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 smtClean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0.84 </a:t>
            </a:r>
            <a:r>
              <a:rPr lang="en-US" altLang="en-US" sz="1200" b="1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mg / k, </a:t>
            </a:r>
            <a:r>
              <a:rPr lang="en-US" altLang="en-US" sz="1200" b="1" dirty="0" smtClean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FW</a:t>
            </a:r>
            <a:endParaRPr lang="en-US" altLang="en-US" sz="1200" b="1" dirty="0">
              <a:solidFill>
                <a:srgbClr val="000000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 smtClean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0.54 </a:t>
            </a:r>
            <a:r>
              <a:rPr lang="en-US" altLang="en-US" sz="1200" b="1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mg / k</a:t>
            </a:r>
            <a:r>
              <a:rPr lang="en-US" altLang="en-US" sz="1200" b="1" dirty="0" smtClean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, FW</a:t>
            </a:r>
            <a:endParaRPr lang="en-US" altLang="en-US" sz="1200" b="1" dirty="0">
              <a:solidFill>
                <a:srgbClr val="000000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 smtClean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0.40 </a:t>
            </a:r>
            <a:r>
              <a:rPr lang="en-US" altLang="en-US" sz="1200" b="1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mg / k, </a:t>
            </a:r>
            <a:r>
              <a:rPr lang="en-US" altLang="en-US" sz="1200" b="1" dirty="0" smtClean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FW</a:t>
            </a:r>
            <a:endParaRPr lang="es-PE" altLang="en-US" sz="1200" b="1" dirty="0">
              <a:solidFill>
                <a:srgbClr val="000000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9381" name="Rectangle 2"/>
          <p:cNvSpPr>
            <a:spLocks noChangeArrowheads="1"/>
          </p:cNvSpPr>
          <p:nvPr/>
        </p:nvSpPr>
        <p:spPr bwMode="auto">
          <a:xfrm>
            <a:off x="2466455" y="152400"/>
            <a:ext cx="70749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err="1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Mejoramiento</a:t>
            </a:r>
            <a:r>
              <a:rPr lang="en-US" altLang="en-US" b="1" dirty="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CIP </a:t>
            </a:r>
            <a:r>
              <a:rPr lang="en-US" altLang="en-US" b="1" dirty="0" err="1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Contenido</a:t>
            </a:r>
            <a:r>
              <a:rPr lang="en-US" altLang="en-US" b="1" dirty="0" smtClean="0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Fe </a:t>
            </a:r>
            <a:endParaRPr lang="en-US" altLang="en-US" b="1" dirty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b="1" dirty="0">
              <a:solidFill>
                <a:srgbClr val="990033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806826" y="4114801"/>
            <a:ext cx="4754563" cy="15541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779838" y="3581401"/>
            <a:ext cx="4678362" cy="2087563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779838" y="2443163"/>
            <a:ext cx="4678362" cy="322580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779838" y="1828801"/>
            <a:ext cx="4678362" cy="3840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3581400" y="4267201"/>
            <a:ext cx="2171700" cy="1984375"/>
            <a:chOff x="2057400" y="4267200"/>
            <a:chExt cx="2171700" cy="198417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057400" y="4267200"/>
              <a:ext cx="1905000" cy="0"/>
            </a:xfrm>
            <a:prstGeom prst="line">
              <a:avLst/>
            </a:prstGeom>
            <a:ln w="2857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68750" y="4267200"/>
              <a:ext cx="12700" cy="1676233"/>
            </a:xfrm>
            <a:prstGeom prst="line">
              <a:avLst/>
            </a:prstGeom>
            <a:ln w="2857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733800" y="5943433"/>
              <a:ext cx="495300" cy="3079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rgbClr val="FF0066"/>
                  </a:solidFill>
                  <a:latin typeface="Arial"/>
                  <a:cs typeface="Arial"/>
                  <a:sym typeface="Arial"/>
                </a:rPr>
                <a:t>300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700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1"/>
            <a:ext cx="8229600" cy="868363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/>
              <a:t>Clones </a:t>
            </a:r>
            <a:r>
              <a:rPr lang="en-US" sz="3200" b="1" dirty="0" err="1"/>
              <a:t>diploides</a:t>
            </a:r>
            <a:r>
              <a:rPr lang="en-US" sz="3200" b="1" dirty="0"/>
              <a:t> </a:t>
            </a:r>
            <a:r>
              <a:rPr lang="en-US" sz="3200" b="1" dirty="0" err="1"/>
              <a:t>seleccionados</a:t>
            </a:r>
            <a:r>
              <a:rPr lang="en-US" sz="3200" b="1" dirty="0"/>
              <a:t> del </a:t>
            </a:r>
            <a:r>
              <a:rPr lang="en-US" sz="3200" b="1" dirty="0" err="1"/>
              <a:t>ciclo</a:t>
            </a:r>
            <a:r>
              <a:rPr lang="en-US" sz="3200" b="1" dirty="0"/>
              <a:t> II</a:t>
            </a:r>
            <a:br>
              <a:rPr lang="en-US" sz="3200" b="1" dirty="0"/>
            </a:br>
            <a:r>
              <a:rPr lang="es-PE" sz="3200" b="1" dirty="0"/>
              <a:t> (30-35 ppm Fe) </a:t>
            </a:r>
            <a:br>
              <a:rPr lang="es-PE" sz="3200" b="1" dirty="0"/>
            </a:br>
            <a:r>
              <a:rPr lang="es-PE" sz="3200" b="1" dirty="0"/>
              <a:t>Nuevo </a:t>
            </a:r>
            <a:r>
              <a:rPr lang="es-PE" sz="3200" b="1" dirty="0" err="1"/>
              <a:t>proeycto</a:t>
            </a:r>
            <a:r>
              <a:rPr lang="es-PE" sz="3200" b="1" dirty="0"/>
              <a:t> 2014-2018 COMUNIDADES De </a:t>
            </a:r>
            <a:r>
              <a:rPr lang="es-PE" sz="3200" b="1" dirty="0" smtClean="0"/>
              <a:t>AMBATO ciclo II diploides   </a:t>
            </a:r>
            <a:endParaRPr lang="en-US" sz="3200" b="1" dirty="0"/>
          </a:p>
        </p:txBody>
      </p:sp>
      <p:grpSp>
        <p:nvGrpSpPr>
          <p:cNvPr id="3" name="Group 33"/>
          <p:cNvGrpSpPr>
            <a:grpSpLocks noGrp="1"/>
          </p:cNvGrpSpPr>
          <p:nvPr/>
        </p:nvGrpSpPr>
        <p:grpSpPr bwMode="auto">
          <a:xfrm>
            <a:off x="1775521" y="1556792"/>
            <a:ext cx="8787705" cy="5225008"/>
            <a:chOff x="152400" y="3061483"/>
            <a:chExt cx="8875146" cy="3616915"/>
          </a:xfrm>
        </p:grpSpPr>
        <p:pic>
          <p:nvPicPr>
            <p:cNvPr id="30724" name="Picture 6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" y="3750820"/>
              <a:ext cx="1671897" cy="592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5" name="Picture 7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8800" y="3723470"/>
              <a:ext cx="1712346" cy="619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6" name="Picture 8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91200" y="5973232"/>
              <a:ext cx="1534370" cy="656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7" name="Picture 9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62400" y="4449004"/>
              <a:ext cx="1795941" cy="656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8" name="Picture 10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15000" y="4495800"/>
              <a:ext cx="1564032" cy="670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9" name="Picture 11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315200" y="5998863"/>
              <a:ext cx="1712346" cy="667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0" name="Picture 12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715000" y="5181600"/>
              <a:ext cx="1607178" cy="734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1" name="Picture 14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715000" y="3124200"/>
              <a:ext cx="1561336" cy="623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2" name="Picture 15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810000" y="3106198"/>
              <a:ext cx="1893019" cy="703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3" name="Picture 16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926768" y="3081051"/>
              <a:ext cx="1874143" cy="652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4" name="Picture 17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52400" y="3061483"/>
              <a:ext cx="1774368" cy="72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5" name="Picture 18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810000" y="5166782"/>
              <a:ext cx="1809424" cy="6764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6" name="Picture 19"/>
            <p:cNvPicPr>
              <a:picLocks noChangeAspect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391400" y="5257800"/>
              <a:ext cx="1609875" cy="681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7" name="Picture 20"/>
            <p:cNvPicPr>
              <a:picLocks noChangeAspect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581400" y="3810000"/>
              <a:ext cx="1712346" cy="587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8" name="Picture 21"/>
            <p:cNvPicPr>
              <a:picLocks noChangeAspect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886200" y="5943600"/>
              <a:ext cx="1909199" cy="701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9" name="Picture 22"/>
            <p:cNvPicPr>
              <a:picLocks noChangeAspect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7276557" y="4572000"/>
              <a:ext cx="1715043" cy="680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0" name="Picture 23"/>
            <p:cNvPicPr>
              <a:picLocks noChangeAspect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52400" y="5943600"/>
              <a:ext cx="2068298" cy="72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1" name="Picture 24"/>
            <p:cNvPicPr>
              <a:picLocks noChangeAspect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981200" y="5181600"/>
              <a:ext cx="1763582" cy="68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2" name="Picture 25"/>
            <p:cNvPicPr>
              <a:picLocks noChangeAspect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52400" y="5196188"/>
              <a:ext cx="1820211" cy="665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3" name="Picture 26"/>
            <p:cNvPicPr>
              <a:picLocks noChangeAspect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981200" y="4425301"/>
              <a:ext cx="1979310" cy="680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4" name="Picture 27"/>
            <p:cNvPicPr>
              <a:picLocks noChangeAspect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52400" y="4417628"/>
              <a:ext cx="1857963" cy="763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5" name="Picture 28"/>
            <p:cNvPicPr>
              <a:picLocks noChangeAspect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7284647" y="3851788"/>
              <a:ext cx="1706953" cy="72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6" name="Picture 29"/>
            <p:cNvPicPr>
              <a:picLocks noChangeAspect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5407308" y="3810000"/>
              <a:ext cx="1755492" cy="663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7" name="Picture 30"/>
            <p:cNvPicPr>
              <a:picLocks noChangeAspect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7315200" y="3124200"/>
              <a:ext cx="1661111" cy="676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48" name="Picture 31"/>
            <p:cNvPicPr>
              <a:picLocks noChangeAspect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2286000" y="5943600"/>
              <a:ext cx="1688077" cy="734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69207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954338"/>
            <a:ext cx="2916238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7086600" y="2590800"/>
            <a:ext cx="1828800" cy="33528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9462" name="Rectangle 4"/>
          <p:cNvSpPr>
            <a:spLocks noChangeArrowheads="1"/>
          </p:cNvSpPr>
          <p:nvPr/>
        </p:nvSpPr>
        <p:spPr bwMode="auto">
          <a:xfrm>
            <a:off x="4953000" y="2895600"/>
            <a:ext cx="22098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5015880" y="5085184"/>
            <a:ext cx="21980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C0504D"/>
                </a:solidFill>
                <a:latin typeface="Arial" charset="0"/>
                <a:cs typeface="Arial" charset="0"/>
              </a:rPr>
              <a:t>Diseño</a:t>
            </a:r>
            <a:r>
              <a:rPr lang="en-US" dirty="0">
                <a:solidFill>
                  <a:srgbClr val="C0504D"/>
                </a:solidFill>
                <a:latin typeface="Arial" charset="0"/>
                <a:cs typeface="Arial" charset="0"/>
              </a:rPr>
              <a:t> Mama &amp; BB</a:t>
            </a:r>
          </a:p>
        </p:txBody>
      </p:sp>
      <p:pic>
        <p:nvPicPr>
          <p:cNvPr id="19466" name="Picture 3" descr="G:\Alianza Cambio Andino\floracion ccollpaccasa\Picture 1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7707" y="980728"/>
            <a:ext cx="2203233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2" descr="E:\ANALI\FOTOS  ANALI 5 AÑOS\chacapunco 25-04-10 COSECHA\SNV387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1" y="4967288"/>
            <a:ext cx="2011363" cy="150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1" y="3749676"/>
            <a:ext cx="2011363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2" descr="G:\Alianza Cambio Andino\floracion ccollpaccasa\DSC0245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1" y="1371601"/>
            <a:ext cx="639763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3" descr="Stef0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48601" y="1785938"/>
            <a:ext cx="2011363" cy="1338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9471" name="Picture 14" descr="huancayo-potato-market46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48601" y="457200"/>
            <a:ext cx="201136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2" name="Text Box 15"/>
          <p:cNvSpPr txBox="1">
            <a:spLocks noChangeArrowheads="1"/>
          </p:cNvSpPr>
          <p:nvPr/>
        </p:nvSpPr>
        <p:spPr bwMode="auto">
          <a:xfrm>
            <a:off x="4673600" y="609601"/>
            <a:ext cx="2569934" cy="646331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prstClr val="white"/>
                </a:solidFill>
                <a:latin typeface="Arial" charset="0"/>
                <a:cs typeface="Arial" charset="0"/>
              </a:rPr>
              <a:t>Seleccion</a:t>
            </a:r>
            <a:r>
              <a:rPr lang="en-US" dirty="0">
                <a:solidFill>
                  <a:prstClr val="white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Arial" charset="0"/>
                <a:cs typeface="Arial" charset="0"/>
              </a:rPr>
              <a:t>Participativa</a:t>
            </a:r>
            <a:r>
              <a:rPr lang="en-US" dirty="0">
                <a:solidFill>
                  <a:prstClr val="white"/>
                </a:solidFill>
                <a:latin typeface="Arial" charset="0"/>
                <a:cs typeface="Arial" charset="0"/>
              </a:rPr>
              <a:t>  </a:t>
            </a:r>
            <a:r>
              <a:rPr lang="en-US" dirty="0" err="1">
                <a:solidFill>
                  <a:prstClr val="white"/>
                </a:solidFill>
                <a:latin typeface="Arial" charset="0"/>
                <a:cs typeface="Arial" charset="0"/>
              </a:rPr>
              <a:t>fases</a:t>
            </a:r>
            <a:r>
              <a:rPr lang="en-US" dirty="0">
                <a:solidFill>
                  <a:prstClr val="white"/>
                </a:solidFill>
                <a:latin typeface="Arial" charset="0"/>
                <a:cs typeface="Arial" charset="0"/>
              </a:rPr>
              <a:t> de la </a:t>
            </a:r>
            <a:r>
              <a:rPr lang="en-US" dirty="0" err="1">
                <a:solidFill>
                  <a:prstClr val="white"/>
                </a:solidFill>
                <a:latin typeface="Arial" charset="0"/>
                <a:cs typeface="Arial" charset="0"/>
              </a:rPr>
              <a:t>seleccion</a:t>
            </a:r>
            <a:r>
              <a:rPr lang="en-US" dirty="0">
                <a:solidFill>
                  <a:prstClr val="white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9473" name="Rectangle 16"/>
          <p:cNvSpPr>
            <a:spLocks noChangeArrowheads="1"/>
          </p:cNvSpPr>
          <p:nvPr/>
        </p:nvSpPr>
        <p:spPr bwMode="auto">
          <a:xfrm>
            <a:off x="2133600" y="3429000"/>
            <a:ext cx="2286000" cy="31242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9474" name="Rectangle 17"/>
          <p:cNvSpPr>
            <a:spLocks noChangeArrowheads="1"/>
          </p:cNvSpPr>
          <p:nvPr/>
        </p:nvSpPr>
        <p:spPr bwMode="auto">
          <a:xfrm>
            <a:off x="2133600" y="152400"/>
            <a:ext cx="2286000" cy="30480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9475" name="Text Box 18"/>
          <p:cNvSpPr txBox="1">
            <a:spLocks noChangeArrowheads="1"/>
          </p:cNvSpPr>
          <p:nvPr/>
        </p:nvSpPr>
        <p:spPr bwMode="auto">
          <a:xfrm>
            <a:off x="2209800" y="228601"/>
            <a:ext cx="2133600" cy="584775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C0504D"/>
                </a:solidFill>
                <a:latin typeface="Arial" charset="0"/>
                <a:cs typeface="Arial" charset="0"/>
              </a:rPr>
              <a:t>1. </a:t>
            </a:r>
            <a:r>
              <a:rPr lang="en-US" sz="1600" dirty="0" err="1">
                <a:solidFill>
                  <a:srgbClr val="C0504D"/>
                </a:solidFill>
                <a:latin typeface="Arial" charset="0"/>
                <a:cs typeface="Arial" charset="0"/>
              </a:rPr>
              <a:t>Evaluación</a:t>
            </a:r>
            <a:r>
              <a:rPr lang="en-US" sz="1600" dirty="0">
                <a:solidFill>
                  <a:srgbClr val="C0504D"/>
                </a:solidFill>
                <a:latin typeface="Arial" charset="0"/>
                <a:cs typeface="Arial" charset="0"/>
              </a:rPr>
              <a:t> en </a:t>
            </a:r>
            <a:r>
              <a:rPr lang="en-US" sz="1600" dirty="0" err="1">
                <a:solidFill>
                  <a:srgbClr val="C0504D"/>
                </a:solidFill>
                <a:latin typeface="Arial" charset="0"/>
                <a:cs typeface="Arial" charset="0"/>
              </a:rPr>
              <a:t>floracion</a:t>
            </a:r>
            <a:r>
              <a:rPr lang="en-US" sz="1600" dirty="0">
                <a:solidFill>
                  <a:srgbClr val="C0504D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9476" name="Text Box 19"/>
          <p:cNvSpPr txBox="1">
            <a:spLocks noChangeArrowheads="1"/>
          </p:cNvSpPr>
          <p:nvPr/>
        </p:nvSpPr>
        <p:spPr bwMode="auto">
          <a:xfrm>
            <a:off x="2286000" y="3473451"/>
            <a:ext cx="2057400" cy="584775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C0504D"/>
                </a:solidFill>
                <a:latin typeface="Arial" charset="0"/>
                <a:cs typeface="Arial" charset="0"/>
              </a:rPr>
              <a:t>2. </a:t>
            </a:r>
            <a:r>
              <a:rPr lang="en-US" sz="1600" dirty="0" err="1">
                <a:solidFill>
                  <a:srgbClr val="C0504D"/>
                </a:solidFill>
                <a:latin typeface="Arial" charset="0"/>
                <a:cs typeface="Arial" charset="0"/>
              </a:rPr>
              <a:t>Evaluacion</a:t>
            </a:r>
            <a:r>
              <a:rPr lang="en-US" sz="1600" dirty="0">
                <a:solidFill>
                  <a:srgbClr val="C0504D"/>
                </a:solidFill>
                <a:latin typeface="Arial" charset="0"/>
                <a:cs typeface="Arial" charset="0"/>
              </a:rPr>
              <a:t> en </a:t>
            </a:r>
            <a:r>
              <a:rPr lang="en-US" sz="1600" dirty="0" err="1">
                <a:solidFill>
                  <a:srgbClr val="C0504D"/>
                </a:solidFill>
                <a:latin typeface="Arial" charset="0"/>
                <a:cs typeface="Arial" charset="0"/>
              </a:rPr>
              <a:t>cosecha</a:t>
            </a:r>
            <a:r>
              <a:rPr lang="en-US" sz="1600" dirty="0">
                <a:solidFill>
                  <a:srgbClr val="C0504D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9477" name="Rectangle 20"/>
          <p:cNvSpPr>
            <a:spLocks noChangeArrowheads="1"/>
          </p:cNvSpPr>
          <p:nvPr/>
        </p:nvSpPr>
        <p:spPr bwMode="auto">
          <a:xfrm>
            <a:off x="7696200" y="3429000"/>
            <a:ext cx="2286000" cy="31242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9478" name="Rectangle 21"/>
          <p:cNvSpPr>
            <a:spLocks noChangeArrowheads="1"/>
          </p:cNvSpPr>
          <p:nvPr/>
        </p:nvSpPr>
        <p:spPr bwMode="auto">
          <a:xfrm>
            <a:off x="7696200" y="152400"/>
            <a:ext cx="2286000" cy="30480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9479" name="Text Box 22"/>
          <p:cNvSpPr txBox="1">
            <a:spLocks noChangeArrowheads="1"/>
          </p:cNvSpPr>
          <p:nvPr/>
        </p:nvSpPr>
        <p:spPr bwMode="auto">
          <a:xfrm>
            <a:off x="7848600" y="3505200"/>
            <a:ext cx="2057400" cy="3365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C0504D"/>
                </a:solidFill>
                <a:latin typeface="Arial" charset="0"/>
                <a:cs typeface="Arial" charset="0"/>
              </a:rPr>
              <a:t>3. </a:t>
            </a:r>
            <a:r>
              <a:rPr lang="en-US" sz="1600" dirty="0" err="1">
                <a:solidFill>
                  <a:srgbClr val="C0504D"/>
                </a:solidFill>
                <a:latin typeface="Arial" charset="0"/>
                <a:cs typeface="Arial" charset="0"/>
              </a:rPr>
              <a:t>Organoléptica</a:t>
            </a:r>
            <a:r>
              <a:rPr lang="en-US" sz="1600" dirty="0">
                <a:solidFill>
                  <a:srgbClr val="C0504D"/>
                </a:solidFill>
                <a:latin typeface="Arial" charset="0"/>
                <a:cs typeface="Arial" charset="0"/>
              </a:rPr>
              <a:t> .   </a:t>
            </a:r>
          </a:p>
        </p:txBody>
      </p:sp>
      <p:sp>
        <p:nvSpPr>
          <p:cNvPr id="19480" name="Text Box 23"/>
          <p:cNvSpPr txBox="1">
            <a:spLocks noChangeArrowheads="1"/>
          </p:cNvSpPr>
          <p:nvPr/>
        </p:nvSpPr>
        <p:spPr bwMode="auto">
          <a:xfrm>
            <a:off x="7848600" y="228600"/>
            <a:ext cx="2057400" cy="338554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C0504D"/>
                </a:solidFill>
                <a:latin typeface="Arial" charset="0"/>
                <a:cs typeface="Arial" charset="0"/>
              </a:rPr>
              <a:t>4. Post-</a:t>
            </a:r>
            <a:r>
              <a:rPr lang="en-US" sz="1600" dirty="0" err="1">
                <a:solidFill>
                  <a:srgbClr val="C0504D"/>
                </a:solidFill>
                <a:latin typeface="Arial" charset="0"/>
                <a:cs typeface="Arial" charset="0"/>
              </a:rPr>
              <a:t>cosecha</a:t>
            </a:r>
            <a:r>
              <a:rPr lang="en-US" sz="1600" dirty="0">
                <a:solidFill>
                  <a:srgbClr val="C0504D"/>
                </a:solidFill>
                <a:latin typeface="Arial" charset="0"/>
                <a:cs typeface="Arial" charset="0"/>
              </a:rPr>
              <a:t>    </a:t>
            </a:r>
          </a:p>
        </p:txBody>
      </p:sp>
      <p:sp>
        <p:nvSpPr>
          <p:cNvPr id="19481" name="AutoShape 24"/>
          <p:cNvSpPr>
            <a:spLocks noChangeArrowheads="1"/>
          </p:cNvSpPr>
          <p:nvPr/>
        </p:nvSpPr>
        <p:spPr bwMode="auto">
          <a:xfrm>
            <a:off x="6858000" y="2133600"/>
            <a:ext cx="762000" cy="685800"/>
          </a:xfrm>
          <a:custGeom>
            <a:avLst/>
            <a:gdLst>
              <a:gd name="T0" fmla="*/ 533612 w 21600"/>
              <a:gd name="T1" fmla="*/ 0 h 21600"/>
              <a:gd name="T2" fmla="*/ 533612 w 21600"/>
              <a:gd name="T3" fmla="*/ 386016 h 21600"/>
              <a:gd name="T4" fmla="*/ 114194 w 21600"/>
              <a:gd name="T5" fmla="*/ 685800 h 21600"/>
              <a:gd name="T6" fmla="*/ 762000 w 21600"/>
              <a:gd name="T7" fmla="*/ 19300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PE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482" name="AutoShape 25"/>
          <p:cNvSpPr>
            <a:spLocks noChangeArrowheads="1"/>
          </p:cNvSpPr>
          <p:nvPr/>
        </p:nvSpPr>
        <p:spPr bwMode="auto">
          <a:xfrm rot="10800000">
            <a:off x="4572000" y="5867400"/>
            <a:ext cx="762000" cy="685800"/>
          </a:xfrm>
          <a:custGeom>
            <a:avLst/>
            <a:gdLst>
              <a:gd name="T0" fmla="*/ 533612 w 21600"/>
              <a:gd name="T1" fmla="*/ 0 h 21600"/>
              <a:gd name="T2" fmla="*/ 533612 w 21600"/>
              <a:gd name="T3" fmla="*/ 386016 h 21600"/>
              <a:gd name="T4" fmla="*/ 114194 w 21600"/>
              <a:gd name="T5" fmla="*/ 685800 h 21600"/>
              <a:gd name="T6" fmla="*/ 762000 w 21600"/>
              <a:gd name="T7" fmla="*/ 19300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PE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483" name="AutoShape 26"/>
          <p:cNvSpPr>
            <a:spLocks noChangeArrowheads="1"/>
          </p:cNvSpPr>
          <p:nvPr/>
        </p:nvSpPr>
        <p:spPr bwMode="auto">
          <a:xfrm rot="10800000" flipH="1">
            <a:off x="6858000" y="5867400"/>
            <a:ext cx="685800" cy="685800"/>
          </a:xfrm>
          <a:custGeom>
            <a:avLst/>
            <a:gdLst>
              <a:gd name="T0" fmla="*/ 480250 w 21600"/>
              <a:gd name="T1" fmla="*/ 0 h 21600"/>
              <a:gd name="T2" fmla="*/ 480250 w 21600"/>
              <a:gd name="T3" fmla="*/ 386016 h 21600"/>
              <a:gd name="T4" fmla="*/ 102775 w 21600"/>
              <a:gd name="T5" fmla="*/ 685800 h 21600"/>
              <a:gd name="T6" fmla="*/ 685800 w 21600"/>
              <a:gd name="T7" fmla="*/ 19300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PE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9484" name="AutoShape 27"/>
          <p:cNvSpPr>
            <a:spLocks noChangeArrowheads="1"/>
          </p:cNvSpPr>
          <p:nvPr/>
        </p:nvSpPr>
        <p:spPr bwMode="auto">
          <a:xfrm rot="21472734" flipH="1">
            <a:off x="4648200" y="2133600"/>
            <a:ext cx="685800" cy="685800"/>
          </a:xfrm>
          <a:custGeom>
            <a:avLst/>
            <a:gdLst>
              <a:gd name="T0" fmla="*/ 480250 w 21600"/>
              <a:gd name="T1" fmla="*/ 0 h 21600"/>
              <a:gd name="T2" fmla="*/ 480250 w 21600"/>
              <a:gd name="T3" fmla="*/ 386016 h 21600"/>
              <a:gd name="T4" fmla="*/ 102775 w 21600"/>
              <a:gd name="T5" fmla="*/ 685800 h 21600"/>
              <a:gd name="T6" fmla="*/ 685800 w 21600"/>
              <a:gd name="T7" fmla="*/ 19300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PE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37891" name="Picture 3" descr="C:\Users\Maria Scurrah\Documents\CDP\CDP 10\alto cont nutricional\Fotos Raul2014\evaluadndo 1en floracion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99856" y="2924944"/>
            <a:ext cx="2520280" cy="2160240"/>
          </a:xfrm>
          <a:prstGeom prst="rect">
            <a:avLst/>
          </a:prstGeom>
          <a:noFill/>
        </p:spPr>
      </p:pic>
      <p:pic>
        <p:nvPicPr>
          <p:cNvPr id="37892" name="Picture 4" descr="C:\Users\Maria Scurrah\Documents\CDP\CDP 10\alto cont nutricional\degustacion de papas1.jpg"/>
          <p:cNvPicPr>
            <a:picLocks noGrp="1" noChangeAspect="1" noChangeArrowheads="1"/>
          </p:cNvPicPr>
          <p:nvPr>
            <p:ph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52184" y="4005064"/>
            <a:ext cx="2408478" cy="1944216"/>
          </a:xfrm>
          <a:prstGeom prst="rect">
            <a:avLst/>
          </a:prstGeom>
          <a:noFill/>
        </p:spPr>
      </p:pic>
      <p:pic>
        <p:nvPicPr>
          <p:cNvPr id="27" name="26 Imagen" descr="las1 3 caras en degustacion 0956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752185" y="5723874"/>
            <a:ext cx="2184243" cy="113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2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nkxms1019hx1xmtstxk3k9sko-wpengine.netdna-ssl.com/wp-content/uploads/2017/06/gu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56" y="0"/>
            <a:ext cx="5593376" cy="419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096000" y="626106"/>
            <a:ext cx="6096000" cy="32725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Aportes de la metodología Mama &amp;BB</a:t>
            </a:r>
            <a:endParaRPr lang="es-P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P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Empodera a los y las participantes  </a:t>
            </a:r>
            <a:r>
              <a:rPr lang="es-P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tienen </a:t>
            </a:r>
            <a:r>
              <a:rPr lang="es-P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oportunidad de tomar decisiones y opinar sobre sus futuras variedades.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P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Valora el conocimiento local 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P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Enfoque de genero: inter e </a:t>
            </a:r>
            <a:r>
              <a:rPr lang="es-P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intra</a:t>
            </a:r>
            <a:r>
              <a:rPr lang="es-P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generacional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P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Facilita la participación de poblaciones iletradas y quechua hablantes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P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Facilita los análisis y da igual peso al voto de agricultores como los datos </a:t>
            </a:r>
            <a:r>
              <a:rPr lang="es-P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fríos </a:t>
            </a:r>
            <a:r>
              <a:rPr lang="es-P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rendimiento</a:t>
            </a:r>
            <a:endParaRPr lang="es-P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023042" y="4436198"/>
            <a:ext cx="8075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Manual de selección participativa con enfoque de genero, con aportes de Yanapai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144981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118"/>
          </a:xfrm>
        </p:spPr>
        <p:txBody>
          <a:bodyPr>
            <a:normAutofit/>
          </a:bodyPr>
          <a:lstStyle/>
          <a:p>
            <a:pPr algn="ctr"/>
            <a:r>
              <a:rPr lang="es-PE" sz="3600" b="1" dirty="0" smtClean="0"/>
              <a:t>Selección participativa- Floración</a:t>
            </a:r>
            <a:endParaRPr lang="es-PE" sz="3600" b="1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25625"/>
            <a:ext cx="3470037" cy="1951896"/>
          </a:xfrm>
        </p:spPr>
      </p:pic>
      <p:pic>
        <p:nvPicPr>
          <p:cNvPr id="10" name="Picture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4478311" y="1825625"/>
            <a:ext cx="7094096" cy="455744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1" name="CuadroTexto 10"/>
          <p:cNvSpPr txBox="1"/>
          <p:nvPr/>
        </p:nvSpPr>
        <p:spPr>
          <a:xfrm>
            <a:off x="5936105" y="1379095"/>
            <a:ext cx="3222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Localidad: </a:t>
            </a:r>
            <a:r>
              <a:rPr lang="es-PE" b="1" dirty="0" err="1" smtClean="0"/>
              <a:t>Tacsana</a:t>
            </a:r>
            <a:endParaRPr lang="es-PE" b="1" dirty="0"/>
          </a:p>
        </p:txBody>
      </p:sp>
      <p:sp>
        <p:nvSpPr>
          <p:cNvPr id="12" name="Marcador de contenido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777522"/>
            <a:ext cx="3467887" cy="194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1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3950"/>
          </a:xfrm>
        </p:spPr>
        <p:txBody>
          <a:bodyPr/>
          <a:lstStyle/>
          <a:p>
            <a:pPr algn="ctr"/>
            <a:r>
              <a:rPr lang="es-PE" b="1" dirty="0" smtClean="0"/>
              <a:t>Selección participativa- Cosecha</a:t>
            </a:r>
            <a:endParaRPr lang="es-PE" b="1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99190" y="2484570"/>
            <a:ext cx="4691979" cy="3523071"/>
          </a:xfrm>
        </p:spPr>
      </p:pic>
      <p:pic>
        <p:nvPicPr>
          <p:cNvPr id="9" name="Picture"/>
          <p:cNvPicPr>
            <a:picLocks noGrp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5321508" y="1903751"/>
            <a:ext cx="6595672" cy="468834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0" name="CuadroTexto 9"/>
          <p:cNvSpPr txBox="1"/>
          <p:nvPr/>
        </p:nvSpPr>
        <p:spPr>
          <a:xfrm>
            <a:off x="7412636" y="1530783"/>
            <a:ext cx="2413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Localidad: </a:t>
            </a:r>
            <a:r>
              <a:rPr lang="es-PE" b="1" dirty="0" err="1" smtClean="0"/>
              <a:t>Tacsana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180753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9034"/>
          </a:xfrm>
        </p:spPr>
        <p:txBody>
          <a:bodyPr>
            <a:normAutofit/>
          </a:bodyPr>
          <a:lstStyle/>
          <a:p>
            <a:pPr algn="ctr"/>
            <a:r>
              <a:rPr lang="es-PE" sz="3200" b="1" dirty="0" smtClean="0"/>
              <a:t>SELECCIÓN DE VARIEDADES</a:t>
            </a:r>
            <a:endParaRPr lang="es-PE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558976"/>
            <a:ext cx="5181600" cy="4617987"/>
          </a:xfrm>
        </p:spPr>
        <p:txBody>
          <a:bodyPr/>
          <a:lstStyle/>
          <a:p>
            <a:r>
              <a:rPr lang="es-PE" dirty="0" smtClean="0"/>
              <a:t>Evaluación organoléptica:</a:t>
            </a:r>
          </a:p>
          <a:p>
            <a:pPr lvl="1"/>
            <a:r>
              <a:rPr lang="es-PE" dirty="0"/>
              <a:t> </a:t>
            </a:r>
            <a:r>
              <a:rPr lang="es-PE" dirty="0" smtClean="0"/>
              <a:t>Apariencia</a:t>
            </a:r>
          </a:p>
          <a:p>
            <a:pPr lvl="1"/>
            <a:r>
              <a:rPr lang="es-PE" dirty="0" smtClean="0"/>
              <a:t>Sabor</a:t>
            </a:r>
          </a:p>
          <a:p>
            <a:pPr lvl="1"/>
            <a:r>
              <a:rPr lang="es-PE" dirty="0" smtClean="0"/>
              <a:t>Textura</a:t>
            </a:r>
          </a:p>
          <a:p>
            <a:pPr lvl="1"/>
            <a:endParaRPr lang="es-PE" dirty="0"/>
          </a:p>
        </p:txBody>
      </p:sp>
      <p:pic>
        <p:nvPicPr>
          <p:cNvPr id="5" name="Picture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6250898" y="1558976"/>
            <a:ext cx="5102902" cy="494675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6" name="CuadroTexto 5"/>
          <p:cNvSpPr txBox="1"/>
          <p:nvPr/>
        </p:nvSpPr>
        <p:spPr>
          <a:xfrm>
            <a:off x="7629993" y="1204159"/>
            <a:ext cx="280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/>
              <a:t>Localidad: </a:t>
            </a:r>
            <a:r>
              <a:rPr lang="es-PE" b="1" dirty="0" err="1" smtClean="0"/>
              <a:t>Yanamachay</a:t>
            </a:r>
            <a:endParaRPr lang="es-PE" b="1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264" y="3239461"/>
            <a:ext cx="3912126" cy="2937502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>
          <a:xfrm>
            <a:off x="9031573" y="1928307"/>
            <a:ext cx="2068643" cy="42486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>
              <a:ln w="28575"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7423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 Clones Biofortificados selectos para 2017-18</a:t>
            </a:r>
            <a:endParaRPr lang="es-PE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666200"/>
              </p:ext>
            </p:extLst>
          </p:nvPr>
        </p:nvGraphicFramePr>
        <p:xfrm>
          <a:off x="456697" y="1570965"/>
          <a:ext cx="6605004" cy="32255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8342"/>
                <a:gridCol w="868342"/>
                <a:gridCol w="868342"/>
                <a:gridCol w="387647"/>
                <a:gridCol w="480695"/>
                <a:gridCol w="868342"/>
                <a:gridCol w="805688"/>
                <a:gridCol w="679010"/>
                <a:gridCol w="778596"/>
              </a:tblGrid>
              <a:tr h="318390"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es-PE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Fe mg/100gfw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490492"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100" u="none" strike="noStrike">
                          <a:effectLst/>
                        </a:rPr>
                        <a:t>CIP NO.</a:t>
                      </a:r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P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PE" sz="1600" u="none" strike="noStrike">
                          <a:effectLst/>
                        </a:rPr>
                        <a:t>yield Tn/ha</a:t>
                      </a:r>
                      <a:endParaRPr lang="es-P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 castillapta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 Ambato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>
                          <a:effectLst/>
                        </a:rPr>
                        <a:t> cañaypata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01179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s-PE" sz="1600" u="none" strike="noStrike" dirty="0">
                          <a:effectLst/>
                        </a:rPr>
                        <a:t>       CIP306018.66  </a:t>
                      </a:r>
                      <a:r>
                        <a:rPr lang="es-PE" sz="1600" u="none" strike="noStrike" dirty="0" smtClean="0">
                          <a:effectLst/>
                        </a:rPr>
                        <a:t>        34.623457    </a:t>
                      </a:r>
                      <a:r>
                        <a:rPr lang="es-PE" sz="1600" u="none" strike="noStrike" dirty="0">
                          <a:effectLst/>
                        </a:rPr>
                        <a:t>a</a:t>
                      </a:r>
                      <a:endParaRPr lang="es-PE" sz="1600" b="0" i="0" u="none" strike="noStrike" dirty="0">
                        <a:solidFill>
                          <a:srgbClr val="FF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0.57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0.58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0.7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01179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s-PE" sz="1600" u="none" strike="noStrike">
                          <a:effectLst/>
                        </a:rPr>
                        <a:t>## 2  HUAMANTANGA   30.209877   ab</a:t>
                      </a:r>
                      <a:endParaRPr lang="es-PE" sz="16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01179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s-PE" sz="1600" u="none" strike="noStrike" dirty="0">
                          <a:effectLst/>
                        </a:rPr>
                        <a:t>## 3  CIP306418.1  </a:t>
                      </a:r>
                      <a:r>
                        <a:rPr lang="es-PE" sz="1600" u="none" strike="noStrike" dirty="0" smtClean="0">
                          <a:effectLst/>
                        </a:rPr>
                        <a:t>        </a:t>
                      </a:r>
                      <a:r>
                        <a:rPr lang="es-PE" sz="1600" u="none" strike="noStrike" dirty="0">
                          <a:effectLst/>
                        </a:rPr>
                        <a:t>27.185185  </a:t>
                      </a:r>
                      <a:r>
                        <a:rPr lang="es-PE" sz="1600" u="none" strike="noStrike" dirty="0" err="1">
                          <a:effectLst/>
                        </a:rPr>
                        <a:t>abc</a:t>
                      </a:r>
                      <a:endParaRPr lang="es-PE" sz="1600" b="0" i="0" u="none" strike="noStrike" dirty="0">
                        <a:solidFill>
                          <a:srgbClr val="FF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0.6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0.67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0.7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01179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s-PE" sz="1600" u="none" strike="noStrike" dirty="0">
                          <a:effectLst/>
                        </a:rPr>
                        <a:t>## 4  CIP306417.79  </a:t>
                      </a:r>
                      <a:r>
                        <a:rPr lang="es-PE" sz="1600" u="none" strike="noStrike" dirty="0" smtClean="0">
                          <a:effectLst/>
                        </a:rPr>
                        <a:t>      25.283951  </a:t>
                      </a:r>
                      <a:r>
                        <a:rPr lang="es-PE" sz="1600" u="none" strike="noStrike" dirty="0" err="1">
                          <a:effectLst/>
                        </a:rPr>
                        <a:t>abc</a:t>
                      </a:r>
                      <a:endParaRPr lang="es-PE" sz="1600" b="0" i="0" u="none" strike="noStrike" dirty="0">
                        <a:solidFill>
                          <a:srgbClr val="FF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0.75</a:t>
                      </a:r>
                      <a:endParaRPr lang="es-PE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0.9</a:t>
                      </a:r>
                      <a:endParaRPr lang="es-PE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0.84</a:t>
                      </a:r>
                      <a:endParaRPr lang="es-PE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08427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s-PE" sz="1600" u="none" strike="noStrike" dirty="0">
                          <a:effectLst/>
                        </a:rPr>
                        <a:t>## 5  CIP306514.64  </a:t>
                      </a:r>
                      <a:r>
                        <a:rPr lang="es-PE" sz="1600" u="none" strike="noStrike" dirty="0" smtClean="0">
                          <a:effectLst/>
                        </a:rPr>
                        <a:t>      25.098765  </a:t>
                      </a:r>
                      <a:r>
                        <a:rPr lang="es-PE" sz="1600" u="none" strike="noStrike" dirty="0" err="1">
                          <a:effectLst/>
                        </a:rPr>
                        <a:t>abc</a:t>
                      </a:r>
                      <a:endParaRPr lang="es-PE" sz="1600" b="0" i="0" u="none" strike="noStrike" dirty="0">
                        <a:solidFill>
                          <a:srgbClr val="FF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0.76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0.81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0.74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01179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s-PE" sz="1600" u="none" strike="noStrike" dirty="0">
                          <a:effectLst/>
                        </a:rPr>
                        <a:t>## 6  CIP306143.122 </a:t>
                      </a:r>
                      <a:r>
                        <a:rPr lang="es-PE" sz="1600" u="none" strike="noStrike" dirty="0" smtClean="0">
                          <a:effectLst/>
                        </a:rPr>
                        <a:t>     23.327160  </a:t>
                      </a:r>
                      <a:r>
                        <a:rPr lang="es-PE" sz="1600" u="none" strike="noStrike" dirty="0" err="1">
                          <a:effectLst/>
                        </a:rPr>
                        <a:t>abc</a:t>
                      </a:r>
                      <a:endParaRPr lang="es-PE" sz="1600" b="0" i="0" u="none" strike="noStrike" dirty="0">
                        <a:solidFill>
                          <a:srgbClr val="FF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0.64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0.75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0.77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01179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s-PE" sz="1600" u="none" strike="noStrike" dirty="0">
                          <a:effectLst/>
                        </a:rPr>
                        <a:t>## 16 PERUANITA     </a:t>
                      </a:r>
                      <a:r>
                        <a:rPr lang="es-PE" sz="1600" u="none" strike="noStrike" dirty="0" smtClean="0">
                          <a:effectLst/>
                        </a:rPr>
                        <a:t>      13.753086   </a:t>
                      </a:r>
                      <a:r>
                        <a:rPr lang="es-PE" sz="1600" u="none" strike="noStrike" dirty="0">
                          <a:effectLst/>
                        </a:rPr>
                        <a:t>cd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0.5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0.56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u="none" strike="noStrike">
                          <a:effectLst/>
                        </a:rPr>
                        <a:t>0.63</a:t>
                      </a:r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0117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s-PE" sz="1600" u="none" strike="noStrike">
                          <a:effectLst/>
                        </a:rPr>
                        <a:t>YUNGAY </a:t>
                      </a:r>
                      <a:endParaRPr lang="es-PE" sz="16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P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u="none" strike="noStrike" dirty="0" smtClean="0">
                          <a:effectLst/>
                        </a:rPr>
                        <a:t>0.2-</a:t>
                      </a:r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P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pic>
        <p:nvPicPr>
          <p:cNvPr id="10" name="Picture 4210" descr="JACKELY CCOLLPACCASA 05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45379" y="1834068"/>
            <a:ext cx="4678447" cy="282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920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¿ Que es </a:t>
            </a:r>
            <a:r>
              <a:rPr lang="en-US" smtClean="0">
                <a:latin typeface="Arial Rounded MT Bold" pitchFamily="34" charset="0"/>
              </a:rPr>
              <a:t>Papa nativa</a:t>
            </a:r>
            <a:r>
              <a:rPr lang="en-US" smtClean="0"/>
              <a:t> ?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600200"/>
            <a:ext cx="4033838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000" dirty="0">
                <a:latin typeface="Arial Rounded MT Bold" pitchFamily="34" charset="0"/>
              </a:rPr>
              <a:t> Variedades </a:t>
            </a:r>
            <a:r>
              <a:rPr lang="es-ES" sz="2000" dirty="0" smtClean="0">
                <a:latin typeface="Arial Rounded MT Bold" pitchFamily="34" charset="0"/>
              </a:rPr>
              <a:t>ancestrales </a:t>
            </a:r>
            <a:endParaRPr lang="es-ES" sz="2000" dirty="0"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sz="2000" dirty="0">
                <a:latin typeface="Arial Rounded MT Bold" pitchFamily="34" charset="0"/>
              </a:rPr>
              <a:t>Dinámica constante ingreso de nuevas variedades </a:t>
            </a:r>
            <a:r>
              <a:rPr lang="es-ES" sz="2000" dirty="0" smtClean="0">
                <a:latin typeface="Arial Rounded MT Bold" pitchFamily="34" charset="0"/>
              </a:rPr>
              <a:t> Y perdida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000" dirty="0" smtClean="0">
                <a:latin typeface="Arial Rounded MT Bold" pitchFamily="34" charset="0"/>
              </a:rPr>
              <a:t>mantenida </a:t>
            </a:r>
            <a:r>
              <a:rPr lang="es-ES" sz="2000" dirty="0">
                <a:latin typeface="Arial Rounded MT Bold" pitchFamily="34" charset="0"/>
              </a:rPr>
              <a:t>por las </a:t>
            </a:r>
            <a:r>
              <a:rPr lang="es-ES" sz="2000" dirty="0" smtClean="0">
                <a:latin typeface="Arial Rounded MT Bold" pitchFamily="34" charset="0"/>
              </a:rPr>
              <a:t>familias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000" dirty="0" smtClean="0">
                <a:latin typeface="Arial Rounded MT Bold" pitchFamily="34" charset="0"/>
              </a:rPr>
              <a:t>Múltiples sabores y adaptación fisiológica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000" dirty="0" smtClean="0">
                <a:latin typeface="Arial Rounded MT Bold" pitchFamily="34" charset="0"/>
              </a:rPr>
              <a:t>Resistencia a la degeneración</a:t>
            </a:r>
            <a:endParaRPr lang="es-ES" sz="2000" dirty="0">
              <a:latin typeface="Arial Rounded MT Bold" pitchFamily="34" charset="0"/>
            </a:endParaRPr>
          </a:p>
        </p:txBody>
      </p:sp>
      <p:pic>
        <p:nvPicPr>
          <p:cNvPr id="1946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1" t="4877" r="17644" b="9145"/>
          <a:stretch>
            <a:fillRect/>
          </a:stretch>
        </p:blipFill>
        <p:spPr>
          <a:xfrm>
            <a:off x="6024564" y="1700213"/>
            <a:ext cx="4156075" cy="4387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23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2719656" y="205865"/>
            <a:ext cx="8911687" cy="128089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4000" dirty="0"/>
              <a:t>¿Porque es importante </a:t>
            </a:r>
            <a:r>
              <a:rPr lang="es-ES_tradnl" sz="4000" dirty="0" smtClean="0"/>
              <a:t> </a:t>
            </a:r>
            <a:r>
              <a:rPr lang="es-ES_tradnl" sz="4000" dirty="0"/>
              <a:t>?</a:t>
            </a:r>
            <a:endParaRPr lang="es-ES" sz="4000" dirty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40386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000" dirty="0"/>
              <a:t>Es la base de la seguridad alimentaria de las 500 mil familias  y es parte de su identidad cultural.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s-ES_tradnl" sz="2000" dirty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000" dirty="0"/>
              <a:t> Mecanismo de defensa de lo agricultores frente a los eventos extremos </a:t>
            </a:r>
          </a:p>
          <a:p>
            <a:pPr eaLnBrk="1" hangingPunct="1">
              <a:lnSpc>
                <a:spcPct val="80000"/>
              </a:lnSpc>
              <a:defRPr/>
            </a:pPr>
            <a:endParaRPr lang="es-ES_tradnl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000" dirty="0"/>
              <a:t>Recurso genético fundamental </a:t>
            </a:r>
            <a:r>
              <a:rPr lang="es-ES_tradnl" sz="2000" dirty="0" smtClean="0"/>
              <a:t>que </a:t>
            </a:r>
            <a:r>
              <a:rPr lang="es-ES_tradnl" sz="2000" dirty="0"/>
              <a:t>sustenta el </a:t>
            </a:r>
            <a:r>
              <a:rPr lang="es-ES_tradnl" sz="2000" dirty="0" smtClean="0"/>
              <a:t>3er </a:t>
            </a:r>
            <a:r>
              <a:rPr lang="es-ES_tradnl" sz="2000" dirty="0"/>
              <a:t>alimento del mundo  </a:t>
            </a:r>
          </a:p>
          <a:p>
            <a:pPr eaLnBrk="1" hangingPunct="1">
              <a:lnSpc>
                <a:spcPct val="80000"/>
              </a:lnSpc>
              <a:defRPr/>
            </a:pPr>
            <a:endParaRPr lang="es-ES_tradnl" sz="20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s-ES" sz="2000" dirty="0"/>
          </a:p>
        </p:txBody>
      </p:sp>
      <p:pic>
        <p:nvPicPr>
          <p:cNvPr id="22532" name="Picture 4" descr="sobrevivente de helad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444" y="4437064"/>
            <a:ext cx="3210655" cy="19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6301212" y="6285711"/>
            <a:ext cx="55316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PE" sz="2400" dirty="0">
                <a:latin typeface="Tahoma" panose="020B0604030504040204" pitchFamily="34" charset="0"/>
              </a:rPr>
              <a:t>Variedad Manua tolera las heladas </a:t>
            </a:r>
            <a:endParaRPr lang="es-ES" altLang="es-PE" sz="2400" dirty="0">
              <a:latin typeface="Tahom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1445" y="749959"/>
            <a:ext cx="2617780" cy="357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7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PE" dirty="0" smtClean="0"/>
              <a:t>Variedades locales con altos contenidos nutricionales</a:t>
            </a:r>
            <a:endParaRPr lang="es-PE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713666"/>
              </p:ext>
            </p:extLst>
          </p:nvPr>
        </p:nvGraphicFramePr>
        <p:xfrm>
          <a:off x="2063751" y="1628775"/>
          <a:ext cx="7416799" cy="338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123"/>
                <a:gridCol w="1764123"/>
                <a:gridCol w="1800126"/>
                <a:gridCol w="2088427"/>
              </a:tblGrid>
              <a:tr h="1158250"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Variedad local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Fe (mg/100g</a:t>
                      </a:r>
                      <a:r>
                        <a:rPr lang="es-PE" sz="1400" baseline="0" dirty="0" smtClean="0"/>
                        <a:t> PF)</a:t>
                      </a:r>
                    </a:p>
                    <a:p>
                      <a:endParaRPr lang="es-PE" sz="1400" baseline="0" dirty="0" smtClean="0"/>
                    </a:p>
                    <a:p>
                      <a:r>
                        <a:rPr lang="es-PE" sz="1400" baseline="0" dirty="0" smtClean="0"/>
                        <a:t>Promedio (</a:t>
                      </a:r>
                      <a:r>
                        <a:rPr lang="es-PE" sz="1400" baseline="0" dirty="0" err="1" smtClean="0"/>
                        <a:t>Sd</a:t>
                      </a:r>
                      <a:r>
                        <a:rPr lang="es-PE" sz="1400" baseline="0" dirty="0" smtClean="0"/>
                        <a:t>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dirty="0" smtClean="0"/>
                        <a:t>Zn (mg/100g</a:t>
                      </a:r>
                      <a:r>
                        <a:rPr lang="es-PE" sz="1400" baseline="0" dirty="0" smtClean="0"/>
                        <a:t> PF)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E" sz="14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aseline="0" dirty="0" smtClean="0"/>
                        <a:t>Promedio (</a:t>
                      </a:r>
                      <a:r>
                        <a:rPr lang="es-PE" sz="1400" baseline="0" dirty="0" err="1" smtClean="0"/>
                        <a:t>Sd</a:t>
                      </a:r>
                      <a:r>
                        <a:rPr lang="es-PE" sz="1400" baseline="0" dirty="0" smtClean="0"/>
                        <a:t>)</a:t>
                      </a:r>
                      <a:endParaRPr lang="es-PE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E" sz="1400" dirty="0" smtClean="0"/>
                    </a:p>
                    <a:p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dirty="0" err="1" smtClean="0"/>
                        <a:t>Vit</a:t>
                      </a:r>
                      <a:r>
                        <a:rPr lang="es-PE" sz="1400" baseline="0" dirty="0" smtClean="0"/>
                        <a:t> C </a:t>
                      </a:r>
                      <a:r>
                        <a:rPr lang="es-PE" sz="1400" dirty="0" smtClean="0"/>
                        <a:t> (mg/100g</a:t>
                      </a:r>
                      <a:r>
                        <a:rPr lang="es-PE" sz="1400" baseline="0" dirty="0" smtClean="0"/>
                        <a:t> PF)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PE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aseline="0" dirty="0" smtClean="0"/>
                        <a:t>Promedio (</a:t>
                      </a:r>
                      <a:r>
                        <a:rPr lang="es-PE" sz="1400" baseline="0" dirty="0" err="1" smtClean="0"/>
                        <a:t>Sd</a:t>
                      </a:r>
                      <a:r>
                        <a:rPr lang="es-PE" sz="1400" baseline="0" dirty="0" smtClean="0"/>
                        <a:t>)</a:t>
                      </a:r>
                      <a:endParaRPr lang="es-PE" sz="1400" dirty="0" smtClean="0"/>
                    </a:p>
                    <a:p>
                      <a:endParaRPr lang="es-PE" sz="1400" dirty="0"/>
                    </a:p>
                  </a:txBody>
                  <a:tcPr marL="91436" marR="91436" marT="45713" marB="45713"/>
                </a:tc>
              </a:tr>
              <a:tr h="370785">
                <a:tc>
                  <a:txBody>
                    <a:bodyPr/>
                    <a:lstStyle/>
                    <a:p>
                      <a:r>
                        <a:rPr lang="es-PE" sz="1400" b="1" dirty="0" smtClean="0"/>
                        <a:t>Botijuela </a:t>
                      </a:r>
                      <a:endParaRPr lang="es-PE" sz="1400" b="1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b="1" dirty="0" smtClean="0"/>
                        <a:t>0.496</a:t>
                      </a:r>
                      <a:r>
                        <a:rPr lang="es-PE" sz="1400" dirty="0" smtClean="0"/>
                        <a:t>  (.015)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0.468 (.021)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9.04 (0.18)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</a:tr>
              <a:tr h="370785">
                <a:tc>
                  <a:txBody>
                    <a:bodyPr/>
                    <a:lstStyle/>
                    <a:p>
                      <a:r>
                        <a:rPr lang="es-PE" sz="1400" b="1" dirty="0" err="1" smtClean="0"/>
                        <a:t>Docis</a:t>
                      </a:r>
                      <a:endParaRPr lang="es-PE" sz="1400" b="1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b="1" dirty="0" smtClean="0"/>
                        <a:t>0.508</a:t>
                      </a:r>
                      <a:r>
                        <a:rPr lang="es-PE" sz="1400" baseline="0" dirty="0" smtClean="0"/>
                        <a:t>  (.010)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0.393 (.008)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23.51 (0.35)</a:t>
                      </a:r>
                      <a:endParaRPr lang="es-PE" sz="1400" dirty="0"/>
                    </a:p>
                  </a:txBody>
                  <a:tcPr marL="91436" marR="91436" marT="45713" marB="45713">
                    <a:solidFill>
                      <a:srgbClr val="FFFF00"/>
                    </a:solidFill>
                  </a:tcPr>
                </a:tc>
              </a:tr>
              <a:tr h="370785">
                <a:tc>
                  <a:txBody>
                    <a:bodyPr/>
                    <a:lstStyle/>
                    <a:p>
                      <a:r>
                        <a:rPr lang="es-PE" sz="1400" b="1" dirty="0" err="1" smtClean="0"/>
                        <a:t>Walash</a:t>
                      </a:r>
                      <a:endParaRPr lang="es-PE" sz="1400" b="1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0.415 (.000)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0.453 (.029)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8.73 (0.44)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</a:tr>
              <a:tr h="370785">
                <a:tc>
                  <a:txBody>
                    <a:bodyPr/>
                    <a:lstStyle/>
                    <a:p>
                      <a:r>
                        <a:rPr lang="es-PE" sz="1400" b="1" dirty="0" err="1" smtClean="0"/>
                        <a:t>Poqya</a:t>
                      </a:r>
                      <a:endParaRPr lang="es-PE" sz="1400" b="1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0.450 (.018)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0.667 (061)</a:t>
                      </a:r>
                      <a:endParaRPr lang="es-PE" sz="1400" dirty="0"/>
                    </a:p>
                  </a:txBody>
                  <a:tcPr marL="91436" marR="91436" marT="45713" marB="4571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9.60 (0.19)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</a:tr>
              <a:tr h="370785">
                <a:tc>
                  <a:txBody>
                    <a:bodyPr/>
                    <a:lstStyle/>
                    <a:p>
                      <a:r>
                        <a:rPr lang="es-PE" sz="1400" b="1" dirty="0" smtClean="0"/>
                        <a:t>Romano </a:t>
                      </a:r>
                      <a:r>
                        <a:rPr lang="es-PE" sz="1400" b="1" dirty="0" err="1" smtClean="0"/>
                        <a:t>suito</a:t>
                      </a:r>
                      <a:endParaRPr lang="es-PE" sz="1400" b="1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0.627 (.026)</a:t>
                      </a:r>
                      <a:endParaRPr lang="es-PE" sz="1400" dirty="0"/>
                    </a:p>
                  </a:txBody>
                  <a:tcPr marL="91436" marR="91436" marT="45713" marB="4571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0.395</a:t>
                      </a:r>
                      <a:r>
                        <a:rPr lang="es-PE" sz="1400" baseline="0" dirty="0" smtClean="0"/>
                        <a:t> (.002)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9.44 (.01)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</a:tr>
              <a:tr h="370785">
                <a:tc>
                  <a:txBody>
                    <a:bodyPr/>
                    <a:lstStyle/>
                    <a:p>
                      <a:r>
                        <a:rPr lang="es-PE" sz="1400" b="1" dirty="0" err="1" smtClean="0"/>
                        <a:t>Yana</a:t>
                      </a:r>
                      <a:r>
                        <a:rPr lang="es-PE" sz="1400" b="1" dirty="0" smtClean="0"/>
                        <a:t> </a:t>
                      </a:r>
                      <a:r>
                        <a:rPr lang="es-PE" sz="1400" b="1" dirty="0" err="1" smtClean="0"/>
                        <a:t>Wengo</a:t>
                      </a:r>
                      <a:r>
                        <a:rPr lang="es-PE" sz="1400" b="1" dirty="0" smtClean="0"/>
                        <a:t> </a:t>
                      </a:r>
                      <a:endParaRPr lang="es-PE" sz="1400" b="1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0.457 (049)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0.382</a:t>
                      </a:r>
                      <a:r>
                        <a:rPr lang="es-PE" sz="1400" baseline="0" dirty="0" smtClean="0"/>
                        <a:t> (.040)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r>
                        <a:rPr lang="es-PE" sz="1400" dirty="0" smtClean="0"/>
                        <a:t>12.92 (.40)</a:t>
                      </a:r>
                      <a:endParaRPr lang="es-PE" sz="1400" dirty="0"/>
                    </a:p>
                  </a:txBody>
                  <a:tcPr marL="91436" marR="91436" marT="45713" marB="45713"/>
                </a:tc>
              </a:tr>
            </a:tbl>
          </a:graphicData>
        </a:graphic>
      </p:graphicFrame>
      <p:pic>
        <p:nvPicPr>
          <p:cNvPr id="18477" name="Picture 47" descr="H:\DSCN59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2314" y="5013326"/>
            <a:ext cx="1366837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78" name="Picture 48" descr="H:\DSCN59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9151" y="5013325"/>
            <a:ext cx="1444625" cy="11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79" name="Picture 49" descr="H:\DSCN59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5013326"/>
            <a:ext cx="14605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80" name="Picture 50" descr="H:\DSCN59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2213" y="5013326"/>
            <a:ext cx="1503362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81" name="Picture 51" descr="H:\DSCN59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51764" y="5013326"/>
            <a:ext cx="1601787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82" name="Picture 52" descr="H:\DSCN59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759826" y="5053014"/>
            <a:ext cx="1584325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150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336725"/>
              </p:ext>
            </p:extLst>
          </p:nvPr>
        </p:nvGraphicFramePr>
        <p:xfrm>
          <a:off x="2844093" y="1567543"/>
          <a:ext cx="7139662" cy="5563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8306"/>
                <a:gridCol w="4621356"/>
              </a:tblGrid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 dirty="0" err="1" smtClean="0">
                          <a:effectLst/>
                        </a:rPr>
                        <a:t>Proteína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32" marR="34432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 dirty="0">
                          <a:effectLst/>
                        </a:rPr>
                        <a:t>0.8 – 4.2 g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32" marR="34432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 dirty="0">
                          <a:effectLst/>
                        </a:rPr>
                        <a:t>Total </a:t>
                      </a:r>
                      <a:r>
                        <a:rPr lang="en-US" sz="1930" b="1" i="0" baseline="0" dirty="0" err="1">
                          <a:effectLst/>
                        </a:rPr>
                        <a:t>fibra</a:t>
                      </a:r>
                      <a:r>
                        <a:rPr lang="en-US" sz="1930" b="1" i="0" baseline="0" dirty="0">
                          <a:effectLst/>
                        </a:rPr>
                        <a:t> </a:t>
                      </a:r>
                      <a:r>
                        <a:rPr lang="en-US" sz="1930" b="1" i="0" baseline="0" dirty="0" err="1">
                          <a:effectLst/>
                        </a:rPr>
                        <a:t>pulpa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 dirty="0">
                          <a:effectLst/>
                        </a:rPr>
                        <a:t>0.3 – 3.3 </a:t>
                      </a:r>
                      <a:r>
                        <a:rPr lang="en-US" sz="1930" b="1" i="0" baseline="0" dirty="0" smtClean="0">
                          <a:effectLst/>
                        </a:rPr>
                        <a:t>g               10-15%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>
                          <a:effectLst/>
                        </a:rPr>
                        <a:t>Almidon </a:t>
                      </a:r>
                      <a:endParaRPr lang="es-PE" sz="1930" b="1" i="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 dirty="0">
                          <a:effectLst/>
                        </a:rPr>
                        <a:t>9.1 – 22.6 </a:t>
                      </a:r>
                      <a:r>
                        <a:rPr lang="en-US" sz="1930" b="1" i="0" baseline="0" dirty="0" smtClean="0">
                          <a:effectLst/>
                        </a:rPr>
                        <a:t>g               20-80%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 dirty="0" err="1">
                          <a:effectLst/>
                        </a:rPr>
                        <a:t>Potasio</a:t>
                      </a:r>
                      <a:r>
                        <a:rPr lang="en-US" sz="1930" b="1" i="0" baseline="0" dirty="0">
                          <a:effectLst/>
                        </a:rPr>
                        <a:t> 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 dirty="0">
                          <a:effectLst/>
                        </a:rPr>
                        <a:t> 239 – 694 </a:t>
                      </a:r>
                      <a:r>
                        <a:rPr lang="es-PE" sz="1930" b="1" i="0" baseline="0" dirty="0" smtClean="0">
                          <a:effectLst/>
                        </a:rPr>
                        <a:t>mg          10-26%    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>
                          <a:effectLst/>
                        </a:rPr>
                        <a:t>Hierro</a:t>
                      </a:r>
                      <a:endParaRPr lang="es-PE" sz="1930" b="1" i="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 dirty="0" smtClean="0">
                          <a:effectLst/>
                        </a:rPr>
                        <a:t>0.7-1.4                       8-20%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>
                          <a:effectLst/>
                        </a:rPr>
                        <a:t>Zinc .</a:t>
                      </a:r>
                      <a:endParaRPr lang="es-PE" sz="1930" b="1" i="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 dirty="0">
                          <a:effectLst/>
                        </a:rPr>
                        <a:t>.</a:t>
                      </a:r>
                      <a:r>
                        <a:rPr lang="es-PE" sz="1930" b="1" i="0" baseline="0" dirty="0" smtClean="0">
                          <a:effectLst/>
                        </a:rPr>
                        <a:t>59-1.03               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>
                          <a:effectLst/>
                        </a:rPr>
                        <a:t>Magnesio</a:t>
                      </a:r>
                      <a:endParaRPr lang="es-PE" sz="1930" b="1" i="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 dirty="0">
                          <a:effectLst/>
                        </a:rPr>
                        <a:t>10.8 – 37.6 mg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>
                          <a:effectLst/>
                        </a:rPr>
                        <a:t>Fosforo </a:t>
                      </a:r>
                      <a:endParaRPr lang="es-PE" sz="1930" b="1" i="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 dirty="0">
                          <a:effectLst/>
                        </a:rPr>
                        <a:t>33.1 – 126 mg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>
                          <a:effectLst/>
                        </a:rPr>
                        <a:t>Calcio</a:t>
                      </a:r>
                      <a:endParaRPr lang="es-PE" sz="1930" b="1" i="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 dirty="0">
                          <a:effectLst/>
                        </a:rPr>
                        <a:t>1.3 – 27.8 mg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>
                          <a:effectLst/>
                        </a:rPr>
                        <a:t>Vitamina C</a:t>
                      </a:r>
                      <a:endParaRPr lang="es-PE" sz="1930" b="1" i="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 dirty="0">
                          <a:effectLst/>
                        </a:rPr>
                        <a:t>4.6 – 40 </a:t>
                      </a:r>
                      <a:r>
                        <a:rPr lang="es-PE" sz="1930" b="1" i="0" baseline="0" dirty="0" smtClean="0">
                          <a:effectLst/>
                        </a:rPr>
                        <a:t>mg             30%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930" b="1" i="0" baseline="0" dirty="0" err="1" smtClean="0">
                          <a:effectLst/>
                        </a:rPr>
                        <a:t>Bcarotenos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 dirty="0">
                          <a:effectLst/>
                        </a:rPr>
                        <a:t>3 mg. 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 dirty="0">
                          <a:effectLst/>
                        </a:rPr>
                        <a:t>Hydrophilic antioxidant activity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 dirty="0">
                          <a:effectLst/>
                        </a:rPr>
                        <a:t>128 – 565 mcg </a:t>
                      </a:r>
                      <a:r>
                        <a:rPr lang="en-US" sz="1930" b="1" i="0" baseline="0" dirty="0" err="1">
                          <a:effectLst/>
                        </a:rPr>
                        <a:t>Trolox</a:t>
                      </a:r>
                      <a:r>
                        <a:rPr lang="en-US" sz="1930" b="1" i="0" baseline="0" dirty="0">
                          <a:effectLst/>
                        </a:rPr>
                        <a:t> </a:t>
                      </a:r>
                      <a:r>
                        <a:rPr lang="en-US" sz="1930" b="1" i="0" baseline="0" dirty="0" err="1">
                          <a:effectLst/>
                        </a:rPr>
                        <a:t>eq</a:t>
                      </a:r>
                      <a:r>
                        <a:rPr lang="en-US" sz="1930" b="1" i="0" baseline="0" dirty="0">
                          <a:effectLst/>
                        </a:rPr>
                        <a:t>/ </a:t>
                      </a:r>
                      <a:r>
                        <a:rPr lang="en-US" sz="1930" b="1" i="0" baseline="0" dirty="0" smtClean="0">
                          <a:effectLst/>
                        </a:rPr>
                        <a:t>g  30%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310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>
                          <a:effectLst/>
                        </a:rPr>
                        <a:t>B9</a:t>
                      </a:r>
                      <a:endParaRPr lang="es-PE" sz="1930" b="1" i="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30" b="1" i="0" baseline="0" dirty="0">
                          <a:effectLst/>
                        </a:rPr>
                        <a:t>28</a:t>
                      </a:r>
                      <a:endParaRPr lang="es-PE" sz="1930" b="1" i="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</a:tr>
              <a:tr h="26190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 dirty="0">
                          <a:effectLst/>
                        </a:rPr>
                        <a:t>Source: http://www.fao.org/infoods/biodiversity/Poster%20potato%20nutrient%20comp.pdf</a:t>
                      </a:r>
                      <a:endParaRPr lang="es-P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864" marR="68864" marT="34432" marB="34432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Nutriente     rango     % </a:t>
            </a:r>
            <a:r>
              <a:rPr lang="es-PE" dirty="0" err="1" smtClean="0"/>
              <a:t>Req</a:t>
            </a:r>
            <a:r>
              <a:rPr lang="es-PE" dirty="0" smtClean="0"/>
              <a:t>. D </a:t>
            </a:r>
            <a:endParaRPr lang="es-P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232" y="1563278"/>
            <a:ext cx="2213040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230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altLang="es-PE" dirty="0"/>
              <a:t>E</a:t>
            </a:r>
            <a:r>
              <a:rPr lang="es-PE" altLang="es-PE" dirty="0" smtClean="0"/>
              <a:t>ntrega de semilla. </a:t>
            </a:r>
          </a:p>
        </p:txBody>
      </p:sp>
      <p:sp>
        <p:nvSpPr>
          <p:cNvPr id="22531" name="4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PE" altLang="es-PE" dirty="0" smtClean="0"/>
              <a:t>Entrega de 12 kg de  semilla </a:t>
            </a:r>
            <a:r>
              <a:rPr lang="es-PE" altLang="es-PE" dirty="0" err="1" smtClean="0"/>
              <a:t>bioforitificada</a:t>
            </a:r>
            <a:r>
              <a:rPr lang="es-PE" altLang="es-PE" dirty="0" smtClean="0"/>
              <a:t> (mezcla) 160 familias con niños pequeños </a:t>
            </a:r>
          </a:p>
          <a:p>
            <a:r>
              <a:rPr lang="es-PE" altLang="es-PE" dirty="0" smtClean="0"/>
              <a:t>12.5 kg de papas nativas con altos contenido de micronutrientes a 60 familias.</a:t>
            </a:r>
          </a:p>
          <a:p>
            <a:r>
              <a:rPr lang="es-PE" altLang="es-PE" dirty="0" smtClean="0"/>
              <a:t>Seguimiento   </a:t>
            </a:r>
          </a:p>
          <a:p>
            <a:endParaRPr lang="es-PE" altLang="es-PE" dirty="0" smtClean="0"/>
          </a:p>
          <a:p>
            <a:endParaRPr lang="es-PE" altLang="es-PE" dirty="0" smtClean="0"/>
          </a:p>
          <a:p>
            <a:pPr>
              <a:buNone/>
            </a:pPr>
            <a:endParaRPr lang="es-PE" altLang="es-PE" dirty="0" smtClean="0"/>
          </a:p>
          <a:p>
            <a:pPr>
              <a:buNone/>
            </a:pPr>
            <a:endParaRPr lang="es-PE" altLang="es-PE" dirty="0" smtClean="0"/>
          </a:p>
          <a:p>
            <a:pPr>
              <a:buNone/>
            </a:pPr>
            <a:endParaRPr lang="es-PE" altLang="es-PE" dirty="0" smtClean="0"/>
          </a:p>
        </p:txBody>
      </p:sp>
      <p:sp>
        <p:nvSpPr>
          <p:cNvPr id="22532" name="5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PE" altLang="es-PE" dirty="0" smtClean="0"/>
              <a:t>m</a:t>
            </a:r>
          </a:p>
        </p:txBody>
      </p:sp>
      <p:pic>
        <p:nvPicPr>
          <p:cNvPr id="22533" name="Picture 2" descr="H:\DSCF30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8" y="1700809"/>
            <a:ext cx="40322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253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37" y="42862"/>
            <a:ext cx="991552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80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04279"/>
            <a:ext cx="10515600" cy="1325563"/>
          </a:xfrm>
        </p:spPr>
        <p:txBody>
          <a:bodyPr/>
          <a:lstStyle/>
          <a:p>
            <a:pPr algn="ctr"/>
            <a:r>
              <a:rPr lang="es-PE" b="1" dirty="0" smtClean="0"/>
              <a:t>Promoción de la producción</a:t>
            </a:r>
            <a:endParaRPr lang="es-PE" b="1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2848131"/>
            <a:ext cx="5181600" cy="3328832"/>
          </a:xfrm>
        </p:spPr>
        <p:txBody>
          <a:bodyPr/>
          <a:lstStyle/>
          <a:p>
            <a:r>
              <a:rPr lang="es-PE" dirty="0" smtClean="0"/>
              <a:t>Calidad de semilla- básica</a:t>
            </a:r>
          </a:p>
          <a:p>
            <a:r>
              <a:rPr lang="es-PE" dirty="0" smtClean="0"/>
              <a:t>En mezcla: “no buscamos una súper papa”</a:t>
            </a:r>
          </a:p>
          <a:p>
            <a:r>
              <a:rPr lang="es-PE" dirty="0" smtClean="0"/>
              <a:t>Retos: multiplicación de semilla</a:t>
            </a:r>
          </a:p>
          <a:p>
            <a:r>
              <a:rPr lang="es-PE" dirty="0" smtClean="0"/>
              <a:t>Demanda: </a:t>
            </a:r>
            <a:r>
              <a:rPr lang="es-PE" dirty="0" err="1" smtClean="0"/>
              <a:t>MInagri</a:t>
            </a:r>
            <a:endParaRPr lang="es-PE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3943" y="1027906"/>
            <a:ext cx="4691485" cy="2638960"/>
          </a:xfrm>
        </p:spPr>
      </p:pic>
      <p:pic>
        <p:nvPicPr>
          <p:cNvPr id="6" name="Marcador de contenido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6599" y="3827711"/>
            <a:ext cx="5178829" cy="291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9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505627"/>
              </p:ext>
            </p:extLst>
          </p:nvPr>
        </p:nvGraphicFramePr>
        <p:xfrm>
          <a:off x="1276539" y="914399"/>
          <a:ext cx="7105461" cy="5857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Variedades de papa consumidas niños 6-24 meses en 4 comunidades. </a:t>
            </a:r>
            <a:endParaRPr lang="es-P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915" y="1985902"/>
            <a:ext cx="2939660" cy="453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5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Frecuencia de Alimentos niños 12-24 meses </a:t>
            </a:r>
            <a:endParaRPr lang="es-PE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2518164" y="1600203"/>
          <a:ext cx="7155672" cy="45259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2612"/>
                <a:gridCol w="1192612"/>
                <a:gridCol w="1192612"/>
                <a:gridCol w="1192612"/>
                <a:gridCol w="1192612"/>
                <a:gridCol w="1192612"/>
              </a:tblGrid>
              <a:tr h="125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Alimentos 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Me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Mín.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Máx.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X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DE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 anchor="ctr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Aceite o grasa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Zanahoria, zapallo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24,9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5,61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Papa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24,5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6,55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Otras verduras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16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18,1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9,61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Leche evaporada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16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17,6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8,98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Naranja, mandarina, limón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16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17,5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9,23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2514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Harina trigo blanco/Avena procesada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0,17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10,4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Huevos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0,17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14,85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9,04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Fideos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14,1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6,89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Otras frutas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8,25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Morón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13,1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7,81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2514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Acelgas, espinacas, hojas verdes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0,33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12,9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8,06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Chuño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0,17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9,69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5,55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Menestras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7,81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4,68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Sachacol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  <a:highlight>
                            <a:srgbClr val="FFFF00"/>
                          </a:highlight>
                        </a:rPr>
                        <a:t>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  <a:highlight>
                            <a:srgbClr val="FFFF00"/>
                          </a:highlight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  <a:highlight>
                            <a:srgbClr val="FFFF00"/>
                          </a:highlight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7,34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8,78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Habas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  <a:highlight>
                            <a:srgbClr val="FFFF00"/>
                          </a:highlight>
                        </a:rPr>
                        <a:t>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  <a:highlight>
                            <a:srgbClr val="FFFF00"/>
                          </a:highlight>
                        </a:rPr>
                        <a:t>0,5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  <a:highlight>
                            <a:srgbClr val="FFFF00"/>
                          </a:highlight>
                        </a:rPr>
                        <a:t>20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5,85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5,41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Queso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0,33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4,82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4,55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Pescado fresco, enlatado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0,17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4,53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4,05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Oca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3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4,11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4,34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Pollo, gallina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  <a:highlight>
                            <a:srgbClr val="FFFF00"/>
                          </a:highlight>
                        </a:rPr>
                        <a:t>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  <a:highlight>
                            <a:srgbClr val="FFFF00"/>
                          </a:highlight>
                        </a:rPr>
                        <a:t>0,17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  <a:highlight>
                            <a:srgbClr val="FFFF00"/>
                          </a:highlight>
                        </a:rPr>
                        <a:t>24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  <a:highlight>
                            <a:srgbClr val="FFFF00"/>
                          </a:highlight>
                        </a:rPr>
                        <a:t>2,91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3,16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Llama, alpaca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2,84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4,16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Carnero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2,69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4,1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Quinua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2,29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4,08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2514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Hígado, corazón, molleja, pulmón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2,25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3,52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Camote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1,56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2,13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Sangre de animal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0,17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0,7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1,13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Cuy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0,17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0,64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0,92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2514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Harina trigo local/Avena local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3,27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5,59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Leche fresca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1,33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3,85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Res, cerdo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0,28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0,79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  <a:tr h="125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Tarwi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4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>
                          <a:effectLst/>
                        </a:rPr>
                        <a:t>0,05</a:t>
                      </a:r>
                      <a:endParaRPr lang="es-PE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PE" sz="700" dirty="0">
                          <a:effectLst/>
                        </a:rPr>
                        <a:t>0,45</a:t>
                      </a:r>
                      <a:endParaRPr lang="es-P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723" marR="4472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3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2946" y="193964"/>
            <a:ext cx="6650182" cy="457200"/>
          </a:xfrm>
        </p:spPr>
        <p:txBody>
          <a:bodyPr/>
          <a:lstStyle/>
          <a:p>
            <a:r>
              <a:rPr lang="es-PE" b="1" dirty="0" smtClean="0"/>
              <a:t>Crianzas de gallinas y cuyes</a:t>
            </a:r>
            <a:endParaRPr lang="es-PE" b="1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858416" y="1346378"/>
          <a:ext cx="5099039" cy="28920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9299"/>
                <a:gridCol w="633515"/>
                <a:gridCol w="693776"/>
                <a:gridCol w="693776"/>
                <a:gridCol w="693776"/>
                <a:gridCol w="751121"/>
                <a:gridCol w="693776"/>
              </a:tblGrid>
              <a:tr h="322422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Localidad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Gallinas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Vacunos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Ovinos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Llamas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Porcinos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Cuyes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7381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Ambato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18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2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5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PE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9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10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56837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 err="1">
                          <a:effectLst/>
                        </a:rPr>
                        <a:t>Cañaypata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18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7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14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PE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4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02698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 err="1">
                          <a:effectLst/>
                        </a:rPr>
                        <a:t>Castillapata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36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12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PE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4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19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969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Izcucusana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11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6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11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PE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3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5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47622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 err="1">
                          <a:effectLst/>
                        </a:rPr>
                        <a:t>Paltamachay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16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11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9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PE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8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16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7381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Tacsana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29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4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9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3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9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47622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Tambo Huaycco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10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PE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3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PE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4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2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7381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Total 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138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31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63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32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65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56837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Porcentaje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69.3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15.6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31.6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0.5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>
                          <a:effectLst/>
                        </a:rPr>
                        <a:t>16</a:t>
                      </a:r>
                      <a:endParaRPr lang="es-P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PE" sz="1100" dirty="0">
                          <a:effectLst/>
                        </a:rPr>
                        <a:t>32.7</a:t>
                      </a:r>
                      <a:endParaRPr lang="es-P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858416" y="950678"/>
            <a:ext cx="11333584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Número de mujeres que crían diferentes especies de animales por Centro Poblado</a:t>
            </a:r>
            <a:endParaRPr kumimoji="0" lang="es-PE" altLang="es-PE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8" t="22493" r="12141"/>
          <a:stretch/>
        </p:blipFill>
        <p:spPr>
          <a:xfrm>
            <a:off x="190004" y="4341298"/>
            <a:ext cx="3265715" cy="251670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7" t="44218" r="34337" b="18231"/>
          <a:stretch/>
        </p:blipFill>
        <p:spPr>
          <a:xfrm>
            <a:off x="4507093" y="4341298"/>
            <a:ext cx="1632858" cy="251670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8" t="21800" r="46982" b="28958"/>
          <a:stretch/>
        </p:blipFill>
        <p:spPr>
          <a:xfrm>
            <a:off x="8037278" y="422564"/>
            <a:ext cx="3697522" cy="2455591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043596" y="3892990"/>
            <a:ext cx="45629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 smtClean="0"/>
              <a:t>Las mujeres tienen dominio sobre gallinas y cuy y deciden sobre su destino. Los otros especies aunque estén a cargo del cuidado no pueden decidir sobre ellos</a:t>
            </a:r>
            <a:r>
              <a:rPr lang="es-PE" dirty="0" smtClean="0"/>
              <a:t>. 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75785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146" y="4368707"/>
            <a:ext cx="3898123" cy="219269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47338" y="690465"/>
            <a:ext cx="4644661" cy="2612622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6775881"/>
              </p:ext>
            </p:extLst>
          </p:nvPr>
        </p:nvGraphicFramePr>
        <p:xfrm>
          <a:off x="7190509" y="3546764"/>
          <a:ext cx="4724399" cy="3014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6399582"/>
              </p:ext>
            </p:extLst>
          </p:nvPr>
        </p:nvGraphicFramePr>
        <p:xfrm>
          <a:off x="1537853" y="803564"/>
          <a:ext cx="4849091" cy="3013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128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5631255" y="2679826"/>
            <a:ext cx="742385" cy="19102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Compra </a:t>
            </a:r>
            <a:r>
              <a:rPr lang="es-PE" dirty="0" err="1" smtClean="0"/>
              <a:t>vs.Produccion</a:t>
            </a:r>
            <a:r>
              <a:rPr lang="es-PE" dirty="0" smtClean="0"/>
              <a:t> </a:t>
            </a:r>
            <a:endParaRPr lang="es-PE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2305814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873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i="1" dirty="0" smtClean="0"/>
              <a:t>conclusiones </a:t>
            </a:r>
            <a:r>
              <a:rPr lang="es-PE" dirty="0" smtClean="0"/>
              <a:t/>
            </a:r>
            <a:br>
              <a:rPr lang="es-PE" dirty="0" smtClean="0"/>
            </a:br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6748604" cy="4351338"/>
          </a:xfrm>
        </p:spPr>
        <p:txBody>
          <a:bodyPr>
            <a:normAutofit fontScale="70000" lnSpcReduction="20000"/>
          </a:bodyPr>
          <a:lstStyle/>
          <a:p>
            <a:r>
              <a:rPr lang="es-PE" dirty="0" smtClean="0"/>
              <a:t>El papel que juegan los mercados en la economía campesina es indiscutible. Hay una compra venta de productos producidos</a:t>
            </a:r>
          </a:p>
          <a:p>
            <a:endParaRPr lang="es-PE" dirty="0" smtClean="0"/>
          </a:p>
          <a:p>
            <a:r>
              <a:rPr lang="es-PE" dirty="0" smtClean="0"/>
              <a:t>Para una dieta variada el ingreso de alimentos de afuera es importante pero también juega un rol negativo en que trae comida chatarra como gaseosas dulces y alimentos </a:t>
            </a:r>
            <a:r>
              <a:rPr lang="es-PE" dirty="0" err="1" smtClean="0"/>
              <a:t>alimentos</a:t>
            </a:r>
            <a:r>
              <a:rPr lang="es-PE" dirty="0" smtClean="0"/>
              <a:t> procesados.</a:t>
            </a:r>
          </a:p>
          <a:p>
            <a:endParaRPr lang="es-PE" dirty="0" smtClean="0"/>
          </a:p>
          <a:p>
            <a:r>
              <a:rPr lang="es-PE" dirty="0" smtClean="0"/>
              <a:t> “LA MEJOR COMPRA”.  Con educación y visitas </a:t>
            </a:r>
            <a:r>
              <a:rPr lang="es-PE" dirty="0" err="1" smtClean="0"/>
              <a:t>familares</a:t>
            </a:r>
            <a:r>
              <a:rPr lang="es-PE" dirty="0" smtClean="0"/>
              <a:t> son la intervenciones que se están llevando a cabo. </a:t>
            </a:r>
            <a:endParaRPr lang="es-PE" dirty="0"/>
          </a:p>
          <a:p>
            <a:r>
              <a:rPr lang="es-PE" dirty="0" smtClean="0"/>
              <a:t>La producción familiar es  importante en la diversidad de la dieta </a:t>
            </a:r>
            <a:r>
              <a:rPr lang="es-PE" smtClean="0"/>
              <a:t>y   </a:t>
            </a:r>
            <a:r>
              <a:rPr lang="es-PE" dirty="0" smtClean="0"/>
              <a:t>mejorar esta en alimentación mas densa puede ser una importante contribución en una dieta saludable </a:t>
            </a:r>
          </a:p>
          <a:p>
            <a:endParaRPr lang="es-P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904" y="3917806"/>
            <a:ext cx="4016280" cy="225915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609" y="299377"/>
            <a:ext cx="1817191" cy="323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7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PE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PE"/>
          </a:p>
        </p:txBody>
      </p:sp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28206"/>
            <a:ext cx="10515600" cy="6886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2362200" y="4953000"/>
            <a:ext cx="7416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PE" sz="3200" dirty="0" smtClean="0">
                <a:solidFill>
                  <a:schemeClr val="bg1"/>
                </a:solidFill>
                <a:latin typeface="Tahoma" panose="020B0604030504040204" pitchFamily="34" charset="0"/>
              </a:rPr>
              <a:t>Muchas Gracias por su atención </a:t>
            </a:r>
            <a:endParaRPr lang="es-ES" altLang="es-PE" sz="32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GRACIAS POR SU ATENCION </a:t>
            </a:r>
            <a:br>
              <a:rPr lang="es-PE" dirty="0" smtClean="0"/>
            </a:br>
            <a:endParaRPr lang="es-PE" dirty="0"/>
          </a:p>
        </p:txBody>
      </p:sp>
      <p:pic>
        <p:nvPicPr>
          <p:cNvPr id="9" name="8 Imagen" descr="concurso 1de comidas Ccasapta,señoras divirtiendo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7064" y="1534160"/>
            <a:ext cx="8754216" cy="432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4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2338</TotalTime>
  <Words>1744</Words>
  <Application>Microsoft Office PowerPoint</Application>
  <PresentationFormat>Panorámica</PresentationFormat>
  <Paragraphs>512</Paragraphs>
  <Slides>33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33</vt:i4>
      </vt:variant>
    </vt:vector>
  </HeadingPairs>
  <TitlesOfParts>
    <vt:vector size="47" baseType="lpstr">
      <vt:lpstr>Arial</vt:lpstr>
      <vt:lpstr>Arial Rounded MT Bold</vt:lpstr>
      <vt:lpstr>Calibri</vt:lpstr>
      <vt:lpstr>Calibri Light</vt:lpstr>
      <vt:lpstr>Century Gothic</vt:lpstr>
      <vt:lpstr>Consolas</vt:lpstr>
      <vt:lpstr>Tahoma</vt:lpstr>
      <vt:lpstr>Times New Roman</vt:lpstr>
      <vt:lpstr>Wingdings</vt:lpstr>
      <vt:lpstr>Wingdings 3</vt:lpstr>
      <vt:lpstr>Tema de Office</vt:lpstr>
      <vt:lpstr>Espiral</vt:lpstr>
      <vt:lpstr>2_Tema de Office</vt:lpstr>
      <vt:lpstr>3_Tema de Office</vt:lpstr>
      <vt:lpstr>Sembrando la Dieta Andina: Escalando el  uso de la agrobiodiversidad para una mejor nutrición infantil en comunidades de Huancavelica: AUTOCONSUMO O MERCADOS.  </vt:lpstr>
      <vt:lpstr>Literatura relevante</vt:lpstr>
      <vt:lpstr>Dieta Andina</vt:lpstr>
      <vt:lpstr>1.  (situación) Consumo de alimentos</vt:lpstr>
      <vt:lpstr>Comunidades : POBLACIÓN Ambato Centro, Castillapata, Cañaypata, Tacsana-Iscusucana </vt:lpstr>
      <vt:lpstr>PATRONES DE LACTANCIA</vt:lpstr>
      <vt:lpstr>Consumo de alimentos clasificados en grupos  </vt:lpstr>
      <vt:lpstr>Porcentaje de niñas/os que no cubren el 80% de recomendaciones</vt:lpstr>
      <vt:lpstr>Hierro Aportado Por  Grupos de Alimentos</vt:lpstr>
      <vt:lpstr>¿Como se alimentan las madres?  n=140 </vt:lpstr>
      <vt:lpstr>Presentación de PowerPoint</vt:lpstr>
      <vt:lpstr>Clones diploides seleccionados del ciclo II  (30-35 ppm Fe)  Nuevo proeycto 2014-2018 COMUNIDADES De AMBATO ciclo II diploides   </vt:lpstr>
      <vt:lpstr>Presentación de PowerPoint</vt:lpstr>
      <vt:lpstr>Presentación de PowerPoint</vt:lpstr>
      <vt:lpstr>Selección participativa- Floración</vt:lpstr>
      <vt:lpstr>Selección participativa- Cosecha</vt:lpstr>
      <vt:lpstr>SELECCIÓN DE VARIEDADES</vt:lpstr>
      <vt:lpstr> Clones Biofortificados selectos para 2017-18</vt:lpstr>
      <vt:lpstr>¿ Que es Papa nativa ?</vt:lpstr>
      <vt:lpstr>¿Porque es importante  ?</vt:lpstr>
      <vt:lpstr>Variedades locales con altos contenidos nutricionales</vt:lpstr>
      <vt:lpstr>Nutriente     rango     % Req. D </vt:lpstr>
      <vt:lpstr>Entrega de semilla. </vt:lpstr>
      <vt:lpstr>Presentación de PowerPoint</vt:lpstr>
      <vt:lpstr>Promoción de la producción</vt:lpstr>
      <vt:lpstr>Variedades de papa consumidas niños 6-24 meses en 4 comunidades. </vt:lpstr>
      <vt:lpstr>Frecuencia de Alimentos niños 12-24 meses </vt:lpstr>
      <vt:lpstr>Crianzas de gallinas y cuyes</vt:lpstr>
      <vt:lpstr>Presentación de PowerPoint</vt:lpstr>
      <vt:lpstr>Compra vs.Produccion </vt:lpstr>
      <vt:lpstr>conclusiones  </vt:lpstr>
      <vt:lpstr>Presentación de PowerPoint</vt:lpstr>
      <vt:lpstr>GRACIAS POR SU ATENCION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Scurrah</dc:creator>
  <cp:lastModifiedBy>Edgar</cp:lastModifiedBy>
  <cp:revision>86</cp:revision>
  <dcterms:created xsi:type="dcterms:W3CDTF">2017-04-14T14:36:32Z</dcterms:created>
  <dcterms:modified xsi:type="dcterms:W3CDTF">2017-07-10T15:08:42Z</dcterms:modified>
</cp:coreProperties>
</file>