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4" r:id="rId2"/>
    <p:sldId id="259" r:id="rId3"/>
    <p:sldId id="260" r:id="rId4"/>
    <p:sldId id="307" r:id="rId5"/>
    <p:sldId id="308" r:id="rId6"/>
    <p:sldId id="286" r:id="rId7"/>
    <p:sldId id="264" r:id="rId8"/>
    <p:sldId id="273" r:id="rId9"/>
    <p:sldId id="269" r:id="rId10"/>
    <p:sldId id="268" r:id="rId11"/>
    <p:sldId id="265" r:id="rId12"/>
    <p:sldId id="277" r:id="rId13"/>
    <p:sldId id="285" r:id="rId14"/>
    <p:sldId id="281" r:id="rId15"/>
    <p:sldId id="282" r:id="rId16"/>
    <p:sldId id="283" r:id="rId17"/>
    <p:sldId id="302" r:id="rId18"/>
    <p:sldId id="288" r:id="rId19"/>
    <p:sldId id="303" r:id="rId20"/>
    <p:sldId id="309" r:id="rId21"/>
    <p:sldId id="305" r:id="rId22"/>
    <p:sldId id="306" r:id="rId23"/>
    <p:sldId id="289" r:id="rId24"/>
    <p:sldId id="310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E75B4-D7E8-4467-8491-816B16FA59B2}">
      <dsp:nvSpPr>
        <dsp:cNvPr id="0" name=""/>
        <dsp:cNvSpPr/>
      </dsp:nvSpPr>
      <dsp:spPr>
        <a:xfrm>
          <a:off x="2015879" y="2638199"/>
          <a:ext cx="3618320" cy="3362592"/>
        </a:xfrm>
        <a:prstGeom prst="ellipse">
          <a:avLst/>
        </a:prstGeom>
        <a:solidFill>
          <a:srgbClr val="FF99CC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u="sng" kern="1200" dirty="0" smtClean="0">
              <a:solidFill>
                <a:srgbClr val="FF0000"/>
              </a:solidFill>
            </a:rPr>
            <a:t>Rotación de cultivos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- Mejora sanidad del suelo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- Promueve reciclaje de nutrientes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- Mejora la fertilidad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- Incrementa población microbiana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 dirty="0"/>
        </a:p>
      </dsp:txBody>
      <dsp:txXfrm>
        <a:off x="2498322" y="3226652"/>
        <a:ext cx="2653435" cy="1513166"/>
      </dsp:txXfrm>
    </dsp:sp>
    <dsp:sp modelId="{769FCFB2-476C-49E9-8FE5-778EFF540067}">
      <dsp:nvSpPr>
        <dsp:cNvPr id="0" name=""/>
        <dsp:cNvSpPr/>
      </dsp:nvSpPr>
      <dsp:spPr>
        <a:xfrm>
          <a:off x="3407999" y="455011"/>
          <a:ext cx="3788236" cy="3259771"/>
        </a:xfrm>
        <a:prstGeom prst="ellipse">
          <a:avLst/>
        </a:prstGeom>
        <a:solidFill>
          <a:srgbClr val="66FF33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u="sng" kern="1200" dirty="0" smtClean="0">
              <a:solidFill>
                <a:srgbClr val="FF0000"/>
              </a:solidFill>
            </a:rPr>
            <a:t>Labranza  reducida</a:t>
          </a:r>
        </a:p>
        <a:p>
          <a:pPr marL="88900" lvl="0" indent="-889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Preserva estructura del suelo</a:t>
          </a:r>
        </a:p>
        <a:p>
          <a:pPr marL="88900" lvl="0" indent="-889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Preserva población microbiana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Reduce emisión de CO2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 Reduce erosión</a:t>
          </a:r>
        </a:p>
        <a:p>
          <a:pPr marL="88900" lvl="0" indent="-889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 Promueve incremento de C orgánico</a:t>
          </a:r>
        </a:p>
        <a:p>
          <a:pPr marL="88900" lvl="0" indent="-8890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Menor inversión de tiempo y mano de obra</a:t>
          </a:r>
          <a:endParaRPr lang="es-ES" sz="1600" kern="1200" dirty="0"/>
        </a:p>
      </dsp:txBody>
      <dsp:txXfrm>
        <a:off x="4566568" y="1297119"/>
        <a:ext cx="2272942" cy="1792874"/>
      </dsp:txXfrm>
    </dsp:sp>
    <dsp:sp modelId="{6F0C42C0-19B5-4930-B771-5F09A8DC0016}">
      <dsp:nvSpPr>
        <dsp:cNvPr id="0" name=""/>
        <dsp:cNvSpPr/>
      </dsp:nvSpPr>
      <dsp:spPr>
        <a:xfrm>
          <a:off x="314896" y="300240"/>
          <a:ext cx="3943513" cy="3635887"/>
        </a:xfrm>
        <a:prstGeom prst="ellipse">
          <a:avLst/>
        </a:prstGeom>
        <a:solidFill>
          <a:srgbClr val="66FF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u="sng" kern="1200" dirty="0" smtClean="0">
            <a:solidFill>
              <a:srgbClr val="FF0000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u="sng" kern="1200" dirty="0" smtClean="0">
              <a:solidFill>
                <a:srgbClr val="FF0000"/>
              </a:solidFill>
            </a:rPr>
            <a:t>Cubierta vegetal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Reduce erosión y escorrentía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Reduce perdida de agua</a:t>
          </a:r>
        </a:p>
        <a:p>
          <a:pPr marL="88900" lvl="0" indent="-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Inhibe germinación de malezas</a:t>
          </a:r>
        </a:p>
        <a:p>
          <a:pPr marL="88900" lvl="0" indent="-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Incrementa y protege población microbiana</a:t>
          </a:r>
        </a:p>
        <a:p>
          <a:pPr marL="88900" lvl="0" indent="-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 Formación de </a:t>
          </a:r>
          <a:r>
            <a:rPr lang="es-ES" sz="1600" kern="1200" dirty="0" err="1" smtClean="0"/>
            <a:t>macroporos</a:t>
          </a:r>
          <a:r>
            <a:rPr lang="es-ES" sz="1600" kern="1200" dirty="0" smtClean="0"/>
            <a:t> biológicos</a:t>
          </a:r>
        </a:p>
        <a:p>
          <a:pPr marL="88900" lvl="0" indent="-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</dsp:txBody>
      <dsp:txXfrm>
        <a:off x="686243" y="1239510"/>
        <a:ext cx="2366108" cy="1999738"/>
      </dsp:txXfrm>
    </dsp:sp>
  </dsp:spTree>
</dsp:drawing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4A3F7-1605-43C1-963E-B7932D9F632D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C17AD-CE9E-4616-87B2-01B891EDC86C}" type="slidenum">
              <a:rPr lang="es-BO" smtClean="0"/>
              <a:pPr/>
              <a:t>‹Nº›</a:t>
            </a:fld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81295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 err="1" smtClean="0"/>
              <a:t>Presentacion</a:t>
            </a:r>
            <a:r>
              <a:rPr lang="es-BO" dirty="0" smtClean="0"/>
              <a:t> de p </a:t>
            </a:r>
            <a:r>
              <a:rPr lang="es-BO" dirty="0" err="1" smtClean="0"/>
              <a:t>sanrem</a:t>
            </a:r>
            <a:r>
              <a:rPr lang="es-BO" dirty="0" smtClean="0"/>
              <a:t> </a:t>
            </a:r>
            <a:r>
              <a:rPr lang="es-BO" dirty="0" err="1" smtClean="0"/>
              <a:t>enficado</a:t>
            </a:r>
            <a:r>
              <a:rPr lang="es-BO" dirty="0" smtClean="0"/>
              <a:t> a AC</a:t>
            </a:r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C17AD-CE9E-4616-87B2-01B891EDC86C}" type="slidenum">
              <a:rPr lang="es-BO" smtClean="0"/>
              <a:pPr/>
              <a:t>1</a:t>
            </a:fld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2138244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 smtClean="0"/>
              <a:t>Sacar abreviaturas</a:t>
            </a:r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C17AD-CE9E-4616-87B2-01B891EDC86C}" type="slidenum">
              <a:rPr lang="es-BO" smtClean="0"/>
              <a:pPr/>
              <a:t>12</a:t>
            </a:fld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2161991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 smtClean="0"/>
              <a:t>Gastos que no </a:t>
            </a:r>
            <a:r>
              <a:rPr lang="es-BO" dirty="0" err="1" smtClean="0"/>
              <a:t>varian</a:t>
            </a:r>
            <a:r>
              <a:rPr lang="es-BO" dirty="0" smtClean="0"/>
              <a:t>,</a:t>
            </a:r>
            <a:r>
              <a:rPr lang="es-BO" baseline="0" dirty="0" smtClean="0"/>
              <a:t> Insumo: gastos que </a:t>
            </a:r>
            <a:r>
              <a:rPr lang="es-BO" baseline="0" dirty="0" err="1" smtClean="0"/>
              <a:t>varian</a:t>
            </a:r>
            <a:r>
              <a:rPr lang="es-BO" baseline="0" dirty="0" smtClean="0"/>
              <a:t>. Uso equivalente del suelo.</a:t>
            </a:r>
          </a:p>
          <a:p>
            <a:r>
              <a:rPr lang="es-BO" baseline="0" dirty="0" smtClean="0"/>
              <a:t>Los </a:t>
            </a:r>
            <a:r>
              <a:rPr lang="es-BO" baseline="0" dirty="0" err="1" smtClean="0"/>
              <a:t>elemtos</a:t>
            </a:r>
            <a:r>
              <a:rPr lang="es-BO" baseline="0" dirty="0" smtClean="0"/>
              <a:t> que se </a:t>
            </a:r>
            <a:r>
              <a:rPr lang="es-BO" baseline="0" dirty="0" err="1" smtClean="0"/>
              <a:t>tomarin</a:t>
            </a:r>
            <a:r>
              <a:rPr lang="es-BO" baseline="0" dirty="0" smtClean="0"/>
              <a:t> </a:t>
            </a:r>
            <a:r>
              <a:rPr lang="es-BO" baseline="0" dirty="0" err="1" smtClean="0"/>
              <a:t>encuenta</a:t>
            </a:r>
            <a:r>
              <a:rPr lang="es-BO" baseline="0" dirty="0" smtClean="0"/>
              <a:t>, </a:t>
            </a:r>
            <a:r>
              <a:rPr lang="es-BO" baseline="0" dirty="0" err="1" smtClean="0"/>
              <a:t>menconar</a:t>
            </a:r>
            <a:r>
              <a:rPr lang="es-BO" baseline="0" dirty="0" smtClean="0"/>
              <a:t> variable de estudio. </a:t>
            </a:r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C17AD-CE9E-4616-87B2-01B891EDC86C}" type="slidenum">
              <a:rPr lang="es-BO" smtClean="0"/>
              <a:pPr/>
              <a:t>14</a:t>
            </a:fld>
            <a:endParaRPr lang="es-BO"/>
          </a:p>
        </p:txBody>
      </p:sp>
    </p:spTree>
    <p:extLst>
      <p:ext uri="{BB962C8B-B14F-4D97-AF65-F5344CB8AC3E}">
        <p14:creationId xmlns="" xmlns:p14="http://schemas.microsoft.com/office/powerpoint/2010/main" val="2788721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2351A-D432-4E23-BF06-7CA30B89BB4B}" type="datetimeFigureOut">
              <a:rPr lang="es-ES" smtClean="0"/>
              <a:pPr/>
              <a:t>14/07/2014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671CB-82F9-4C63-AE4C-2019AFD87C8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42910" y="1727193"/>
            <a:ext cx="785818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ln w="1905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abic Typesetting" pitchFamily="66" charset="-78"/>
              </a:rPr>
              <a:t>Proyecto Mc </a:t>
            </a:r>
            <a:r>
              <a:rPr lang="es-ES" sz="3200" b="1" dirty="0" err="1" smtClean="0">
                <a:ln w="1905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abic Typesetting" pitchFamily="66" charset="-78"/>
              </a:rPr>
              <a:t>Knight</a:t>
            </a:r>
            <a:r>
              <a:rPr lang="es-ES" sz="3200" b="1" dirty="0" smtClean="0">
                <a:ln w="1905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abic Typesetting" pitchFamily="66" charset="-78"/>
              </a:rPr>
              <a:t> – </a:t>
            </a:r>
            <a:r>
              <a:rPr lang="es-ES" sz="3200" b="1" dirty="0" err="1" smtClean="0">
                <a:ln w="1905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abic Typesetting" pitchFamily="66" charset="-78"/>
              </a:rPr>
              <a:t>SANREM</a:t>
            </a:r>
            <a:endParaRPr lang="es-ES" sz="3200" b="1" dirty="0" smtClean="0">
              <a:ln w="1905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abic Typesetting" pitchFamily="66" charset="-78"/>
            </a:endParaRPr>
          </a:p>
          <a:p>
            <a:pPr algn="ctr"/>
            <a:endParaRPr lang="es-ES" sz="3200" b="1" dirty="0" smtClean="0">
              <a:ln w="1905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abic Typesetting" pitchFamily="66" charset="-78"/>
            </a:endParaRPr>
          </a:p>
          <a:p>
            <a:pPr algn="ctr"/>
            <a:endParaRPr lang="es-ES" sz="3200" b="1" dirty="0" smtClean="0">
              <a:ln w="1905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abic Typesetting" pitchFamily="66" charset="-78"/>
            </a:endParaRPr>
          </a:p>
          <a:p>
            <a:pPr algn="ctr"/>
            <a:r>
              <a:rPr lang="es-BO" sz="3200" b="1" dirty="0" smtClean="0">
                <a:ln w="1905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abic Typesetting" pitchFamily="66" charset="-78"/>
              </a:rPr>
              <a:t>AGRICULTURA DE CONSERVACIÓN </a:t>
            </a:r>
            <a:endParaRPr lang="es-ES" sz="3200" b="1" dirty="0" smtClean="0">
              <a:ln w="1905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abic Typesetting" pitchFamily="66" charset="-78"/>
            </a:endParaRPr>
          </a:p>
          <a:p>
            <a:pPr algn="ctr"/>
            <a:endParaRPr lang="es-ES" sz="3200" b="1" dirty="0" smtClean="0">
              <a:ln w="1905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abic Typesetting" pitchFamily="66" charset="-78"/>
            </a:endParaRPr>
          </a:p>
          <a:p>
            <a:pPr algn="ctr"/>
            <a:endParaRPr lang="es-ES" sz="3200" b="1" dirty="0" smtClean="0">
              <a:ln w="1905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abic Typesetting" pitchFamily="66" charset="-78"/>
            </a:endParaRPr>
          </a:p>
          <a:p>
            <a:pPr algn="ctr"/>
            <a:endParaRPr lang="es-ES" sz="3200" b="1" dirty="0" smtClean="0">
              <a:ln w="1905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abic Typesetting" pitchFamily="66" charset="-78"/>
            </a:endParaRPr>
          </a:p>
          <a:p>
            <a:pPr algn="ctr"/>
            <a:r>
              <a:rPr lang="es-ES" sz="2000" b="1" dirty="0" smtClean="0">
                <a:ln w="1905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abic Typesetting" pitchFamily="66" charset="-78"/>
              </a:rPr>
              <a:t>Cochabamba, 14 de julio de 2014</a:t>
            </a:r>
          </a:p>
          <a:p>
            <a:pPr algn="ctr"/>
            <a:endParaRPr lang="es-ES" sz="3200" b="1" dirty="0"/>
          </a:p>
        </p:txBody>
      </p:sp>
      <p:pic>
        <p:nvPicPr>
          <p:cNvPr id="3" name="7 Imagen" descr="aguayo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5 Imagen" descr="logo_proinpa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71470" y="0"/>
            <a:ext cx="2143125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7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357290" y="357166"/>
            <a:ext cx="6400816" cy="560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QUÉ ES “AGRICULTURA DE CONSERVACIÓN</a:t>
            </a: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”</a:t>
            </a:r>
            <a:endParaRPr kumimoji="0" lang="es-E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email">
            <a:lum bright="-18000"/>
          </a:blip>
          <a:srcRect/>
          <a:stretch>
            <a:fillRect/>
          </a:stretch>
        </p:blipFill>
        <p:spPr bwMode="auto">
          <a:xfrm>
            <a:off x="4601793" y="928670"/>
            <a:ext cx="3327793" cy="3013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12 Imagen" descr="DSC0591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85786" y="992264"/>
            <a:ext cx="3334905" cy="29270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7" name="16 Grupo"/>
          <p:cNvGrpSpPr/>
          <p:nvPr/>
        </p:nvGrpSpPr>
        <p:grpSpPr>
          <a:xfrm>
            <a:off x="2826880" y="3786190"/>
            <a:ext cx="3173880" cy="2857520"/>
            <a:chOff x="2826880" y="3786190"/>
            <a:chExt cx="3173880" cy="2857520"/>
          </a:xfrm>
        </p:grpSpPr>
        <p:pic>
          <p:nvPicPr>
            <p:cNvPr id="8" name="7 Imagen" descr="D:\KARINIS\ana k 2013\proyectos 2013\mcnight\fotos para borrar\DSC00659.JPG"/>
            <p:cNvPicPr/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286116" y="5000636"/>
              <a:ext cx="2214578" cy="164307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8 Imagen" descr="D:\KARINIS\ana k 2013\proyectos 2013\mcnight\fotos para borrar\DSC01962.JPG"/>
            <p:cNvPicPr/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2857488" y="4071942"/>
              <a:ext cx="1603660" cy="149370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9 Flecha circular"/>
            <p:cNvSpPr/>
            <p:nvPr/>
          </p:nvSpPr>
          <p:spPr>
            <a:xfrm flipH="1">
              <a:off x="3786182" y="3786190"/>
              <a:ext cx="1285884" cy="857256"/>
            </a:xfrm>
            <a:prstGeom prst="circularArrow">
              <a:avLst>
                <a:gd name="adj1" fmla="val 3740"/>
                <a:gd name="adj2" fmla="val 1237641"/>
                <a:gd name="adj3" fmla="val 19783140"/>
                <a:gd name="adj4" fmla="val 10800000"/>
                <a:gd name="adj5" fmla="val 16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" name="10 Flecha circular"/>
            <p:cNvSpPr/>
            <p:nvPr/>
          </p:nvSpPr>
          <p:spPr>
            <a:xfrm rot="14582271" flipH="1">
              <a:off x="2612566" y="5214950"/>
              <a:ext cx="1285884" cy="857256"/>
            </a:xfrm>
            <a:prstGeom prst="circularArrow">
              <a:avLst>
                <a:gd name="adj1" fmla="val 3740"/>
                <a:gd name="adj2" fmla="val 1237641"/>
                <a:gd name="adj3" fmla="val 19783140"/>
                <a:gd name="adj4" fmla="val 10800000"/>
                <a:gd name="adj5" fmla="val 16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2" name="11 Flecha circular"/>
            <p:cNvSpPr/>
            <p:nvPr/>
          </p:nvSpPr>
          <p:spPr>
            <a:xfrm rot="6582286" flipH="1">
              <a:off x="4763684" y="5179515"/>
              <a:ext cx="1285884" cy="857256"/>
            </a:xfrm>
            <a:prstGeom prst="circularArrow">
              <a:avLst>
                <a:gd name="adj1" fmla="val 3740"/>
                <a:gd name="adj2" fmla="val 1237641"/>
                <a:gd name="adj3" fmla="val 19783140"/>
                <a:gd name="adj4" fmla="val 10800000"/>
                <a:gd name="adj5" fmla="val 16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pic>
          <p:nvPicPr>
            <p:cNvPr id="14" name="Picture 2" descr="D:\KARINIS\ana k 2013\proyectos 2013\mcnight\fotos para borrar\haba.jpg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4065997" y="4071942"/>
              <a:ext cx="1934763" cy="154781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6" name="5 Imagen" descr="logo_proinpa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" y="1"/>
            <a:ext cx="1071537" cy="82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Elipse"/>
          <p:cNvSpPr/>
          <p:nvPr/>
        </p:nvSpPr>
        <p:spPr>
          <a:xfrm>
            <a:off x="2643174" y="3714752"/>
            <a:ext cx="3500462" cy="3143248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1214414" y="1785926"/>
            <a:ext cx="2428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Cobertura vegetal</a:t>
            </a:r>
            <a:endParaRPr lang="es-ES" sz="400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5143504" y="1785926"/>
            <a:ext cx="2428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Labranza reducida</a:t>
            </a:r>
            <a:endParaRPr lang="es-ES" sz="400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214678" y="4357694"/>
            <a:ext cx="24288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Rotación de Cultivos</a:t>
            </a:r>
            <a:endParaRPr lang="es-ES" sz="400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7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5 Imagen" descr="logo_proinpa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1"/>
            <a:ext cx="1071537" cy="82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19 Grupo"/>
          <p:cNvGrpSpPr/>
          <p:nvPr/>
        </p:nvGrpSpPr>
        <p:grpSpPr>
          <a:xfrm>
            <a:off x="857224" y="285728"/>
            <a:ext cx="3786214" cy="3581844"/>
            <a:chOff x="571472" y="214290"/>
            <a:chExt cx="3357586" cy="3143272"/>
          </a:xfrm>
        </p:grpSpPr>
        <p:sp>
          <p:nvSpPr>
            <p:cNvPr id="12" name="11 Elipse"/>
            <p:cNvSpPr/>
            <p:nvPr/>
          </p:nvSpPr>
          <p:spPr>
            <a:xfrm>
              <a:off x="571472" y="285728"/>
              <a:ext cx="3357586" cy="307183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928662" y="214290"/>
              <a:ext cx="2786082" cy="2727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endParaRPr lang="es-ES" sz="1600" b="1" u="sng" dirty="0" smtClean="0">
                <a:solidFill>
                  <a:srgbClr val="FF0000"/>
                </a:solidFill>
              </a:endParaRPr>
            </a:p>
            <a:p>
              <a:pPr lvl="0" algn="ctr"/>
              <a:endParaRPr lang="es-ES" b="1" u="sng" dirty="0" smtClean="0">
                <a:solidFill>
                  <a:srgbClr val="FF0000"/>
                </a:solidFill>
              </a:endParaRPr>
            </a:p>
            <a:p>
              <a:pPr lvl="0" algn="ctr"/>
              <a:r>
                <a:rPr lang="es-ES" b="1" u="sng" dirty="0" smtClean="0">
                  <a:solidFill>
                    <a:srgbClr val="FF0000"/>
                  </a:solidFill>
                </a:rPr>
                <a:t>Cubierta vegetal</a:t>
              </a:r>
            </a:p>
            <a:p>
              <a:pPr lvl="0" algn="ctr"/>
              <a:r>
                <a:rPr lang="es-ES" b="1" dirty="0" smtClean="0"/>
                <a:t>- Reduce erosión y escorrentía</a:t>
              </a:r>
            </a:p>
            <a:p>
              <a:pPr lvl="0" algn="ctr"/>
              <a:r>
                <a:rPr lang="es-ES" b="1" dirty="0" smtClean="0"/>
                <a:t>- Reduce perdida de agua</a:t>
              </a:r>
            </a:p>
            <a:p>
              <a:pPr lvl="0" algn="ctr"/>
              <a:r>
                <a:rPr lang="es-ES" b="1" dirty="0" smtClean="0"/>
                <a:t>- Inhibe germinación de malezas</a:t>
              </a:r>
            </a:p>
            <a:p>
              <a:pPr lvl="0" algn="ctr"/>
              <a:r>
                <a:rPr lang="es-ES" b="1" dirty="0" smtClean="0"/>
                <a:t>- Incrementa y protege población microbiana</a:t>
              </a:r>
            </a:p>
            <a:p>
              <a:pPr lvl="0" algn="ctr"/>
              <a:r>
                <a:rPr lang="es-ES" b="1" dirty="0" smtClean="0"/>
                <a:t>-  Formación de </a:t>
              </a:r>
              <a:r>
                <a:rPr lang="es-ES" b="1" dirty="0" err="1" smtClean="0"/>
                <a:t>macroporos</a:t>
              </a:r>
              <a:r>
                <a:rPr lang="es-ES" b="1" dirty="0" smtClean="0"/>
                <a:t> biológicos</a:t>
              </a:r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2643174" y="3357562"/>
            <a:ext cx="3786214" cy="3500438"/>
            <a:chOff x="2357422" y="3500438"/>
            <a:chExt cx="3357586" cy="3071834"/>
          </a:xfrm>
        </p:grpSpPr>
        <p:sp>
          <p:nvSpPr>
            <p:cNvPr id="18" name="17 Elipse"/>
            <p:cNvSpPr/>
            <p:nvPr/>
          </p:nvSpPr>
          <p:spPr>
            <a:xfrm>
              <a:off x="2357422" y="3500438"/>
              <a:ext cx="3357586" cy="30718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500298" y="3969443"/>
              <a:ext cx="3143272" cy="15395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endParaRPr lang="es-ES" b="1" u="sng" dirty="0" smtClean="0">
                <a:solidFill>
                  <a:srgbClr val="FF0000"/>
                </a:solidFill>
              </a:endParaRPr>
            </a:p>
            <a:p>
              <a:pPr lvl="0" algn="ctr"/>
              <a:r>
                <a:rPr lang="es-ES" b="1" u="sng" dirty="0" smtClean="0">
                  <a:solidFill>
                    <a:srgbClr val="FF0000"/>
                  </a:solidFill>
                </a:rPr>
                <a:t>Rotación de cultivos</a:t>
              </a:r>
            </a:p>
            <a:p>
              <a:pPr lvl="0" algn="ctr"/>
              <a:r>
                <a:rPr lang="es-ES" b="1" dirty="0" smtClean="0"/>
                <a:t> - Mejora sanidad del suelo</a:t>
              </a:r>
            </a:p>
            <a:p>
              <a:pPr lvl="0" algn="ctr"/>
              <a:r>
                <a:rPr lang="es-ES" b="1" dirty="0" smtClean="0"/>
                <a:t> - Promueve reciclaje de nutrientes</a:t>
              </a:r>
            </a:p>
            <a:p>
              <a:pPr lvl="0" algn="ctr"/>
              <a:r>
                <a:rPr lang="es-ES" b="1" dirty="0" smtClean="0"/>
                <a:t> - Mejora la fertilidad</a:t>
              </a:r>
            </a:p>
            <a:p>
              <a:pPr lvl="0" algn="ctr"/>
              <a:r>
                <a:rPr lang="es-ES" b="1" dirty="0" smtClean="0"/>
                <a:t> - Incrementa población microbiana</a:t>
              </a:r>
              <a:endParaRPr lang="es-ES" b="1" dirty="0"/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4357686" y="357166"/>
            <a:ext cx="3786214" cy="3500438"/>
            <a:chOff x="4286248" y="214290"/>
            <a:chExt cx="3357586" cy="3071834"/>
          </a:xfrm>
        </p:grpSpPr>
        <p:sp>
          <p:nvSpPr>
            <p:cNvPr id="17" name="16 Elipse"/>
            <p:cNvSpPr/>
            <p:nvPr/>
          </p:nvSpPr>
          <p:spPr>
            <a:xfrm>
              <a:off x="4286248" y="214290"/>
              <a:ext cx="3357586" cy="3071834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4286248" y="500042"/>
              <a:ext cx="3357586" cy="22687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endParaRPr lang="es-ES" b="1" u="sng" dirty="0" smtClean="0">
                <a:solidFill>
                  <a:srgbClr val="FF0000"/>
                </a:solidFill>
              </a:endParaRPr>
            </a:p>
            <a:p>
              <a:pPr lvl="0" algn="ctr"/>
              <a:r>
                <a:rPr lang="es-ES" b="1" u="sng" dirty="0" smtClean="0">
                  <a:solidFill>
                    <a:srgbClr val="FF0000"/>
                  </a:solidFill>
                </a:rPr>
                <a:t>Labranza  reducida</a:t>
              </a:r>
            </a:p>
            <a:p>
              <a:pPr lvl="0" algn="ctr"/>
              <a:r>
                <a:rPr lang="es-ES" b="1" dirty="0" smtClean="0"/>
                <a:t>- Preserva estructura del suelo</a:t>
              </a:r>
            </a:p>
            <a:p>
              <a:pPr lvl="0" algn="ctr"/>
              <a:r>
                <a:rPr lang="es-ES" b="1" dirty="0" smtClean="0"/>
                <a:t>- Preserva población microbiana</a:t>
              </a:r>
            </a:p>
            <a:p>
              <a:pPr lvl="0" algn="ctr"/>
              <a:r>
                <a:rPr lang="es-ES" b="1" dirty="0" smtClean="0"/>
                <a:t>- Reduce emisión de </a:t>
              </a:r>
              <a:r>
                <a:rPr lang="es-ES" b="1" dirty="0" err="1" smtClean="0"/>
                <a:t>CO2</a:t>
              </a:r>
              <a:endParaRPr lang="es-ES" b="1" dirty="0" smtClean="0"/>
            </a:p>
            <a:p>
              <a:pPr lvl="0" algn="ctr"/>
              <a:r>
                <a:rPr lang="es-ES" b="1" dirty="0" smtClean="0"/>
                <a:t>-  Reduce erosión</a:t>
              </a:r>
            </a:p>
            <a:p>
              <a:pPr lvl="0" algn="ctr"/>
              <a:r>
                <a:rPr lang="es-ES" b="1" dirty="0" smtClean="0"/>
                <a:t>-  Promueve incremento de C orgánico</a:t>
              </a:r>
            </a:p>
            <a:p>
              <a:pPr lvl="0" algn="ctr"/>
              <a:r>
                <a:rPr lang="es-ES" b="1" dirty="0" smtClean="0"/>
                <a:t>- Menor inversión de tiempo y mano de obra</a:t>
              </a:r>
              <a:endParaRPr lang="es-ES" b="1" dirty="0"/>
            </a:p>
          </p:txBody>
        </p:sp>
      </p:grpSp>
      <p:sp>
        <p:nvSpPr>
          <p:cNvPr id="16" name="15 Rectángulo"/>
          <p:cNvSpPr/>
          <p:nvPr/>
        </p:nvSpPr>
        <p:spPr>
          <a:xfrm>
            <a:off x="2214546" y="2357430"/>
            <a:ext cx="4857784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800" dirty="0" smtClean="0">
                <a:solidFill>
                  <a:srgbClr val="FF0000"/>
                </a:solidFill>
                <a:latin typeface="Calibri" pitchFamily="34" charset="0"/>
              </a:rPr>
              <a:t>Propósito</a:t>
            </a:r>
          </a:p>
          <a:p>
            <a:pPr algn="ctr"/>
            <a:r>
              <a:rPr lang="es-ES" sz="2800" dirty="0" smtClean="0">
                <a:latin typeface="Calibri" pitchFamily="34" charset="0"/>
              </a:rPr>
              <a:t>Conservar, mejorar y aprovechar en forma mas eficiente los recursos naturales</a:t>
            </a:r>
            <a:endParaRPr lang="es-ES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 Título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latin typeface="Comic Sans MS" pitchFamily="66" charset="0"/>
              </a:rPr>
              <a:t>DATOS GENERALES</a:t>
            </a:r>
          </a:p>
        </p:txBody>
      </p:sp>
      <p:pic>
        <p:nvPicPr>
          <p:cNvPr id="13" name="7 Imagen" descr="aguay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4 Grupo"/>
          <p:cNvGrpSpPr/>
          <p:nvPr/>
        </p:nvGrpSpPr>
        <p:grpSpPr>
          <a:xfrm>
            <a:off x="428596" y="2000240"/>
            <a:ext cx="8358246" cy="4286280"/>
            <a:chOff x="357188" y="1558925"/>
            <a:chExt cx="8610600" cy="4727575"/>
          </a:xfrm>
        </p:grpSpPr>
        <p:pic>
          <p:nvPicPr>
            <p:cNvPr id="6" name="Picture 20"/>
            <p:cNvPicPr>
              <a:picLocks noChangeAspect="1" noChangeArrowheads="1"/>
            </p:cNvPicPr>
            <p:nvPr/>
          </p:nvPicPr>
          <p:blipFill>
            <a:blip r:embed="rId3" cstate="print">
              <a:lum bright="-24000" contrast="42000"/>
            </a:blip>
            <a:srcRect/>
            <a:stretch>
              <a:fillRect/>
            </a:stretch>
          </p:blipFill>
          <p:spPr bwMode="auto">
            <a:xfrm>
              <a:off x="5500688" y="2428875"/>
              <a:ext cx="3467100" cy="3857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cochabamb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7625" y="1558925"/>
              <a:ext cx="1508125" cy="1816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5" descr="bolivia_rel9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7188" y="2439988"/>
              <a:ext cx="3346450" cy="3846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214438" y="4308475"/>
              <a:ext cx="665162" cy="763588"/>
            </a:xfrm>
            <a:prstGeom prst="rect">
              <a:avLst/>
            </a:prstGeom>
            <a:noFill/>
            <a:ln w="19050">
              <a:solidFill>
                <a:srgbClr val="CC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714480" y="2928934"/>
              <a:ext cx="2214559" cy="1450978"/>
            </a:xfrm>
            <a:prstGeom prst="line">
              <a:avLst/>
            </a:prstGeom>
            <a:noFill/>
            <a:ln w="19050">
              <a:solidFill>
                <a:srgbClr val="CC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714876" y="2571744"/>
              <a:ext cx="2143125" cy="2714631"/>
            </a:xfrm>
            <a:prstGeom prst="line">
              <a:avLst/>
            </a:prstGeom>
            <a:noFill/>
            <a:ln w="28575">
              <a:solidFill>
                <a:srgbClr val="CC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14 Rectángulo"/>
          <p:cNvSpPr/>
          <p:nvPr/>
        </p:nvSpPr>
        <p:spPr>
          <a:xfrm>
            <a:off x="428596" y="1428736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PE" b="1" dirty="0" smtClean="0">
                <a:latin typeface="Comic Sans MS" pitchFamily="66" charset="0"/>
                <a:cs typeface="Times New Roman" pitchFamily="18" charset="0"/>
              </a:rPr>
              <a:t>Ubicación :</a:t>
            </a:r>
            <a:r>
              <a:rPr lang="es-PE" dirty="0" smtClean="0">
                <a:latin typeface="Comic Sans MS" pitchFamily="66" charset="0"/>
                <a:cs typeface="Times New Roman" pitchFamily="18" charset="0"/>
              </a:rPr>
              <a:t> 70 Km de la ciudad de Cochabamba antigua carretera a Santa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7 Imagen" descr="aguay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500034" y="642918"/>
            <a:ext cx="821531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PE" sz="2000" b="1" dirty="0" smtClean="0">
                <a:latin typeface="Comic Sans MS" pitchFamily="66" charset="0"/>
                <a:cs typeface="Times New Roman" pitchFamily="18" charset="0"/>
              </a:rPr>
              <a:t>Altitud :</a:t>
            </a:r>
            <a:r>
              <a:rPr lang="es-PE" sz="2000" dirty="0" smtClean="0">
                <a:latin typeface="Comic Sans MS" pitchFamily="66" charset="0"/>
                <a:cs typeface="Times New Roman" pitchFamily="18" charset="0"/>
              </a:rPr>
              <a:t> 2900 – 4200 m.s.n.m.</a:t>
            </a:r>
          </a:p>
          <a:p>
            <a:pPr algn="just"/>
            <a:endParaRPr lang="es-PE" sz="2000" b="1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s-PE" sz="2000" b="1" dirty="0" smtClean="0">
                <a:latin typeface="Comic Sans MS" pitchFamily="66" charset="0"/>
                <a:cs typeface="Times New Roman" pitchFamily="18" charset="0"/>
              </a:rPr>
              <a:t>Zonas micro climáticas:</a:t>
            </a:r>
            <a:r>
              <a:rPr lang="es-PE" sz="2000" dirty="0" smtClean="0"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algn="just"/>
            <a:r>
              <a:rPr lang="es-PE" sz="2000" dirty="0" smtClean="0">
                <a:latin typeface="Comic Sans MS" pitchFamily="66" charset="0"/>
                <a:cs typeface="Times New Roman" pitchFamily="18" charset="0"/>
              </a:rPr>
              <a:t>Valle</a:t>
            </a:r>
          </a:p>
          <a:p>
            <a:pPr algn="just"/>
            <a:r>
              <a:rPr lang="es-PE" sz="2000" dirty="0" smtClean="0">
                <a:latin typeface="Comic Sans MS" pitchFamily="66" charset="0"/>
                <a:cs typeface="Times New Roman" pitchFamily="18" charset="0"/>
              </a:rPr>
              <a:t>Cabeceras de valle</a:t>
            </a:r>
          </a:p>
          <a:p>
            <a:pPr algn="just"/>
            <a:r>
              <a:rPr lang="es-PE" sz="2000" dirty="0" smtClean="0">
                <a:latin typeface="Comic Sans MS" pitchFamily="66" charset="0"/>
                <a:cs typeface="Times New Roman" pitchFamily="18" charset="0"/>
              </a:rPr>
              <a:t>Zonas de transición</a:t>
            </a:r>
          </a:p>
          <a:p>
            <a:pPr algn="just"/>
            <a:r>
              <a:rPr lang="es-PE" sz="2000" dirty="0" smtClean="0">
                <a:latin typeface="Comic Sans MS" pitchFamily="66" charset="0"/>
                <a:cs typeface="Times New Roman" pitchFamily="18" charset="0"/>
              </a:rPr>
              <a:t>Puna </a:t>
            </a:r>
          </a:p>
          <a:p>
            <a:pPr algn="just"/>
            <a:endParaRPr lang="es-PE" sz="2000" b="1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s-PE" sz="2000" b="1" dirty="0" smtClean="0">
                <a:latin typeface="Comic Sans MS" pitchFamily="66" charset="0"/>
                <a:cs typeface="Times New Roman" pitchFamily="18" charset="0"/>
              </a:rPr>
              <a:t>Clima:</a:t>
            </a:r>
            <a:r>
              <a:rPr lang="es-PE" sz="2000" dirty="0" smtClean="0"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algn="just"/>
            <a:r>
              <a:rPr lang="es-PE" sz="2000" dirty="0" smtClean="0">
                <a:latin typeface="Comic Sans MS" pitchFamily="66" charset="0"/>
                <a:cs typeface="Times New Roman" pitchFamily="18" charset="0"/>
              </a:rPr>
              <a:t>Precipitación: 510 mm/año, </a:t>
            </a:r>
          </a:p>
          <a:p>
            <a:pPr algn="just"/>
            <a:r>
              <a:rPr lang="es-ES" sz="2000" dirty="0" err="1" smtClean="0">
                <a:latin typeface="Comic Sans MS" pitchFamily="66" charset="0"/>
                <a:cs typeface="Times New Roman" pitchFamily="18" charset="0"/>
              </a:rPr>
              <a:t>Tº</a:t>
            </a:r>
            <a:r>
              <a:rPr lang="es-ES" sz="20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s-ES" sz="2000" dirty="0" err="1" smtClean="0">
                <a:latin typeface="Comic Sans MS" pitchFamily="66" charset="0"/>
                <a:cs typeface="Times New Roman" pitchFamily="18" charset="0"/>
              </a:rPr>
              <a:t>prom</a:t>
            </a:r>
            <a:r>
              <a:rPr lang="es-ES" sz="2000" dirty="0" smtClean="0">
                <a:latin typeface="Comic Sans MS" pitchFamily="66" charset="0"/>
                <a:cs typeface="Times New Roman" pitchFamily="18" charset="0"/>
              </a:rPr>
              <a:t>. Anual 11,9 </a:t>
            </a:r>
            <a:r>
              <a:rPr lang="es-ES" sz="2000" dirty="0" err="1" smtClean="0">
                <a:latin typeface="Comic Sans MS" pitchFamily="66" charset="0"/>
                <a:cs typeface="Times New Roman" pitchFamily="18" charset="0"/>
              </a:rPr>
              <a:t>ºC</a:t>
            </a:r>
            <a:r>
              <a:rPr lang="es-ES" sz="2000" dirty="0" smtClean="0">
                <a:latin typeface="Comic Sans MS" pitchFamily="66" charset="0"/>
                <a:cs typeface="Times New Roman" pitchFamily="18" charset="0"/>
              </a:rPr>
              <a:t>. </a:t>
            </a:r>
          </a:p>
          <a:p>
            <a:pPr algn="just"/>
            <a:endParaRPr lang="es-PE" sz="2000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endParaRPr lang="es-ES" sz="2000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s-ES" sz="2000" b="1" dirty="0" smtClean="0">
                <a:latin typeface="Comic Sans MS" pitchFamily="66" charset="0"/>
                <a:cs typeface="Times New Roman" pitchFamily="18" charset="0"/>
              </a:rPr>
              <a:t>Topografía – suelos:</a:t>
            </a:r>
            <a:r>
              <a:rPr lang="es-BO" sz="2000" b="1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s-BO" sz="2000" dirty="0" smtClean="0">
                <a:latin typeface="Comic Sans MS" pitchFamily="66" charset="0"/>
                <a:cs typeface="Times New Roman" pitchFamily="18" charset="0"/>
              </a:rPr>
              <a:t>relieve ondulado, pendientes moderadas a fuertes. </a:t>
            </a:r>
          </a:p>
          <a:p>
            <a:pPr algn="just"/>
            <a:r>
              <a:rPr lang="es-BO" sz="2000" dirty="0" smtClean="0">
                <a:latin typeface="Comic Sans MS" pitchFamily="66" charset="0"/>
                <a:cs typeface="Times New Roman" pitchFamily="18" charset="0"/>
              </a:rPr>
              <a:t>Suelos profundos, bajo contenido de N, P y MO.</a:t>
            </a:r>
          </a:p>
          <a:p>
            <a:pPr algn="just"/>
            <a:endParaRPr lang="es-PE" sz="2000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endParaRPr lang="es-PE" sz="1200" b="1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s-PE" sz="1200" b="1" dirty="0" smtClean="0">
                <a:latin typeface="Comic Sans MS" pitchFamily="66" charset="0"/>
                <a:cs typeface="Times New Roman" pitchFamily="18" charset="0"/>
              </a:rPr>
              <a:t>Fuente </a:t>
            </a:r>
            <a:r>
              <a:rPr lang="es-PE" sz="1200" b="1" dirty="0">
                <a:latin typeface="Comic Sans MS" pitchFamily="66" charset="0"/>
                <a:cs typeface="Times New Roman" pitchFamily="18" charset="0"/>
              </a:rPr>
              <a:t>Diagnóstico </a:t>
            </a:r>
            <a:r>
              <a:rPr lang="es-PE" sz="1200" b="1" dirty="0" err="1">
                <a:latin typeface="Comic Sans MS" pitchFamily="66" charset="0"/>
                <a:cs typeface="Times New Roman" pitchFamily="18" charset="0"/>
              </a:rPr>
              <a:t>CIDETI</a:t>
            </a:r>
            <a:r>
              <a:rPr lang="es-PE" sz="1200" b="1" dirty="0">
                <a:latin typeface="Comic Sans MS" pitchFamily="66" charset="0"/>
                <a:cs typeface="Times New Roman" pitchFamily="18" charset="0"/>
              </a:rPr>
              <a:t>, Línea base</a:t>
            </a:r>
            <a:endParaRPr lang="es-ES" b="1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8" name="Picture 7" descr="D:\KARINIS\ana k 2013\proyectos 2013\mcnight\fotos para borrar\P1040945.JPG"/>
          <p:cNvPicPr>
            <a:picLocks noChangeAspect="1" noChangeArrowheads="1"/>
          </p:cNvPicPr>
          <p:nvPr/>
        </p:nvPicPr>
        <p:blipFill>
          <a:blip r:embed="rId3" cstate="print"/>
          <a:srcRect r="16981"/>
          <a:stretch>
            <a:fillRect/>
          </a:stretch>
        </p:blipFill>
        <p:spPr bwMode="auto">
          <a:xfrm>
            <a:off x="4387848" y="808022"/>
            <a:ext cx="4214810" cy="365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323850" y="1628775"/>
            <a:ext cx="8424863" cy="2871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609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BO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Objetivo general:</a:t>
            </a:r>
            <a:r>
              <a:rPr kumimoji="0" lang="es-B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 </a:t>
            </a:r>
          </a:p>
          <a:p>
            <a:pPr marL="342900" marR="0" lvl="0" indent="-609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BO" sz="2800" dirty="0" smtClean="0">
              <a:latin typeface="Comic Sans MS" pitchFamily="66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B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Promover el uso de algunos componentes de la agricultura de conservación y ampliar la diversificación de los sistemas de cultivos en </a:t>
            </a:r>
            <a:r>
              <a:rPr kumimoji="0" lang="es-BO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Tiraque</a:t>
            </a:r>
            <a:r>
              <a:rPr kumimoji="0" lang="es-B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 y Anzaldo como alternativas para un uso más eficiente de los suelos.</a:t>
            </a: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pic>
        <p:nvPicPr>
          <p:cNvPr id="3" name="2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285720" y="1714488"/>
          <a:ext cx="3357586" cy="4206240"/>
        </p:xfrm>
        <a:graphic>
          <a:graphicData uri="http://schemas.openxmlformats.org/drawingml/2006/table">
            <a:tbl>
              <a:tblPr/>
              <a:tblGrid>
                <a:gridCol w="3357586"/>
              </a:tblGrid>
              <a:tr h="24717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  <a:r>
                        <a:rPr lang="es-AR" sz="1600" b="1" baseline="0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Avena 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54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2. </a:t>
                      </a:r>
                      <a:r>
                        <a:rPr lang="es-AR" sz="1600" b="1" baseline="0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Cebada  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3. </a:t>
                      </a:r>
                      <a:r>
                        <a:rPr lang="es-AR" sz="1600" b="1" dirty="0" err="1" smtClean="0">
                          <a:latin typeface="Calibri"/>
                          <a:ea typeface="Calibri"/>
                          <a:cs typeface="Calibri"/>
                        </a:rPr>
                        <a:t>Triticale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4. 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Arveja forrajera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5. </a:t>
                      </a:r>
                      <a:r>
                        <a:rPr lang="es-AR" sz="1600" b="1" i="1" dirty="0" smtClean="0">
                          <a:latin typeface="Calibri"/>
                          <a:ea typeface="Calibri"/>
                          <a:cs typeface="Calibri"/>
                        </a:rPr>
                        <a:t>Vicia </a:t>
                      </a:r>
                      <a:r>
                        <a:rPr lang="es-AR" sz="1600" b="1" i="1" dirty="0" err="1" smtClean="0">
                          <a:latin typeface="Calibri"/>
                          <a:ea typeface="Calibri"/>
                          <a:cs typeface="Calibri"/>
                        </a:rPr>
                        <a:t>dacycarpa</a:t>
                      </a:r>
                      <a:endParaRPr lang="es-ES" sz="1600" b="1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6. </a:t>
                      </a:r>
                      <a:r>
                        <a:rPr lang="es-AR" sz="1600" b="1" i="1" dirty="0" smtClean="0">
                          <a:latin typeface="Calibri"/>
                          <a:ea typeface="Calibri"/>
                          <a:cs typeface="Calibri"/>
                        </a:rPr>
                        <a:t>Vicia</a:t>
                      </a:r>
                      <a:r>
                        <a:rPr lang="es-AR" sz="1600" b="1" i="1" baseline="0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s-AR" sz="1600" b="1" i="1" baseline="0" dirty="0" err="1" smtClean="0">
                          <a:latin typeface="Calibri"/>
                          <a:ea typeface="Calibri"/>
                          <a:cs typeface="Calibri"/>
                        </a:rPr>
                        <a:t>villosa</a:t>
                      </a:r>
                      <a:endParaRPr lang="es-ES" sz="1600" b="1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7. </a:t>
                      </a:r>
                      <a:r>
                        <a:rPr lang="es-AR" sz="1600" b="1" dirty="0" smtClean="0">
                          <a:latin typeface="+mn-lt"/>
                          <a:ea typeface="Calibri"/>
                          <a:cs typeface="Calibri"/>
                        </a:rPr>
                        <a:t>Avena +  Arveja forrajera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8. 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Avena + </a:t>
                      </a:r>
                      <a:r>
                        <a:rPr lang="es-AR" sz="1600" b="1" i="1" dirty="0" smtClean="0">
                          <a:latin typeface="+mn-lt"/>
                          <a:ea typeface="Calibri"/>
                          <a:cs typeface="Calibri"/>
                        </a:rPr>
                        <a:t>Vicia </a:t>
                      </a:r>
                      <a:r>
                        <a:rPr lang="es-AR" sz="1600" b="1" i="1" dirty="0" err="1" smtClean="0">
                          <a:latin typeface="+mn-lt"/>
                          <a:ea typeface="Calibri"/>
                          <a:cs typeface="Calibri"/>
                        </a:rPr>
                        <a:t>dacycarpa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9. 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Avena + </a:t>
                      </a:r>
                      <a:r>
                        <a:rPr lang="es-AR" sz="1600" b="1" i="1" dirty="0" smtClean="0">
                          <a:latin typeface="+mn-lt"/>
                          <a:ea typeface="Calibri"/>
                          <a:cs typeface="Calibri"/>
                        </a:rPr>
                        <a:t>Vicia</a:t>
                      </a:r>
                      <a:r>
                        <a:rPr lang="es-AR" sz="1600" b="1" i="1" baseline="0" dirty="0" smtClean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AR" sz="1600" b="1" i="1" baseline="0" dirty="0" err="1" smtClean="0">
                          <a:latin typeface="+mn-lt"/>
                          <a:ea typeface="Calibri"/>
                          <a:cs typeface="Calibri"/>
                        </a:rPr>
                        <a:t>villosa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10. </a:t>
                      </a:r>
                      <a:r>
                        <a:rPr lang="es-AR" sz="1600" b="1" dirty="0" smtClean="0">
                          <a:latin typeface="+mn-lt"/>
                          <a:ea typeface="Calibri"/>
                          <a:cs typeface="Calibri"/>
                        </a:rPr>
                        <a:t>Cebada + Arveja forrajera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11. 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Cebada + </a:t>
                      </a:r>
                      <a:r>
                        <a:rPr lang="es-AR" sz="1600" b="1" i="1" dirty="0" smtClean="0">
                          <a:latin typeface="+mn-lt"/>
                          <a:ea typeface="Calibri"/>
                          <a:cs typeface="Calibri"/>
                        </a:rPr>
                        <a:t>Vicia </a:t>
                      </a:r>
                      <a:r>
                        <a:rPr lang="es-AR" sz="1600" b="1" i="1" dirty="0" err="1" smtClean="0">
                          <a:latin typeface="+mn-lt"/>
                          <a:ea typeface="Calibri"/>
                          <a:cs typeface="Calibri"/>
                        </a:rPr>
                        <a:t>dacycarpa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12. 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Cebada + </a:t>
                      </a:r>
                      <a:r>
                        <a:rPr lang="es-AR" sz="1600" b="1" i="1" dirty="0" smtClean="0">
                          <a:latin typeface="+mn-lt"/>
                          <a:ea typeface="Calibri"/>
                          <a:cs typeface="Calibri"/>
                        </a:rPr>
                        <a:t>Vicia</a:t>
                      </a:r>
                      <a:r>
                        <a:rPr lang="es-AR" sz="1600" b="1" i="1" baseline="0" dirty="0" smtClean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AR" sz="1600" b="1" i="1" baseline="0" dirty="0" err="1" smtClean="0">
                          <a:latin typeface="+mn-lt"/>
                          <a:ea typeface="Calibri"/>
                          <a:cs typeface="Calibri"/>
                        </a:rPr>
                        <a:t>villosa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13. </a:t>
                      </a:r>
                      <a:r>
                        <a:rPr lang="es-AR" sz="1600" b="1" dirty="0" err="1" smtClean="0">
                          <a:latin typeface="Calibri"/>
                          <a:ea typeface="Calibri"/>
                          <a:cs typeface="Calibri"/>
                        </a:rPr>
                        <a:t>Triticale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 +</a:t>
                      </a:r>
                      <a:r>
                        <a:rPr lang="es-AR" sz="1600" b="1" dirty="0" smtClean="0">
                          <a:latin typeface="+mn-lt"/>
                          <a:ea typeface="Calibri"/>
                          <a:cs typeface="Calibri"/>
                        </a:rPr>
                        <a:t> Arveja forrajera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14. </a:t>
                      </a:r>
                      <a:r>
                        <a:rPr lang="es-AR" sz="1600" b="1" dirty="0" err="1" smtClean="0">
                          <a:latin typeface="Calibri"/>
                          <a:ea typeface="Calibri"/>
                          <a:cs typeface="Calibri"/>
                        </a:rPr>
                        <a:t>Triticale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 + </a:t>
                      </a:r>
                      <a:r>
                        <a:rPr lang="es-AR" sz="1600" b="1" i="1" dirty="0" smtClean="0">
                          <a:latin typeface="+mn-lt"/>
                          <a:ea typeface="Calibri"/>
                          <a:cs typeface="Calibri"/>
                        </a:rPr>
                        <a:t>Vicia </a:t>
                      </a:r>
                      <a:r>
                        <a:rPr lang="es-AR" sz="1600" b="1" i="1" dirty="0" err="1" smtClean="0">
                          <a:latin typeface="+mn-lt"/>
                          <a:ea typeface="Calibri"/>
                          <a:cs typeface="Calibri"/>
                        </a:rPr>
                        <a:t>dacycarpa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7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s-AR" sz="1600" b="1" dirty="0">
                          <a:latin typeface="Calibri"/>
                          <a:ea typeface="Calibri"/>
                          <a:cs typeface="Calibri"/>
                        </a:rPr>
                        <a:t>15. </a:t>
                      </a:r>
                      <a:r>
                        <a:rPr lang="es-AR" sz="1600" b="1" dirty="0" err="1" smtClean="0">
                          <a:latin typeface="Calibri"/>
                          <a:ea typeface="Calibri"/>
                          <a:cs typeface="Calibri"/>
                        </a:rPr>
                        <a:t>Triticale</a:t>
                      </a:r>
                      <a:r>
                        <a:rPr lang="es-AR" sz="1600" b="1" dirty="0" smtClean="0">
                          <a:latin typeface="Calibri"/>
                          <a:ea typeface="Calibri"/>
                          <a:cs typeface="Calibri"/>
                        </a:rPr>
                        <a:t> + </a:t>
                      </a:r>
                      <a:r>
                        <a:rPr lang="es-AR" sz="1600" b="1" i="1" dirty="0" smtClean="0">
                          <a:latin typeface="+mn-lt"/>
                          <a:ea typeface="Calibri"/>
                          <a:cs typeface="Calibri"/>
                        </a:rPr>
                        <a:t>Vicia</a:t>
                      </a:r>
                      <a:r>
                        <a:rPr lang="es-AR" sz="1600" b="1" i="1" baseline="0" dirty="0" smtClean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AR" sz="1600" b="1" i="1" baseline="0" dirty="0" err="1" smtClean="0">
                          <a:latin typeface="+mn-lt"/>
                          <a:ea typeface="Calibri"/>
                          <a:cs typeface="Calibri"/>
                        </a:rPr>
                        <a:t>villosa</a:t>
                      </a:r>
                      <a:endParaRPr lang="es-E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428596" y="571480"/>
            <a:ext cx="8229600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Componentes AC: Cobertura Vegetal</a:t>
            </a:r>
            <a:endParaRPr kumimoji="0" lang="es-ES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71472" y="285728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ctr" eaLnBrk="0" hangingPunct="0"/>
            <a:r>
              <a:rPr lang="es-ES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METODOLOGÍA DE INVESTIGACIÓN</a:t>
            </a:r>
            <a:endParaRPr lang="es-ES" dirty="0">
              <a:latin typeface="Comic Sans MS" pitchFamily="66" charset="0"/>
              <a:ea typeface="Times New Roman" pitchFamily="18" charset="0"/>
              <a:cs typeface="Calibri" pitchFamily="34" charset="0"/>
            </a:endParaRPr>
          </a:p>
        </p:txBody>
      </p:sp>
      <p:pic>
        <p:nvPicPr>
          <p:cNvPr id="8" name="7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7" descr="E:\A-fotos\A-Proyectos\SANREM\CIF\cevada mas vicia dasicarp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488" y="4214818"/>
            <a:ext cx="3048482" cy="2286016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8" descr="E:\A-fotos\A-Proyectos\SANREM\CIF\cevada mas vicia villos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47988" y="4214819"/>
            <a:ext cx="2667416" cy="2357454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9" descr="E:\A-fotos\A-Proyectos\SANREM\CIF\cevada y arveja forragera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1142984"/>
            <a:ext cx="2762266" cy="2286016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" descr="E:\A-fotos\A-Proyectos\SANREM\CIF\arveja forragera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071934" y="2714620"/>
            <a:ext cx="3143269" cy="2571377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20" descr="E:\A-fotos\A-Proyectos\SANREM\CIF\cevada y vicia dacicarpa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643570" y="1214422"/>
            <a:ext cx="3048475" cy="2286011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17 CuadroTexto"/>
          <p:cNvSpPr txBox="1"/>
          <p:nvPr/>
        </p:nvSpPr>
        <p:spPr>
          <a:xfrm rot="20144017">
            <a:off x="1159789" y="3009237"/>
            <a:ext cx="3214710" cy="181588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En colaboración con instituciones de investigación:</a:t>
            </a:r>
          </a:p>
          <a:p>
            <a:pPr algn="ctr"/>
            <a:r>
              <a:rPr lang="es-ES" sz="2800" b="1" dirty="0" err="1" smtClean="0"/>
              <a:t>CIF</a:t>
            </a:r>
            <a:r>
              <a:rPr lang="es-ES" sz="2800" b="1" dirty="0" smtClean="0"/>
              <a:t> - </a:t>
            </a:r>
            <a:r>
              <a:rPr lang="es-ES" sz="2800" b="1" dirty="0" err="1" smtClean="0"/>
              <a:t>CIFEMA</a:t>
            </a:r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Marcador de contenido" descr="C:\Users\Leonardo Zambrana\Desktop\sembradora de quinua\1367610297468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3714752"/>
            <a:ext cx="2500330" cy="2877347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642910" y="214290"/>
            <a:ext cx="82296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s-ES" sz="2400" b="1" dirty="0" smtClean="0">
                <a:latin typeface="Comic Sans MS" pitchFamily="66" charset="0"/>
              </a:rPr>
              <a:t>Componentes AC: </a:t>
            </a:r>
            <a:r>
              <a:rPr lang="es-ES" sz="2400" b="1" dirty="0" smtClean="0">
                <a:latin typeface="Comic Sans MS" pitchFamily="66" charset="0"/>
                <a:ea typeface="+mj-ea"/>
                <a:cs typeface="+mj-cs"/>
              </a:rPr>
              <a:t>Labranza Reducida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357818" y="1500174"/>
            <a:ext cx="3143272" cy="112371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b="1" dirty="0" smtClean="0"/>
              <a:t>Desarrollando implementos para siembra manual y tracción animal </a:t>
            </a:r>
            <a:endParaRPr lang="es-ES" sz="2000" b="1" dirty="0"/>
          </a:p>
        </p:txBody>
      </p:sp>
      <p:pic>
        <p:nvPicPr>
          <p:cNvPr id="5" name="4 Imagen" descr="DSC00986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57158" y="2643182"/>
            <a:ext cx="2902736" cy="2177053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5 Imagen" descr="DSC09420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857356" y="1000108"/>
            <a:ext cx="3143271" cy="2357454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95576" y="2857496"/>
            <a:ext cx="4005580" cy="3571900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entaur" pitchFamily="18" charset="0"/>
              <a:ea typeface="+mj-ea"/>
              <a:cs typeface="+mj-cs"/>
            </a:endParaRPr>
          </a:p>
        </p:txBody>
      </p:sp>
      <p:pic>
        <p:nvPicPr>
          <p:cNvPr id="14" name="Picture 2" descr="E:\A-fotos\Varios9\DSC0003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00430" y="11287180"/>
            <a:ext cx="3857651" cy="289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E:\A-fotos\Varios9\DSC0003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3" y="1000108"/>
            <a:ext cx="2950342" cy="2214578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2" descr="E:\A-fotos\Varios15\DSC0477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1643050"/>
            <a:ext cx="2978997" cy="2234248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10 Imagen" descr="DSC00979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1000100" y="3429000"/>
            <a:ext cx="3057796" cy="2500330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15 CuadroTexto"/>
          <p:cNvSpPr txBox="1"/>
          <p:nvPr/>
        </p:nvSpPr>
        <p:spPr>
          <a:xfrm>
            <a:off x="5715008" y="1214422"/>
            <a:ext cx="3286180" cy="146423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b="1" dirty="0" smtClean="0"/>
              <a:t>En cultivos comerciales como papa y quinua.</a:t>
            </a:r>
          </a:p>
          <a:p>
            <a:pPr algn="just">
              <a:buFont typeface="Arial" pitchFamily="34" charset="0"/>
              <a:buChar char="•"/>
            </a:pPr>
            <a:r>
              <a:rPr lang="es-ES" sz="2000" b="1" dirty="0" smtClean="0"/>
              <a:t>Siembra manual y tracción animal</a:t>
            </a:r>
            <a:endParaRPr lang="es-ES" sz="2000" b="1" dirty="0"/>
          </a:p>
        </p:txBody>
      </p:sp>
      <p:pic>
        <p:nvPicPr>
          <p:cNvPr id="17" name="Picture 3" descr="E:\A-fotos\Varios19\DSC05864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500562" y="2928934"/>
            <a:ext cx="4320000" cy="3525752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1 Título"/>
          <p:cNvSpPr txBox="1">
            <a:spLocks/>
          </p:cNvSpPr>
          <p:nvPr/>
        </p:nvSpPr>
        <p:spPr>
          <a:xfrm>
            <a:off x="500034" y="142852"/>
            <a:ext cx="82296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s-ES" sz="2400" b="1" dirty="0" smtClean="0">
                <a:latin typeface="Comic Sans MS" pitchFamily="66" charset="0"/>
              </a:rPr>
              <a:t>Componentes AC: </a:t>
            </a:r>
            <a:r>
              <a:rPr lang="es-ES" sz="2400" b="1" dirty="0" smtClean="0">
                <a:latin typeface="Comic Sans MS" pitchFamily="66" charset="0"/>
                <a:ea typeface="+mj-ea"/>
                <a:cs typeface="+mj-cs"/>
              </a:rPr>
              <a:t>Labranza Reducida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54553" y="5786454"/>
            <a:ext cx="32744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  <a:ea typeface="+mj-ea"/>
                <a:cs typeface="+mj-cs"/>
              </a:rPr>
              <a:t>Ciclo de rotación tradicional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2" name="Picture 2" descr="D:\KARINIS\ana k 2013\proyectos 2013\mcnight\fotos para borrar\DSC0062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85852" y="4071942"/>
            <a:ext cx="1857388" cy="1726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D:\KARINIS\disco 1 escoger\mapas atlas\fotos atlas\SE\prod agricola\P204001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38" y="1700081"/>
            <a:ext cx="2114724" cy="1586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D:\KARINIS\disco 1 escoger\mapas atlas\fotos atlas\SE\prod agricola\DSC0029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406" y="2812188"/>
            <a:ext cx="1643074" cy="1688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14 Flecha circular"/>
          <p:cNvSpPr/>
          <p:nvPr/>
        </p:nvSpPr>
        <p:spPr>
          <a:xfrm rot="18849591" flipH="1">
            <a:off x="532556" y="1657804"/>
            <a:ext cx="920935" cy="519519"/>
          </a:xfrm>
          <a:prstGeom prst="circularArrow">
            <a:avLst>
              <a:gd name="adj1" fmla="val 3740"/>
              <a:gd name="adj2" fmla="val 1237641"/>
              <a:gd name="adj3" fmla="val 19783140"/>
              <a:gd name="adj4" fmla="val 10800000"/>
              <a:gd name="adj5" fmla="val 16305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Flecha circular"/>
          <p:cNvSpPr/>
          <p:nvPr/>
        </p:nvSpPr>
        <p:spPr>
          <a:xfrm rot="14582271" flipH="1">
            <a:off x="632108" y="4394312"/>
            <a:ext cx="779278" cy="613956"/>
          </a:xfrm>
          <a:prstGeom prst="circularArrow">
            <a:avLst>
              <a:gd name="adj1" fmla="val 3740"/>
              <a:gd name="adj2" fmla="val 1237641"/>
              <a:gd name="adj3" fmla="val 19783140"/>
              <a:gd name="adj4" fmla="val 10800000"/>
              <a:gd name="adj5" fmla="val 16305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16 Flecha circular"/>
          <p:cNvSpPr/>
          <p:nvPr/>
        </p:nvSpPr>
        <p:spPr>
          <a:xfrm rot="7553818" flipH="1">
            <a:off x="3031104" y="4235292"/>
            <a:ext cx="779278" cy="613956"/>
          </a:xfrm>
          <a:prstGeom prst="circularArrow">
            <a:avLst>
              <a:gd name="adj1" fmla="val 3740"/>
              <a:gd name="adj2" fmla="val 1237641"/>
              <a:gd name="adj3" fmla="val 19783140"/>
              <a:gd name="adj4" fmla="val 10800000"/>
              <a:gd name="adj5" fmla="val 16305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785918" y="1142984"/>
            <a:ext cx="1176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1er Año. Papa</a:t>
            </a:r>
            <a:endParaRPr lang="es-E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0" y="2143116"/>
            <a:ext cx="1176751" cy="64633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2do Año. Haba</a:t>
            </a:r>
            <a:endParaRPr lang="es-E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7049" y="4929198"/>
            <a:ext cx="133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3er Año. Cereales</a:t>
            </a:r>
            <a:endParaRPr lang="es-E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1" name="Picture 2" descr="C:\Users\Ana Karina\Desktop\DESCANSO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71736" y="2928934"/>
            <a:ext cx="1714512" cy="1311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21 Flecha circular"/>
          <p:cNvSpPr/>
          <p:nvPr/>
        </p:nvSpPr>
        <p:spPr>
          <a:xfrm rot="1476540" flipH="1">
            <a:off x="2995272" y="2169822"/>
            <a:ext cx="920935" cy="519518"/>
          </a:xfrm>
          <a:prstGeom prst="circularArrow">
            <a:avLst>
              <a:gd name="adj1" fmla="val 3740"/>
              <a:gd name="adj2" fmla="val 1237641"/>
              <a:gd name="adj3" fmla="val 19783140"/>
              <a:gd name="adj4" fmla="val 10800000"/>
              <a:gd name="adj5" fmla="val 16305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857488" y="2643182"/>
            <a:ext cx="133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Descanso</a:t>
            </a:r>
            <a:endParaRPr lang="es-E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24" name="23 Grupo"/>
          <p:cNvGrpSpPr/>
          <p:nvPr/>
        </p:nvGrpSpPr>
        <p:grpSpPr>
          <a:xfrm>
            <a:off x="3857620" y="1571612"/>
            <a:ext cx="5429288" cy="3888268"/>
            <a:chOff x="857224" y="357166"/>
            <a:chExt cx="5429288" cy="3888268"/>
          </a:xfrm>
        </p:grpSpPr>
        <p:pic>
          <p:nvPicPr>
            <p:cNvPr id="25" name="Picture 4" descr="D:\KARINIS\ana k 2013\proyectos 2013\mcnight\fotos para borrar\DSC01800.JPG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 rot="5400000">
              <a:off x="3010399" y="561446"/>
              <a:ext cx="1620662" cy="13549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5" descr="D:\KARINIS\ana k 2013\proyectos 2013\mcnight\fotos para borrar\DSC02933.JPG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2258718" y="2428868"/>
              <a:ext cx="1456026" cy="181656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" name="Picture 2" descr="D:\KARINIS\disco 1 escoger\mapas atlas\fotos atlas\SE\prod agricola\DSC00294.JP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3690932" y="2000240"/>
              <a:ext cx="1809762" cy="135732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" name="Picture 3" descr="D:\KARINIS\disco 1 escoger\mapas atlas\fotos atlas\SE\prod agricola\P2040015.JPG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1500139" y="1285860"/>
              <a:ext cx="1619262" cy="121444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29" name="28 Grupo"/>
            <p:cNvGrpSpPr/>
            <p:nvPr/>
          </p:nvGrpSpPr>
          <p:grpSpPr>
            <a:xfrm>
              <a:off x="857224" y="357166"/>
              <a:ext cx="5429288" cy="3789243"/>
              <a:chOff x="857224" y="714356"/>
              <a:chExt cx="5429288" cy="3789243"/>
            </a:xfrm>
          </p:grpSpPr>
          <p:sp>
            <p:nvSpPr>
              <p:cNvPr id="30" name="29 Flecha circular"/>
              <p:cNvSpPr/>
              <p:nvPr/>
            </p:nvSpPr>
            <p:spPr>
              <a:xfrm rot="9418388" flipH="1">
                <a:off x="3545427" y="3646343"/>
                <a:ext cx="1285884" cy="857256"/>
              </a:xfrm>
              <a:prstGeom prst="circularArrow">
                <a:avLst>
                  <a:gd name="adj1" fmla="val 3740"/>
                  <a:gd name="adj2" fmla="val 1237641"/>
                  <a:gd name="adj3" fmla="val 19783140"/>
                  <a:gd name="adj4" fmla="val 10800000"/>
                  <a:gd name="adj5" fmla="val 16305"/>
                </a:avLst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30 Flecha circular"/>
              <p:cNvSpPr/>
              <p:nvPr/>
            </p:nvSpPr>
            <p:spPr>
              <a:xfrm rot="3602733" flipH="1">
                <a:off x="3978518" y="1413997"/>
                <a:ext cx="1285884" cy="857256"/>
              </a:xfrm>
              <a:prstGeom prst="circularArrow">
                <a:avLst>
                  <a:gd name="adj1" fmla="val 3740"/>
                  <a:gd name="adj2" fmla="val 1237641"/>
                  <a:gd name="adj3" fmla="val 19783140"/>
                  <a:gd name="adj4" fmla="val 10800000"/>
                  <a:gd name="adj5" fmla="val 16305"/>
                </a:avLst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31 CuadroTexto"/>
              <p:cNvSpPr txBox="1"/>
              <p:nvPr/>
            </p:nvSpPr>
            <p:spPr>
              <a:xfrm>
                <a:off x="3857620" y="3643314"/>
                <a:ext cx="16430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3er Año. Haba</a:t>
                </a:r>
                <a:endParaRPr lang="es-ES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32 CuadroTexto"/>
              <p:cNvSpPr txBox="1"/>
              <p:nvPr/>
            </p:nvSpPr>
            <p:spPr>
              <a:xfrm>
                <a:off x="4143372" y="785794"/>
                <a:ext cx="21431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4 </a:t>
                </a:r>
                <a:r>
                  <a:rPr lang="es-ES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to</a:t>
                </a:r>
                <a:r>
                  <a:rPr lang="es-E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Año. Forrajes asociados</a:t>
                </a:r>
                <a:endParaRPr lang="es-ES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33 Flecha circular"/>
              <p:cNvSpPr/>
              <p:nvPr/>
            </p:nvSpPr>
            <p:spPr>
              <a:xfrm rot="19886744" flipH="1">
                <a:off x="2214546" y="714356"/>
                <a:ext cx="1000132" cy="857256"/>
              </a:xfrm>
              <a:prstGeom prst="circularArrow">
                <a:avLst>
                  <a:gd name="adj1" fmla="val 3740"/>
                  <a:gd name="adj2" fmla="val 1237641"/>
                  <a:gd name="adj3" fmla="val 19783140"/>
                  <a:gd name="adj4" fmla="val 10800000"/>
                  <a:gd name="adj5" fmla="val 16305"/>
                </a:avLst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34 CuadroTexto"/>
              <p:cNvSpPr txBox="1"/>
              <p:nvPr/>
            </p:nvSpPr>
            <p:spPr>
              <a:xfrm>
                <a:off x="857224" y="3714752"/>
                <a:ext cx="16430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2do Año. quinua</a:t>
                </a:r>
                <a:endParaRPr lang="es-ES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6" name="35 Flecha circular"/>
              <p:cNvSpPr/>
              <p:nvPr/>
            </p:nvSpPr>
            <p:spPr>
              <a:xfrm rot="14108752" flipH="1">
                <a:off x="1433519" y="2772802"/>
                <a:ext cx="1285884" cy="857256"/>
              </a:xfrm>
              <a:prstGeom prst="circularArrow">
                <a:avLst>
                  <a:gd name="adj1" fmla="val 3740"/>
                  <a:gd name="adj2" fmla="val 1237641"/>
                  <a:gd name="adj3" fmla="val 19783140"/>
                  <a:gd name="adj4" fmla="val 10800000"/>
                  <a:gd name="adj5" fmla="val 16305"/>
                </a:avLst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500166" y="1202280"/>
                <a:ext cx="16430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1 </a:t>
                </a:r>
                <a:r>
                  <a:rPr lang="es-ES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er</a:t>
                </a:r>
                <a:r>
                  <a:rPr lang="es-E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Año. Papa</a:t>
                </a:r>
                <a:endParaRPr lang="es-ES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4929190" y="5572140"/>
            <a:ext cx="32861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  <a:ea typeface="+mj-ea"/>
                <a:cs typeface="+mj-cs"/>
              </a:rPr>
              <a:t>Ciclo de rotación propuesto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" name="1 Título"/>
          <p:cNvSpPr txBox="1">
            <a:spLocks/>
          </p:cNvSpPr>
          <p:nvPr/>
        </p:nvSpPr>
        <p:spPr>
          <a:xfrm>
            <a:off x="642910" y="214290"/>
            <a:ext cx="82296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s-ES" sz="2400" b="1" dirty="0" smtClean="0">
                <a:latin typeface="Comic Sans MS" pitchFamily="66" charset="0"/>
              </a:rPr>
              <a:t>Componentes AC: R</a:t>
            </a:r>
            <a:r>
              <a:rPr lang="es-ES" sz="2400" b="1" dirty="0" smtClean="0">
                <a:latin typeface="Comic Sans MS" pitchFamily="66" charset="0"/>
                <a:ea typeface="+mj-ea"/>
                <a:cs typeface="+mj-cs"/>
              </a:rPr>
              <a:t>otación de cultivos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2" y="6145237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E:\A-fotos\A-Proyectos\SANREM\Biomasa\DSC0968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3" y="1607630"/>
            <a:ext cx="2428892" cy="1821394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3" descr="E:\A-fotos\A-Proyectos\SANREM\Biomasa\DSC0968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73470" y="1000132"/>
            <a:ext cx="2455720" cy="1841512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5" descr="E:\A-fotos\A-Proyectos\SANREM\Biomasa\DSC09378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0034" y="3214710"/>
            <a:ext cx="2500302" cy="2071705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4" descr="E:\A-fotos\A-Proyectos\SANREM\Biomasa\DSC09379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71736" y="2500330"/>
            <a:ext cx="2286015" cy="1963346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2" descr="D:\KARINIS\fotos k\trabajo\fotos evaluacion\avena mas vicia dasicarpa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643438" y="3000372"/>
            <a:ext cx="4303193" cy="3441733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16 Flecha en U"/>
          <p:cNvSpPr/>
          <p:nvPr/>
        </p:nvSpPr>
        <p:spPr>
          <a:xfrm rot="16200000" flipH="1">
            <a:off x="750067" y="2607487"/>
            <a:ext cx="4500594" cy="2571768"/>
          </a:xfrm>
          <a:prstGeom prst="uturnArrow">
            <a:avLst>
              <a:gd name="adj1" fmla="val 8210"/>
              <a:gd name="adj2" fmla="val 18087"/>
              <a:gd name="adj3" fmla="val 17099"/>
              <a:gd name="adj4" fmla="val 43750"/>
              <a:gd name="adj5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429256" y="1500174"/>
            <a:ext cx="250033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Asociaciones adaptadas a las condiciones de la región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642910" y="428604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EVALUACIONES TÉCNICAS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 descr="aguayo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642910" y="214290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EVALUACIONES TÉCNICAS</a:t>
            </a:r>
          </a:p>
        </p:txBody>
      </p:sp>
      <p:pic>
        <p:nvPicPr>
          <p:cNvPr id="6" name="Picture 4" descr="E:\A-fotos\A-Proyectos\SANREM\Anzaldo\DSC0936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59205" y="571480"/>
            <a:ext cx="3541489" cy="2655717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C:\Users\Pablo\Desktop\Laboratorio\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81802" y="1905041"/>
            <a:ext cx="3381034" cy="2808951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2" descr="F:\Fotos\Varios3\DSC0686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110496" y="3364536"/>
            <a:ext cx="3651637" cy="2987667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6" descr="D:\KARINIS\ana k 2013\proyectos 2013\mcnight\fotos para borrar\DSC06880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396510" y="3547942"/>
            <a:ext cx="3390067" cy="2810066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11 CuadroTexto"/>
          <p:cNvSpPr txBox="1"/>
          <p:nvPr/>
        </p:nvSpPr>
        <p:spPr>
          <a:xfrm>
            <a:off x="5853122" y="1000108"/>
            <a:ext cx="2362216" cy="44267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s-ES" sz="2000" b="1" dirty="0" smtClean="0"/>
              <a:t>Salud del suelo</a:t>
            </a:r>
            <a:endParaRPr lang="es-ES" sz="2000" b="1" dirty="0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8" cstate="email">
            <a:lum bright="-10000"/>
          </a:blip>
          <a:srcRect/>
          <a:stretch>
            <a:fillRect/>
          </a:stretch>
        </p:blipFill>
        <p:spPr bwMode="auto">
          <a:xfrm>
            <a:off x="4857752" y="2071678"/>
            <a:ext cx="4081824" cy="3224841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0" y="2000240"/>
            <a:ext cx="7358114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BO" sz="2000" b="1" dirty="0" smtClean="0">
                <a:solidFill>
                  <a:schemeClr val="accent2">
                    <a:lumMod val="50000"/>
                  </a:schemeClr>
                </a:solidFill>
                <a:latin typeface="Centaur" pitchFamily="18" charset="0"/>
                <a:ea typeface="+mj-ea"/>
                <a:cs typeface="+mj-cs"/>
              </a:rPr>
              <a:t>Efecto de las asociaciones cereal/leguminosa en la </a:t>
            </a:r>
          </a:p>
          <a:p>
            <a:pPr lvl="0" algn="ctr">
              <a:spcBef>
                <a:spcPct val="0"/>
              </a:spcBef>
            </a:pPr>
            <a:r>
              <a:rPr lang="es-BO" sz="2000" b="1" dirty="0" smtClean="0">
                <a:solidFill>
                  <a:schemeClr val="accent2">
                    <a:lumMod val="50000"/>
                  </a:schemeClr>
                </a:solidFill>
                <a:latin typeface="Centaur" pitchFamily="18" charset="0"/>
                <a:ea typeface="+mj-ea"/>
                <a:cs typeface="+mj-cs"/>
              </a:rPr>
              <a:t>Relación Equivalente del Suelo  - RES </a:t>
            </a:r>
            <a:r>
              <a:rPr lang="es-BO" sz="1600" b="1" dirty="0" smtClean="0">
                <a:solidFill>
                  <a:schemeClr val="accent2">
                    <a:lumMod val="50000"/>
                  </a:schemeClr>
                </a:solidFill>
                <a:latin typeface="Centaur" pitchFamily="18" charset="0"/>
                <a:ea typeface="+mj-ea"/>
                <a:cs typeface="+mj-cs"/>
              </a:rPr>
              <a:t>(</a:t>
            </a:r>
            <a:r>
              <a:rPr lang="es-ES" sz="1400" dirty="0" err="1" smtClean="0"/>
              <a:t>Liebman</a:t>
            </a:r>
            <a:r>
              <a:rPr lang="es-ES" sz="1400" dirty="0" smtClean="0"/>
              <a:t> y </a:t>
            </a:r>
            <a:r>
              <a:rPr lang="es-ES" sz="1400" dirty="0" err="1" smtClean="0"/>
              <a:t>Dyck</a:t>
            </a:r>
            <a:r>
              <a:rPr lang="es-ES" sz="1400" dirty="0" smtClean="0"/>
              <a:t>, 1993)</a:t>
            </a:r>
            <a:endParaRPr lang="es-ES" sz="2000" b="1" dirty="0" smtClean="0">
              <a:solidFill>
                <a:schemeClr val="accent2">
                  <a:lumMod val="50000"/>
                </a:schemeClr>
              </a:solidFill>
              <a:latin typeface="Centaur" pitchFamily="18" charset="0"/>
              <a:ea typeface="+mj-ea"/>
              <a:cs typeface="+mj-cs"/>
            </a:endParaRPr>
          </a:p>
        </p:txBody>
      </p:sp>
      <p:pic>
        <p:nvPicPr>
          <p:cNvPr id="6" name="Gráfico 5"/>
          <p:cNvPicPr>
            <a:picLocks noChangeArrowheads="1"/>
          </p:cNvPicPr>
          <p:nvPr/>
        </p:nvPicPr>
        <p:blipFill>
          <a:blip r:embed="rId2" cstate="email">
            <a:lum bright="-20000"/>
          </a:blip>
          <a:srcRect/>
          <a:stretch>
            <a:fillRect/>
          </a:stretch>
        </p:blipFill>
        <p:spPr bwMode="auto">
          <a:xfrm>
            <a:off x="428596" y="2786058"/>
            <a:ext cx="600079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572232" y="4429132"/>
            <a:ext cx="2143172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A = Avena</a:t>
            </a:r>
            <a:endParaRPr kumimoji="0" lang="es-E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C = Cebada</a:t>
            </a:r>
            <a:endParaRPr kumimoji="0" lang="es-E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 = </a:t>
            </a:r>
            <a:r>
              <a:rPr kumimoji="0" lang="es-BO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Triticale</a:t>
            </a:r>
            <a:endParaRPr kumimoji="0" lang="es-E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AF</a:t>
            </a:r>
            <a:r>
              <a:rPr kumimoji="0" lang="es-BO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= Arveja forrajera</a:t>
            </a:r>
            <a:endParaRPr kumimoji="0" lang="es-E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VD</a:t>
            </a:r>
            <a:r>
              <a:rPr kumimoji="0" lang="es-BO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= Vicia </a:t>
            </a:r>
            <a:r>
              <a:rPr kumimoji="0" lang="es-BO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dasycarpa</a:t>
            </a:r>
            <a:endParaRPr kumimoji="0" lang="es-E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214414" y="1142984"/>
            <a:ext cx="3571900" cy="44267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s-ES" sz="2000" b="1" dirty="0" smtClean="0"/>
              <a:t>Productividad Sostenida</a:t>
            </a:r>
            <a:endParaRPr lang="es-ES" sz="2000" b="1" dirty="0"/>
          </a:p>
        </p:txBody>
      </p:sp>
      <p:sp>
        <p:nvSpPr>
          <p:cNvPr id="9" name="8 Rectángulo"/>
          <p:cNvSpPr/>
          <p:nvPr/>
        </p:nvSpPr>
        <p:spPr>
          <a:xfrm>
            <a:off x="642910" y="214290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EVALUACIONES TÉCNICAS</a:t>
            </a:r>
          </a:p>
        </p:txBody>
      </p:sp>
      <p:pic>
        <p:nvPicPr>
          <p:cNvPr id="10" name="9 Imagen" descr="aguayo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500035" y="1809805"/>
          <a:ext cx="7858180" cy="425214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48010"/>
                <a:gridCol w="865197"/>
                <a:gridCol w="1219710"/>
                <a:gridCol w="925542"/>
                <a:gridCol w="927354"/>
                <a:gridCol w="907364"/>
                <a:gridCol w="1265003"/>
              </a:tblGrid>
              <a:tr h="3730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Cultivo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Sub </a:t>
                      </a:r>
                      <a:r>
                        <a:rPr lang="es-BO" sz="1200" dirty="0" smtClean="0"/>
                        <a:t>total (Bs.)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Insumos (semilla</a:t>
                      </a:r>
                      <a:r>
                        <a:rPr lang="es-BO" sz="1200" dirty="0" smtClean="0"/>
                        <a:t>) </a:t>
                      </a:r>
                      <a:r>
                        <a:rPr lang="es-BO" sz="1100" dirty="0" smtClean="0"/>
                        <a:t>(Bs.)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Total </a:t>
                      </a:r>
                      <a:r>
                        <a:rPr lang="es-BO" sz="1200" dirty="0" smtClean="0"/>
                        <a:t>general </a:t>
                      </a:r>
                      <a:r>
                        <a:rPr lang="es-BO" sz="1100" dirty="0" smtClean="0"/>
                        <a:t>(Bs.)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 smtClean="0"/>
                        <a:t>Rendimiento (t/ha)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 smtClean="0"/>
                        <a:t>Ingresos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100" dirty="0" smtClean="0"/>
                        <a:t>(Bs.)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Beneficio </a:t>
                      </a:r>
                      <a:r>
                        <a:rPr lang="es-BO" sz="1200" dirty="0" smtClean="0"/>
                        <a:t>neto </a:t>
                      </a:r>
                      <a:r>
                        <a:rPr lang="es-BO" sz="1100" dirty="0" smtClean="0"/>
                        <a:t>(Bs.)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Avena + vicia </a:t>
                      </a:r>
                      <a:r>
                        <a:rPr lang="es-BO" sz="1200" dirty="0" err="1"/>
                        <a:t>dasicarpa</a:t>
                      </a:r>
                      <a:r>
                        <a:rPr lang="es-BO" sz="1200" dirty="0"/>
                        <a:t>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  1.125,00  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2.750,00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47,44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14.233,33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     11.483,33  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</a:t>
                      </a:r>
                      <a:r>
                        <a:rPr lang="es-BO" sz="1200" dirty="0" smtClean="0"/>
                        <a:t>Avena 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     720,00  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2.345,00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36,00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10.800,00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       8.455,00  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Avena + vicia villosa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1.290,00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2.915,00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37,27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11.180,00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8.265,00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Cebada + vicia dasicarpa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  1.143,00  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2.768,00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28,53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8.560,00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5.792,00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Cebada + vicia villosa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1.308,00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2.933,00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28,72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8.616,67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5.683,67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Triticale + arveja forrajera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1.810,00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3.435,00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30,06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9.016,67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5.581,67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Triticale + vicia villosa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1.590,00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3.215,00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28,27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8.482,33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5.267,33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Triticale + vicia dasicarpa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1.425,00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3.050,00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25,60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7.680,00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4.630,00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Triticale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1.023,00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2.648,00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23,39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7.016,67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4.368,67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Cebada + arveja forrajera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1.528,00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3.153,00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24,61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7.383,33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4.230,33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Cebada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720,00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2.345,00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20,61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6.183,33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3.838,33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Avena + arveja forrajera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1.510,00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3.135,00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23,20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6.960,33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3.825,33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Vicia villosa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825,00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2.450,00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12,67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3.800,00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1.350,00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Arveja forrajera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1.100,00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2.725,00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13,11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3.933,33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1.208,33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5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Vicia  dasicarpa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1.625,00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825,00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2.450,00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     9,50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/>
                        <a:t>    2.850,00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/>
                        <a:t>           400,00  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1142976" y="1071546"/>
            <a:ext cx="6072230" cy="44267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s-ES" sz="2000" b="1" dirty="0" smtClean="0"/>
              <a:t>Rentabilidad de cada tecnología propuesta</a:t>
            </a:r>
            <a:endParaRPr lang="es-ES" sz="2000" b="1" dirty="0"/>
          </a:p>
        </p:txBody>
      </p:sp>
      <p:sp>
        <p:nvSpPr>
          <p:cNvPr id="4" name="3 Rectángulo"/>
          <p:cNvSpPr/>
          <p:nvPr/>
        </p:nvSpPr>
        <p:spPr>
          <a:xfrm>
            <a:off x="642910" y="214290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EVALUACIONES TÉCNICAS</a:t>
            </a:r>
          </a:p>
        </p:txBody>
      </p:sp>
      <p:pic>
        <p:nvPicPr>
          <p:cNvPr id="6" name="5 Imagen" descr="aguayo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-214346" y="214290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ctr" eaLnBrk="0" hangingPunct="0"/>
            <a:r>
              <a:rPr lang="es-ES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EVALUACIONES PARTICIPATIVAS</a:t>
            </a:r>
          </a:p>
        </p:txBody>
      </p:sp>
      <p:pic>
        <p:nvPicPr>
          <p:cNvPr id="8" name="Picture 5" descr="F:\Fotos\DSC0589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7686" y="642918"/>
            <a:ext cx="4572032" cy="3248947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D:\KARINIS\fotos k\trabajo\E participativa W P 8feb2012\DSC0180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4478000" y="-10858500"/>
            <a:ext cx="3360000" cy="2520000"/>
          </a:xfrm>
          <a:prstGeom prst="rect">
            <a:avLst/>
          </a:prstGeom>
          <a:noFill/>
        </p:spPr>
      </p:pic>
      <p:pic>
        <p:nvPicPr>
          <p:cNvPr id="7" name="Picture 4" descr="F:\Fotos\DSC05899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3108" y="778404"/>
            <a:ext cx="3528722" cy="2364844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2" descr="D:\KARINIS\fotos k\trabajo\E participativa W P 8feb2012\DSC0180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85720" y="1928802"/>
            <a:ext cx="3547266" cy="2277257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 descr="D:\KARINIS\fotos k\trabajo\E participativa W P 8feb2012\DSC01823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142975" y="3863020"/>
            <a:ext cx="3707587" cy="2780690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2" descr="D:\KARINIS\fotos k\trabajo\E participativa W P 8feb2012\DSC01826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007686" y="3857628"/>
            <a:ext cx="3707586" cy="2857520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8 CuadroTexto"/>
          <p:cNvSpPr txBox="1"/>
          <p:nvPr/>
        </p:nvSpPr>
        <p:spPr>
          <a:xfrm rot="20144017">
            <a:off x="3000072" y="2669954"/>
            <a:ext cx="3214710" cy="181588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Es posible que el agricultor adopte alguna tecnología propuesta?</a:t>
            </a:r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357290" y="285728"/>
            <a:ext cx="6143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32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RESULTADOS:</a:t>
            </a:r>
          </a:p>
        </p:txBody>
      </p:sp>
      <p:pic>
        <p:nvPicPr>
          <p:cNvPr id="11" name="Picture 20" descr="E:\A-fotos\A-Proyectos\SANREM\CIF\cevada y vicia dacicarp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1704" y="1650194"/>
            <a:ext cx="3214712" cy="2857518"/>
          </a:xfrm>
          <a:prstGeom prst="ellipse">
            <a:avLst/>
          </a:prstGeom>
          <a:ln w="1905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2" descr="E:\A-fotos\Varios9\DSC0003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6050" y="1000108"/>
            <a:ext cx="3357586" cy="3021827"/>
          </a:xfrm>
          <a:prstGeom prst="ellipse">
            <a:avLst/>
          </a:prstGeom>
          <a:ln w="285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3" name="12 Grupo"/>
          <p:cNvGrpSpPr/>
          <p:nvPr/>
        </p:nvGrpSpPr>
        <p:grpSpPr>
          <a:xfrm>
            <a:off x="2340502" y="3533124"/>
            <a:ext cx="3445944" cy="2974853"/>
            <a:chOff x="2826880" y="3786190"/>
            <a:chExt cx="3173880" cy="2857520"/>
          </a:xfrm>
        </p:grpSpPr>
        <p:pic>
          <p:nvPicPr>
            <p:cNvPr id="14" name="13 Imagen" descr="D:\KARINIS\ana k 2013\proyectos 2013\mcnight\fotos para borrar\DSC00659.JPG"/>
            <p:cNvPicPr/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286116" y="5000636"/>
              <a:ext cx="2214578" cy="164307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14 Imagen" descr="D:\KARINIS\ana k 2013\proyectos 2013\mcnight\fotos para borrar\DSC01962.JPG"/>
            <p:cNvPicPr/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2857488" y="4071942"/>
              <a:ext cx="1603660" cy="149370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6" name="15 Flecha circular"/>
            <p:cNvSpPr/>
            <p:nvPr/>
          </p:nvSpPr>
          <p:spPr>
            <a:xfrm flipH="1">
              <a:off x="3786182" y="3786190"/>
              <a:ext cx="1285884" cy="857256"/>
            </a:xfrm>
            <a:prstGeom prst="circularArrow">
              <a:avLst>
                <a:gd name="adj1" fmla="val 3740"/>
                <a:gd name="adj2" fmla="val 1237641"/>
                <a:gd name="adj3" fmla="val 19783140"/>
                <a:gd name="adj4" fmla="val 10800000"/>
                <a:gd name="adj5" fmla="val 16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" name="16 Flecha circular"/>
            <p:cNvSpPr/>
            <p:nvPr/>
          </p:nvSpPr>
          <p:spPr>
            <a:xfrm rot="14582271" flipH="1">
              <a:off x="2612566" y="5214950"/>
              <a:ext cx="1285884" cy="857256"/>
            </a:xfrm>
            <a:prstGeom prst="circularArrow">
              <a:avLst>
                <a:gd name="adj1" fmla="val 3740"/>
                <a:gd name="adj2" fmla="val 1237641"/>
                <a:gd name="adj3" fmla="val 19783140"/>
                <a:gd name="adj4" fmla="val 10800000"/>
                <a:gd name="adj5" fmla="val 16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8" name="17 Flecha circular"/>
            <p:cNvSpPr/>
            <p:nvPr/>
          </p:nvSpPr>
          <p:spPr>
            <a:xfrm rot="6582286" flipH="1">
              <a:off x="4763684" y="5179515"/>
              <a:ext cx="1285884" cy="857256"/>
            </a:xfrm>
            <a:prstGeom prst="circularArrow">
              <a:avLst>
                <a:gd name="adj1" fmla="val 3740"/>
                <a:gd name="adj2" fmla="val 1237641"/>
                <a:gd name="adj3" fmla="val 19783140"/>
                <a:gd name="adj4" fmla="val 10800000"/>
                <a:gd name="adj5" fmla="val 1630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pic>
          <p:nvPicPr>
            <p:cNvPr id="19" name="Picture 2" descr="D:\KARINIS\ana k 2013\proyectos 2013\mcnight\fotos para borrar\haba.jpg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4065997" y="4071942"/>
              <a:ext cx="1934763" cy="154781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1" name="20 CuadroTexto"/>
          <p:cNvSpPr txBox="1"/>
          <p:nvPr/>
        </p:nvSpPr>
        <p:spPr>
          <a:xfrm>
            <a:off x="6572232" y="857232"/>
            <a:ext cx="2571768" cy="78319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s-ES" sz="2000" b="1" dirty="0" smtClean="0"/>
              <a:t>Nuevas Zonas de trabajo: Anzaldo</a:t>
            </a:r>
            <a:endParaRPr lang="es-ES" sz="2000" b="1" dirty="0"/>
          </a:p>
        </p:txBody>
      </p:sp>
      <p:sp>
        <p:nvSpPr>
          <p:cNvPr id="25" name="24 Flecha curvada hacia arriba"/>
          <p:cNvSpPr/>
          <p:nvPr/>
        </p:nvSpPr>
        <p:spPr>
          <a:xfrm rot="19539553">
            <a:off x="5618757" y="2926512"/>
            <a:ext cx="2954023" cy="571504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26 Rectángulo"/>
          <p:cNvSpPr/>
          <p:nvPr/>
        </p:nvSpPr>
        <p:spPr>
          <a:xfrm>
            <a:off x="714348" y="188877"/>
            <a:ext cx="7429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28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Introducción de nuevas especies al sistema productivo</a:t>
            </a:r>
          </a:p>
        </p:txBody>
      </p:sp>
      <p:pic>
        <p:nvPicPr>
          <p:cNvPr id="1026" name="Picture 2" descr="G:\kARINA\Img_Tiraqu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1516" y="1285860"/>
            <a:ext cx="6453756" cy="4986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214282" y="214290"/>
            <a:ext cx="4143404" cy="173664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Alternativas complementarias en el mantenimiento  del equilibrio del sistema productivo.</a:t>
            </a:r>
            <a:endParaRPr lang="es-ES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375421"/>
            <a:ext cx="3714776" cy="278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2047865"/>
            <a:ext cx="3071834" cy="4095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Rectángulo"/>
          <p:cNvSpPr/>
          <p:nvPr/>
        </p:nvSpPr>
        <p:spPr>
          <a:xfrm>
            <a:off x="3714744" y="2199023"/>
            <a:ext cx="47148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Superficie de producción: 15 ha 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Nº de comunidades: 6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Agricultores: 12 vicia y 29 </a:t>
            </a:r>
            <a:r>
              <a:rPr lang="es-ES" sz="2000" b="1" dirty="0" err="1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tarwi</a:t>
            </a:r>
            <a:endParaRPr lang="es-ES" sz="2000" b="1" dirty="0" smtClean="0">
              <a:latin typeface="Comic Sans MS" pitchFamily="66" charset="0"/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643042" y="5500702"/>
            <a:ext cx="45005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3600" b="1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Calibri" pitchFamily="34" charset="0"/>
              </a:rPr>
              <a:t>Tarwi</a:t>
            </a:r>
            <a:r>
              <a:rPr lang="es-E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Calibri" pitchFamily="34" charset="0"/>
              </a:rPr>
              <a:t>        Vicia</a:t>
            </a:r>
            <a:endParaRPr lang="es-ES" sz="3200" b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Comic Sans MS" pitchFamily="66" charset="0"/>
              <a:ea typeface="Times New Roman" pitchFamily="18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714744" y="454863"/>
            <a:ext cx="5072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24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Capacitación a agricultores en producción de semilla local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214282" y="214290"/>
            <a:ext cx="3357586" cy="132802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Cuello de botella:</a:t>
            </a:r>
          </a:p>
          <a:p>
            <a:pPr algn="ctr"/>
            <a:r>
              <a:rPr lang="es-ES" sz="2400" b="1" dirty="0" smtClean="0"/>
              <a:t>Abastecimiento de semilla de vicia</a:t>
            </a:r>
            <a:endParaRPr lang="es-ES" sz="2400" b="1" dirty="0"/>
          </a:p>
        </p:txBody>
      </p:sp>
      <p:pic>
        <p:nvPicPr>
          <p:cNvPr id="3074" name="Picture 2" descr="D:\KARINIS\ana K 2014\Proyectos\McK SANREM\reunion CDP\fotos ppt borrar\2014-04-24 08.47.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270879" y="2181808"/>
            <a:ext cx="4310066" cy="3232550"/>
          </a:xfrm>
          <a:prstGeom prst="rect">
            <a:avLst/>
          </a:prstGeom>
          <a:noFill/>
        </p:spPr>
      </p:pic>
      <p:pic>
        <p:nvPicPr>
          <p:cNvPr id="3075" name="Picture 3" descr="D:\KARINIS\ana K 2014\Proyectos\McK SANREM\reunion CDP\fotos ppt borrar\Separand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643050"/>
            <a:ext cx="2543999" cy="1908000"/>
          </a:xfrm>
          <a:prstGeom prst="rect">
            <a:avLst/>
          </a:prstGeom>
          <a:noFill/>
        </p:spPr>
      </p:pic>
      <p:pic>
        <p:nvPicPr>
          <p:cNvPr id="3076" name="Picture 4" descr="D:\KARINIS\ana K 2014\Proyectos\McK SANREM\reunion CDP\fotos ppt borrar\2014-03-20 11.07.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1643049"/>
            <a:ext cx="2544000" cy="1908000"/>
          </a:xfrm>
          <a:prstGeom prst="rect">
            <a:avLst/>
          </a:prstGeom>
          <a:noFill/>
        </p:spPr>
      </p:pic>
      <p:pic>
        <p:nvPicPr>
          <p:cNvPr id="3077" name="Picture 5" descr="D:\KARINIS\ana K 2014\Proyectos\McK SANREM\reunion CDP\fotos ppt borrar\2014-03-20 11.50.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3857628"/>
            <a:ext cx="2544000" cy="1908000"/>
          </a:xfrm>
          <a:prstGeom prst="rect">
            <a:avLst/>
          </a:prstGeom>
          <a:noFill/>
        </p:spPr>
      </p:pic>
      <p:pic>
        <p:nvPicPr>
          <p:cNvPr id="3078" name="Picture 6" descr="D:\KARINIS\ana K 2014\Proyectos\McK SANREM\reunion CDP\fotos ppt borrar\2014-03-20 12.00.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3929066"/>
            <a:ext cx="2544000" cy="1908000"/>
          </a:xfrm>
          <a:prstGeom prst="rect">
            <a:avLst/>
          </a:prstGeom>
          <a:noFill/>
        </p:spPr>
      </p:pic>
      <p:sp>
        <p:nvSpPr>
          <p:cNvPr id="11" name="10 Flecha en U"/>
          <p:cNvSpPr/>
          <p:nvPr/>
        </p:nvSpPr>
        <p:spPr>
          <a:xfrm flipV="1">
            <a:off x="5500694" y="3357562"/>
            <a:ext cx="1428760" cy="1143008"/>
          </a:xfrm>
          <a:prstGeom prst="uturnArrow">
            <a:avLst>
              <a:gd name="adj1" fmla="val 19921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714744" y="454863"/>
            <a:ext cx="50720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Difusión de parcelas comerciales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Manejo del cultivo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Post cosecha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Mercado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214282" y="214290"/>
            <a:ext cx="3357586" cy="14642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000" b="1" dirty="0" smtClean="0"/>
              <a:t>Identificación del </a:t>
            </a:r>
            <a:r>
              <a:rPr lang="es-ES" sz="2000" b="1" dirty="0" err="1" smtClean="0"/>
              <a:t>tarwi</a:t>
            </a:r>
            <a:r>
              <a:rPr lang="es-ES" sz="2000" b="1" dirty="0" smtClean="0"/>
              <a:t> como una alternativa a la mejora de los suelos y nutrición familiar</a:t>
            </a:r>
            <a:endParaRPr lang="es-ES" sz="2000" b="1" dirty="0"/>
          </a:p>
        </p:txBody>
      </p:sp>
      <p:pic>
        <p:nvPicPr>
          <p:cNvPr id="4102" name="Picture 6" descr="D:\KARINIS\ana K 2014\Proyectos\McK SANREM\reunion CDP\fotos ppt borrar\2014-02-18 11.35.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4286256"/>
            <a:ext cx="2544000" cy="1908000"/>
          </a:xfrm>
          <a:prstGeom prst="rect">
            <a:avLst/>
          </a:prstGeom>
          <a:noFill/>
        </p:spPr>
      </p:pic>
      <p:pic>
        <p:nvPicPr>
          <p:cNvPr id="4104" name="Picture 8" descr="D:\KARINIS\ana K 2014\Proyectos\McK SANREM\reunion CDP\fotos ppt borrar\2014-02-18 12.08.47.jpg"/>
          <p:cNvPicPr>
            <a:picLocks noChangeAspect="1" noChangeArrowheads="1"/>
          </p:cNvPicPr>
          <p:nvPr/>
        </p:nvPicPr>
        <p:blipFill>
          <a:blip r:embed="rId4"/>
          <a:srcRect l="6068" r="36508"/>
          <a:stretch>
            <a:fillRect/>
          </a:stretch>
        </p:blipFill>
        <p:spPr bwMode="auto">
          <a:xfrm>
            <a:off x="214282" y="1851674"/>
            <a:ext cx="3286148" cy="4291970"/>
          </a:xfrm>
          <a:prstGeom prst="rect">
            <a:avLst/>
          </a:prstGeom>
          <a:noFill/>
        </p:spPr>
      </p:pic>
      <p:pic>
        <p:nvPicPr>
          <p:cNvPr id="4105" name="Picture 9" descr="D:\KARINIS\ana K 2014\Proyectos\McK SANREM\reunion CDP\Baner McK Sanrem\tarwi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2235380"/>
            <a:ext cx="2544000" cy="1908000"/>
          </a:xfrm>
          <a:prstGeom prst="rect">
            <a:avLst/>
          </a:prstGeom>
          <a:noFill/>
        </p:spPr>
      </p:pic>
      <p:pic>
        <p:nvPicPr>
          <p:cNvPr id="1026" name="Picture 2" descr="D:\KARINIS\ana K 2014\Proyectos\McK SANREM\reunion CDP\fotos ppt borrar\2013-08-06 09.59.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6504922" y="4172050"/>
            <a:ext cx="2253250" cy="1689938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/>
          <a:srcRect r="30769"/>
          <a:stretch>
            <a:fillRect/>
          </a:stretch>
        </p:blipFill>
        <p:spPr bwMode="auto">
          <a:xfrm>
            <a:off x="6429389" y="1878190"/>
            <a:ext cx="2268648" cy="19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214282" y="214290"/>
            <a:ext cx="3786214" cy="132802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Aporte a la economía familiar y seguridad alimentaria</a:t>
            </a:r>
            <a:endParaRPr lang="es-ES" sz="2400" b="1" dirty="0"/>
          </a:p>
        </p:txBody>
      </p:sp>
      <p:sp>
        <p:nvSpPr>
          <p:cNvPr id="16" name="15 Rectángulo"/>
          <p:cNvSpPr/>
          <p:nvPr/>
        </p:nvSpPr>
        <p:spPr>
          <a:xfrm>
            <a:off x="4143372" y="984577"/>
            <a:ext cx="47148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Superficie de producción: 25.87 ha 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Nº de comunidades: 11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Agricultores: 99</a:t>
            </a:r>
          </a:p>
        </p:txBody>
      </p:sp>
      <p:pic>
        <p:nvPicPr>
          <p:cNvPr id="5128" name="Picture 8" descr="D:\KARINIS\ana K 2014\Proyectos\McK SANREM\reunion CDP\fotos ppt borrar\2014-02-18 13.38.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428868"/>
            <a:ext cx="5072098" cy="3804074"/>
          </a:xfrm>
          <a:prstGeom prst="rect">
            <a:avLst/>
          </a:prstGeom>
          <a:noFill/>
        </p:spPr>
      </p:pic>
      <p:sp>
        <p:nvSpPr>
          <p:cNvPr id="18" name="17 Rectángulo"/>
          <p:cNvSpPr/>
          <p:nvPr/>
        </p:nvSpPr>
        <p:spPr>
          <a:xfrm>
            <a:off x="1643042" y="1928802"/>
            <a:ext cx="278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32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Quinua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357158" y="457903"/>
            <a:ext cx="3429024" cy="132802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Aporte a la economía familiar y seguridad alimentaria</a:t>
            </a:r>
            <a:endParaRPr lang="es-ES" sz="2400" b="1" dirty="0"/>
          </a:p>
        </p:txBody>
      </p:sp>
      <p:pic>
        <p:nvPicPr>
          <p:cNvPr id="5123" name="Picture 3" descr="D:\KARINIS\ana K 2014\Proyectos\McK SANREM\reunion CDP\fotos ppt borrar\2014-05-06 14.39.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235644"/>
            <a:ext cx="2543999" cy="1908000"/>
          </a:xfrm>
          <a:prstGeom prst="rect">
            <a:avLst/>
          </a:prstGeom>
          <a:noFill/>
        </p:spPr>
      </p:pic>
      <p:pic>
        <p:nvPicPr>
          <p:cNvPr id="5124" name="Picture 4" descr="D:\KARINIS\ana K 2014\Proyectos\McK SANREM\reunion CDP\fotos ppt borrar\2014-04-02 11.11.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-107189" y="2464586"/>
            <a:ext cx="4286279" cy="3214710"/>
          </a:xfrm>
          <a:prstGeom prst="rect">
            <a:avLst/>
          </a:prstGeom>
          <a:noFill/>
        </p:spPr>
      </p:pic>
      <p:pic>
        <p:nvPicPr>
          <p:cNvPr id="5127" name="Picture 7" descr="D:\KARINIS\ana K 2014\Proyectos\McK SANREM\reunion CDP\Baner McK Sanrem\Quinu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2092504"/>
            <a:ext cx="2543999" cy="1908000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2092504"/>
            <a:ext cx="2544000" cy="19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 descr="D:\KARINIS\fotos k\trabajo\fotos 2010\quinua 10\DSC009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4271644"/>
            <a:ext cx="2496000" cy="1872000"/>
          </a:xfrm>
          <a:prstGeom prst="rect">
            <a:avLst/>
          </a:prstGeom>
          <a:noFill/>
        </p:spPr>
      </p:pic>
      <p:sp>
        <p:nvSpPr>
          <p:cNvPr id="13" name="12 Rectángulo"/>
          <p:cNvSpPr/>
          <p:nvPr/>
        </p:nvSpPr>
        <p:spPr>
          <a:xfrm>
            <a:off x="3929058" y="500042"/>
            <a:ext cx="50720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Difusión de parcelas comerciales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Manejo del cultivo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Post cosecha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Mercado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857496"/>
            <a:ext cx="3498844" cy="262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857496"/>
            <a:ext cx="3498844" cy="262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 redondeado"/>
          <p:cNvSpPr/>
          <p:nvPr/>
        </p:nvSpPr>
        <p:spPr>
          <a:xfrm>
            <a:off x="500034" y="1000108"/>
            <a:ext cx="3786214" cy="132802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Validación de implemento de siembra de para tracción animal</a:t>
            </a:r>
            <a:endParaRPr lang="es-ES" sz="2400" b="1" dirty="0"/>
          </a:p>
        </p:txBody>
      </p:sp>
      <p:sp>
        <p:nvSpPr>
          <p:cNvPr id="9" name="8 Rectángulo"/>
          <p:cNvSpPr/>
          <p:nvPr/>
        </p:nvSpPr>
        <p:spPr>
          <a:xfrm>
            <a:off x="4357686" y="1285860"/>
            <a:ext cx="38576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Cultivos: </a:t>
            </a:r>
          </a:p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arveja, </a:t>
            </a:r>
            <a:r>
              <a:rPr lang="es-ES" sz="2000" b="1" dirty="0" err="1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tarwi</a:t>
            </a:r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, quinua</a:t>
            </a:r>
          </a:p>
        </p:txBody>
      </p:sp>
      <p:sp>
        <p:nvSpPr>
          <p:cNvPr id="7" name="6 Rectángulo"/>
          <p:cNvSpPr/>
          <p:nvPr/>
        </p:nvSpPr>
        <p:spPr>
          <a:xfrm>
            <a:off x="714348" y="188877"/>
            <a:ext cx="7429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20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DESARROLLO DE TECNOLOGÍAS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tarw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  <p:pic>
        <p:nvPicPr>
          <p:cNvPr id="20" name="19 Imagen" descr="aguayo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" y="6145213"/>
            <a:ext cx="9144001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500166" y="3000372"/>
            <a:ext cx="6143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/>
            <a:r>
              <a:rPr lang="es-ES" sz="7200" b="1" dirty="0" smtClean="0">
                <a:latin typeface="Comic Sans MS" pitchFamily="66" charset="0"/>
                <a:ea typeface="Times New Roman" pitchFamily="18" charset="0"/>
                <a:cs typeface="Calibri" pitchFamily="34" charset="0"/>
              </a:rPr>
              <a:t>Gracias!</a:t>
            </a:r>
            <a:endParaRPr lang="es-ES" sz="7200" b="1" dirty="0" smtClean="0">
              <a:latin typeface="Comic Sans MS" pitchFamily="66" charset="0"/>
              <a:ea typeface="Times New Roman" pitchFamily="18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</TotalTime>
  <Words>922</Words>
  <Application>Microsoft Office PowerPoint</Application>
  <PresentationFormat>Presentación en pantalla (4:3)</PresentationFormat>
  <Paragraphs>262</Paragraphs>
  <Slides>24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Diapositiva 1</vt:lpstr>
      <vt:lpstr>Diapositiva 2</vt:lpstr>
      <vt:lpstr>Diapositiva 3</vt:lpstr>
      <vt:lpstr>DATOS GENERALES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Karina</dc:creator>
  <cp:lastModifiedBy>Ana Karina</cp:lastModifiedBy>
  <cp:revision>137</cp:revision>
  <dcterms:created xsi:type="dcterms:W3CDTF">2014-03-25T17:39:16Z</dcterms:created>
  <dcterms:modified xsi:type="dcterms:W3CDTF">2014-07-14T14:33:31Z</dcterms:modified>
</cp:coreProperties>
</file>