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tiff" ContentType="image/tiff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76" r:id="rId3"/>
    <p:sldId id="277" r:id="rId4"/>
    <p:sldId id="279" r:id="rId5"/>
    <p:sldId id="280" r:id="rId6"/>
    <p:sldId id="282" r:id="rId7"/>
    <p:sldId id="265" r:id="rId8"/>
    <p:sldId id="266" r:id="rId9"/>
    <p:sldId id="268" r:id="rId10"/>
    <p:sldId id="274" r:id="rId11"/>
    <p:sldId id="270" r:id="rId12"/>
    <p:sldId id="272" r:id="rId13"/>
    <p:sldId id="283" r:id="rId14"/>
    <p:sldId id="260" r:id="rId15"/>
    <p:sldId id="264" r:id="rId16"/>
    <p:sldId id="284" r:id="rId17"/>
    <p:sldId id="261" r:id="rId18"/>
    <p:sldId id="262" r:id="rId19"/>
    <p:sldId id="275" r:id="rId20"/>
    <p:sldId id="285" r:id="rId21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463" autoAdjust="0"/>
  </p:normalViewPr>
  <p:slideViewPr>
    <p:cSldViewPr snapToGrid="0" snapToObjects="1">
      <p:cViewPr>
        <p:scale>
          <a:sx n="66" d="100"/>
          <a:sy n="66" d="100"/>
        </p:scale>
        <p:origin x="-2224" y="-3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7EC1F7-9235-2C4E-B324-E97D611E1F53}" type="datetimeFigureOut">
              <a:rPr lang="es-ES" smtClean="0"/>
              <a:t>13/07/14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017E58-708D-8643-AF25-BB2183ACCE0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7487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s-ES" dirty="0" smtClean="0"/>
              <a:t>EXPERIMENTO DE DESCANO:</a:t>
            </a:r>
            <a:r>
              <a:rPr lang="es-ES" baseline="0" dirty="0" smtClean="0"/>
              <a:t> tendencia en ambas seca y </a:t>
            </a:r>
            <a:r>
              <a:rPr lang="es-ES" baseline="0" dirty="0" err="1" smtClean="0"/>
              <a:t>humeda</a:t>
            </a:r>
            <a:r>
              <a:rPr lang="es-ES" baseline="0" dirty="0" smtClean="0"/>
              <a:t> es negativa… Notar que las gra</a:t>
            </a:r>
            <a:r>
              <a:rPr lang="es-ES" baseline="0" dirty="0" smtClean="0"/>
              <a:t>míneas avanzan como especie deseable reemplazando herbáceas y arbustos menos deseables a ovinos y vacunos. </a:t>
            </a:r>
            <a:r>
              <a:rPr lang="es-ES" baseline="0" dirty="0" err="1" smtClean="0"/>
              <a:t>Iguamente</a:t>
            </a:r>
            <a:r>
              <a:rPr lang="es-ES" baseline="0" dirty="0" smtClean="0"/>
              <a:t> la </a:t>
            </a:r>
            <a:r>
              <a:rPr lang="es-ES" baseline="0" dirty="0" err="1" smtClean="0"/>
              <a:t>condicion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ecologica</a:t>
            </a:r>
            <a:r>
              <a:rPr lang="es-ES" baseline="0" dirty="0" smtClean="0"/>
              <a:t> mejoro con el descanso, mas </a:t>
            </a:r>
            <a:r>
              <a:rPr lang="es-ES" baseline="0" dirty="0" err="1" smtClean="0"/>
              <a:t>raido</a:t>
            </a:r>
            <a:r>
              <a:rPr lang="es-ES" baseline="0" dirty="0" smtClean="0"/>
              <a:t> en </a:t>
            </a:r>
            <a:r>
              <a:rPr lang="es-ES" baseline="0" dirty="0" err="1" smtClean="0"/>
              <a:t>humedo</a:t>
            </a:r>
            <a:r>
              <a:rPr lang="es-ES" baseline="0" dirty="0" smtClean="0"/>
              <a:t> pero </a:t>
            </a:r>
            <a:r>
              <a:rPr lang="es-ES" baseline="0" dirty="0" err="1" smtClean="0"/>
              <a:t>tambien</a:t>
            </a:r>
            <a:r>
              <a:rPr lang="es-ES" baseline="0" dirty="0" smtClean="0"/>
              <a:t> en el seco que </a:t>
            </a:r>
            <a:r>
              <a:rPr lang="es-ES" baseline="0" dirty="0" err="1" smtClean="0"/>
              <a:t>recien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respondio</a:t>
            </a:r>
            <a:r>
              <a:rPr lang="es-ES" baseline="0" dirty="0" smtClean="0"/>
              <a:t> en el </a:t>
            </a:r>
            <a:r>
              <a:rPr lang="es-ES" baseline="0" dirty="0" err="1" smtClean="0"/>
              <a:t>ańo</a:t>
            </a:r>
            <a:r>
              <a:rPr lang="es-ES" baseline="0" dirty="0" smtClean="0"/>
              <a:t> 4</a:t>
            </a:r>
          </a:p>
          <a:p>
            <a:pPr algn="l"/>
            <a:endParaRPr lang="es-ES" baseline="0" dirty="0" smtClean="0"/>
          </a:p>
          <a:p>
            <a:r>
              <a:rPr lang="es-MX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CONCLUSIONES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descanso favoreció el incremento de las plantas forrajeras y la cobertura del suelo.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descanso mejoró el vigor de las plantas claves y la condición ecológica del pastizal de pobre a regular (pajonal bajo potencial) y de regular a bueno (pajonal alto potencial).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función hidrológica y sus variables asociadas mejoraron por efecto del descanso.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s-MX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pajonal seco de bajo potencial respondió mejor al tratamiento del descanso.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l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17E58-708D-8643-AF25-BB2183ACCE02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1249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01932-0845-BB48-A76E-63CBC5997FEE}" type="datetimeFigureOut">
              <a:rPr lang="es-ES" smtClean="0"/>
              <a:t>13/07/14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B9F1F-AD41-4F4F-BCFD-D0D3DFF3C8F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76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01932-0845-BB48-A76E-63CBC5997FEE}" type="datetimeFigureOut">
              <a:rPr lang="es-ES" smtClean="0"/>
              <a:t>13/07/14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B9F1F-AD41-4F4F-BCFD-D0D3DFF3C8F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6955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01932-0845-BB48-A76E-63CBC5997FEE}" type="datetimeFigureOut">
              <a:rPr lang="es-ES" smtClean="0"/>
              <a:t>13/07/14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B9F1F-AD41-4F4F-BCFD-D0D3DFF3C8F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4298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01932-0845-BB48-A76E-63CBC5997FEE}" type="datetimeFigureOut">
              <a:rPr lang="es-ES" smtClean="0"/>
              <a:t>13/07/14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B9F1F-AD41-4F4F-BCFD-D0D3DFF3C8F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0598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01932-0845-BB48-A76E-63CBC5997FEE}" type="datetimeFigureOut">
              <a:rPr lang="es-ES" smtClean="0"/>
              <a:t>13/07/14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B9F1F-AD41-4F4F-BCFD-D0D3DFF3C8F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387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01932-0845-BB48-A76E-63CBC5997FEE}" type="datetimeFigureOut">
              <a:rPr lang="es-ES" smtClean="0"/>
              <a:t>13/07/14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B9F1F-AD41-4F4F-BCFD-D0D3DFF3C8F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6839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01932-0845-BB48-A76E-63CBC5997FEE}" type="datetimeFigureOut">
              <a:rPr lang="es-ES" smtClean="0"/>
              <a:t>13/07/14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B9F1F-AD41-4F4F-BCFD-D0D3DFF3C8F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7992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01932-0845-BB48-A76E-63CBC5997FEE}" type="datetimeFigureOut">
              <a:rPr lang="es-ES" smtClean="0"/>
              <a:t>13/07/14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B9F1F-AD41-4F4F-BCFD-D0D3DFF3C8F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6179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01932-0845-BB48-A76E-63CBC5997FEE}" type="datetimeFigureOut">
              <a:rPr lang="es-ES" smtClean="0"/>
              <a:t>13/07/14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B9F1F-AD41-4F4F-BCFD-D0D3DFF3C8F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5633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01932-0845-BB48-A76E-63CBC5997FEE}" type="datetimeFigureOut">
              <a:rPr lang="es-ES" smtClean="0"/>
              <a:t>13/07/14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B9F1F-AD41-4F4F-BCFD-D0D3DFF3C8F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9247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01932-0845-BB48-A76E-63CBC5997FEE}" type="datetimeFigureOut">
              <a:rPr lang="es-ES" smtClean="0"/>
              <a:t>13/07/14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B9F1F-AD41-4F4F-BCFD-D0D3DFF3C8F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8552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01932-0845-BB48-A76E-63CBC5997FEE}" type="datetimeFigureOut">
              <a:rPr lang="es-ES" smtClean="0"/>
              <a:t>13/07/14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B9F1F-AD41-4F4F-BCFD-D0D3DFF3C8F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6757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1.docx"/><Relationship Id="rId4" Type="http://schemas.openxmlformats.org/officeDocument/2006/relationships/image" Target="../media/image6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jpg"/><Relationship Id="rId3" Type="http://schemas.openxmlformats.org/officeDocument/2006/relationships/image" Target="../media/image8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2.docx"/><Relationship Id="rId4" Type="http://schemas.openxmlformats.org/officeDocument/2006/relationships/image" Target="../media/image10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911225"/>
            <a:ext cx="7772400" cy="1781175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El dise</a:t>
            </a:r>
            <a:r>
              <a:rPr lang="es-ES" dirty="0" smtClean="0"/>
              <a:t>ño de la investigación y los procesos de cambio en Cordillera Blanca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Instituto de Monta</a:t>
            </a:r>
            <a:r>
              <a:rPr lang="es-ES" dirty="0" smtClean="0"/>
              <a:t>ña (IM) - Laboratorio de Ecología y Utilización de Pastizales (LEUP)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96223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Mapa 1 Ubicacion Canray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786" y="469900"/>
            <a:ext cx="3982370" cy="562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945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Pajonales y nevado lo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9067"/>
            <a:ext cx="9144000" cy="3785306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0" y="55372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solidFill>
                  <a:srgbClr val="FFFFFF"/>
                </a:solidFill>
              </a:rPr>
              <a:t>Paisaje de Puna, </a:t>
            </a:r>
            <a:r>
              <a:rPr lang="es-ES" sz="2800" dirty="0" smtClean="0">
                <a:solidFill>
                  <a:srgbClr val="FFFFFF"/>
                </a:solidFill>
              </a:rPr>
              <a:t>Glaciares y vida silvestre</a:t>
            </a:r>
            <a:endParaRPr lang="es-ES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07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Paisaje Punas-Agua lo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674" y="628190"/>
            <a:ext cx="7209859" cy="480741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036674" y="5909733"/>
            <a:ext cx="7209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solidFill>
                  <a:srgbClr val="FFFFFF"/>
                </a:solidFill>
              </a:rPr>
              <a:t>Proyecto Punas-Agua</a:t>
            </a:r>
            <a:endParaRPr lang="es-ES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459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La gente familia ganadera Canrey lo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0" y="541865"/>
            <a:ext cx="7378700" cy="491913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863599" y="5826835"/>
            <a:ext cx="73787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chemeClr val="bg1"/>
                </a:solidFill>
              </a:rPr>
              <a:t> Familias </a:t>
            </a:r>
            <a:r>
              <a:rPr lang="es-ES" sz="2800" dirty="0" smtClean="0">
                <a:solidFill>
                  <a:schemeClr val="bg1"/>
                </a:solidFill>
              </a:rPr>
              <a:t>ganaderas: </a:t>
            </a:r>
            <a:r>
              <a:rPr lang="es-ES" sz="2800" dirty="0" err="1" smtClean="0">
                <a:solidFill>
                  <a:schemeClr val="bg1"/>
                </a:solidFill>
              </a:rPr>
              <a:t>Sras</a:t>
            </a:r>
            <a:r>
              <a:rPr lang="es-ES" sz="2800" dirty="0" smtClean="0">
                <a:solidFill>
                  <a:schemeClr val="bg1"/>
                </a:solidFill>
              </a:rPr>
              <a:t> </a:t>
            </a:r>
            <a:r>
              <a:rPr lang="es-ES" sz="2800" dirty="0" err="1" smtClean="0">
                <a:solidFill>
                  <a:schemeClr val="bg1"/>
                </a:solidFill>
              </a:rPr>
              <a:t>Simeona</a:t>
            </a:r>
            <a:r>
              <a:rPr lang="es-ES" sz="2800" dirty="0">
                <a:solidFill>
                  <a:schemeClr val="bg1"/>
                </a:solidFill>
              </a:rPr>
              <a:t> </a:t>
            </a:r>
            <a:r>
              <a:rPr lang="es-ES" sz="2800" dirty="0" smtClean="0">
                <a:solidFill>
                  <a:schemeClr val="bg1"/>
                </a:solidFill>
              </a:rPr>
              <a:t>y Edita</a:t>
            </a:r>
          </a:p>
        </p:txBody>
      </p:sp>
    </p:spTree>
    <p:extLst>
      <p:ext uri="{BB962C8B-B14F-4D97-AF65-F5344CB8AC3E}">
        <p14:creationId xmlns:p14="http://schemas.microsoft.com/office/powerpoint/2010/main" val="2601720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la gente Vicente Investigador lo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371" y="558802"/>
            <a:ext cx="7023096" cy="4682064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986370" y="5672666"/>
            <a:ext cx="71754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rgbClr val="FFFFFF"/>
                </a:solidFill>
              </a:rPr>
              <a:t>Sr. Vicente Salvador Presidente del Comit</a:t>
            </a:r>
            <a:r>
              <a:rPr lang="es-ES" sz="2800" dirty="0" smtClean="0">
                <a:solidFill>
                  <a:srgbClr val="FFFFFF"/>
                </a:solidFill>
              </a:rPr>
              <a:t>é de Investigación Agropecuaria</a:t>
            </a:r>
            <a:endParaRPr lang="es-ES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478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900" y="274638"/>
            <a:ext cx="9055100" cy="1143000"/>
          </a:xfrm>
        </p:spPr>
        <p:txBody>
          <a:bodyPr>
            <a:normAutofit/>
          </a:bodyPr>
          <a:lstStyle/>
          <a:p>
            <a:r>
              <a:rPr lang="es-ES" sz="3200" b="1" dirty="0" smtClean="0">
                <a:solidFill>
                  <a:srgbClr val="0000FF"/>
                </a:solidFill>
              </a:rPr>
              <a:t>La investigaci</a:t>
            </a:r>
            <a:r>
              <a:rPr lang="es-ES" sz="3200" b="1" dirty="0" smtClean="0">
                <a:solidFill>
                  <a:srgbClr val="0000FF"/>
                </a:solidFill>
              </a:rPr>
              <a:t>ón y el cambio: relaciones inesperadas</a:t>
            </a:r>
            <a:endParaRPr lang="es-ES" sz="3200" b="1" dirty="0">
              <a:solidFill>
                <a:srgbClr val="0000FF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_tradnl" sz="2400" dirty="0" smtClean="0"/>
              <a:t>¿Fu</a:t>
            </a:r>
            <a:r>
              <a:rPr lang="es-ES_tradnl" sz="2400" dirty="0" smtClean="0"/>
              <a:t>e </a:t>
            </a:r>
            <a:r>
              <a:rPr lang="es-ES_tradnl" sz="2400" dirty="0"/>
              <a:t>e</a:t>
            </a:r>
            <a:r>
              <a:rPr lang="es-ES_tradnl" sz="2400" dirty="0" smtClean="0"/>
              <a:t>l </a:t>
            </a:r>
            <a:r>
              <a:rPr lang="es-ES" sz="2400" dirty="0"/>
              <a:t>enfoque de investigación que seguimos, </a:t>
            </a:r>
            <a:r>
              <a:rPr lang="es-ES" sz="2400" dirty="0" smtClean="0"/>
              <a:t>adecuado para </a:t>
            </a:r>
            <a:r>
              <a:rPr lang="es-ES" sz="2400" dirty="0"/>
              <a:t>movilizar el cambio </a:t>
            </a:r>
            <a:r>
              <a:rPr lang="es-ES" sz="2400" b="1" dirty="0"/>
              <a:t>en los actores </a:t>
            </a:r>
            <a:r>
              <a:rPr lang="es-ES" sz="2400" b="1" dirty="0" smtClean="0"/>
              <a:t>que al final fueron los más relevantes para el cambio? </a:t>
            </a:r>
          </a:p>
          <a:p>
            <a:pPr marL="0" indent="0">
              <a:buNone/>
            </a:pPr>
            <a:endParaRPr lang="es-ES" sz="24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s-ES" sz="2400" dirty="0" smtClean="0">
                <a:solidFill>
                  <a:srgbClr val="0000FF"/>
                </a:solidFill>
              </a:rPr>
              <a:t>SE INICIARON CAMBIOS PESE A LA FALENCIA EN ENTENDER LA RELACION ACTORES CLAVES-PROBLEMAS DETERMINANTES</a:t>
            </a:r>
            <a:endParaRPr lang="es-ES" sz="2400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s-ES_tradnl" sz="2400" dirty="0" smtClean="0"/>
          </a:p>
          <a:p>
            <a:pPr marL="0" indent="0">
              <a:buNone/>
            </a:pPr>
            <a:r>
              <a:rPr lang="es-ES" sz="2400" dirty="0" smtClean="0"/>
              <a:t> </a:t>
            </a:r>
            <a:r>
              <a:rPr lang="es-ES" sz="2400" dirty="0" smtClean="0">
                <a:solidFill>
                  <a:srgbClr val="FF0000"/>
                </a:solidFill>
              </a:rPr>
              <a:t>LA TEORIA DE CAMBIO </a:t>
            </a:r>
            <a:r>
              <a:rPr lang="es-ES" sz="2400" b="1" dirty="0" smtClean="0">
                <a:solidFill>
                  <a:srgbClr val="FF0000"/>
                </a:solidFill>
              </a:rPr>
              <a:t>TENIA PUNTOS CIEGOS…</a:t>
            </a:r>
          </a:p>
        </p:txBody>
      </p:sp>
    </p:spTree>
    <p:extLst>
      <p:ext uri="{BB962C8B-B14F-4D97-AF65-F5344CB8AC3E}">
        <p14:creationId xmlns:p14="http://schemas.microsoft.com/office/powerpoint/2010/main" val="3237098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3101002"/>
              </p:ext>
            </p:extLst>
          </p:nvPr>
        </p:nvGraphicFramePr>
        <p:xfrm>
          <a:off x="546100" y="109067"/>
          <a:ext cx="8064500" cy="65210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3" name="Documento" r:id="rId3" imgW="9232900" imgH="7823200" progId="Word.Document.12">
                  <p:embed/>
                </p:oleObj>
              </mc:Choice>
              <mc:Fallback>
                <p:oleObj name="Documento" r:id="rId3" imgW="9232900" imgH="78232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6100" y="109067"/>
                        <a:ext cx="8064500" cy="65210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2539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3262"/>
          </a:xfrm>
        </p:spPr>
        <p:txBody>
          <a:bodyPr>
            <a:normAutofit/>
          </a:bodyPr>
          <a:lstStyle/>
          <a:p>
            <a:r>
              <a:rPr lang="es-ES" sz="3200" b="1" dirty="0" smtClean="0">
                <a:solidFill>
                  <a:srgbClr val="3366FF"/>
                </a:solidFill>
              </a:rPr>
              <a:t>Desencuentros de nuestra Teor</a:t>
            </a:r>
            <a:r>
              <a:rPr lang="es-ES" sz="3200" b="1" dirty="0" smtClean="0">
                <a:solidFill>
                  <a:srgbClr val="3366FF"/>
                </a:solidFill>
              </a:rPr>
              <a:t>í</a:t>
            </a:r>
            <a:r>
              <a:rPr lang="es-ES" sz="3200" b="1" dirty="0" smtClean="0">
                <a:solidFill>
                  <a:srgbClr val="3366FF"/>
                </a:solidFill>
              </a:rPr>
              <a:t>a de Cambio y…</a:t>
            </a:r>
            <a:endParaRPr lang="es-ES" sz="3200" b="1" dirty="0">
              <a:solidFill>
                <a:srgbClr val="3366FF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89100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s-ES" b="1" dirty="0" smtClean="0">
                <a:solidFill>
                  <a:srgbClr val="3366FF"/>
                </a:solidFill>
              </a:rPr>
              <a:t>Actores e instituciones claves de manejo del pastizal</a:t>
            </a:r>
            <a:r>
              <a:rPr lang="es-ES" dirty="0" smtClean="0">
                <a:solidFill>
                  <a:srgbClr val="3366FF"/>
                </a:solidFill>
              </a:rPr>
              <a:t>:</a:t>
            </a:r>
          </a:p>
          <a:p>
            <a:pPr marL="0" indent="0">
              <a:buNone/>
            </a:pPr>
            <a:r>
              <a:rPr lang="es-ES" dirty="0" smtClean="0"/>
              <a:t>(1) Pastizales en “manadas”: uso familiar de pastos comunales</a:t>
            </a:r>
            <a:br>
              <a:rPr lang="es-ES" dirty="0" smtClean="0"/>
            </a:br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(2) Pastizales en “comunidad”: manejo colectivo de pastos comunales por empresa </a:t>
            </a:r>
            <a:r>
              <a:rPr lang="es-ES" dirty="0" smtClean="0"/>
              <a:t>comunal</a:t>
            </a:r>
          </a:p>
          <a:p>
            <a:pPr marL="0" indent="0">
              <a:buNone/>
            </a:pPr>
            <a:endParaRPr lang="es-ES" b="1" dirty="0" smtClean="0"/>
          </a:p>
          <a:p>
            <a:pPr marL="0" indent="0">
              <a:buNone/>
            </a:pPr>
            <a:r>
              <a:rPr lang="es-ES" b="1" dirty="0" smtClean="0">
                <a:solidFill>
                  <a:srgbClr val="3366FF"/>
                </a:solidFill>
              </a:rPr>
              <a:t>Y..</a:t>
            </a:r>
          </a:p>
          <a:p>
            <a:pPr marL="0" indent="0">
              <a:buNone/>
            </a:pPr>
            <a:r>
              <a:rPr lang="es-ES" b="1" dirty="0" smtClean="0">
                <a:solidFill>
                  <a:srgbClr val="3366FF"/>
                </a:solidFill>
              </a:rPr>
              <a:t>Los mecanismos culturales del proceso de cambio/innovación: impulsados por prestigio, política local y empoderamiento</a:t>
            </a:r>
          </a:p>
          <a:p>
            <a:pPr marL="0" indent="0">
              <a:buNone/>
            </a:pPr>
            <a:endParaRPr lang="es-ES" b="1" dirty="0"/>
          </a:p>
          <a:p>
            <a:pPr marL="0" indent="0">
              <a:buNone/>
            </a:pPr>
            <a:r>
              <a:rPr lang="es-ES_tradnl" dirty="0"/>
              <a:t>¿</a:t>
            </a:r>
            <a:r>
              <a:rPr lang="en-US" dirty="0"/>
              <a:t> </a:t>
            </a:r>
            <a:r>
              <a:rPr lang="es-ES" dirty="0" smtClean="0"/>
              <a:t>Cual fue el rol del “Nuevo Conocimiento” de la teoría de cambio y los cambios que se han iniciado? </a:t>
            </a:r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472949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7307"/>
            <a:ext cx="8229600" cy="474662"/>
          </a:xfrm>
        </p:spPr>
        <p:txBody>
          <a:bodyPr>
            <a:normAutofit fontScale="90000"/>
          </a:bodyPr>
          <a:lstStyle/>
          <a:p>
            <a:r>
              <a:rPr lang="es-ES" sz="3200" dirty="0" smtClean="0">
                <a:solidFill>
                  <a:srgbClr val="FF0000"/>
                </a:solidFill>
              </a:rPr>
              <a:t>Investigaci</a:t>
            </a:r>
            <a:r>
              <a:rPr lang="es-ES" sz="3200" dirty="0" smtClean="0">
                <a:solidFill>
                  <a:srgbClr val="FF0000"/>
                </a:solidFill>
              </a:rPr>
              <a:t>ón y Cambios en el tiempo</a:t>
            </a:r>
            <a:endParaRPr lang="es-ES" sz="3200" dirty="0">
              <a:solidFill>
                <a:srgbClr val="FF0000"/>
              </a:solidFill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6146900"/>
              </p:ext>
            </p:extLst>
          </p:nvPr>
        </p:nvGraphicFramePr>
        <p:xfrm>
          <a:off x="304800" y="744047"/>
          <a:ext cx="8636000" cy="5374915"/>
        </p:xfrm>
        <a:graphic>
          <a:graphicData uri="http://schemas.openxmlformats.org/drawingml/2006/table">
            <a:tbl>
              <a:tblPr/>
              <a:tblGrid>
                <a:gridCol w="1725135"/>
                <a:gridCol w="1435890"/>
                <a:gridCol w="1218956"/>
                <a:gridCol w="1229288"/>
                <a:gridCol w="1477210"/>
                <a:gridCol w="1549521"/>
              </a:tblGrid>
              <a:tr h="13100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3366FF"/>
                          </a:solidFill>
                          <a:effectLst/>
                          <a:latin typeface="Calibri"/>
                        </a:rPr>
                        <a:t>IM en </a:t>
                      </a:r>
                      <a:r>
                        <a:rPr lang="es-ES" sz="1600" b="1" i="0" u="none" strike="noStrike" dirty="0" smtClean="0">
                          <a:solidFill>
                            <a:srgbClr val="3366FF"/>
                          </a:solidFill>
                          <a:effectLst/>
                          <a:latin typeface="Calibri"/>
                        </a:rPr>
                        <a:t>rol</a:t>
                      </a:r>
                      <a:br>
                        <a:rPr lang="es-ES" sz="1600" b="1" i="0" u="none" strike="noStrike" dirty="0" smtClean="0">
                          <a:solidFill>
                            <a:srgbClr val="3366FF"/>
                          </a:solidFill>
                          <a:effectLst/>
                          <a:latin typeface="Calibri"/>
                        </a:rPr>
                      </a:br>
                      <a:r>
                        <a:rPr lang="es-ES" sz="1600" b="1" i="0" u="none" strike="noStrike" dirty="0" smtClean="0">
                          <a:solidFill>
                            <a:srgbClr val="3366FF"/>
                          </a:solidFill>
                          <a:effectLst/>
                          <a:latin typeface="Calibri"/>
                        </a:rPr>
                        <a:t> facilitador</a:t>
                      </a:r>
                      <a:endParaRPr lang="es-ES" sz="1600" b="1" i="0" u="none" strike="noStrike" dirty="0">
                        <a:solidFill>
                          <a:srgbClr val="3366FF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3366FF"/>
                          </a:solidFill>
                          <a:effectLst/>
                          <a:latin typeface="Calibri"/>
                        </a:rPr>
                        <a:t>REPLICA EN COMUNDIAD</a:t>
                      </a: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3366FF"/>
                          </a:solidFill>
                          <a:effectLst/>
                          <a:latin typeface="Calibri"/>
                        </a:rPr>
                        <a:t>REPLICA EN COMUNIDAD</a:t>
                      </a: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A6A6"/>
                    </a:solidFill>
                  </a:tcPr>
                </a:tc>
              </a:tr>
              <a:tr h="13100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3366FF"/>
                          </a:solidFill>
                          <a:effectLst/>
                          <a:latin typeface="Calibri"/>
                        </a:rPr>
                        <a:t>CORDILLERA BLANCA</a:t>
                      </a: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3366FF"/>
                          </a:solidFill>
                          <a:effectLst/>
                          <a:latin typeface="Calibri"/>
                        </a:rPr>
                        <a:t>LOS ANDES</a:t>
                      </a: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A6A6"/>
                    </a:solidFill>
                  </a:tcPr>
                </a:tc>
              </a:tr>
              <a:tr h="25613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200" b="1" i="0" u="none" strike="noStrike" dirty="0">
                        <a:solidFill>
                          <a:srgbClr val="3366FF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200" b="1" i="0" u="none" strike="noStrike" dirty="0" smtClean="0">
                        <a:solidFill>
                          <a:srgbClr val="3366FF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endParaRPr lang="es-ES" sz="1200" b="1" i="0" u="none" strike="noStrike" dirty="0">
                        <a:solidFill>
                          <a:srgbClr val="3366FF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A6A6"/>
                    </a:solidFill>
                  </a:tcPr>
                </a:tc>
              </a:tr>
              <a:tr h="256139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3366FF"/>
                          </a:solidFill>
                          <a:effectLst/>
                          <a:latin typeface="Calibri"/>
                        </a:rPr>
                        <a:t>CIAL EN ROL </a:t>
                      </a:r>
                      <a:r>
                        <a:rPr lang="es-ES" sz="1400" b="0" i="0" u="none" strike="noStrike" dirty="0" smtClean="0">
                          <a:solidFill>
                            <a:srgbClr val="3366FF"/>
                          </a:solidFill>
                          <a:effectLst/>
                          <a:latin typeface="Calibri"/>
                        </a:rPr>
                        <a:t>EMPODERADO</a:t>
                      </a:r>
                      <a:endParaRPr lang="es-ES" sz="1400" b="0" i="0" u="none" strike="noStrike" dirty="0">
                        <a:solidFill>
                          <a:srgbClr val="3366FF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CIAL SE CONSOLIDA COMO REFERENTE</a:t>
                      </a:r>
                      <a:endParaRPr lang="es-ES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Reciben campesinos</a:t>
                      </a: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Asistencia </a:t>
                      </a:r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técnica</a:t>
                      </a:r>
                    </a:p>
                  </a:txBody>
                  <a:tcPr marL="7143" marR="7143" marT="71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A6A6"/>
                    </a:solidFill>
                  </a:tcPr>
                </a:tc>
              </a:tr>
              <a:tr h="131002"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Replicas familiares</a:t>
                      </a: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1002">
                <a:tc>
                  <a:txBody>
                    <a:bodyPr/>
                    <a:lstStyle/>
                    <a:p>
                      <a:pPr algn="ctr" fontAlgn="ctr"/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CASA ABIERTA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0" u="none" strike="noStrike" dirty="0" smtClean="0">
                          <a:solidFill>
                            <a:srgbClr val="3366FF"/>
                          </a:solidFill>
                          <a:effectLst/>
                          <a:latin typeface="+mn-lt"/>
                        </a:rPr>
                        <a:t>REPLICA EN QUILLCAYHUANCA</a:t>
                      </a:r>
                    </a:p>
                    <a:p>
                      <a:pPr algn="l" fontAlgn="b"/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6412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CIAL</a:t>
                      </a:r>
                      <a:r>
                        <a:rPr lang="es-E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Y COMUNIDAD IDENTIFICAN CALIDAD DE AGUA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ES" dirty="0" smtClean="0"/>
                    </a:p>
                    <a:p>
                      <a:endParaRPr lang="es-ES" dirty="0"/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Nueva </a:t>
                      </a:r>
                    </a:p>
                    <a:p>
                      <a:pPr algn="l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Institucionalidad </a:t>
                      </a:r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 </a:t>
                      </a:r>
                      <a:endParaRPr lang="es-E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manejo </a:t>
                      </a:r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 Pastos</a:t>
                      </a: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Parque Nacional Huascarán </a:t>
                      </a:r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replica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A6A6"/>
                    </a:solidFill>
                  </a:tcPr>
                </a:tc>
              </a:tr>
              <a:tr h="256139">
                <a:tc>
                  <a:txBody>
                    <a:bodyPr/>
                    <a:lstStyle/>
                    <a:p>
                      <a:pPr algn="l" fontAlgn="b"/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PRESTIGIO </a:t>
                      </a:r>
                      <a:r>
                        <a:rPr lang="es-E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DE LA COMUNIDAD y DEL CIAL como </a:t>
                      </a:r>
                      <a:r>
                        <a:rPr lang="es-E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investigadores</a:t>
                      </a:r>
                      <a:endParaRPr lang="es-ES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31002"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002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sep-09</a:t>
                      </a:r>
                    </a:p>
                  </a:txBody>
                  <a:tcPr marL="7143" marR="7143" marT="714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sep-10</a:t>
                      </a: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sep-11</a:t>
                      </a: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sep-12</a:t>
                      </a: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sep-13</a:t>
                      </a: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sep-14</a:t>
                      </a:r>
                    </a:p>
                  </a:txBody>
                  <a:tcPr marL="7143" marR="7143" marT="714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54105"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0" i="0" u="none" strike="noStrike" dirty="0" smtClean="0">
                          <a:solidFill>
                            <a:srgbClr val="3366FF"/>
                          </a:solidFill>
                          <a:effectLst/>
                          <a:latin typeface="Calibri"/>
                        </a:rPr>
                        <a:t>DATOS </a:t>
                      </a:r>
                      <a:endParaRPr lang="es-ES_tradnl" sz="1800" b="0" i="0" u="none" strike="noStrike" dirty="0">
                        <a:solidFill>
                          <a:srgbClr val="3366FF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31002"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1276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Comunidad </a:t>
                      </a:r>
                      <a:r>
                        <a:rPr lang="es-E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asigna</a:t>
                      </a:r>
                      <a:r>
                        <a:rPr lang="es-E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s-ES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PARCELA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 smtClean="0">
                          <a:solidFill>
                            <a:srgbClr val="3366FF"/>
                          </a:solidFill>
                          <a:effectLst/>
                          <a:latin typeface="Calibri"/>
                        </a:rPr>
                        <a:t>CIAL:</a:t>
                      </a:r>
                      <a:r>
                        <a:rPr lang="es-ES" sz="1400" b="1" i="0" u="none" strike="noStrike" baseline="0" dirty="0" smtClean="0">
                          <a:solidFill>
                            <a:srgbClr val="3366FF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s-ES" sz="1400" b="1" i="0" u="none" strike="noStrike" dirty="0" smtClean="0">
                          <a:solidFill>
                            <a:srgbClr val="3366FF"/>
                          </a:solidFill>
                          <a:effectLst/>
                          <a:latin typeface="Calibri"/>
                        </a:rPr>
                        <a:t>ROL </a:t>
                      </a:r>
                      <a:r>
                        <a:rPr lang="es-ES" sz="1400" b="1" i="0" u="none" strike="noStrike" dirty="0">
                          <a:solidFill>
                            <a:srgbClr val="3366FF"/>
                          </a:solidFill>
                          <a:effectLst/>
                          <a:latin typeface="Calibri"/>
                        </a:rPr>
                        <a:t>INSTRUMENTAL</a:t>
                      </a: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Comunidad y 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Usuarios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Evidencia visual del cambio</a:t>
                      </a: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1276"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Renuevas</a:t>
                      </a:r>
                      <a:r>
                        <a:rPr lang="es-E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Parcela</a:t>
                      </a:r>
                      <a:r>
                        <a:rPr lang="es-E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  <a:p>
                      <a:pPr algn="l" fontAlgn="b"/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 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investigación</a:t>
                      </a: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1002"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3366FF"/>
                          </a:solidFill>
                          <a:effectLst/>
                          <a:latin typeface="Calibri"/>
                        </a:rPr>
                        <a:t>LEUP </a:t>
                      </a:r>
                      <a:r>
                        <a:rPr lang="es-ES" sz="1600" b="1" i="0" u="none" strike="noStrike" dirty="0" smtClean="0">
                          <a:solidFill>
                            <a:srgbClr val="3366FF"/>
                          </a:solidFill>
                          <a:effectLst/>
                          <a:latin typeface="Calibri"/>
                        </a:rPr>
                        <a:t>rol </a:t>
                      </a:r>
                      <a:r>
                        <a:rPr lang="es-ES" sz="1600" b="1" i="0" u="none" strike="noStrike" dirty="0">
                          <a:solidFill>
                            <a:srgbClr val="3366FF"/>
                          </a:solidFill>
                          <a:effectLst/>
                          <a:latin typeface="Calibri"/>
                        </a:rPr>
                        <a:t>de colección </a:t>
                      </a:r>
                      <a:br>
                        <a:rPr lang="es-ES" sz="1600" b="1" i="0" u="none" strike="noStrike" dirty="0">
                          <a:solidFill>
                            <a:srgbClr val="3366FF"/>
                          </a:solidFill>
                          <a:effectLst/>
                          <a:latin typeface="Calibri"/>
                        </a:rPr>
                      </a:br>
                      <a:r>
                        <a:rPr lang="es-ES" sz="1600" b="1" i="0" u="none" strike="noStrike" dirty="0">
                          <a:solidFill>
                            <a:srgbClr val="3366FF"/>
                          </a:solidFill>
                          <a:effectLst/>
                          <a:latin typeface="Calibri"/>
                        </a:rPr>
                        <a:t>análisis de </a:t>
                      </a:r>
                      <a:r>
                        <a:rPr lang="es-ES" sz="1600" b="1" i="0" u="none" strike="noStrike" dirty="0" smtClean="0">
                          <a:solidFill>
                            <a:srgbClr val="3366FF"/>
                          </a:solidFill>
                          <a:effectLst/>
                          <a:latin typeface="Calibri"/>
                        </a:rPr>
                        <a:t>datos</a:t>
                      </a:r>
                      <a:endParaRPr lang="es-ES" sz="1600" b="1" i="0" u="none" strike="noStrike" dirty="0">
                        <a:solidFill>
                          <a:srgbClr val="3366FF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1002"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8448"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3" marR="7143" marT="71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cxnSp>
        <p:nvCxnSpPr>
          <p:cNvPr id="6" name="Conector recto de flecha 5"/>
          <p:cNvCxnSpPr/>
          <p:nvPr/>
        </p:nvCxnSpPr>
        <p:spPr>
          <a:xfrm flipH="1" flipV="1">
            <a:off x="516467" y="5084234"/>
            <a:ext cx="3149600" cy="127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de flecha 6"/>
          <p:cNvCxnSpPr/>
          <p:nvPr/>
        </p:nvCxnSpPr>
        <p:spPr>
          <a:xfrm>
            <a:off x="4521200" y="5088467"/>
            <a:ext cx="4064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8608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091"/>
          </a:xfrm>
        </p:spPr>
        <p:txBody>
          <a:bodyPr>
            <a:normAutofit/>
          </a:bodyPr>
          <a:lstStyle/>
          <a:p>
            <a:r>
              <a:rPr lang="es-ES" sz="3200" dirty="0" smtClean="0"/>
              <a:t>EFECTOS DE LA PARCELA DE INVESTIGACION</a:t>
            </a:r>
            <a:endParaRPr lang="es-ES" sz="3200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4183334"/>
              </p:ext>
            </p:extLst>
          </p:nvPr>
        </p:nvGraphicFramePr>
        <p:xfrm>
          <a:off x="457200" y="1328094"/>
          <a:ext cx="8229600" cy="4582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1200"/>
                <a:gridCol w="497840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FUNCIONES DE LA PARCELA DE INVETIGACI</a:t>
                      </a:r>
                      <a:r>
                        <a:rPr lang="es-ES" sz="1800" dirty="0" smtClean="0"/>
                        <a:t>Ó</a:t>
                      </a:r>
                      <a:r>
                        <a:rPr lang="es-ES" sz="1800" dirty="0" smtClean="0"/>
                        <a:t>N EXTERNA (LEUP)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Relevancia</a:t>
                      </a:r>
                      <a:r>
                        <a:rPr lang="es-ES" sz="1800" baseline="0" dirty="0" smtClean="0"/>
                        <a:t> Actores/Cambios (alcances)</a:t>
                      </a:r>
                      <a:endParaRPr lang="es-E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800" b="1" dirty="0" smtClean="0"/>
                        <a:t>Datos</a:t>
                      </a:r>
                      <a:r>
                        <a:rPr lang="es-ES" sz="1800" b="1" baseline="0" dirty="0" smtClean="0"/>
                        <a:t> </a:t>
                      </a:r>
                      <a:r>
                        <a:rPr lang="es-ES" sz="1800" b="0" baseline="0" dirty="0" smtClean="0"/>
                        <a:t> (</a:t>
                      </a:r>
                      <a:r>
                        <a:rPr lang="es-ES" sz="1800" baseline="0" dirty="0" smtClean="0"/>
                        <a:t>par</a:t>
                      </a:r>
                      <a:r>
                        <a:rPr lang="es-ES" sz="1800" baseline="0" dirty="0" smtClean="0"/>
                        <a:t>ámetros relación usos/productividad/hidrología)</a:t>
                      </a:r>
                      <a:endParaRPr lang="es-E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aseline="0" dirty="0" smtClean="0"/>
                        <a:t>Relevante para incidir en pol</a:t>
                      </a:r>
                      <a:r>
                        <a:rPr lang="es-ES" sz="1800" baseline="0" dirty="0" smtClean="0"/>
                        <a:t>íticas: por ejemplo réplicas con el Parque Nacional Huascarán</a:t>
                      </a:r>
                    </a:p>
                    <a:p>
                      <a:endParaRPr lang="es-ES" sz="1800" baseline="0" dirty="0" smtClean="0"/>
                    </a:p>
                  </a:txBody>
                  <a:tcPr/>
                </a:tc>
              </a:tr>
              <a:tr h="309373">
                <a:tc>
                  <a:txBody>
                    <a:bodyPr/>
                    <a:lstStyle/>
                    <a:p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800" b="1" dirty="0" smtClean="0"/>
                        <a:t>Observación</a:t>
                      </a:r>
                      <a:r>
                        <a:rPr lang="es-ES" sz="1800" dirty="0" smtClean="0"/>
                        <a:t> de la recuperación</a:t>
                      </a:r>
                      <a:endParaRPr lang="es-ES" sz="18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aseline="0" dirty="0" smtClean="0"/>
                        <a:t>A partir del  3er- 4to año)</a:t>
                      </a:r>
                    </a:p>
                    <a:p>
                      <a:r>
                        <a:rPr lang="es-ES" sz="1800" baseline="0" dirty="0" smtClean="0"/>
                        <a:t>Clave para el intercambio</a:t>
                      </a:r>
                      <a:endParaRPr lang="es-E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800" b="1" dirty="0" smtClean="0"/>
                        <a:t>Empoderamiento</a:t>
                      </a:r>
                      <a:r>
                        <a:rPr lang="es-ES" sz="1800" dirty="0" smtClean="0"/>
                        <a:t>: </a:t>
                      </a:r>
                    </a:p>
                    <a:p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CIAL (parcialmente)</a:t>
                      </a:r>
                    </a:p>
                    <a:p>
                      <a:r>
                        <a:rPr lang="es-ES" sz="1800" dirty="0" smtClean="0"/>
                        <a:t>LEUP: legitima su rol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ES" sz="18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800" b="1" dirty="0" smtClean="0"/>
                        <a:t>Prestigio</a:t>
                      </a:r>
                      <a:endParaRPr lang="es-ES" sz="1800" baseline="0" dirty="0" smtClean="0"/>
                    </a:p>
                    <a:p>
                      <a:endParaRPr lang="es-ES" sz="18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aseline="0" dirty="0" smtClean="0"/>
                        <a:t>CIAL: poder de negociar / legitimidad</a:t>
                      </a:r>
                      <a:endParaRPr lang="es-ES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0815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2666" y="274638"/>
            <a:ext cx="8229600" cy="322262"/>
          </a:xfrm>
        </p:spPr>
        <p:txBody>
          <a:bodyPr>
            <a:normAutofit fontScale="90000"/>
          </a:bodyPr>
          <a:lstStyle/>
          <a:p>
            <a:r>
              <a:rPr lang="es-ES" sz="3200" dirty="0" smtClean="0">
                <a:solidFill>
                  <a:srgbClr val="FF0000"/>
                </a:solidFill>
              </a:rPr>
              <a:t>DESCANSO: Un Ejemplo de la Parcela Experimental</a:t>
            </a:r>
            <a:endParaRPr lang="es-ES" sz="3200" dirty="0">
              <a:solidFill>
                <a:srgbClr val="FF0000"/>
              </a:solidFill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8507159"/>
              </p:ext>
            </p:extLst>
          </p:nvPr>
        </p:nvGraphicFramePr>
        <p:xfrm>
          <a:off x="304800" y="889001"/>
          <a:ext cx="8517466" cy="56845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596"/>
                <a:gridCol w="3125206"/>
                <a:gridCol w="2593664"/>
              </a:tblGrid>
              <a:tr h="655316"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Experimento</a:t>
                      </a:r>
                      <a:r>
                        <a:rPr lang="es-ES" sz="1800" baseline="0" dirty="0" smtClean="0"/>
                        <a:t> (variables) y Problema 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 </a:t>
                      </a:r>
                      <a:r>
                        <a:rPr lang="es-ES" sz="1800" dirty="0" smtClean="0"/>
                        <a:t>Resultado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Relaci</a:t>
                      </a:r>
                      <a:r>
                        <a:rPr lang="es-ES" sz="1800" dirty="0" smtClean="0"/>
                        <a:t>ón con</a:t>
                      </a:r>
                      <a:br>
                        <a:rPr lang="es-ES" sz="1800" dirty="0" smtClean="0"/>
                      </a:br>
                      <a:r>
                        <a:rPr lang="es-ES" sz="1800" dirty="0" smtClean="0"/>
                        <a:t>A</a:t>
                      </a:r>
                      <a:r>
                        <a:rPr lang="es-ES" sz="1800" dirty="0" smtClean="0"/>
                        <a:t>ctores Claves</a:t>
                      </a:r>
                      <a:endParaRPr lang="es-ES" sz="1800" dirty="0"/>
                    </a:p>
                  </a:txBody>
                  <a:tcPr/>
                </a:tc>
              </a:tr>
              <a:tr h="445008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 smtClean="0"/>
                        <a:t>Sobre-pastoreo: tendencias negativas</a:t>
                      </a:r>
                      <a:r>
                        <a:rPr lang="es-ES" sz="1800" baseline="0" dirty="0" smtClean="0"/>
                        <a:t> </a:t>
                      </a:r>
                      <a:r>
                        <a:rPr lang="es-ES" sz="1800" b="0" baseline="0" dirty="0" smtClean="0"/>
                        <a:t>en productividad e hidrología en 2 tipos de unidad ecológica: </a:t>
                      </a:r>
                    </a:p>
                    <a:p>
                      <a:endParaRPr lang="es-ES" sz="1800" b="1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s-ES" sz="1800" b="1" dirty="0" smtClean="0">
                          <a:solidFill>
                            <a:srgbClr val="FF0000"/>
                          </a:solidFill>
                        </a:rPr>
                        <a:t>Introducci</a:t>
                      </a:r>
                      <a:r>
                        <a:rPr lang="es-ES" sz="1800" b="1" dirty="0" smtClean="0">
                          <a:solidFill>
                            <a:srgbClr val="FF0000"/>
                          </a:solidFill>
                        </a:rPr>
                        <a:t>ón del </a:t>
                      </a:r>
                      <a:r>
                        <a:rPr lang="es-ES" sz="1800" b="1" dirty="0" smtClean="0">
                          <a:solidFill>
                            <a:srgbClr val="FF0000"/>
                          </a:solidFill>
                        </a:rPr>
                        <a:t>Descanso en dos tipos de unidades ecol</a:t>
                      </a:r>
                      <a:r>
                        <a:rPr lang="es-ES" sz="1800" b="1" dirty="0" smtClean="0">
                          <a:solidFill>
                            <a:srgbClr val="FF0000"/>
                          </a:solidFill>
                        </a:rPr>
                        <a:t>ógicas </a:t>
                      </a:r>
                    </a:p>
                    <a:p>
                      <a:endParaRPr lang="es-ES" sz="1800" b="0" baseline="0" dirty="0" smtClean="0"/>
                    </a:p>
                    <a:p>
                      <a:r>
                        <a:rPr lang="es-ES" sz="1800" b="0" baseline="0" dirty="0" smtClean="0">
                          <a:solidFill>
                            <a:srgbClr val="FF0000"/>
                          </a:solidFill>
                        </a:rPr>
                        <a:t>HUMEDO</a:t>
                      </a:r>
                      <a:r>
                        <a:rPr lang="es-ES" sz="1800" b="0" baseline="0" dirty="0" smtClean="0"/>
                        <a:t> fin de ladera (22.5% humedad): </a:t>
                      </a:r>
                      <a:r>
                        <a:rPr lang="es-ES" sz="1800" b="0" baseline="0" dirty="0" smtClean="0"/>
                        <a:t>gramínea potencial </a:t>
                      </a:r>
                      <a:r>
                        <a:rPr lang="es-ES" sz="1800" b="0" baseline="0" dirty="0" err="1" smtClean="0"/>
                        <a:t>Festuca</a:t>
                      </a:r>
                      <a:endParaRPr lang="es-ES" sz="1800" b="0" baseline="0" dirty="0" smtClean="0"/>
                    </a:p>
                    <a:p>
                      <a:endParaRPr lang="es-ES" sz="1800" b="0" baseline="0" dirty="0" smtClean="0"/>
                    </a:p>
                    <a:p>
                      <a:r>
                        <a:rPr lang="es-ES" sz="1800" b="0" baseline="0" dirty="0" smtClean="0">
                          <a:solidFill>
                            <a:srgbClr val="FF0000"/>
                          </a:solidFill>
                        </a:rPr>
                        <a:t>SECO </a:t>
                      </a:r>
                      <a:r>
                        <a:rPr lang="es-ES" sz="1800" b="0" baseline="0" dirty="0" smtClean="0"/>
                        <a:t>ladera (12.3% humedad) </a:t>
                      </a:r>
                      <a:r>
                        <a:rPr lang="es-ES" sz="1800" b="0" baseline="0" dirty="0" smtClean="0"/>
                        <a:t> </a:t>
                      </a:r>
                      <a:r>
                        <a:rPr lang="es-ES" sz="1800" b="0" baseline="0" dirty="0" smtClean="0"/>
                        <a:t>gramínea potencial </a:t>
                      </a:r>
                      <a:r>
                        <a:rPr lang="es-ES" sz="1800" b="0" baseline="0" dirty="0" err="1" smtClean="0"/>
                        <a:t>Calamagrostis</a:t>
                      </a:r>
                      <a:r>
                        <a:rPr lang="es-ES" sz="1800" b="0" baseline="0" dirty="0" smtClean="0"/>
                        <a:t> </a:t>
                      </a:r>
                    </a:p>
                    <a:p>
                      <a:endParaRPr lang="es-ES" sz="1800" b="0" baseline="0" dirty="0" smtClean="0"/>
                    </a:p>
                    <a:p>
                      <a:r>
                        <a:rPr lang="es-ES" sz="1800" b="0" baseline="0" dirty="0" smtClean="0"/>
                        <a:t>CONTROL para c/u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 smtClean="0"/>
                        <a:t>Desca</a:t>
                      </a:r>
                      <a:r>
                        <a:rPr lang="es-ES" sz="1800" b="1" baseline="0" dirty="0" smtClean="0"/>
                        <a:t>nso </a:t>
                      </a:r>
                      <a:r>
                        <a:rPr lang="es-ES" sz="1800" b="1" dirty="0" smtClean="0"/>
                        <a:t>3 a</a:t>
                      </a:r>
                      <a:r>
                        <a:rPr lang="es-ES" sz="1800" b="1" dirty="0" smtClean="0"/>
                        <a:t>ños para tener resultados</a:t>
                      </a:r>
                      <a:r>
                        <a:rPr lang="es-ES" sz="1800" b="0" baseline="0" dirty="0" smtClean="0"/>
                        <a:t>: </a:t>
                      </a:r>
                      <a:r>
                        <a:rPr lang="es-ES" sz="1800" baseline="0" dirty="0" smtClean="0"/>
                        <a:t>Visibles en 4 años (pero no infiltración, no humedad)</a:t>
                      </a:r>
                    </a:p>
                    <a:p>
                      <a:endParaRPr lang="es-ES" sz="1800" baseline="0" dirty="0" smtClean="0"/>
                    </a:p>
                    <a:p>
                      <a:r>
                        <a:rPr lang="es-ES" sz="1800" baseline="0" dirty="0" smtClean="0">
                          <a:solidFill>
                            <a:srgbClr val="FF0000"/>
                          </a:solidFill>
                        </a:rPr>
                        <a:t>HUMEDO</a:t>
                      </a:r>
                      <a:r>
                        <a:rPr lang="es-ES" sz="1800" baseline="0" dirty="0" smtClean="0"/>
                        <a:t>: </a:t>
                      </a:r>
                      <a:r>
                        <a:rPr lang="es-ES" sz="1800" b="1" baseline="0" dirty="0" smtClean="0"/>
                        <a:t>gramíneas</a:t>
                      </a:r>
                      <a:r>
                        <a:rPr lang="es-ES" sz="1800" baseline="0" dirty="0" smtClean="0"/>
                        <a:t> avance </a:t>
                      </a:r>
                      <a:r>
                        <a:rPr lang="es-ES" sz="1800" baseline="0" dirty="0" smtClean="0"/>
                        <a:t>rápido y notable (82% en tratamiento vs 50% control). </a:t>
                      </a:r>
                      <a:r>
                        <a:rPr lang="es-ES" sz="1800" b="1" baseline="0" dirty="0" err="1" smtClean="0"/>
                        <a:t>Palatabes</a:t>
                      </a:r>
                      <a:r>
                        <a:rPr lang="es-ES" sz="1800" b="1" baseline="0" dirty="0" smtClean="0"/>
                        <a:t>:</a:t>
                      </a:r>
                      <a:r>
                        <a:rPr lang="es-ES" sz="1800" baseline="0" dirty="0" smtClean="0"/>
                        <a:t> solo el tratamiento  pasa de ‘regular’=&gt; ‘</a:t>
                      </a:r>
                      <a:r>
                        <a:rPr lang="es-ES" sz="1800" b="1" baseline="0" dirty="0" smtClean="0"/>
                        <a:t>bueno’</a:t>
                      </a:r>
                    </a:p>
                    <a:p>
                      <a:endParaRPr lang="es-ES" sz="1800" baseline="0" dirty="0" smtClean="0"/>
                    </a:p>
                    <a:p>
                      <a:r>
                        <a:rPr lang="es-ES" sz="1800" baseline="0" dirty="0" smtClean="0">
                          <a:solidFill>
                            <a:srgbClr val="FF0000"/>
                          </a:solidFill>
                        </a:rPr>
                        <a:t>SECO</a:t>
                      </a:r>
                      <a:r>
                        <a:rPr lang="es-ES" sz="1800" baseline="0" dirty="0" smtClean="0"/>
                        <a:t>: </a:t>
                      </a:r>
                      <a:r>
                        <a:rPr lang="es-ES" sz="1800" b="1" baseline="0" dirty="0" smtClean="0"/>
                        <a:t>gramíneas</a:t>
                      </a:r>
                      <a:r>
                        <a:rPr lang="es-ES" sz="1800" baseline="0" dirty="0" smtClean="0"/>
                        <a:t> lento y parcial (81% en tratamiento vs </a:t>
                      </a:r>
                      <a:r>
                        <a:rPr lang="es-ES" sz="1800" baseline="0" dirty="0" smtClean="0"/>
                        <a:t>62% control). </a:t>
                      </a:r>
                      <a:r>
                        <a:rPr lang="es-ES" sz="1800" b="1" baseline="0" dirty="0" err="1" smtClean="0"/>
                        <a:t>Palatables</a:t>
                      </a:r>
                      <a:r>
                        <a:rPr lang="es-ES" sz="1800" b="1" baseline="0" dirty="0" smtClean="0"/>
                        <a:t>:</a:t>
                      </a:r>
                      <a:r>
                        <a:rPr lang="es-ES" sz="1800" baseline="0" dirty="0" smtClean="0"/>
                        <a:t> solo el tratamiento pasa de ‘pobre’=&gt; ‘</a:t>
                      </a:r>
                      <a:r>
                        <a:rPr lang="es-ES" sz="1800" b="1" baseline="0" dirty="0" smtClean="0"/>
                        <a:t>regular’</a:t>
                      </a:r>
                      <a:endParaRPr lang="es-ES" sz="1800" b="1" baseline="0" dirty="0" smtClean="0"/>
                    </a:p>
                    <a:p>
                      <a:endParaRPr lang="es-ES" sz="18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200" b="1" baseline="0" dirty="0" smtClean="0"/>
                        <a:t>Manadas y Comunidades</a:t>
                      </a:r>
                      <a:r>
                        <a:rPr lang="es-ES" sz="1800" b="1" baseline="0" dirty="0" smtClean="0"/>
                        <a:t> </a:t>
                      </a:r>
                    </a:p>
                    <a:p>
                      <a:r>
                        <a:rPr lang="es-ES" sz="1800" baseline="0" dirty="0" smtClean="0"/>
                        <a:t>por observación de gramíneas </a:t>
                      </a:r>
                      <a:r>
                        <a:rPr lang="es-ES" sz="1800" baseline="0" dirty="0" err="1" smtClean="0"/>
                        <a:t>Festuca</a:t>
                      </a:r>
                      <a:r>
                        <a:rPr lang="es-ES" sz="1800" baseline="0" dirty="0" smtClean="0"/>
                        <a:t> y </a:t>
                      </a:r>
                      <a:r>
                        <a:rPr lang="es-ES" sz="1800" baseline="0" dirty="0" err="1" smtClean="0"/>
                        <a:t>Calamagrostis</a:t>
                      </a:r>
                      <a:r>
                        <a:rPr lang="es-ES" sz="1800" baseline="0" dirty="0" smtClean="0"/>
                        <a:t> </a:t>
                      </a:r>
                      <a:r>
                        <a:rPr lang="es-ES" sz="1800" b="1" baseline="0" dirty="0" smtClean="0"/>
                        <a:t>(especies importantes para lograr otras especies </a:t>
                      </a:r>
                      <a:r>
                        <a:rPr lang="es-ES" sz="1800" b="1" baseline="0" dirty="0" err="1" smtClean="0"/>
                        <a:t>palatables</a:t>
                      </a:r>
                      <a:r>
                        <a:rPr lang="es-ES" sz="1800" b="1" baseline="0" dirty="0" smtClean="0"/>
                        <a:t>)</a:t>
                      </a:r>
                    </a:p>
                    <a:p>
                      <a:endParaRPr lang="es-ES" sz="1800" dirty="0" smtClean="0"/>
                    </a:p>
                    <a:p>
                      <a:r>
                        <a:rPr lang="es-ES" sz="2200" b="1" dirty="0" smtClean="0"/>
                        <a:t>Formuladores</a:t>
                      </a:r>
                      <a:r>
                        <a:rPr lang="es-ES" sz="2200" b="1" baseline="0" dirty="0" smtClean="0"/>
                        <a:t> pol</a:t>
                      </a:r>
                      <a:r>
                        <a:rPr lang="es-ES" sz="2200" b="1" baseline="0" dirty="0" smtClean="0"/>
                        <a:t>íticas</a:t>
                      </a:r>
                      <a:r>
                        <a:rPr lang="es-ES" sz="1800" b="1" baseline="0" dirty="0" smtClean="0"/>
                        <a:t> </a:t>
                      </a:r>
                      <a:r>
                        <a:rPr lang="es-ES" sz="1800" b="0" baseline="0" dirty="0" smtClean="0"/>
                        <a:t>(alto interés en hidrología de puna por retroceso glaciar)</a:t>
                      </a:r>
                      <a:endParaRPr lang="es-ES" sz="18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2079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smtClean="0"/>
              <a:t>Atribuciones del proyecto al cambio en “pastizales de  comunidad”</a:t>
            </a:r>
            <a:endParaRPr lang="es-ES" sz="3200" b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287867" y="5842337"/>
            <a:ext cx="1744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RUNTI: 21 has</a:t>
            </a:r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3064934" y="5843937"/>
            <a:ext cx="2523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SHECLLAPATA: 38 has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152400" y="6354801"/>
            <a:ext cx="2810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NUEVA INSTIUCIONALIDAD</a:t>
            </a:r>
            <a:endParaRPr lang="es-ES" dirty="0"/>
          </a:p>
        </p:txBody>
      </p:sp>
      <p:sp>
        <p:nvSpPr>
          <p:cNvPr id="9" name="CuadroTexto 8"/>
          <p:cNvSpPr txBox="1"/>
          <p:nvPr/>
        </p:nvSpPr>
        <p:spPr>
          <a:xfrm>
            <a:off x="287867" y="5129536"/>
            <a:ext cx="26754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COMUNIDAD CORDILLERA BLANCA</a:t>
            </a:r>
            <a:endParaRPr lang="es-ES" b="1" dirty="0"/>
          </a:p>
        </p:txBody>
      </p:sp>
      <p:sp>
        <p:nvSpPr>
          <p:cNvPr id="10" name="CuadroTexto 9"/>
          <p:cNvSpPr txBox="1"/>
          <p:nvPr/>
        </p:nvSpPr>
        <p:spPr>
          <a:xfrm>
            <a:off x="3158065" y="5146469"/>
            <a:ext cx="2726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COMUNIDAD LOS ANDES</a:t>
            </a:r>
            <a:endParaRPr lang="es-ES" b="1" dirty="0"/>
          </a:p>
        </p:txBody>
      </p:sp>
      <p:pic>
        <p:nvPicPr>
          <p:cNvPr id="11" name="Imagen 10" descr="RUNTY Cercado linea postes lo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03943"/>
            <a:ext cx="4165599" cy="3124199"/>
          </a:xfrm>
          <a:prstGeom prst="rect">
            <a:avLst/>
          </a:prstGeom>
        </p:spPr>
      </p:pic>
      <p:pic>
        <p:nvPicPr>
          <p:cNvPr id="12" name="Imagen 11" descr="Conversatorio low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557" y="1903943"/>
            <a:ext cx="3432442" cy="3115733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3158065" y="6345613"/>
            <a:ext cx="1919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CONVERSATORIOS</a:t>
            </a:r>
            <a:endParaRPr lang="es-ES" dirty="0"/>
          </a:p>
        </p:txBody>
      </p:sp>
      <p:sp>
        <p:nvSpPr>
          <p:cNvPr id="14" name="CuadroTexto 13"/>
          <p:cNvSpPr txBox="1"/>
          <p:nvPr/>
        </p:nvSpPr>
        <p:spPr>
          <a:xfrm>
            <a:off x="5884332" y="5122541"/>
            <a:ext cx="2624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PARQUE HUASCARAN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15" name="CuadroTexto 14"/>
          <p:cNvSpPr txBox="1"/>
          <p:nvPr/>
        </p:nvSpPr>
        <p:spPr>
          <a:xfrm>
            <a:off x="5588000" y="6341226"/>
            <a:ext cx="3217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INTERCAMBIOS Y REPLICA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85940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Conocimiento comunal del CIAL (agua)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ES" sz="2400" b="1" dirty="0" smtClean="0">
                <a:solidFill>
                  <a:srgbClr val="3366FF"/>
                </a:solidFill>
              </a:rPr>
              <a:t>Encuesta en Cordillera Blanca (n=62) y Los Andes (n=46)</a:t>
            </a:r>
            <a:br>
              <a:rPr lang="es-ES" sz="2400" b="1" dirty="0" smtClean="0">
                <a:solidFill>
                  <a:srgbClr val="3366FF"/>
                </a:solidFill>
              </a:rPr>
            </a:br>
            <a:endParaRPr lang="es-ES" sz="2400" b="1" dirty="0" smtClean="0">
              <a:solidFill>
                <a:srgbClr val="3366FF"/>
              </a:solidFill>
            </a:endParaRPr>
          </a:p>
          <a:p>
            <a:r>
              <a:rPr lang="es-ES" sz="2400" dirty="0" smtClean="0"/>
              <a:t>Más </a:t>
            </a:r>
            <a:r>
              <a:rPr lang="es-ES" sz="2400" dirty="0" smtClean="0"/>
              <a:t>de 90% de la comunidad (n=62) sabe de y valora como positivo el trabajo del comité en analizar y buscar como mejorar la calidad del agua.</a:t>
            </a:r>
          </a:p>
          <a:p>
            <a:r>
              <a:rPr lang="es-ES" sz="2400" dirty="0" smtClean="0"/>
              <a:t>82.3 % de la comunidad podía referir sitios que el grupo había monitoreado (la mitad podía referir 3 o más fuentes de agua estudiadas y la otra mitad menos de una o dos).</a:t>
            </a:r>
          </a:p>
          <a:p>
            <a:r>
              <a:rPr lang="es-ES" sz="2400" dirty="0" smtClean="0"/>
              <a:t>Pero 63% no podía explicar porqué o qué información habían obtenido.</a:t>
            </a:r>
          </a:p>
          <a:p>
            <a:r>
              <a:rPr lang="es-ES" sz="2400" dirty="0" smtClean="0"/>
              <a:t>De los 25 miembros entrenados en análisis de agua, 60% se considera capacitado para informar a la comunidad, 40% no.</a:t>
            </a:r>
          </a:p>
          <a:p>
            <a:endParaRPr lang="es-ES" sz="2400" dirty="0" smtClean="0"/>
          </a:p>
          <a:p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68996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3200" dirty="0" smtClean="0"/>
              <a:t>Las parcelas de investigación: qué visibilidad tienen, son fuente de información para el cambio?</a:t>
            </a:r>
            <a:endParaRPr lang="es-ES" sz="3200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69933"/>
          </a:xfrm>
        </p:spPr>
        <p:txBody>
          <a:bodyPr>
            <a:normAutofit/>
          </a:bodyPr>
          <a:lstStyle/>
          <a:p>
            <a:r>
              <a:rPr lang="es-ES" sz="2400" dirty="0" smtClean="0"/>
              <a:t>En la comunidad piloto 71% del total (n=62) conocen  las investigaciones, en la vecina el 52% (n=46) tiene información sobre las </a:t>
            </a:r>
            <a:r>
              <a:rPr lang="es-ES" sz="2400" dirty="0" smtClean="0"/>
              <a:t>investigaciones</a:t>
            </a:r>
          </a:p>
          <a:p>
            <a:r>
              <a:rPr lang="es-ES" sz="2400" dirty="0"/>
              <a:t>Del total de miembros y familias asociados al Comité de Investigación (n=21) en la comunidad piloto 67% aplicaron las técnicas probadas a sus parcelas, 33% no. En la comunidad vecina, del grupo que visitó los experimentos (n=13)  solo una persona (7.7%) lo replicó en su puna.</a:t>
            </a:r>
          </a:p>
          <a:p>
            <a:r>
              <a:rPr lang="es-ES" sz="2400" dirty="0"/>
              <a:t>En la comunidad piloto, 67% de la población (n=62) esta dispuesta a replicar los resultados, pero solo 7.7% en la vecina donde solo se observaron indirectamente los resultados</a:t>
            </a:r>
            <a:r>
              <a:rPr lang="es-ES" sz="2400" dirty="0" smtClean="0"/>
              <a:t>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508059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smtClean="0"/>
              <a:t>Atribuciones del proyecto al cambio en “pastizales de  manada”</a:t>
            </a:r>
            <a:endParaRPr lang="es-ES" sz="3200" b="1" dirty="0"/>
          </a:p>
        </p:txBody>
      </p:sp>
      <p:pic>
        <p:nvPicPr>
          <p:cNvPr id="14" name="Imagen 13" descr="Ganadero de Puna lo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532" y="2095499"/>
            <a:ext cx="6208887" cy="349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7943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ES" sz="2400" dirty="0" smtClean="0"/>
              <a:t>En la comunidad piloto </a:t>
            </a:r>
            <a:r>
              <a:rPr lang="es-ES" sz="2400" dirty="0" smtClean="0"/>
              <a:t>(Cordillera Blanca) con </a:t>
            </a:r>
            <a:r>
              <a:rPr lang="es-ES" sz="2400" dirty="0" smtClean="0"/>
              <a:t>las parcelas experimentales y trabajo del comité de investigación 67.8% </a:t>
            </a:r>
            <a:r>
              <a:rPr lang="es-ES" sz="2400" dirty="0" smtClean="0"/>
              <a:t>dicen que han </a:t>
            </a:r>
            <a:r>
              <a:rPr lang="es-ES" sz="2400" dirty="0" smtClean="0"/>
              <a:t>hecho </a:t>
            </a:r>
            <a:r>
              <a:rPr lang="es-ES" sz="2400" dirty="0" smtClean="0"/>
              <a:t>replicas de las t</a:t>
            </a:r>
            <a:r>
              <a:rPr lang="es-ES" sz="2400" dirty="0" smtClean="0"/>
              <a:t>é</a:t>
            </a:r>
            <a:r>
              <a:rPr lang="es-ES" sz="2400" dirty="0" smtClean="0"/>
              <a:t>cnicas</a:t>
            </a:r>
            <a:r>
              <a:rPr lang="es-ES" sz="2400" dirty="0" smtClean="0"/>
              <a:t>.</a:t>
            </a:r>
            <a:endParaRPr lang="es-ES" sz="2400" dirty="0"/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9684314"/>
              </p:ext>
            </p:extLst>
          </p:nvPr>
        </p:nvGraphicFramePr>
        <p:xfrm>
          <a:off x="803089" y="1504949"/>
          <a:ext cx="7378352" cy="52603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Documento" r:id="rId3" imgW="5397500" imgH="3848100" progId="Word.Document.12">
                  <p:embed/>
                </p:oleObj>
              </mc:Choice>
              <mc:Fallback>
                <p:oleObj name="Documento" r:id="rId3" imgW="5397500" imgH="38481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03089" y="1504949"/>
                        <a:ext cx="7378352" cy="52603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5047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Valoración </a:t>
            </a:r>
            <a:r>
              <a:rPr lang="es-ES" dirty="0" smtClean="0"/>
              <a:t>de las t</a:t>
            </a:r>
            <a:r>
              <a:rPr lang="es-ES" dirty="0" smtClean="0"/>
              <a:t>écnicas </a:t>
            </a:r>
            <a:r>
              <a:rPr lang="es-ES" dirty="0" smtClean="0"/>
              <a:t>replicadas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PE" i="1" dirty="0" smtClean="0"/>
              <a:t>“Incremento </a:t>
            </a:r>
            <a:r>
              <a:rPr lang="es-PE" i="1" dirty="0" smtClean="0"/>
              <a:t>de producción </a:t>
            </a:r>
            <a:r>
              <a:rPr lang="es-PE" i="1" dirty="0"/>
              <a:t>de </a:t>
            </a:r>
            <a:r>
              <a:rPr lang="es-PE" i="1" dirty="0" smtClean="0"/>
              <a:t>pastos”</a:t>
            </a:r>
            <a:endParaRPr lang="es-PE" i="1" dirty="0" smtClean="0"/>
          </a:p>
          <a:p>
            <a:r>
              <a:rPr lang="es-PE" i="1" dirty="0" smtClean="0"/>
              <a:t>“Mejor </a:t>
            </a:r>
            <a:r>
              <a:rPr lang="es-PE" i="1" dirty="0" smtClean="0"/>
              <a:t>comida: mejora sanidad, ḿas </a:t>
            </a:r>
            <a:r>
              <a:rPr lang="es-PE" i="1" dirty="0" smtClean="0"/>
              <a:t>leche”</a:t>
            </a:r>
            <a:endParaRPr lang="es-PE" i="1" dirty="0" smtClean="0"/>
          </a:p>
          <a:p>
            <a:r>
              <a:rPr lang="es-PE" i="1" dirty="0" smtClean="0"/>
              <a:t>“Medio </a:t>
            </a:r>
            <a:r>
              <a:rPr lang="es-PE" i="1" dirty="0"/>
              <a:t>ambiente más </a:t>
            </a:r>
            <a:r>
              <a:rPr lang="es-PE" i="1" dirty="0" smtClean="0"/>
              <a:t>sano”</a:t>
            </a:r>
            <a:endParaRPr lang="es-PE" i="1" dirty="0" smtClean="0"/>
          </a:p>
          <a:p>
            <a:r>
              <a:rPr lang="es-PE" i="1" dirty="0" smtClean="0"/>
              <a:t>“Las </a:t>
            </a:r>
            <a:r>
              <a:rPr lang="es-PE" i="1" dirty="0"/>
              <a:t>zanjas de filtración </a:t>
            </a:r>
            <a:r>
              <a:rPr lang="es-PE" i="1" dirty="0" smtClean="0"/>
              <a:t>mejoran la humedad ello protege contra </a:t>
            </a:r>
            <a:r>
              <a:rPr lang="es-PE" i="1" dirty="0"/>
              <a:t>la </a:t>
            </a:r>
            <a:r>
              <a:rPr lang="es-PE" i="1" dirty="0" smtClean="0"/>
              <a:t>helada”</a:t>
            </a:r>
            <a:endParaRPr lang="es-PE" i="1" dirty="0" smtClean="0"/>
          </a:p>
          <a:p>
            <a:r>
              <a:rPr lang="es-PE" i="1" dirty="0" smtClean="0"/>
              <a:t>“Ichus </a:t>
            </a:r>
            <a:r>
              <a:rPr lang="es-PE" i="1" dirty="0" smtClean="0"/>
              <a:t>recuperados son ambiente positivo para plantas </a:t>
            </a:r>
            <a:r>
              <a:rPr lang="es-PE" i="1" dirty="0" smtClean="0"/>
              <a:t>deseables”</a:t>
            </a:r>
            <a:endParaRPr lang="es-PE" i="1" dirty="0" smtClean="0"/>
          </a:p>
          <a:p>
            <a:r>
              <a:rPr lang="es-PE" i="1" dirty="0" smtClean="0"/>
              <a:t>“Mantenienen </a:t>
            </a:r>
            <a:r>
              <a:rPr lang="es-PE" i="1" dirty="0" smtClean="0"/>
              <a:t>y purifican el </a:t>
            </a:r>
            <a:r>
              <a:rPr lang="es-PE" i="1" dirty="0" smtClean="0"/>
              <a:t>agua”</a:t>
            </a:r>
            <a:endParaRPr lang="es-PE" i="1" dirty="0" smtClean="0"/>
          </a:p>
          <a:p>
            <a:r>
              <a:rPr lang="es-PE" i="1" dirty="0" smtClean="0"/>
              <a:t>“No </a:t>
            </a:r>
            <a:r>
              <a:rPr lang="es-PE" i="1" dirty="0" smtClean="0"/>
              <a:t>se abusa el </a:t>
            </a:r>
            <a:r>
              <a:rPr lang="es-PE" i="1" dirty="0"/>
              <a:t>consumo del </a:t>
            </a:r>
            <a:r>
              <a:rPr lang="es-PE" i="1" dirty="0" smtClean="0"/>
              <a:t>pastizal</a:t>
            </a:r>
            <a:r>
              <a:rPr lang="en-US" dirty="0" smtClean="0"/>
              <a:t>”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004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5462"/>
          </a:xfrm>
        </p:spPr>
        <p:txBody>
          <a:bodyPr>
            <a:normAutofit fontScale="90000"/>
          </a:bodyPr>
          <a:lstStyle/>
          <a:p>
            <a:r>
              <a:rPr lang="es-ES" sz="4000" dirty="0" smtClean="0"/>
              <a:t>LECCIONES</a:t>
            </a:r>
            <a:endParaRPr lang="es-ES" sz="4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471694"/>
            <a:ext cx="8229600" cy="5128921"/>
          </a:xfrm>
        </p:spPr>
        <p:txBody>
          <a:bodyPr>
            <a:noAutofit/>
          </a:bodyPr>
          <a:lstStyle/>
          <a:p>
            <a:r>
              <a:rPr lang="es-ES" sz="2800" dirty="0" smtClean="0"/>
              <a:t>Funci</a:t>
            </a:r>
            <a:r>
              <a:rPr lang="es-ES" sz="2800" dirty="0" smtClean="0"/>
              <a:t>ón social de la parcela de investigación: prestigio para la comunidad y el CIAL</a:t>
            </a:r>
          </a:p>
          <a:p>
            <a:r>
              <a:rPr lang="es-ES" sz="2800" dirty="0" smtClean="0"/>
              <a:t>Función de conocimiento de la parcela de investigación: efectiva para la incidencia</a:t>
            </a:r>
          </a:p>
          <a:p>
            <a:r>
              <a:rPr lang="es-ES" sz="2800" dirty="0"/>
              <a:t>O</a:t>
            </a:r>
            <a:r>
              <a:rPr lang="es-ES" sz="2800" dirty="0" smtClean="0"/>
              <a:t>rganización, factores institucionales y política comunal fueron más importantes en apalancar o para bloquear el cambio que el ‘nuevo conocimiento’ en la parcela de investigación.</a:t>
            </a:r>
            <a:endParaRPr lang="es-ES" sz="2800" dirty="0"/>
          </a:p>
          <a:p>
            <a:r>
              <a:rPr lang="es-ES" sz="2800" dirty="0"/>
              <a:t>E</a:t>
            </a:r>
            <a:r>
              <a:rPr lang="es-ES" sz="2800" dirty="0" smtClean="0"/>
              <a:t>l empoderamiento de instituciones locales debe ser como meta primaria para lograr la innovaci</a:t>
            </a:r>
            <a:r>
              <a:rPr lang="es-ES" sz="2800" dirty="0" smtClean="0"/>
              <a:t>ón</a:t>
            </a:r>
          </a:p>
        </p:txBody>
      </p:sp>
    </p:spTree>
    <p:extLst>
      <p:ext uri="{BB962C8B-B14F-4D97-AF65-F5344CB8AC3E}">
        <p14:creationId xmlns:p14="http://schemas.microsoft.com/office/powerpoint/2010/main" val="2479199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68307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Lecciones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El enfoque </a:t>
            </a:r>
            <a:r>
              <a:rPr lang="es-ES" dirty="0" smtClean="0"/>
              <a:t>participativo,  </a:t>
            </a:r>
            <a:r>
              <a:rPr lang="es-ES" dirty="0"/>
              <a:t>empoderamiento del actor local es el principal factor que impulsa la innovación. Se observó a pesar que fue participación instrumental en </a:t>
            </a:r>
            <a:r>
              <a:rPr lang="es-ES" dirty="0" smtClean="0"/>
              <a:t>relaci</a:t>
            </a:r>
            <a:r>
              <a:rPr lang="es-ES" dirty="0" smtClean="0"/>
              <a:t>ón con la unidad experimental</a:t>
            </a:r>
            <a:br>
              <a:rPr lang="es-ES" dirty="0" smtClean="0"/>
            </a:br>
            <a:endParaRPr lang="es-ES" dirty="0"/>
          </a:p>
          <a:p>
            <a:r>
              <a:rPr lang="es-ES" dirty="0" smtClean="0"/>
              <a:t>Reforzar con los investigadores locales el an</a:t>
            </a:r>
            <a:r>
              <a:rPr lang="es-ES" dirty="0" smtClean="0"/>
              <a:t>álisis de </a:t>
            </a:r>
            <a:r>
              <a:rPr lang="es-ES" dirty="0" smtClean="0"/>
              <a:t>problemas y actores del cambio para as</a:t>
            </a:r>
            <a:r>
              <a:rPr lang="es-ES" dirty="0" smtClean="0"/>
              <a:t>í </a:t>
            </a:r>
            <a:r>
              <a:rPr lang="es-ES" dirty="0" smtClean="0"/>
              <a:t>influir en el dise</a:t>
            </a:r>
            <a:r>
              <a:rPr lang="es-ES" dirty="0" smtClean="0"/>
              <a:t>ño de la investigación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704531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1953</TotalTime>
  <Words>1007</Words>
  <Application>Microsoft Macintosh PowerPoint</Application>
  <PresentationFormat>Presentación en pantalla (4:3)</PresentationFormat>
  <Paragraphs>136</Paragraphs>
  <Slides>20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20</vt:i4>
      </vt:variant>
    </vt:vector>
  </HeadingPairs>
  <TitlesOfParts>
    <vt:vector size="23" baseType="lpstr">
      <vt:lpstr>Tema de Office</vt:lpstr>
      <vt:lpstr>Documento</vt:lpstr>
      <vt:lpstr>Documento de Microsoft Word</vt:lpstr>
      <vt:lpstr>El diseño de la investigación y los procesos de cambio en Cordillera Blanca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La investigación y el cambio: relaciones inesperadas</vt:lpstr>
      <vt:lpstr>Presentación de PowerPoint</vt:lpstr>
      <vt:lpstr>Desencuentros de nuestra Teoría de Cambio y…</vt:lpstr>
      <vt:lpstr>Investigación y Cambios en el tiempo</vt:lpstr>
      <vt:lpstr>EFECTOS DE LA PARCELA DE INVESTIGACION</vt:lpstr>
      <vt:lpstr>DESCANSO: Un Ejemplo de la Parcela Experimental</vt:lpstr>
      <vt:lpstr>Atribuciones del proyecto al cambio en “pastizales de  comunidad”</vt:lpstr>
      <vt:lpstr>Conocimiento comunal del CIAL (agua)</vt:lpstr>
      <vt:lpstr>Las parcelas de investigación: qué visibilidad tienen, son fuente de información para el cambio?</vt:lpstr>
      <vt:lpstr>Atribuciones del proyecto al cambio en “pastizales de  manada”</vt:lpstr>
      <vt:lpstr>En la comunidad piloto (Cordillera Blanca) con las parcelas experimentales y trabajo del comité de investigación 67.8% dicen que han hecho replicas de las técnicas.</vt:lpstr>
      <vt:lpstr>Valoración de las técnicas replicadas</vt:lpstr>
      <vt:lpstr>LECCIONES</vt:lpstr>
      <vt:lpstr>Lecciones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Jorge Recharte Bullard</dc:creator>
  <cp:lastModifiedBy>Jorge Recharte Bullard</cp:lastModifiedBy>
  <cp:revision>190</cp:revision>
  <dcterms:created xsi:type="dcterms:W3CDTF">2014-07-12T22:13:48Z</dcterms:created>
  <dcterms:modified xsi:type="dcterms:W3CDTF">2014-07-14T15:21:00Z</dcterms:modified>
</cp:coreProperties>
</file>