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215" r:id="rId2"/>
    <p:sldId id="2235" r:id="rId3"/>
    <p:sldId id="2362" r:id="rId4"/>
    <p:sldId id="2365" r:id="rId5"/>
    <p:sldId id="2363" r:id="rId6"/>
    <p:sldId id="2331" r:id="rId7"/>
    <p:sldId id="2367" r:id="rId8"/>
    <p:sldId id="2368" r:id="rId9"/>
    <p:sldId id="2366" r:id="rId10"/>
    <p:sldId id="2287" r:id="rId11"/>
    <p:sldId id="2376" r:id="rId12"/>
    <p:sldId id="2377" r:id="rId13"/>
    <p:sldId id="2369" r:id="rId14"/>
    <p:sldId id="2378" r:id="rId15"/>
    <p:sldId id="2372" r:id="rId16"/>
    <p:sldId id="2371" r:id="rId17"/>
    <p:sldId id="2231" r:id="rId18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12" userDrawn="1">
          <p15:clr>
            <a:srgbClr val="A4A3A4"/>
          </p15:clr>
        </p15:guide>
        <p15:guide id="4" pos="14350" userDrawn="1">
          <p15:clr>
            <a:srgbClr val="A4A3A4"/>
          </p15:clr>
        </p15:guide>
        <p15:guide id="5" pos="1006" userDrawn="1">
          <p15:clr>
            <a:srgbClr val="A4A3A4"/>
          </p15:clr>
        </p15:guide>
        <p15:guide id="6" pos="7702" userDrawn="1">
          <p15:clr>
            <a:srgbClr val="A4A3A4"/>
          </p15:clr>
        </p15:guide>
        <p15:guide id="8" orient="horz" pos="4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871F"/>
    <a:srgbClr val="4D4B30"/>
    <a:srgbClr val="BFB49B"/>
    <a:srgbClr val="539561"/>
    <a:srgbClr val="F5CCA8"/>
    <a:srgbClr val="908760"/>
    <a:srgbClr val="DCA38C"/>
    <a:srgbClr val="FEEBCA"/>
    <a:srgbClr val="482216"/>
    <a:srgbClr val="5648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93" autoAdjust="0"/>
    <p:restoredTop sz="95064" autoAdjust="0"/>
  </p:normalViewPr>
  <p:slideViewPr>
    <p:cSldViewPr snapToGrid="0" snapToObjects="1">
      <p:cViewPr varScale="1">
        <p:scale>
          <a:sx n="41" d="100"/>
          <a:sy n="41" d="100"/>
        </p:scale>
        <p:origin x="1094" y="53"/>
      </p:cViewPr>
      <p:guideLst>
        <p:guide orient="horz" pos="8112"/>
        <p:guide pos="14350"/>
        <p:guide pos="1006"/>
        <p:guide pos="7702"/>
        <p:guide orient="horz" pos="4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pen Sans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7/12/2022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pen Sans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Open Sans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Open Sans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Open Sans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Open Sans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Open Sans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551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BD35B7-DAF1-5B4D-94FA-36B61FD74AC4}" type="slidenum">
              <a:rPr lang="en-US" altLang="x-none"/>
              <a:pPr/>
              <a:t>2</a:t>
            </a:fld>
            <a:endParaRPr lang="en-US" altLang="x-none"/>
          </a:p>
        </p:txBody>
      </p:sp>
      <p:sp>
        <p:nvSpPr>
          <p:cNvPr id="184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8975" y="1143000"/>
            <a:ext cx="5475288" cy="3081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4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1638" cy="3595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816838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BD35B7-DAF1-5B4D-94FA-36B61FD74AC4}" type="slidenum">
              <a:rPr lang="en-US" altLang="x-none"/>
              <a:pPr/>
              <a:t>3</a:t>
            </a:fld>
            <a:endParaRPr lang="en-US" altLang="x-none"/>
          </a:p>
        </p:txBody>
      </p:sp>
      <p:sp>
        <p:nvSpPr>
          <p:cNvPr id="184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8975" y="1143000"/>
            <a:ext cx="5475288" cy="3081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4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1638" cy="3595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22540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BD35B7-DAF1-5B4D-94FA-36B61FD74AC4}" type="slidenum">
              <a:rPr lang="en-US" altLang="x-none"/>
              <a:pPr/>
              <a:t>4</a:t>
            </a:fld>
            <a:endParaRPr lang="en-US" altLang="x-none"/>
          </a:p>
        </p:txBody>
      </p:sp>
      <p:sp>
        <p:nvSpPr>
          <p:cNvPr id="184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8975" y="1143000"/>
            <a:ext cx="5475288" cy="30813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4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1638" cy="35956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696975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5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845183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662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7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74792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8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692625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9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12313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10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93097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11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96426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12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60560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13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107082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15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953910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16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0962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DC0BE5-8237-434B-AB26-F93C2EF449B3}" type="slidenum">
              <a:rPr lang="en-US" altLang="x-none"/>
              <a:pPr/>
              <a:t>17</a:t>
            </a:fld>
            <a:endParaRPr lang="en-US" altLang="x-none"/>
          </a:p>
        </p:txBody>
      </p:sp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7388" y="1143000"/>
            <a:ext cx="5481637" cy="3084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4813" cy="3598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09279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5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10145400" y="0"/>
            <a:ext cx="14255696" cy="13716000"/>
          </a:xfrm>
          <a:custGeom>
            <a:avLst/>
            <a:gdLst>
              <a:gd name="connsiteX0" fmla="*/ 4076915 w 14255696"/>
              <a:gd name="connsiteY0" fmla="*/ 1625600 h 13716000"/>
              <a:gd name="connsiteX1" fmla="*/ 4102046 w 14255696"/>
              <a:gd name="connsiteY1" fmla="*/ 1665723 h 13716000"/>
              <a:gd name="connsiteX2" fmla="*/ 4102046 w 14255696"/>
              <a:gd name="connsiteY2" fmla="*/ 1625600 h 13716000"/>
              <a:gd name="connsiteX3" fmla="*/ 0 w 14255696"/>
              <a:gd name="connsiteY3" fmla="*/ 0 h 13716000"/>
              <a:gd name="connsiteX4" fmla="*/ 2578046 w 14255696"/>
              <a:gd name="connsiteY4" fmla="*/ 0 h 13716000"/>
              <a:gd name="connsiteX5" fmla="*/ 14255696 w 14255696"/>
              <a:gd name="connsiteY5" fmla="*/ 0 h 13716000"/>
              <a:gd name="connsiteX6" fmla="*/ 14255696 w 14255696"/>
              <a:gd name="connsiteY6" fmla="*/ 13716000 h 13716000"/>
              <a:gd name="connsiteX7" fmla="*/ 2823040 w 14255696"/>
              <a:gd name="connsiteY7" fmla="*/ 13715999 h 13716000"/>
              <a:gd name="connsiteX8" fmla="*/ 2578046 w 14255696"/>
              <a:gd name="connsiteY8" fmla="*/ 13715999 h 13716000"/>
              <a:gd name="connsiteX9" fmla="*/ 178996 w 14255696"/>
              <a:gd name="connsiteY9" fmla="*/ 13715999 h 13716000"/>
              <a:gd name="connsiteX10" fmla="*/ 202120 w 14255696"/>
              <a:gd name="connsiteY10" fmla="*/ 13710319 h 13716000"/>
              <a:gd name="connsiteX11" fmla="*/ 4059278 w 14255696"/>
              <a:gd name="connsiteY11" fmla="*/ 6666167 h 13716000"/>
              <a:gd name="connsiteX12" fmla="*/ 98188 w 14255696"/>
              <a:gd name="connsiteY12" fmla="*/ 2431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55696" h="13716000">
                <a:moveTo>
                  <a:pt x="4076915" y="1625600"/>
                </a:moveTo>
                <a:lnTo>
                  <a:pt x="4102046" y="1665723"/>
                </a:lnTo>
                <a:lnTo>
                  <a:pt x="4102046" y="1625600"/>
                </a:lnTo>
                <a:close/>
                <a:moveTo>
                  <a:pt x="0" y="0"/>
                </a:moveTo>
                <a:lnTo>
                  <a:pt x="2578046" y="0"/>
                </a:lnTo>
                <a:lnTo>
                  <a:pt x="14255696" y="0"/>
                </a:lnTo>
                <a:lnTo>
                  <a:pt x="14255696" y="13716000"/>
                </a:lnTo>
                <a:lnTo>
                  <a:pt x="2823040" y="13715999"/>
                </a:lnTo>
                <a:lnTo>
                  <a:pt x="2578046" y="13715999"/>
                </a:lnTo>
                <a:lnTo>
                  <a:pt x="178996" y="13715999"/>
                </a:lnTo>
                <a:lnTo>
                  <a:pt x="202120" y="13710319"/>
                </a:lnTo>
                <a:cubicBezTo>
                  <a:pt x="2491786" y="12987451"/>
                  <a:pt x="4133490" y="10049963"/>
                  <a:pt x="4059278" y="6666167"/>
                </a:cubicBezTo>
                <a:cubicBezTo>
                  <a:pt x="3986798" y="3361240"/>
                  <a:pt x="2304610" y="650391"/>
                  <a:pt x="98188" y="243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7616677" y="5406483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2375605" y="5406483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7134532" y="5406483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893460" y="5406483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7638979" y="7955446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2397907" y="7955446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7156835" y="7955446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915763" y="7955446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17638979" y="3182723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12397907" y="3182723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7156835" y="3182723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1915763" y="3182723"/>
            <a:ext cx="4864177" cy="444982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16199062" y="4469780"/>
            <a:ext cx="6021659" cy="5508702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2163335" y="4469780"/>
            <a:ext cx="6021659" cy="5508702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9181198" y="4469780"/>
            <a:ext cx="6021659" cy="5508702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3024624" y="3563151"/>
            <a:ext cx="9010186" cy="7188135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2386361" y="3563151"/>
            <a:ext cx="9010186" cy="7188135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7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10325906" y="4449171"/>
            <a:ext cx="3725838" cy="6523629"/>
          </a:xfrm>
          <a:custGeom>
            <a:avLst/>
            <a:gdLst>
              <a:gd name="connsiteX0" fmla="*/ 61439 w 3725838"/>
              <a:gd name="connsiteY0" fmla="*/ 0 h 6523629"/>
              <a:gd name="connsiteX1" fmla="*/ 3664399 w 3725838"/>
              <a:gd name="connsiteY1" fmla="*/ 0 h 6523629"/>
              <a:gd name="connsiteX2" fmla="*/ 3725838 w 3725838"/>
              <a:gd name="connsiteY2" fmla="*/ 61439 h 6523629"/>
              <a:gd name="connsiteX3" fmla="*/ 3725838 w 3725838"/>
              <a:gd name="connsiteY3" fmla="*/ 6462190 h 6523629"/>
              <a:gd name="connsiteX4" fmla="*/ 3664399 w 3725838"/>
              <a:gd name="connsiteY4" fmla="*/ 6523629 h 6523629"/>
              <a:gd name="connsiteX5" fmla="*/ 61439 w 3725838"/>
              <a:gd name="connsiteY5" fmla="*/ 6523629 h 6523629"/>
              <a:gd name="connsiteX6" fmla="*/ 0 w 3725838"/>
              <a:gd name="connsiteY6" fmla="*/ 6462190 h 6523629"/>
              <a:gd name="connsiteX7" fmla="*/ 0 w 3725838"/>
              <a:gd name="connsiteY7" fmla="*/ 61439 h 6523629"/>
              <a:gd name="connsiteX8" fmla="*/ 61439 w 3725838"/>
              <a:gd name="connsiteY8" fmla="*/ 0 h 652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5838" h="6523629">
                <a:moveTo>
                  <a:pt x="61439" y="0"/>
                </a:moveTo>
                <a:lnTo>
                  <a:pt x="3664399" y="0"/>
                </a:lnTo>
                <a:cubicBezTo>
                  <a:pt x="3698331" y="0"/>
                  <a:pt x="3725838" y="27507"/>
                  <a:pt x="3725838" y="61439"/>
                </a:cubicBezTo>
                <a:lnTo>
                  <a:pt x="3725838" y="6462190"/>
                </a:lnTo>
                <a:cubicBezTo>
                  <a:pt x="3725838" y="6496122"/>
                  <a:pt x="3698331" y="6523629"/>
                  <a:pt x="3664399" y="6523629"/>
                </a:cubicBezTo>
                <a:lnTo>
                  <a:pt x="61439" y="6523629"/>
                </a:lnTo>
                <a:cubicBezTo>
                  <a:pt x="27507" y="6523629"/>
                  <a:pt x="0" y="6496122"/>
                  <a:pt x="0" y="6462190"/>
                </a:cubicBezTo>
                <a:lnTo>
                  <a:pt x="0" y="61439"/>
                </a:lnTo>
                <a:cubicBezTo>
                  <a:pt x="0" y="27507"/>
                  <a:pt x="27507" y="0"/>
                  <a:pt x="61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8"/>
          </p:nvPr>
        </p:nvSpPr>
        <p:spPr>
          <a:xfrm>
            <a:off x="17002336" y="4449171"/>
            <a:ext cx="3725838" cy="6523629"/>
          </a:xfrm>
          <a:custGeom>
            <a:avLst/>
            <a:gdLst>
              <a:gd name="connsiteX0" fmla="*/ 61439 w 3725838"/>
              <a:gd name="connsiteY0" fmla="*/ 0 h 6523629"/>
              <a:gd name="connsiteX1" fmla="*/ 3664399 w 3725838"/>
              <a:gd name="connsiteY1" fmla="*/ 0 h 6523629"/>
              <a:gd name="connsiteX2" fmla="*/ 3725838 w 3725838"/>
              <a:gd name="connsiteY2" fmla="*/ 61439 h 6523629"/>
              <a:gd name="connsiteX3" fmla="*/ 3725838 w 3725838"/>
              <a:gd name="connsiteY3" fmla="*/ 6462190 h 6523629"/>
              <a:gd name="connsiteX4" fmla="*/ 3664399 w 3725838"/>
              <a:gd name="connsiteY4" fmla="*/ 6523629 h 6523629"/>
              <a:gd name="connsiteX5" fmla="*/ 61439 w 3725838"/>
              <a:gd name="connsiteY5" fmla="*/ 6523629 h 6523629"/>
              <a:gd name="connsiteX6" fmla="*/ 0 w 3725838"/>
              <a:gd name="connsiteY6" fmla="*/ 6462190 h 6523629"/>
              <a:gd name="connsiteX7" fmla="*/ 0 w 3725838"/>
              <a:gd name="connsiteY7" fmla="*/ 61439 h 6523629"/>
              <a:gd name="connsiteX8" fmla="*/ 61439 w 3725838"/>
              <a:gd name="connsiteY8" fmla="*/ 0 h 652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5838" h="6523629">
                <a:moveTo>
                  <a:pt x="61439" y="0"/>
                </a:moveTo>
                <a:lnTo>
                  <a:pt x="3664399" y="0"/>
                </a:lnTo>
                <a:cubicBezTo>
                  <a:pt x="3698331" y="0"/>
                  <a:pt x="3725838" y="27507"/>
                  <a:pt x="3725838" y="61439"/>
                </a:cubicBezTo>
                <a:lnTo>
                  <a:pt x="3725838" y="6462190"/>
                </a:lnTo>
                <a:cubicBezTo>
                  <a:pt x="3725838" y="6496122"/>
                  <a:pt x="3698331" y="6523629"/>
                  <a:pt x="3664399" y="6523629"/>
                </a:cubicBezTo>
                <a:lnTo>
                  <a:pt x="61439" y="6523629"/>
                </a:lnTo>
                <a:cubicBezTo>
                  <a:pt x="27507" y="6523629"/>
                  <a:pt x="0" y="6496122"/>
                  <a:pt x="0" y="6462190"/>
                </a:cubicBezTo>
                <a:lnTo>
                  <a:pt x="0" y="61439"/>
                </a:lnTo>
                <a:cubicBezTo>
                  <a:pt x="0" y="27507"/>
                  <a:pt x="27507" y="0"/>
                  <a:pt x="61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9"/>
          </p:nvPr>
        </p:nvSpPr>
        <p:spPr>
          <a:xfrm>
            <a:off x="3671248" y="4449171"/>
            <a:ext cx="3725838" cy="6523629"/>
          </a:xfrm>
          <a:custGeom>
            <a:avLst/>
            <a:gdLst>
              <a:gd name="connsiteX0" fmla="*/ 61439 w 3725838"/>
              <a:gd name="connsiteY0" fmla="*/ 0 h 6523629"/>
              <a:gd name="connsiteX1" fmla="*/ 3664399 w 3725838"/>
              <a:gd name="connsiteY1" fmla="*/ 0 h 6523629"/>
              <a:gd name="connsiteX2" fmla="*/ 3725838 w 3725838"/>
              <a:gd name="connsiteY2" fmla="*/ 61439 h 6523629"/>
              <a:gd name="connsiteX3" fmla="*/ 3725838 w 3725838"/>
              <a:gd name="connsiteY3" fmla="*/ 6462190 h 6523629"/>
              <a:gd name="connsiteX4" fmla="*/ 3664399 w 3725838"/>
              <a:gd name="connsiteY4" fmla="*/ 6523629 h 6523629"/>
              <a:gd name="connsiteX5" fmla="*/ 61439 w 3725838"/>
              <a:gd name="connsiteY5" fmla="*/ 6523629 h 6523629"/>
              <a:gd name="connsiteX6" fmla="*/ 0 w 3725838"/>
              <a:gd name="connsiteY6" fmla="*/ 6462190 h 6523629"/>
              <a:gd name="connsiteX7" fmla="*/ 0 w 3725838"/>
              <a:gd name="connsiteY7" fmla="*/ 61439 h 6523629"/>
              <a:gd name="connsiteX8" fmla="*/ 61439 w 3725838"/>
              <a:gd name="connsiteY8" fmla="*/ 0 h 652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5838" h="6523629">
                <a:moveTo>
                  <a:pt x="61439" y="0"/>
                </a:moveTo>
                <a:lnTo>
                  <a:pt x="3664399" y="0"/>
                </a:lnTo>
                <a:cubicBezTo>
                  <a:pt x="3698331" y="0"/>
                  <a:pt x="3725838" y="27507"/>
                  <a:pt x="3725838" y="61439"/>
                </a:cubicBezTo>
                <a:lnTo>
                  <a:pt x="3725838" y="6462190"/>
                </a:lnTo>
                <a:cubicBezTo>
                  <a:pt x="3725838" y="6496122"/>
                  <a:pt x="3698331" y="6523629"/>
                  <a:pt x="3664399" y="6523629"/>
                </a:cubicBezTo>
                <a:lnTo>
                  <a:pt x="61439" y="6523629"/>
                </a:lnTo>
                <a:cubicBezTo>
                  <a:pt x="27507" y="6523629"/>
                  <a:pt x="0" y="6496122"/>
                  <a:pt x="0" y="6462190"/>
                </a:cubicBezTo>
                <a:lnTo>
                  <a:pt x="0" y="61439"/>
                </a:lnTo>
                <a:cubicBezTo>
                  <a:pt x="0" y="27507"/>
                  <a:pt x="27507" y="0"/>
                  <a:pt x="61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desig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77650" cy="137160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42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9"/>
          </p:nvPr>
        </p:nvSpPr>
        <p:spPr>
          <a:xfrm>
            <a:off x="8497230" y="5151863"/>
            <a:ext cx="7426712" cy="13113835"/>
          </a:xfrm>
          <a:custGeom>
            <a:avLst/>
            <a:gdLst>
              <a:gd name="connsiteX0" fmla="*/ 61439 w 3725838"/>
              <a:gd name="connsiteY0" fmla="*/ 0 h 6523629"/>
              <a:gd name="connsiteX1" fmla="*/ 3664399 w 3725838"/>
              <a:gd name="connsiteY1" fmla="*/ 0 h 6523629"/>
              <a:gd name="connsiteX2" fmla="*/ 3725838 w 3725838"/>
              <a:gd name="connsiteY2" fmla="*/ 61439 h 6523629"/>
              <a:gd name="connsiteX3" fmla="*/ 3725838 w 3725838"/>
              <a:gd name="connsiteY3" fmla="*/ 6462190 h 6523629"/>
              <a:gd name="connsiteX4" fmla="*/ 3664399 w 3725838"/>
              <a:gd name="connsiteY4" fmla="*/ 6523629 h 6523629"/>
              <a:gd name="connsiteX5" fmla="*/ 61439 w 3725838"/>
              <a:gd name="connsiteY5" fmla="*/ 6523629 h 6523629"/>
              <a:gd name="connsiteX6" fmla="*/ 0 w 3725838"/>
              <a:gd name="connsiteY6" fmla="*/ 6462190 h 6523629"/>
              <a:gd name="connsiteX7" fmla="*/ 0 w 3725838"/>
              <a:gd name="connsiteY7" fmla="*/ 61439 h 6523629"/>
              <a:gd name="connsiteX8" fmla="*/ 61439 w 3725838"/>
              <a:gd name="connsiteY8" fmla="*/ 0 h 652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5838" h="6523629">
                <a:moveTo>
                  <a:pt x="61439" y="0"/>
                </a:moveTo>
                <a:lnTo>
                  <a:pt x="3664399" y="0"/>
                </a:lnTo>
                <a:cubicBezTo>
                  <a:pt x="3698331" y="0"/>
                  <a:pt x="3725838" y="27507"/>
                  <a:pt x="3725838" y="61439"/>
                </a:cubicBezTo>
                <a:lnTo>
                  <a:pt x="3725838" y="6462190"/>
                </a:lnTo>
                <a:cubicBezTo>
                  <a:pt x="3725838" y="6496122"/>
                  <a:pt x="3698331" y="6523629"/>
                  <a:pt x="3664399" y="6523629"/>
                </a:cubicBezTo>
                <a:lnTo>
                  <a:pt x="61439" y="6523629"/>
                </a:lnTo>
                <a:cubicBezTo>
                  <a:pt x="27507" y="6523629"/>
                  <a:pt x="0" y="6496122"/>
                  <a:pt x="0" y="6462190"/>
                </a:cubicBezTo>
                <a:lnTo>
                  <a:pt x="0" y="61439"/>
                </a:lnTo>
                <a:cubicBezTo>
                  <a:pt x="0" y="27507"/>
                  <a:pt x="27507" y="0"/>
                  <a:pt x="61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pp desig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77650" cy="137160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42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751371" y="5451745"/>
            <a:ext cx="6904941" cy="4361328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0" y="0"/>
            <a:ext cx="24377650" cy="8720254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9988341" y="4058968"/>
            <a:ext cx="4631498" cy="4272011"/>
          </a:xfrm>
          <a:custGeom>
            <a:avLst/>
            <a:gdLst>
              <a:gd name="connsiteX0" fmla="*/ 2204855 w 4631498"/>
              <a:gd name="connsiteY0" fmla="*/ 1834 h 4272011"/>
              <a:gd name="connsiteX1" fmla="*/ 3728134 w 4631498"/>
              <a:gd name="connsiteY1" fmla="*/ 236291 h 4272011"/>
              <a:gd name="connsiteX2" fmla="*/ 4566504 w 4631498"/>
              <a:gd name="connsiteY2" fmla="*/ 805117 h 4272011"/>
              <a:gd name="connsiteX3" fmla="*/ 4474000 w 4631498"/>
              <a:gd name="connsiteY3" fmla="*/ 1770189 h 4272011"/>
              <a:gd name="connsiteX4" fmla="*/ 3726087 w 4631498"/>
              <a:gd name="connsiteY4" fmla="*/ 3170236 h 4272011"/>
              <a:gd name="connsiteX5" fmla="*/ 2604338 w 4631498"/>
              <a:gd name="connsiteY5" fmla="*/ 4157505 h 4272011"/>
              <a:gd name="connsiteX6" fmla="*/ 1744355 w 4631498"/>
              <a:gd name="connsiteY6" fmla="*/ 4207711 h 4272011"/>
              <a:gd name="connsiteX7" fmla="*/ 1033595 w 4631498"/>
              <a:gd name="connsiteY7" fmla="*/ 3475579 h 4272011"/>
              <a:gd name="connsiteX8" fmla="*/ 62632 w 4631498"/>
              <a:gd name="connsiteY8" fmla="*/ 1191960 h 4272011"/>
              <a:gd name="connsiteX9" fmla="*/ 69473 w 4631498"/>
              <a:gd name="connsiteY9" fmla="*/ 515008 h 4272011"/>
              <a:gd name="connsiteX10" fmla="*/ 94676 w 4631498"/>
              <a:gd name="connsiteY10" fmla="*/ 467120 h 4272011"/>
              <a:gd name="connsiteX11" fmla="*/ 666670 w 4631498"/>
              <a:gd name="connsiteY11" fmla="*/ 161305 h 4272011"/>
              <a:gd name="connsiteX12" fmla="*/ 2204855 w 4631498"/>
              <a:gd name="connsiteY12" fmla="*/ 1834 h 427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31498" h="4272011">
                <a:moveTo>
                  <a:pt x="2204855" y="1834"/>
                </a:moveTo>
                <a:cubicBezTo>
                  <a:pt x="2721322" y="14504"/>
                  <a:pt x="3235304" y="92829"/>
                  <a:pt x="3728134" y="236291"/>
                </a:cubicBezTo>
                <a:cubicBezTo>
                  <a:pt x="4062443" y="336490"/>
                  <a:pt x="4422880" y="492788"/>
                  <a:pt x="4566504" y="805117"/>
                </a:cubicBezTo>
                <a:cubicBezTo>
                  <a:pt x="4703539" y="1112678"/>
                  <a:pt x="4600308" y="1464247"/>
                  <a:pt x="4474000" y="1770189"/>
                </a:cubicBezTo>
                <a:cubicBezTo>
                  <a:pt x="4294611" y="2227830"/>
                  <a:pt x="4045170" y="2729246"/>
                  <a:pt x="3726087" y="3170236"/>
                </a:cubicBezTo>
                <a:cubicBezTo>
                  <a:pt x="3420463" y="3592625"/>
                  <a:pt x="3054936" y="3953369"/>
                  <a:pt x="2604338" y="4157505"/>
                </a:cubicBezTo>
                <a:cubicBezTo>
                  <a:pt x="2337812" y="4276975"/>
                  <a:pt x="2014824" y="4317805"/>
                  <a:pt x="1744355" y="4207711"/>
                </a:cubicBezTo>
                <a:cubicBezTo>
                  <a:pt x="1416636" y="4084532"/>
                  <a:pt x="1203078" y="3778280"/>
                  <a:pt x="1033595" y="3475579"/>
                </a:cubicBezTo>
                <a:cubicBezTo>
                  <a:pt x="611648" y="2762905"/>
                  <a:pt x="285614" y="1996828"/>
                  <a:pt x="62632" y="1191960"/>
                </a:cubicBezTo>
                <a:cubicBezTo>
                  <a:pt x="5148" y="970298"/>
                  <a:pt x="-46405" y="715142"/>
                  <a:pt x="69473" y="515008"/>
                </a:cubicBezTo>
                <a:cubicBezTo>
                  <a:pt x="76731" y="491921"/>
                  <a:pt x="85704" y="479520"/>
                  <a:pt x="94676" y="467120"/>
                </a:cubicBezTo>
                <a:cubicBezTo>
                  <a:pt x="220571" y="293127"/>
                  <a:pt x="455693" y="217059"/>
                  <a:pt x="666670" y="161305"/>
                </a:cubicBezTo>
                <a:cubicBezTo>
                  <a:pt x="1169438" y="42148"/>
                  <a:pt x="1688389" y="-10836"/>
                  <a:pt x="2204855" y="18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16881511" y="4058968"/>
            <a:ext cx="4631498" cy="4272011"/>
          </a:xfrm>
          <a:custGeom>
            <a:avLst/>
            <a:gdLst>
              <a:gd name="connsiteX0" fmla="*/ 2204855 w 4631498"/>
              <a:gd name="connsiteY0" fmla="*/ 1834 h 4272011"/>
              <a:gd name="connsiteX1" fmla="*/ 3728134 w 4631498"/>
              <a:gd name="connsiteY1" fmla="*/ 236291 h 4272011"/>
              <a:gd name="connsiteX2" fmla="*/ 4566504 w 4631498"/>
              <a:gd name="connsiteY2" fmla="*/ 805117 h 4272011"/>
              <a:gd name="connsiteX3" fmla="*/ 4474000 w 4631498"/>
              <a:gd name="connsiteY3" fmla="*/ 1770189 h 4272011"/>
              <a:gd name="connsiteX4" fmla="*/ 3726087 w 4631498"/>
              <a:gd name="connsiteY4" fmla="*/ 3170236 h 4272011"/>
              <a:gd name="connsiteX5" fmla="*/ 2604338 w 4631498"/>
              <a:gd name="connsiteY5" fmla="*/ 4157505 h 4272011"/>
              <a:gd name="connsiteX6" fmla="*/ 1744355 w 4631498"/>
              <a:gd name="connsiteY6" fmla="*/ 4207711 h 4272011"/>
              <a:gd name="connsiteX7" fmla="*/ 1033595 w 4631498"/>
              <a:gd name="connsiteY7" fmla="*/ 3475579 h 4272011"/>
              <a:gd name="connsiteX8" fmla="*/ 62632 w 4631498"/>
              <a:gd name="connsiteY8" fmla="*/ 1191960 h 4272011"/>
              <a:gd name="connsiteX9" fmla="*/ 69473 w 4631498"/>
              <a:gd name="connsiteY9" fmla="*/ 515008 h 4272011"/>
              <a:gd name="connsiteX10" fmla="*/ 94676 w 4631498"/>
              <a:gd name="connsiteY10" fmla="*/ 467120 h 4272011"/>
              <a:gd name="connsiteX11" fmla="*/ 666670 w 4631498"/>
              <a:gd name="connsiteY11" fmla="*/ 161305 h 4272011"/>
              <a:gd name="connsiteX12" fmla="*/ 2204855 w 4631498"/>
              <a:gd name="connsiteY12" fmla="*/ 1834 h 427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31498" h="4272011">
                <a:moveTo>
                  <a:pt x="2204855" y="1834"/>
                </a:moveTo>
                <a:cubicBezTo>
                  <a:pt x="2721322" y="14504"/>
                  <a:pt x="3235304" y="92829"/>
                  <a:pt x="3728134" y="236291"/>
                </a:cubicBezTo>
                <a:cubicBezTo>
                  <a:pt x="4062443" y="336490"/>
                  <a:pt x="4422880" y="492788"/>
                  <a:pt x="4566504" y="805117"/>
                </a:cubicBezTo>
                <a:cubicBezTo>
                  <a:pt x="4703539" y="1112678"/>
                  <a:pt x="4600308" y="1464247"/>
                  <a:pt x="4474000" y="1770189"/>
                </a:cubicBezTo>
                <a:cubicBezTo>
                  <a:pt x="4294611" y="2227830"/>
                  <a:pt x="4045170" y="2729246"/>
                  <a:pt x="3726087" y="3170236"/>
                </a:cubicBezTo>
                <a:cubicBezTo>
                  <a:pt x="3420463" y="3592625"/>
                  <a:pt x="3054936" y="3953369"/>
                  <a:pt x="2604338" y="4157505"/>
                </a:cubicBezTo>
                <a:cubicBezTo>
                  <a:pt x="2337812" y="4276975"/>
                  <a:pt x="2014824" y="4317805"/>
                  <a:pt x="1744355" y="4207711"/>
                </a:cubicBezTo>
                <a:cubicBezTo>
                  <a:pt x="1416636" y="4084532"/>
                  <a:pt x="1203078" y="3778280"/>
                  <a:pt x="1033595" y="3475579"/>
                </a:cubicBezTo>
                <a:cubicBezTo>
                  <a:pt x="611648" y="2762905"/>
                  <a:pt x="285614" y="1996828"/>
                  <a:pt x="62632" y="1191960"/>
                </a:cubicBezTo>
                <a:cubicBezTo>
                  <a:pt x="5148" y="970298"/>
                  <a:pt x="-46405" y="715142"/>
                  <a:pt x="69473" y="515008"/>
                </a:cubicBezTo>
                <a:cubicBezTo>
                  <a:pt x="76731" y="491921"/>
                  <a:pt x="85704" y="479520"/>
                  <a:pt x="94676" y="467120"/>
                </a:cubicBezTo>
                <a:cubicBezTo>
                  <a:pt x="220571" y="293127"/>
                  <a:pt x="455693" y="217059"/>
                  <a:pt x="666670" y="161305"/>
                </a:cubicBezTo>
                <a:cubicBezTo>
                  <a:pt x="1169438" y="42148"/>
                  <a:pt x="1688389" y="-10836"/>
                  <a:pt x="2204855" y="18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3048280" y="4058968"/>
            <a:ext cx="4631498" cy="4272011"/>
          </a:xfrm>
          <a:custGeom>
            <a:avLst/>
            <a:gdLst>
              <a:gd name="connsiteX0" fmla="*/ 2204855 w 4631498"/>
              <a:gd name="connsiteY0" fmla="*/ 1834 h 4272011"/>
              <a:gd name="connsiteX1" fmla="*/ 3728134 w 4631498"/>
              <a:gd name="connsiteY1" fmla="*/ 236291 h 4272011"/>
              <a:gd name="connsiteX2" fmla="*/ 4566504 w 4631498"/>
              <a:gd name="connsiteY2" fmla="*/ 805117 h 4272011"/>
              <a:gd name="connsiteX3" fmla="*/ 4474000 w 4631498"/>
              <a:gd name="connsiteY3" fmla="*/ 1770189 h 4272011"/>
              <a:gd name="connsiteX4" fmla="*/ 3726087 w 4631498"/>
              <a:gd name="connsiteY4" fmla="*/ 3170236 h 4272011"/>
              <a:gd name="connsiteX5" fmla="*/ 2604338 w 4631498"/>
              <a:gd name="connsiteY5" fmla="*/ 4157505 h 4272011"/>
              <a:gd name="connsiteX6" fmla="*/ 1744355 w 4631498"/>
              <a:gd name="connsiteY6" fmla="*/ 4207711 h 4272011"/>
              <a:gd name="connsiteX7" fmla="*/ 1033595 w 4631498"/>
              <a:gd name="connsiteY7" fmla="*/ 3475579 h 4272011"/>
              <a:gd name="connsiteX8" fmla="*/ 62632 w 4631498"/>
              <a:gd name="connsiteY8" fmla="*/ 1191960 h 4272011"/>
              <a:gd name="connsiteX9" fmla="*/ 69473 w 4631498"/>
              <a:gd name="connsiteY9" fmla="*/ 515008 h 4272011"/>
              <a:gd name="connsiteX10" fmla="*/ 94676 w 4631498"/>
              <a:gd name="connsiteY10" fmla="*/ 467120 h 4272011"/>
              <a:gd name="connsiteX11" fmla="*/ 666670 w 4631498"/>
              <a:gd name="connsiteY11" fmla="*/ 161305 h 4272011"/>
              <a:gd name="connsiteX12" fmla="*/ 2204855 w 4631498"/>
              <a:gd name="connsiteY12" fmla="*/ 1834 h 427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31498" h="4272011">
                <a:moveTo>
                  <a:pt x="2204855" y="1834"/>
                </a:moveTo>
                <a:cubicBezTo>
                  <a:pt x="2721322" y="14504"/>
                  <a:pt x="3235304" y="92829"/>
                  <a:pt x="3728134" y="236291"/>
                </a:cubicBezTo>
                <a:cubicBezTo>
                  <a:pt x="4062443" y="336490"/>
                  <a:pt x="4422880" y="492788"/>
                  <a:pt x="4566504" y="805117"/>
                </a:cubicBezTo>
                <a:cubicBezTo>
                  <a:pt x="4703539" y="1112678"/>
                  <a:pt x="4600308" y="1464247"/>
                  <a:pt x="4474000" y="1770189"/>
                </a:cubicBezTo>
                <a:cubicBezTo>
                  <a:pt x="4294611" y="2227830"/>
                  <a:pt x="4045170" y="2729246"/>
                  <a:pt x="3726087" y="3170236"/>
                </a:cubicBezTo>
                <a:cubicBezTo>
                  <a:pt x="3420463" y="3592625"/>
                  <a:pt x="3054936" y="3953369"/>
                  <a:pt x="2604338" y="4157505"/>
                </a:cubicBezTo>
                <a:cubicBezTo>
                  <a:pt x="2337812" y="4276975"/>
                  <a:pt x="2014824" y="4317805"/>
                  <a:pt x="1744355" y="4207711"/>
                </a:cubicBezTo>
                <a:cubicBezTo>
                  <a:pt x="1416636" y="4084532"/>
                  <a:pt x="1203078" y="3778280"/>
                  <a:pt x="1033595" y="3475579"/>
                </a:cubicBezTo>
                <a:cubicBezTo>
                  <a:pt x="611648" y="2762905"/>
                  <a:pt x="285614" y="1996828"/>
                  <a:pt x="62632" y="1191960"/>
                </a:cubicBezTo>
                <a:cubicBezTo>
                  <a:pt x="5148" y="970298"/>
                  <a:pt x="-46405" y="715142"/>
                  <a:pt x="69473" y="515008"/>
                </a:cubicBezTo>
                <a:cubicBezTo>
                  <a:pt x="76731" y="491921"/>
                  <a:pt x="85704" y="479520"/>
                  <a:pt x="94676" y="467120"/>
                </a:cubicBezTo>
                <a:cubicBezTo>
                  <a:pt x="220571" y="293127"/>
                  <a:pt x="455693" y="217059"/>
                  <a:pt x="666670" y="161305"/>
                </a:cubicBezTo>
                <a:cubicBezTo>
                  <a:pt x="1169438" y="42148"/>
                  <a:pt x="1688389" y="-10836"/>
                  <a:pt x="2204855" y="18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167908" y="3925229"/>
            <a:ext cx="3707788" cy="370220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000" b="0" i="0"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2949144" y="3925229"/>
            <a:ext cx="3707788" cy="370220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000" b="0" i="0"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730380" y="3925229"/>
            <a:ext cx="3707788" cy="370220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000" b="0" i="0"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511616" y="3925229"/>
            <a:ext cx="3707788" cy="370220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000" b="0" i="0"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O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4591022" y="4693462"/>
            <a:ext cx="19786627" cy="5977054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1856586" y="4276116"/>
            <a:ext cx="7398926" cy="6811746"/>
          </a:xfrm>
          <a:custGeom>
            <a:avLst/>
            <a:gdLst>
              <a:gd name="connsiteX0" fmla="*/ 4457768 w 8237360"/>
              <a:gd name="connsiteY0" fmla="*/ 1 h 7583641"/>
              <a:gd name="connsiteX1" fmla="*/ 6497168 w 8237360"/>
              <a:gd name="connsiteY1" fmla="*/ 198137 h 7583641"/>
              <a:gd name="connsiteX2" fmla="*/ 8065561 w 8237360"/>
              <a:gd name="connsiteY2" fmla="*/ 1071424 h 7583641"/>
              <a:gd name="connsiteX3" fmla="*/ 8052735 w 8237360"/>
              <a:gd name="connsiteY3" fmla="*/ 2789196 h 7583641"/>
              <a:gd name="connsiteX4" fmla="*/ 6950916 w 8237360"/>
              <a:gd name="connsiteY4" fmla="*/ 5376866 h 7583641"/>
              <a:gd name="connsiteX5" fmla="*/ 5124933 w 8237360"/>
              <a:gd name="connsiteY5" fmla="*/ 7294261 h 7583641"/>
              <a:gd name="connsiteX6" fmla="*/ 3614890 w 8237360"/>
              <a:gd name="connsiteY6" fmla="*/ 7516934 h 7583641"/>
              <a:gd name="connsiteX7" fmla="*/ 2246270 w 8237360"/>
              <a:gd name="connsiteY7" fmla="*/ 6335519 h 7583641"/>
              <a:gd name="connsiteX8" fmla="*/ 176537 w 8237360"/>
              <a:gd name="connsiteY8" fmla="*/ 2456295 h 7583641"/>
              <a:gd name="connsiteX9" fmla="*/ 83084 w 8237360"/>
              <a:gd name="connsiteY9" fmla="*/ 1260408 h 7583641"/>
              <a:gd name="connsiteX10" fmla="*/ 120102 w 8237360"/>
              <a:gd name="connsiteY10" fmla="*/ 1171957 h 7583641"/>
              <a:gd name="connsiteX11" fmla="*/ 1081998 w 8237360"/>
              <a:gd name="connsiteY11" fmla="*/ 543028 h 7583641"/>
              <a:gd name="connsiteX12" fmla="*/ 4457768 w 8237360"/>
              <a:gd name="connsiteY12" fmla="*/ 1 h 7583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37360" h="7583641">
                <a:moveTo>
                  <a:pt x="4457768" y="1"/>
                </a:moveTo>
                <a:cubicBezTo>
                  <a:pt x="5143567" y="85"/>
                  <a:pt x="5828011" y="65850"/>
                  <a:pt x="6497168" y="198137"/>
                </a:cubicBezTo>
                <a:cubicBezTo>
                  <a:pt x="7102843" y="322874"/>
                  <a:pt x="7763378" y="542554"/>
                  <a:pt x="8065561" y="1071424"/>
                </a:cubicBezTo>
                <a:cubicBezTo>
                  <a:pt x="8355372" y="1592908"/>
                  <a:pt x="8227976" y="2229519"/>
                  <a:pt x="8052735" y="2789196"/>
                </a:cubicBezTo>
                <a:cubicBezTo>
                  <a:pt x="7807453" y="3624896"/>
                  <a:pt x="7445353" y="4548779"/>
                  <a:pt x="6950916" y="5376866"/>
                </a:cubicBezTo>
                <a:cubicBezTo>
                  <a:pt x="6477335" y="6170025"/>
                  <a:pt x="5888416" y="6863718"/>
                  <a:pt x="5124933" y="7294261"/>
                </a:cubicBezTo>
                <a:cubicBezTo>
                  <a:pt x="4673139" y="7546672"/>
                  <a:pt x="4109429" y="7669086"/>
                  <a:pt x="3614890" y="7516934"/>
                </a:cubicBezTo>
                <a:cubicBezTo>
                  <a:pt x="3017265" y="7350610"/>
                  <a:pt x="2592595" y="6843365"/>
                  <a:pt x="2246270" y="6335519"/>
                </a:cubicBezTo>
                <a:cubicBezTo>
                  <a:pt x="1390439" y="5143426"/>
                  <a:pt x="695568" y="3842125"/>
                  <a:pt x="176537" y="2456295"/>
                </a:cubicBezTo>
                <a:cubicBezTo>
                  <a:pt x="40525" y="2074021"/>
                  <a:pt x="-90242" y="1631708"/>
                  <a:pt x="83084" y="1260408"/>
                </a:cubicBezTo>
                <a:cubicBezTo>
                  <a:pt x="92296" y="1218528"/>
                  <a:pt x="106199" y="1195242"/>
                  <a:pt x="120102" y="1171957"/>
                </a:cubicBezTo>
                <a:cubicBezTo>
                  <a:pt x="315183" y="845234"/>
                  <a:pt x="718316" y="674321"/>
                  <a:pt x="1081998" y="543028"/>
                </a:cubicBezTo>
                <a:cubicBezTo>
                  <a:pt x="2168012" y="182170"/>
                  <a:pt x="3314771" y="-138"/>
                  <a:pt x="4457768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oject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0" y="3657600"/>
            <a:ext cx="24377650" cy="100584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24377650" cy="137160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2188824" y="0"/>
            <a:ext cx="12188825" cy="137160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88825" cy="137160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146322" y="490654"/>
            <a:ext cx="936702" cy="1137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pen Sans Regular" charset="0"/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9907290" y="1760999"/>
            <a:ext cx="5963377" cy="6706612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12447855" y="6171188"/>
            <a:ext cx="5963377" cy="6706612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8184037" y="1760999"/>
            <a:ext cx="5963377" cy="6706612"/>
          </a:xfrm>
          <a:custGeom>
            <a:avLst/>
            <a:gdLst>
              <a:gd name="connsiteX0" fmla="*/ 2419818 w 5963377"/>
              <a:gd name="connsiteY0" fmla="*/ 0 h 6706612"/>
              <a:gd name="connsiteX1" fmla="*/ 5963377 w 5963377"/>
              <a:gd name="connsiteY1" fmla="*/ 0 h 6706612"/>
              <a:gd name="connsiteX2" fmla="*/ 3543559 w 5963377"/>
              <a:gd name="connsiteY2" fmla="*/ 6706612 h 6706612"/>
              <a:gd name="connsiteX3" fmla="*/ 0 w 5963377"/>
              <a:gd name="connsiteY3" fmla="*/ 6706612 h 67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3377" h="6706612">
                <a:moveTo>
                  <a:pt x="2419818" y="0"/>
                </a:moveTo>
                <a:lnTo>
                  <a:pt x="5963377" y="0"/>
                </a:lnTo>
                <a:lnTo>
                  <a:pt x="3543559" y="6706612"/>
                </a:lnTo>
                <a:lnTo>
                  <a:pt x="0" y="67066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24377650" cy="7672039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9098906" y="-1088147"/>
            <a:ext cx="11473923" cy="18180327"/>
          </a:xfrm>
          <a:custGeom>
            <a:avLst/>
            <a:gdLst>
              <a:gd name="connsiteX0" fmla="*/ 2555693 w 11473923"/>
              <a:gd name="connsiteY0" fmla="*/ 1843 h 18180327"/>
              <a:gd name="connsiteX1" fmla="*/ 4669724 w 11473923"/>
              <a:gd name="connsiteY1" fmla="*/ 1371972 h 18180327"/>
              <a:gd name="connsiteX2" fmla="*/ 11218680 w 11473923"/>
              <a:gd name="connsiteY2" fmla="*/ 14627332 h 18180327"/>
              <a:gd name="connsiteX3" fmla="*/ 10101952 w 11473923"/>
              <a:gd name="connsiteY3" fmla="*/ 17925083 h 18180327"/>
              <a:gd name="connsiteX4" fmla="*/ 6804200 w 11473923"/>
              <a:gd name="connsiteY4" fmla="*/ 16808355 h 18180327"/>
              <a:gd name="connsiteX5" fmla="*/ 255243 w 11473923"/>
              <a:gd name="connsiteY5" fmla="*/ 3552995 h 18180327"/>
              <a:gd name="connsiteX6" fmla="*/ 1371972 w 11473923"/>
              <a:gd name="connsiteY6" fmla="*/ 255243 h 18180327"/>
              <a:gd name="connsiteX7" fmla="*/ 2555693 w 11473923"/>
              <a:gd name="connsiteY7" fmla="*/ 1843 h 1818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73923" h="18180327">
                <a:moveTo>
                  <a:pt x="2555693" y="1843"/>
                </a:moveTo>
                <a:cubicBezTo>
                  <a:pt x="3428412" y="35676"/>
                  <a:pt x="4255661" y="533893"/>
                  <a:pt x="4669724" y="1371972"/>
                </a:cubicBezTo>
                <a:lnTo>
                  <a:pt x="11218680" y="14627332"/>
                </a:lnTo>
                <a:cubicBezTo>
                  <a:pt x="11820952" y="15846356"/>
                  <a:pt x="11320978" y="17322811"/>
                  <a:pt x="10101952" y="17925083"/>
                </a:cubicBezTo>
                <a:cubicBezTo>
                  <a:pt x="8882928" y="18527359"/>
                  <a:pt x="7406473" y="18027379"/>
                  <a:pt x="6804200" y="16808355"/>
                </a:cubicBezTo>
                <a:lnTo>
                  <a:pt x="255243" y="3552995"/>
                </a:lnTo>
                <a:cubicBezTo>
                  <a:pt x="-347029" y="2333970"/>
                  <a:pt x="152947" y="857516"/>
                  <a:pt x="1371972" y="255243"/>
                </a:cubicBezTo>
                <a:cubicBezTo>
                  <a:pt x="1752918" y="67033"/>
                  <a:pt x="2159002" y="-13535"/>
                  <a:pt x="2555693" y="18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10405761" y="-523058"/>
            <a:ext cx="17675970" cy="12407808"/>
          </a:xfrm>
          <a:custGeom>
            <a:avLst/>
            <a:gdLst>
              <a:gd name="connsiteX0" fmla="*/ 2545912 w 17675970"/>
              <a:gd name="connsiteY0" fmla="*/ 1344 h 12407808"/>
              <a:gd name="connsiteX1" fmla="*/ 3708400 w 17675970"/>
              <a:gd name="connsiteY1" fmla="*/ 339023 h 12407808"/>
              <a:gd name="connsiteX2" fmla="*/ 16459709 w 17675970"/>
              <a:gd name="connsiteY2" fmla="*/ 7822172 h 12407808"/>
              <a:gd name="connsiteX3" fmla="*/ 17336949 w 17675970"/>
              <a:gd name="connsiteY3" fmla="*/ 11191549 h 12407808"/>
              <a:gd name="connsiteX4" fmla="*/ 13967571 w 17675970"/>
              <a:gd name="connsiteY4" fmla="*/ 12068786 h 12407808"/>
              <a:gd name="connsiteX5" fmla="*/ 1216260 w 17675970"/>
              <a:gd name="connsiteY5" fmla="*/ 4585638 h 12407808"/>
              <a:gd name="connsiteX6" fmla="*/ 339023 w 17675970"/>
              <a:gd name="connsiteY6" fmla="*/ 1216261 h 12407808"/>
              <a:gd name="connsiteX7" fmla="*/ 2545912 w 17675970"/>
              <a:gd name="connsiteY7" fmla="*/ 1344 h 124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75970" h="12407808">
                <a:moveTo>
                  <a:pt x="2545912" y="1344"/>
                </a:moveTo>
                <a:cubicBezTo>
                  <a:pt x="2942683" y="14468"/>
                  <a:pt x="3341941" y="123965"/>
                  <a:pt x="3708400" y="339023"/>
                </a:cubicBezTo>
                <a:lnTo>
                  <a:pt x="16459709" y="7822172"/>
                </a:lnTo>
                <a:cubicBezTo>
                  <a:pt x="17632379" y="8510357"/>
                  <a:pt x="18025133" y="10018879"/>
                  <a:pt x="17336949" y="11191549"/>
                </a:cubicBezTo>
                <a:cubicBezTo>
                  <a:pt x="16648763" y="12364219"/>
                  <a:pt x="15140239" y="12756971"/>
                  <a:pt x="13967571" y="12068786"/>
                </a:cubicBezTo>
                <a:lnTo>
                  <a:pt x="1216260" y="4585638"/>
                </a:lnTo>
                <a:cubicBezTo>
                  <a:pt x="43590" y="3897453"/>
                  <a:pt x="-349163" y="2388931"/>
                  <a:pt x="339023" y="1216261"/>
                </a:cubicBezTo>
                <a:cubicBezTo>
                  <a:pt x="812150" y="410050"/>
                  <a:pt x="1673015" y="-27528"/>
                  <a:pt x="2545912" y="13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o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 noChangeAspect="1"/>
          </p:cNvSpPr>
          <p:nvPr>
            <p:ph type="pic" sz="quarter" idx="27"/>
          </p:nvPr>
        </p:nvSpPr>
        <p:spPr>
          <a:xfrm>
            <a:off x="13688667" y="5401793"/>
            <a:ext cx="2872412" cy="287241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 noChangeAspect="1"/>
          </p:cNvSpPr>
          <p:nvPr>
            <p:ph type="pic" sz="quarter" idx="28"/>
          </p:nvPr>
        </p:nvSpPr>
        <p:spPr>
          <a:xfrm>
            <a:off x="2823662" y="5554193"/>
            <a:ext cx="2872412" cy="287241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Ap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2634339" y="4665878"/>
            <a:ext cx="7513271" cy="4522727"/>
          </a:xfr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2199" b="0" i="0">
                <a:latin typeface="Open Sans Regular" charset="0"/>
                <a:ea typeface="Open Sans Regular" charset="0"/>
                <a:cs typeface="Open Sans Regular" charset="0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ounded Rectangle 7"/>
          <p:cNvSpPr/>
          <p:nvPr userDrawn="1"/>
        </p:nvSpPr>
        <p:spPr>
          <a:xfrm>
            <a:off x="22197699" y="729763"/>
            <a:ext cx="768356" cy="7683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pen Sans Regular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174253" y="847490"/>
            <a:ext cx="955956" cy="553961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400" b="1" i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pPr algn="ctr"/>
              <a:t>‹Nº›</a:t>
            </a:fld>
            <a:r>
              <a:rPr lang="id-ID" sz="2400" b="1" i="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07" r:id="rId2"/>
    <p:sldLayoutId id="2147484021" r:id="rId3"/>
    <p:sldLayoutId id="2147484022" r:id="rId4"/>
    <p:sldLayoutId id="2147484023" r:id="rId5"/>
    <p:sldLayoutId id="2147484024" r:id="rId6"/>
    <p:sldLayoutId id="2147484028" r:id="rId7"/>
    <p:sldLayoutId id="2147484029" r:id="rId8"/>
    <p:sldLayoutId id="2147484036" r:id="rId9"/>
    <p:sldLayoutId id="2147484026" r:id="rId10"/>
    <p:sldLayoutId id="2147484012" r:id="rId11"/>
    <p:sldLayoutId id="2147484013" r:id="rId12"/>
    <p:sldLayoutId id="2147484014" r:id="rId13"/>
    <p:sldLayoutId id="2147484011" r:id="rId14"/>
    <p:sldLayoutId id="2147484015" r:id="rId15"/>
    <p:sldLayoutId id="2147484020" r:id="rId16"/>
    <p:sldLayoutId id="2147484025" r:id="rId17"/>
    <p:sldLayoutId id="2147484017" r:id="rId18"/>
    <p:sldLayoutId id="2147484016" r:id="rId19"/>
    <p:sldLayoutId id="2147484009" r:id="rId20"/>
    <p:sldLayoutId id="2147484032" r:id="rId21"/>
    <p:sldLayoutId id="2147484038" r:id="rId22"/>
  </p:sldLayoutIdLs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b="0" i="0" kern="1200">
          <a:solidFill>
            <a:schemeClr val="tx1"/>
          </a:solidFill>
          <a:latin typeface="Open Sans Regular" charset="0"/>
          <a:ea typeface="Open Sans Regular" charset="0"/>
          <a:cs typeface="Open Sans Regular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b="0" i="0" kern="1200" dirty="0" smtClean="0">
          <a:solidFill>
            <a:schemeClr val="tx1"/>
          </a:solidFill>
          <a:effectLst/>
          <a:latin typeface="Open Sans" charset="0"/>
          <a:ea typeface="Open Sans" charset="0"/>
          <a:cs typeface="Open Sans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b="0" i="0" kern="1200" dirty="0" smtClean="0">
          <a:solidFill>
            <a:schemeClr val="tx1"/>
          </a:solidFill>
          <a:effectLst/>
          <a:latin typeface="Open Sans" charset="0"/>
          <a:ea typeface="Open Sans" charset="0"/>
          <a:cs typeface="Open Sans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b="0" i="0" kern="1200" dirty="0" smtClean="0">
          <a:solidFill>
            <a:schemeClr val="tx1"/>
          </a:solidFill>
          <a:effectLst/>
          <a:latin typeface="Open Sans" charset="0"/>
          <a:ea typeface="Open Sans" charset="0"/>
          <a:cs typeface="Open Sans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dirty="0" smtClean="0">
          <a:solidFill>
            <a:schemeClr val="tx1"/>
          </a:solidFill>
          <a:effectLst/>
          <a:latin typeface="Open Sans" charset="0"/>
          <a:ea typeface="Open Sans" charset="0"/>
          <a:cs typeface="Open Sans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dirty="0">
          <a:solidFill>
            <a:schemeClr val="tx1"/>
          </a:solidFill>
          <a:effectLst/>
          <a:latin typeface="Open Sans" charset="0"/>
          <a:ea typeface="Open Sans" charset="0"/>
          <a:cs typeface="Open Sans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carmen.castillo@iniap.gob.ec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mailto:alejobermeo@gmail.com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1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tve.es/noticias/20190617/poblacion-mundial-llegara-9700-millones-personas-2050-pese-crecimiento-mas-lento/1958520.shtml" TargetMode="External"/><Relationship Id="rId11" Type="http://schemas.openxmlformats.org/officeDocument/2006/relationships/image" Target="../media/image21.emf"/><Relationship Id="rId5" Type="http://schemas.openxmlformats.org/officeDocument/2006/relationships/hyperlink" Target="https://www.eluniverso.com/noticias/2019/11/24/nota/7616639/deforestacion-ecuador-2019-consecuencias/?modulo=link_list&amp;seccion=Noticias&amp;subseccion=Informes&amp;origen=/noticias/2019/11/24/nota/7616396/estado-bosques-nativos-ecuador-deforestacion" TargetMode="External"/><Relationship Id="rId10" Type="http://schemas.openxmlformats.org/officeDocument/2006/relationships/image" Target="../media/image20.emf"/><Relationship Id="rId4" Type="http://schemas.openxmlformats.org/officeDocument/2006/relationships/image" Target="../media/image16.jpeg"/><Relationship Id="rId9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s.calameo.com/read/003319384e1b0296d48f9?page=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emf"/><Relationship Id="rId5" Type="http://schemas.openxmlformats.org/officeDocument/2006/relationships/image" Target="../media/image29.png"/><Relationship Id="rId10" Type="http://schemas.openxmlformats.org/officeDocument/2006/relationships/image" Target="../media/image34.emf"/><Relationship Id="rId4" Type="http://schemas.openxmlformats.org/officeDocument/2006/relationships/image" Target="../media/image28.png"/><Relationship Id="rId9" Type="http://schemas.openxmlformats.org/officeDocument/2006/relationships/image" Target="../media/image3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 rot="5400000">
            <a:off x="6024250" y="4121151"/>
            <a:ext cx="13716000" cy="5473699"/>
          </a:xfrm>
          <a:custGeom>
            <a:avLst/>
            <a:gdLst>
              <a:gd name="connsiteX0" fmla="*/ 0 w 13716000"/>
              <a:gd name="connsiteY0" fmla="*/ 5473699 h 5473699"/>
              <a:gd name="connsiteX1" fmla="*/ 0 w 13716000"/>
              <a:gd name="connsiteY1" fmla="*/ 2706089 h 5473699"/>
              <a:gd name="connsiteX2" fmla="*/ 78110 w 13716000"/>
              <a:gd name="connsiteY2" fmla="*/ 2620750 h 5473699"/>
              <a:gd name="connsiteX3" fmla="*/ 6604071 w 13716000"/>
              <a:gd name="connsiteY3" fmla="*/ 3560 h 5473699"/>
              <a:gd name="connsiteX4" fmla="*/ 13667368 w 13716000"/>
              <a:gd name="connsiteY4" fmla="*/ 2598088 h 5473699"/>
              <a:gd name="connsiteX5" fmla="*/ 13716000 w 13716000"/>
              <a:gd name="connsiteY5" fmla="*/ 2650660 h 5473699"/>
              <a:gd name="connsiteX6" fmla="*/ 13716000 w 13716000"/>
              <a:gd name="connsiteY6" fmla="*/ 5294704 h 5473699"/>
              <a:gd name="connsiteX7" fmla="*/ 13710320 w 13716000"/>
              <a:gd name="connsiteY7" fmla="*/ 5271580 h 5473699"/>
              <a:gd name="connsiteX8" fmla="*/ 6666167 w 13716000"/>
              <a:gd name="connsiteY8" fmla="*/ 1414421 h 5473699"/>
              <a:gd name="connsiteX9" fmla="*/ 24318 w 13716000"/>
              <a:gd name="connsiteY9" fmla="*/ 5375512 h 547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16000" h="5473699">
                <a:moveTo>
                  <a:pt x="0" y="5473699"/>
                </a:moveTo>
                <a:lnTo>
                  <a:pt x="0" y="2706089"/>
                </a:lnTo>
                <a:lnTo>
                  <a:pt x="78110" y="2620750"/>
                </a:lnTo>
                <a:cubicBezTo>
                  <a:pt x="1552252" y="1088436"/>
                  <a:pt x="3913171" y="71122"/>
                  <a:pt x="6604071" y="3560"/>
                </a:cubicBezTo>
                <a:cubicBezTo>
                  <a:pt x="9472264" y="-68454"/>
                  <a:pt x="12074145" y="957244"/>
                  <a:pt x="13667368" y="2598088"/>
                </a:cubicBezTo>
                <a:lnTo>
                  <a:pt x="13716000" y="2650660"/>
                </a:lnTo>
                <a:lnTo>
                  <a:pt x="13716000" y="5294704"/>
                </a:lnTo>
                <a:lnTo>
                  <a:pt x="13710320" y="5271580"/>
                </a:lnTo>
                <a:cubicBezTo>
                  <a:pt x="12987452" y="2981914"/>
                  <a:pt x="10049964" y="1340210"/>
                  <a:pt x="6666167" y="1414421"/>
                </a:cubicBezTo>
                <a:cubicBezTo>
                  <a:pt x="3361240" y="1486902"/>
                  <a:pt x="650391" y="3169090"/>
                  <a:pt x="24318" y="537551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69000"/>
                </a:schemeClr>
              </a:gs>
              <a:gs pos="100000">
                <a:schemeClr val="accent5">
                  <a:alpha val="8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Open Sans Regular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2700000" y="0"/>
            <a:ext cx="11677650" cy="13716000"/>
          </a:xfrm>
          <a:custGeom>
            <a:avLst/>
            <a:gdLst>
              <a:gd name="connsiteX0" fmla="*/ 0 w 11677650"/>
              <a:gd name="connsiteY0" fmla="*/ 0 h 13716000"/>
              <a:gd name="connsiteX1" fmla="*/ 11677650 w 11677650"/>
              <a:gd name="connsiteY1" fmla="*/ 0 h 13716000"/>
              <a:gd name="connsiteX2" fmla="*/ 11677650 w 11677650"/>
              <a:gd name="connsiteY2" fmla="*/ 13716000 h 13716000"/>
              <a:gd name="connsiteX3" fmla="*/ 244994 w 11677650"/>
              <a:gd name="connsiteY3" fmla="*/ 13716000 h 13716000"/>
              <a:gd name="connsiteX4" fmla="*/ 297566 w 11677650"/>
              <a:gd name="connsiteY4" fmla="*/ 13667368 h 13716000"/>
              <a:gd name="connsiteX5" fmla="*/ 2892094 w 11677650"/>
              <a:gd name="connsiteY5" fmla="*/ 6604072 h 13716000"/>
              <a:gd name="connsiteX6" fmla="*/ 1547302 w 11677650"/>
              <a:gd name="connsiteY6" fmla="*/ 1702925 h 13716000"/>
              <a:gd name="connsiteX7" fmla="*/ 1524000 w 11677650"/>
              <a:gd name="connsiteY7" fmla="*/ 1665723 h 13716000"/>
              <a:gd name="connsiteX8" fmla="*/ 1524000 w 11677650"/>
              <a:gd name="connsiteY8" fmla="*/ 1625600 h 13716000"/>
              <a:gd name="connsiteX9" fmla="*/ 1498869 w 11677650"/>
              <a:gd name="connsiteY9" fmla="*/ 1625600 h 13716000"/>
              <a:gd name="connsiteX10" fmla="*/ 1320784 w 11677650"/>
              <a:gd name="connsiteY10" fmla="*/ 1341288 h 13716000"/>
              <a:gd name="connsiteX11" fmla="*/ 274904 w 11677650"/>
              <a:gd name="connsiteY11" fmla="*/ 78111 h 13716000"/>
              <a:gd name="connsiteX12" fmla="*/ 189564 w 11677650"/>
              <a:gd name="connsiteY12" fmla="*/ 1 h 13716000"/>
              <a:gd name="connsiteX13" fmla="*/ 0 w 11677650"/>
              <a:gd name="connsiteY13" fmla="*/ 1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677650" h="13716000">
                <a:moveTo>
                  <a:pt x="0" y="0"/>
                </a:moveTo>
                <a:lnTo>
                  <a:pt x="11677650" y="0"/>
                </a:lnTo>
                <a:lnTo>
                  <a:pt x="11677650" y="13716000"/>
                </a:lnTo>
                <a:lnTo>
                  <a:pt x="244994" y="13716000"/>
                </a:lnTo>
                <a:lnTo>
                  <a:pt x="297566" y="13667368"/>
                </a:lnTo>
                <a:cubicBezTo>
                  <a:pt x="1938410" y="12074146"/>
                  <a:pt x="2964108" y="9472264"/>
                  <a:pt x="2892094" y="6604072"/>
                </a:cubicBezTo>
                <a:cubicBezTo>
                  <a:pt x="2845645" y="4754078"/>
                  <a:pt x="2350290" y="3060052"/>
                  <a:pt x="1547302" y="1702925"/>
                </a:cubicBezTo>
                <a:lnTo>
                  <a:pt x="1524000" y="1665723"/>
                </a:lnTo>
                <a:lnTo>
                  <a:pt x="1524000" y="1625600"/>
                </a:lnTo>
                <a:lnTo>
                  <a:pt x="1498869" y="1625600"/>
                </a:lnTo>
                <a:lnTo>
                  <a:pt x="1320784" y="1341288"/>
                </a:lnTo>
                <a:cubicBezTo>
                  <a:pt x="1008874" y="870605"/>
                  <a:pt x="657983" y="446646"/>
                  <a:pt x="274904" y="78111"/>
                </a:cubicBezTo>
                <a:lnTo>
                  <a:pt x="189564" y="1"/>
                </a:lnTo>
                <a:lnTo>
                  <a:pt x="0" y="1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7000"/>
                </a:schemeClr>
              </a:gs>
              <a:gs pos="100000">
                <a:schemeClr val="accent6">
                  <a:alpha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3490" y="5987872"/>
            <a:ext cx="1035572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spc="1400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MOSCA</a:t>
            </a:r>
            <a:br>
              <a:rPr lang="en-US" sz="6600" b="1" spc="1400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</a:br>
            <a:r>
              <a:rPr lang="en-US" sz="6600" b="1" spc="1400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SOLDADO NEGRA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7912" y="8094642"/>
            <a:ext cx="10072694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 err="1">
                <a:latin typeface="Open Sans" charset="0"/>
                <a:ea typeface="Open Sans" charset="0"/>
                <a:cs typeface="Open Sans" charset="0"/>
              </a:rPr>
              <a:t>Aprendizajes</a:t>
            </a:r>
            <a:r>
              <a:rPr lang="en-US" sz="3000" b="1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3000" b="1" dirty="0" err="1">
                <a:latin typeface="Open Sans" charset="0"/>
                <a:ea typeface="Open Sans" charset="0"/>
                <a:cs typeface="Open Sans" charset="0"/>
              </a:rPr>
              <a:t>sobre</a:t>
            </a:r>
            <a:r>
              <a:rPr lang="en-US" sz="3000" b="1" dirty="0">
                <a:latin typeface="Open Sans" charset="0"/>
                <a:ea typeface="Open Sans" charset="0"/>
                <a:cs typeface="Open Sans" charset="0"/>
              </a:rPr>
              <a:t> el </a:t>
            </a:r>
            <a:r>
              <a:rPr lang="en-US" sz="3000" b="1" dirty="0" err="1">
                <a:latin typeface="Open Sans" charset="0"/>
                <a:ea typeface="Open Sans" charset="0"/>
                <a:cs typeface="Open Sans" charset="0"/>
              </a:rPr>
              <a:t>manejo</a:t>
            </a:r>
            <a:r>
              <a:rPr lang="en-US" sz="3000" b="1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3000" b="1" dirty="0" err="1">
                <a:latin typeface="Open Sans" charset="0"/>
                <a:ea typeface="Open Sans" charset="0"/>
                <a:cs typeface="Open Sans" charset="0"/>
              </a:rPr>
              <a:t>residuos</a:t>
            </a:r>
            <a:r>
              <a:rPr lang="en-US" sz="3000" b="1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3000" b="1" dirty="0" err="1">
                <a:latin typeface="Open Sans" charset="0"/>
                <a:ea typeface="Open Sans" charset="0"/>
                <a:cs typeface="Open Sans" charset="0"/>
              </a:rPr>
              <a:t>orgánicos</a:t>
            </a:r>
            <a:endParaRPr lang="en-US" sz="3000" b="1" dirty="0">
              <a:latin typeface="Open Sans" charset="0"/>
              <a:ea typeface="Open Sans" charset="0"/>
              <a:cs typeface="Open Sans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5271094" y="9212464"/>
            <a:ext cx="1866306" cy="281196"/>
            <a:chOff x="1632870" y="5141660"/>
            <a:chExt cx="21096955" cy="3178680"/>
          </a:xfrm>
        </p:grpSpPr>
        <p:sp>
          <p:nvSpPr>
            <p:cNvPr id="14" name="Rounded Rectangle 13"/>
            <p:cNvSpPr/>
            <p:nvPr/>
          </p:nvSpPr>
          <p:spPr>
            <a:xfrm>
              <a:off x="19551146" y="5141660"/>
              <a:ext cx="3178679" cy="3178680"/>
            </a:xfrm>
            <a:prstGeom prst="roundRect">
              <a:avLst>
                <a:gd name="adj" fmla="val 21569"/>
              </a:avLst>
            </a:prstGeom>
            <a:solidFill>
              <a:srgbClr val="4822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pen Sans Regular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800180" y="5141660"/>
              <a:ext cx="3178679" cy="3178680"/>
            </a:xfrm>
            <a:prstGeom prst="roundRect">
              <a:avLst>
                <a:gd name="adj" fmla="val 21569"/>
              </a:avLst>
            </a:prstGeom>
            <a:solidFill>
              <a:srgbClr val="FEE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pen Sans Regular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216525" y="5141660"/>
              <a:ext cx="3178679" cy="3178680"/>
            </a:xfrm>
            <a:prstGeom prst="roundRect">
              <a:avLst>
                <a:gd name="adj" fmla="val 21569"/>
              </a:avLst>
            </a:prstGeom>
            <a:solidFill>
              <a:srgbClr val="9087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pen Sans Regular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632870" y="5141660"/>
              <a:ext cx="3178679" cy="3178680"/>
            </a:xfrm>
            <a:prstGeom prst="roundRect">
              <a:avLst>
                <a:gd name="adj" fmla="val 21569"/>
              </a:avLst>
            </a:prstGeom>
            <a:solidFill>
              <a:srgbClr val="4E4B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pen Sans Regular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2383836" y="5141660"/>
              <a:ext cx="3178679" cy="3178680"/>
            </a:xfrm>
            <a:prstGeom prst="roundRect">
              <a:avLst>
                <a:gd name="adj" fmla="val 21569"/>
              </a:avLst>
            </a:prstGeom>
            <a:solidFill>
              <a:srgbClr val="F5C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pen Sans Regular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5967491" y="5141660"/>
              <a:ext cx="3178679" cy="3178680"/>
            </a:xfrm>
            <a:prstGeom prst="roundRect">
              <a:avLst>
                <a:gd name="adj" fmla="val 21569"/>
              </a:avLst>
            </a:prstGeom>
            <a:solidFill>
              <a:srgbClr val="DCA3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pen Sans Regular" charset="0"/>
              </a:endParaRPr>
            </a:p>
          </p:txBody>
        </p:sp>
      </p:grpSp>
      <p:pic>
        <p:nvPicPr>
          <p:cNvPr id="3" name="Picture Placeholder 2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22" r="2112"/>
          <a:stretch/>
        </p:blipFill>
        <p:spPr>
          <a:solidFill>
            <a:schemeClr val="bg1">
              <a:lumMod val="95000"/>
            </a:schemeClr>
          </a:solidFill>
        </p:spPr>
      </p:pic>
      <p:sp>
        <p:nvSpPr>
          <p:cNvPr id="23" name="TextBox 22"/>
          <p:cNvSpPr txBox="1"/>
          <p:nvPr/>
        </p:nvSpPr>
        <p:spPr>
          <a:xfrm>
            <a:off x="3699509" y="9727147"/>
            <a:ext cx="5009513" cy="107721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 err="1">
                <a:latin typeface="Open Sans" charset="0"/>
                <a:ea typeface="Open Sans" charset="0"/>
                <a:cs typeface="Open Sans" charset="0"/>
              </a:rPr>
              <a:t>Grupo</a:t>
            </a:r>
            <a:r>
              <a:rPr lang="en-US" sz="3200" b="1" dirty="0">
                <a:latin typeface="Open Sans" charset="0"/>
                <a:ea typeface="Open Sans" charset="0"/>
                <a:cs typeface="Open Sans" charset="0"/>
              </a:rPr>
              <a:t> 2</a:t>
            </a:r>
            <a:br>
              <a:rPr lang="en-US" sz="3200" dirty="0">
                <a:latin typeface="Open Sans" charset="0"/>
                <a:ea typeface="Open Sans" charset="0"/>
                <a:cs typeface="Open Sans" charset="0"/>
              </a:rPr>
            </a:br>
            <a:r>
              <a:rPr lang="en-US" sz="3200" dirty="0" err="1">
                <a:latin typeface="Open Sans" charset="0"/>
                <a:ea typeface="Open Sans" charset="0"/>
                <a:cs typeface="Open Sans" charset="0"/>
              </a:rPr>
              <a:t>Uso</a:t>
            </a:r>
            <a:r>
              <a:rPr lang="en-US" sz="32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3200" dirty="0" err="1">
                <a:latin typeface="Open Sans" charset="0"/>
                <a:ea typeface="Open Sans" charset="0"/>
                <a:cs typeface="Open Sans" charset="0"/>
              </a:rPr>
              <a:t>eficiente</a:t>
            </a:r>
            <a:r>
              <a:rPr lang="en-US" sz="32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3200" dirty="0" err="1">
                <a:latin typeface="Open Sans" charset="0"/>
                <a:ea typeface="Open Sans" charset="0"/>
                <a:cs typeface="Open Sans" charset="0"/>
              </a:rPr>
              <a:t>recursos</a:t>
            </a:r>
            <a:endParaRPr lang="en-US" sz="3200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24080" y="2462835"/>
            <a:ext cx="2474540" cy="41876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029" y="960758"/>
            <a:ext cx="3011932" cy="1536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56" y="894011"/>
            <a:ext cx="3196292" cy="1636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1443" y="726563"/>
            <a:ext cx="2894542" cy="171764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525765" y="11153195"/>
            <a:ext cx="335700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Ecuador,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julio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 de 2022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22427" y="12586311"/>
            <a:ext cx="4363694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  <a:hlinkClick r:id="rId8"/>
              </a:rPr>
              <a:t>carmen.castillo@iniap.gob.ec</a:t>
            </a:r>
            <a:br>
              <a: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  <a:hlinkClick r:id="rId9"/>
              </a:rPr>
              <a:t>alejobermeo@gmail.com</a:t>
            </a:r>
            <a:endParaRPr lang="en-US" sz="2400" dirty="0">
              <a:solidFill>
                <a:srgbClr val="53956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114" y="12214802"/>
            <a:ext cx="170431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 err="1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Contactos</a:t>
            </a:r>
            <a:r>
              <a: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8141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1177938" y="743713"/>
            <a:ext cx="9326592" cy="1374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6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EQUIPO DE TRABAJO</a:t>
            </a: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2257682" y="6005455"/>
            <a:ext cx="7631693" cy="711688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Carmen Castillo</a:t>
            </a:r>
          </a:p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Víctor Barrera</a:t>
            </a:r>
          </a:p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Judith Zapata</a:t>
            </a:r>
          </a:p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Fausto </a:t>
            </a:r>
            <a:r>
              <a:rPr lang="en-US" sz="2700" b="1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Yumisaca</a:t>
            </a: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César </a:t>
            </a:r>
            <a:r>
              <a:rPr lang="en-US" sz="2700" b="1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Asaquibay</a:t>
            </a: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Hernán</a:t>
            </a: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Lucero</a:t>
            </a:r>
          </a:p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David Hidalgo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336" y="3709301"/>
            <a:ext cx="4680000" cy="238775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38" y="3616466"/>
            <a:ext cx="4626710" cy="236862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 flipV="1">
            <a:off x="1787576" y="8615315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FEE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 flipV="1">
            <a:off x="1787576" y="7688434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908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flipV="1">
            <a:off x="1787576" y="6677329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4E4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8019481" y="6097056"/>
            <a:ext cx="7631693" cy="3543601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Lorena Medina</a:t>
            </a:r>
          </a:p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Sebastián</a:t>
            </a: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Cisneros</a:t>
            </a:r>
          </a:p>
          <a:p>
            <a:pPr algn="l">
              <a:lnSpc>
                <a:spcPct val="100000"/>
              </a:lnSpc>
            </a:pPr>
            <a:endParaRPr lang="en-US" sz="2700" b="1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ct val="100000"/>
              </a:lnSpc>
            </a:pP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Alejandro Bermeo</a:t>
            </a:r>
            <a:b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700" b="1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(Consultor)</a:t>
            </a:r>
          </a:p>
        </p:txBody>
      </p:sp>
      <p:sp>
        <p:nvSpPr>
          <p:cNvPr id="34" name="Rounded Rectangle 33"/>
          <p:cNvSpPr/>
          <p:nvPr/>
        </p:nvSpPr>
        <p:spPr>
          <a:xfrm flipV="1">
            <a:off x="7549375" y="8706916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FEE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flipV="1">
            <a:off x="7549375" y="7780035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908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 flipV="1">
            <a:off x="7549375" y="6768930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4E4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 flipV="1">
            <a:off x="1787576" y="9626420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F5C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 flipV="1">
            <a:off x="1787576" y="10637525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DCA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 flipV="1">
            <a:off x="1787576" y="11648630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482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pic>
        <p:nvPicPr>
          <p:cNvPr id="48" name="Picture Placeholder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" r="41873" b="1681"/>
          <a:stretch/>
        </p:blipFill>
        <p:spPr>
          <a:xfrm>
            <a:off x="10145400" y="0"/>
            <a:ext cx="14255696" cy="13716000"/>
          </a:xfrm>
          <a:custGeom>
            <a:avLst/>
            <a:gdLst>
              <a:gd name="connsiteX0" fmla="*/ 4076915 w 14255696"/>
              <a:gd name="connsiteY0" fmla="*/ 1625600 h 13716000"/>
              <a:gd name="connsiteX1" fmla="*/ 4102046 w 14255696"/>
              <a:gd name="connsiteY1" fmla="*/ 1665723 h 13716000"/>
              <a:gd name="connsiteX2" fmla="*/ 4102046 w 14255696"/>
              <a:gd name="connsiteY2" fmla="*/ 1625600 h 13716000"/>
              <a:gd name="connsiteX3" fmla="*/ 0 w 14255696"/>
              <a:gd name="connsiteY3" fmla="*/ 0 h 13716000"/>
              <a:gd name="connsiteX4" fmla="*/ 2578046 w 14255696"/>
              <a:gd name="connsiteY4" fmla="*/ 0 h 13716000"/>
              <a:gd name="connsiteX5" fmla="*/ 14255696 w 14255696"/>
              <a:gd name="connsiteY5" fmla="*/ 0 h 13716000"/>
              <a:gd name="connsiteX6" fmla="*/ 14255696 w 14255696"/>
              <a:gd name="connsiteY6" fmla="*/ 13716000 h 13716000"/>
              <a:gd name="connsiteX7" fmla="*/ 2823040 w 14255696"/>
              <a:gd name="connsiteY7" fmla="*/ 13715999 h 13716000"/>
              <a:gd name="connsiteX8" fmla="*/ 2578046 w 14255696"/>
              <a:gd name="connsiteY8" fmla="*/ 13715999 h 13716000"/>
              <a:gd name="connsiteX9" fmla="*/ 178996 w 14255696"/>
              <a:gd name="connsiteY9" fmla="*/ 13715999 h 13716000"/>
              <a:gd name="connsiteX10" fmla="*/ 202120 w 14255696"/>
              <a:gd name="connsiteY10" fmla="*/ 13710319 h 13716000"/>
              <a:gd name="connsiteX11" fmla="*/ 4059278 w 14255696"/>
              <a:gd name="connsiteY11" fmla="*/ 6666167 h 13716000"/>
              <a:gd name="connsiteX12" fmla="*/ 98188 w 14255696"/>
              <a:gd name="connsiteY12" fmla="*/ 2431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55696" h="13716000">
                <a:moveTo>
                  <a:pt x="4076915" y="1625600"/>
                </a:moveTo>
                <a:lnTo>
                  <a:pt x="4102046" y="1665723"/>
                </a:lnTo>
                <a:lnTo>
                  <a:pt x="4102046" y="1625600"/>
                </a:lnTo>
                <a:close/>
                <a:moveTo>
                  <a:pt x="0" y="0"/>
                </a:moveTo>
                <a:lnTo>
                  <a:pt x="2578046" y="0"/>
                </a:lnTo>
                <a:lnTo>
                  <a:pt x="14255696" y="0"/>
                </a:lnTo>
                <a:lnTo>
                  <a:pt x="14255696" y="13716000"/>
                </a:lnTo>
                <a:lnTo>
                  <a:pt x="2823040" y="13715999"/>
                </a:lnTo>
                <a:lnTo>
                  <a:pt x="2578046" y="13715999"/>
                </a:lnTo>
                <a:lnTo>
                  <a:pt x="178996" y="13715999"/>
                </a:lnTo>
                <a:lnTo>
                  <a:pt x="202120" y="13710319"/>
                </a:lnTo>
                <a:cubicBezTo>
                  <a:pt x="2491786" y="12987451"/>
                  <a:pt x="4133490" y="10049963"/>
                  <a:pt x="4059278" y="6666167"/>
                </a:cubicBezTo>
                <a:cubicBezTo>
                  <a:pt x="3986798" y="3361240"/>
                  <a:pt x="2304610" y="650391"/>
                  <a:pt x="98188" y="243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6B22A662-1881-436B-84FE-D3CDC2A79925}"/>
              </a:ext>
            </a:extLst>
          </p:cNvPr>
          <p:cNvGrpSpPr/>
          <p:nvPr/>
        </p:nvGrpSpPr>
        <p:grpSpPr>
          <a:xfrm>
            <a:off x="13335250" y="1942068"/>
            <a:ext cx="10517576" cy="9934920"/>
            <a:chOff x="8010767" y="3084734"/>
            <a:chExt cx="7066537" cy="6909094"/>
          </a:xfrm>
        </p:grpSpPr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BE6FB104-4E53-4DBD-9487-E1AEDA19497C}"/>
                </a:ext>
              </a:extLst>
            </p:cNvPr>
            <p:cNvGrpSpPr/>
            <p:nvPr/>
          </p:nvGrpSpPr>
          <p:grpSpPr>
            <a:xfrm>
              <a:off x="8010767" y="3084734"/>
              <a:ext cx="7066537" cy="6909094"/>
              <a:chOff x="12579232" y="4194963"/>
              <a:chExt cx="7066537" cy="6909094"/>
            </a:xfrm>
          </p:grpSpPr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BA6A1BA3-A749-4DF8-BDD8-F77A897FE0A3}"/>
                  </a:ext>
                </a:extLst>
              </p:cNvPr>
              <p:cNvSpPr/>
              <p:nvPr/>
            </p:nvSpPr>
            <p:spPr>
              <a:xfrm>
                <a:off x="12579232" y="4194963"/>
                <a:ext cx="6749990" cy="69090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4" name="Imagen 3">
                <a:extLst>
                  <a:ext uri="{FF2B5EF4-FFF2-40B4-BE49-F238E27FC236}">
                    <a16:creationId xmlns:a16="http://schemas.microsoft.com/office/drawing/2014/main" id="{700C524D-EFBB-4519-9D63-D93BB15251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978774" y="4417209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E59D42AE-4732-45DA-914F-B070103BF7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253115" y="4417209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8C6CE7B0-5E45-4F76-AF6E-60B517E4C0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700155" y="6711827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87E147E4-5630-46BB-B7F2-6D51927B2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796985" y="4396436"/>
                <a:ext cx="1788968" cy="2075550"/>
              </a:xfrm>
              <a:prstGeom prst="rect">
                <a:avLst/>
              </a:prstGeom>
            </p:spPr>
          </p:pic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C757190E-5661-4CA9-B900-7C5C2FDD1D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473034" y="6210119"/>
                <a:ext cx="6172735" cy="4778154"/>
              </a:xfrm>
              <a:prstGeom prst="rect">
                <a:avLst/>
              </a:prstGeom>
            </p:spPr>
          </p:pic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296EC9AD-E9F9-4056-92CE-55FE6BE68B4A}"/>
                </a:ext>
              </a:extLst>
            </p:cNvPr>
            <p:cNvGrpSpPr/>
            <p:nvPr/>
          </p:nvGrpSpPr>
          <p:grpSpPr>
            <a:xfrm>
              <a:off x="10447631" y="5595385"/>
              <a:ext cx="3947251" cy="4069948"/>
              <a:chOff x="14978774" y="6705614"/>
              <a:chExt cx="3947251" cy="4069948"/>
            </a:xfrm>
          </p:grpSpPr>
          <p:pic>
            <p:nvPicPr>
              <p:cNvPr id="2" name="Imagen 1">
                <a:extLst>
                  <a:ext uri="{FF2B5EF4-FFF2-40B4-BE49-F238E27FC236}">
                    <a16:creationId xmlns:a16="http://schemas.microsoft.com/office/drawing/2014/main" id="{1F1C9B08-8390-49B5-811D-0447D0FD0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978774" y="6711827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1A48B79D-C714-4C2E-93A3-57E22517605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r="16564" b="28314"/>
              <a:stretch/>
            </p:blipFill>
            <p:spPr>
              <a:xfrm>
                <a:off x="17286452" y="6705614"/>
                <a:ext cx="1639573" cy="1905000"/>
              </a:xfrm>
              <a:prstGeom prst="rect">
                <a:avLst/>
              </a:prstGeom>
            </p:spPr>
          </p:pic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DD05B34E-F753-4D0F-A5BD-B2C1F7554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569983" y="8955440"/>
                <a:ext cx="1639573" cy="1820122"/>
              </a:xfrm>
              <a:prstGeom prst="rect">
                <a:avLst/>
              </a:prstGeom>
            </p:spPr>
          </p:pic>
        </p:grpSp>
      </p:grpSp>
      <p:sp>
        <p:nvSpPr>
          <p:cNvPr id="40" name="Rounded Rectangle 38">
            <a:extLst>
              <a:ext uri="{FF2B5EF4-FFF2-40B4-BE49-F238E27FC236}">
                <a16:creationId xmlns:a16="http://schemas.microsoft.com/office/drawing/2014/main" id="{592DA3B3-F470-4F08-8F00-F194BD1836A9}"/>
              </a:ext>
            </a:extLst>
          </p:cNvPr>
          <p:cNvSpPr/>
          <p:nvPr/>
        </p:nvSpPr>
        <p:spPr>
          <a:xfrm flipV="1">
            <a:off x="1790688" y="12752753"/>
            <a:ext cx="281196" cy="281196"/>
          </a:xfrm>
          <a:prstGeom prst="roundRect">
            <a:avLst>
              <a:gd name="adj" fmla="val 21569"/>
            </a:avLst>
          </a:prstGeom>
          <a:solidFill>
            <a:srgbClr val="482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3458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8668745" y="743713"/>
            <a:ext cx="7050328" cy="1308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6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ANTECEDENTES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01816" y="3388008"/>
            <a:ext cx="6016392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Crecimiento</a:t>
            </a:r>
            <a:r>
              <a:rPr lang="en-US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poblacional</a:t>
            </a:r>
            <a:endParaRPr lang="en-US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17232" y="5623612"/>
            <a:ext cx="8295758" cy="4385325"/>
            <a:chOff x="517232" y="5623612"/>
            <a:chExt cx="8295758" cy="438532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3009" y="5736080"/>
              <a:ext cx="5464567" cy="4192529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517234" y="5826534"/>
              <a:ext cx="1005403" cy="52322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1990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17233" y="6723021"/>
              <a:ext cx="1005403" cy="52322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800" b="1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2015</a:t>
              </a:r>
              <a:endParaRPr lang="en-US" sz="2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17233" y="7552988"/>
              <a:ext cx="1005403" cy="52322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2030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17232" y="8451282"/>
              <a:ext cx="1005403" cy="52322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2050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232" y="9343698"/>
              <a:ext cx="1005403" cy="52322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2100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95227" y="5623612"/>
              <a:ext cx="1402948" cy="83099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5,300</a:t>
              </a:r>
              <a:b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</a:br>
              <a:r>
                <a:rPr lang="en-US" sz="2400" dirty="0" err="1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millones</a:t>
              </a:r>
              <a:endPara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25154" y="6508462"/>
              <a:ext cx="1402948" cy="83099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7,300</a:t>
              </a:r>
              <a:b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</a:br>
              <a:r>
                <a:rPr lang="en-US" sz="2400" dirty="0" err="1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millones</a:t>
              </a:r>
              <a:endPara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26628" y="7416846"/>
              <a:ext cx="1402948" cy="83099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8,500</a:t>
              </a:r>
              <a:b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</a:br>
              <a:r>
                <a:rPr lang="en-US" sz="2400" dirty="0" err="1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millones</a:t>
              </a:r>
              <a:endPara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8568" y="8297393"/>
              <a:ext cx="1402948" cy="83099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9,700</a:t>
              </a:r>
              <a:b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</a:br>
              <a:r>
                <a:rPr lang="en-US" sz="2400" dirty="0" err="1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millones</a:t>
              </a:r>
              <a:endPara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10042" y="9177940"/>
              <a:ext cx="1402948" cy="83099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11,200</a:t>
              </a:r>
              <a:br>
                <a:rPr lang="en-US" sz="2400" b="1" dirty="0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</a:br>
              <a:r>
                <a:rPr lang="en-US" sz="2400" dirty="0" err="1">
                  <a:solidFill>
                    <a:srgbClr val="539561"/>
                  </a:solidFill>
                  <a:latin typeface="Open Sans" charset="0"/>
                  <a:ea typeface="Open Sans" charset="0"/>
                  <a:cs typeface="Open Sans" charset="0"/>
                </a:rPr>
                <a:t>millones</a:t>
              </a:r>
              <a:endParaRPr lang="en-US" sz="2400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endParaRP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9120554" y="4384431"/>
            <a:ext cx="0" cy="650630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5814387" y="4384431"/>
            <a:ext cx="0" cy="650630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asi 60 mil hectáreas al año quedan deforestadas en Ecuador | Infor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38" b="5341"/>
          <a:stretch/>
        </p:blipFill>
        <p:spPr bwMode="auto">
          <a:xfrm>
            <a:off x="9179017" y="4267972"/>
            <a:ext cx="6336598" cy="681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0741836" y="3388008"/>
            <a:ext cx="3491661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Deforestación</a:t>
            </a:r>
            <a:endParaRPr lang="en-US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750768" y="11365389"/>
            <a:ext cx="5473807" cy="95410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Has. </a:t>
            </a: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deforestadas</a:t>
            </a:r>
            <a: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en</a:t>
            </a:r>
            <a: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Ecuador</a:t>
            </a:r>
            <a:br>
              <a:rPr lang="en-US" sz="28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8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2016 - 2018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851655" y="13033971"/>
            <a:ext cx="3272050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Fuente: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5"/>
              </a:rPr>
              <a:t>Diario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5"/>
              </a:rPr>
              <a:t> El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5"/>
              </a:rPr>
              <a:t>Universo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, 2019.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3883" y="12910861"/>
            <a:ext cx="724268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Fuente: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6"/>
              </a:rPr>
              <a:t>Perspectivas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6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6"/>
              </a:rPr>
              <a:t>demográficas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6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6"/>
              </a:rPr>
              <a:t>mundiales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6"/>
              </a:rPr>
              <a:t>,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6"/>
              </a:rPr>
              <a:t>revisión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  <a:hlinkClick r:id="rId6"/>
              </a:rPr>
              <a:t> 2015.</a:t>
            </a:r>
            <a:b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Departamento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Asuntos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Económicos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y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Sociales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de las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Naciones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Unidas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73511" y="10753041"/>
            <a:ext cx="5043432" cy="95410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Población</a:t>
            </a:r>
            <a: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mundial</a:t>
            </a:r>
            <a:b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8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Proyección</a:t>
            </a:r>
            <a:r>
              <a:rPr lang="en-US" sz="28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hasta el </a:t>
            </a:r>
            <a:r>
              <a:rPr lang="en-US" sz="28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año</a:t>
            </a:r>
            <a:r>
              <a:rPr lang="en-US" sz="28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2100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7673724" y="3388008"/>
            <a:ext cx="5306261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Consumo</a:t>
            </a:r>
            <a:r>
              <a:rPr lang="en-US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recursos</a:t>
            </a:r>
            <a:endParaRPr lang="en-US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6501269" y="8580125"/>
            <a:ext cx="1899879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10kg</a:t>
            </a:r>
            <a:b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4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de </a:t>
            </a:r>
            <a:r>
              <a:rPr lang="en-US" sz="24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alimento</a:t>
            </a:r>
            <a:endParaRPr lang="en-US" sz="2400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76449" y="4580672"/>
            <a:ext cx="2050448" cy="16377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98391" y="7116293"/>
            <a:ext cx="1968500" cy="1181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23360" y="9001652"/>
            <a:ext cx="1356625" cy="14771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83305" y="11218257"/>
            <a:ext cx="1653191" cy="104702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532390" y="6386537"/>
            <a:ext cx="1868758" cy="2059652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9148186" y="4690002"/>
            <a:ext cx="1951432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1 kg</a:t>
            </a:r>
            <a:b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4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carne de res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8869520" y="9451625"/>
            <a:ext cx="2230098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5 kg</a:t>
            </a:r>
            <a:b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4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carne de </a:t>
            </a:r>
            <a:r>
              <a:rPr lang="en-US" sz="24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pollo</a:t>
            </a:r>
            <a:endParaRPr lang="en-US" sz="2400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929332" y="11495547"/>
            <a:ext cx="2347117" cy="95410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9 kg</a:t>
            </a:r>
            <a:b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4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harina</a:t>
            </a:r>
            <a:r>
              <a:rPr lang="en-US" sz="24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4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grillo</a:t>
            </a:r>
            <a:endParaRPr lang="en-US" sz="2400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9667816" y="7106678"/>
            <a:ext cx="1431802" cy="120032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3 kg</a:t>
            </a:r>
            <a:br>
              <a:rPr lang="en-US" sz="24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4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carne de</a:t>
            </a:r>
            <a:br>
              <a:rPr lang="en-US" sz="24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4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cerdo</a:t>
            </a:r>
            <a:endParaRPr lang="en-US" sz="2400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18714720" y="5826534"/>
            <a:ext cx="1097426" cy="1097426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8714720" y="7796354"/>
            <a:ext cx="829056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8714720" y="8712891"/>
            <a:ext cx="880547" cy="880547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7861280" y="9866918"/>
            <a:ext cx="1738198" cy="1738198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6715963" y="13063038"/>
            <a:ext cx="6815905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Fuente: Marcel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Dicke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: “Why not eat insects?”, TED, BBC y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otras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fuentes</a:t>
            </a:r>
            <a:r>
              <a:rPr lang="en-US" sz="1600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07158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15173" y="11269244"/>
            <a:ext cx="3650527" cy="17543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s-ES_tradnl" sz="1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Fuente: ‘</a:t>
            </a:r>
            <a:r>
              <a:rPr lang="es-ES_tradnl" sz="1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  <a:hlinkClick r:id="rId3"/>
              </a:rPr>
              <a:t>Insectos al rescate del Planeta</a:t>
            </a:r>
            <a:r>
              <a:rPr lang="es-ES_tradnl" sz="1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’</a:t>
            </a:r>
            <a:br>
              <a:rPr lang="es-ES_tradnl" sz="1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</a:br>
            <a:r>
              <a:rPr lang="es-ES_tradnl" sz="1800" dirty="0">
                <a:latin typeface="Open Sans" charset="0"/>
                <a:ea typeface="Open Sans" charset="0"/>
                <a:cs typeface="Open Sans" charset="0"/>
              </a:rPr>
              <a:t>Misión Cultural Científica y Tecnológica, Instituto francés de investigación para el desarrollo (IRD), 2022</a:t>
            </a:r>
            <a:endParaRPr lang="es-ES_tradnl" sz="1800" b="1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" t="1927" r="83034" b="89115"/>
          <a:stretch/>
        </p:blipFill>
        <p:spPr>
          <a:xfrm>
            <a:off x="2300939" y="2742217"/>
            <a:ext cx="2286714" cy="2149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940573" y="5142579"/>
            <a:ext cx="4809330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0"/>
              </a:lnSpc>
            </a:pPr>
            <a:r>
              <a:rPr lang="en-US" sz="8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Mosca</a:t>
            </a:r>
            <a:br>
              <a:rPr lang="en-US" sz="8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</a:br>
            <a:r>
              <a:rPr lang="en-US" sz="8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negra</a:t>
            </a:r>
            <a:br>
              <a:rPr lang="en-US" sz="8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</a:br>
            <a:r>
              <a:rPr lang="en-US" sz="8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soldado</a:t>
            </a:r>
            <a:r>
              <a:rPr lang="en-US" sz="8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15173" y="9231253"/>
            <a:ext cx="4444486" cy="147732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>
                <a:solidFill>
                  <a:schemeClr val="accent5"/>
                </a:solidFill>
                <a:latin typeface="Open Sans" charset="0"/>
                <a:ea typeface="Open Sans" charset="0"/>
                <a:cs typeface="Open Sans" charset="0"/>
              </a:rPr>
              <a:t>NUEVAS ESTRELLAS DE</a:t>
            </a:r>
            <a:br>
              <a:rPr lang="en-US" sz="3000" b="1">
                <a:solidFill>
                  <a:schemeClr val="accent5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3000" b="1">
                <a:solidFill>
                  <a:schemeClr val="accent5"/>
                </a:solidFill>
                <a:latin typeface="Open Sans" charset="0"/>
                <a:ea typeface="Open Sans" charset="0"/>
                <a:cs typeface="Open Sans" charset="0"/>
              </a:rPr>
              <a:t>UNA INDUSTRIA</a:t>
            </a:r>
            <a:br>
              <a:rPr lang="en-US" sz="3000" b="1">
                <a:solidFill>
                  <a:schemeClr val="accent5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3000" b="1">
                <a:solidFill>
                  <a:schemeClr val="accent5"/>
                </a:solidFill>
                <a:latin typeface="Open Sans" charset="0"/>
                <a:ea typeface="Open Sans" charset="0"/>
                <a:cs typeface="Open Sans" charset="0"/>
              </a:rPr>
              <a:t>SOSTENIBLE</a:t>
            </a:r>
            <a:endParaRPr lang="en-US" sz="3000" b="1" dirty="0">
              <a:solidFill>
                <a:schemeClr val="accent5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901" y="0"/>
            <a:ext cx="16771461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6370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196673" y="743713"/>
            <a:ext cx="13994537" cy="1374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6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¿QUÉ QUEREMOS INVESTIGAR?</a:t>
            </a:r>
          </a:p>
        </p:txBody>
      </p:sp>
      <p:sp>
        <p:nvSpPr>
          <p:cNvPr id="36" name="Block Arc 35"/>
          <p:cNvSpPr/>
          <p:nvPr/>
        </p:nvSpPr>
        <p:spPr>
          <a:xfrm>
            <a:off x="1649515" y="3945755"/>
            <a:ext cx="7201912" cy="7201913"/>
          </a:xfrm>
          <a:prstGeom prst="blockArc">
            <a:avLst>
              <a:gd name="adj1" fmla="val 5400657"/>
              <a:gd name="adj2" fmla="val 5400000"/>
              <a:gd name="adj3" fmla="val 4642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299059" y="3071676"/>
            <a:ext cx="1915296" cy="1915296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F5CCA8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7238698" y="8454153"/>
            <a:ext cx="1915296" cy="1915296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48221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93" name="Freeform 92"/>
          <p:cNvSpPr/>
          <p:nvPr/>
        </p:nvSpPr>
        <p:spPr>
          <a:xfrm>
            <a:off x="6653846" y="4278544"/>
            <a:ext cx="584852" cy="58485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DCA38C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94" name="Freeform 93"/>
          <p:cNvSpPr/>
          <p:nvPr/>
        </p:nvSpPr>
        <p:spPr>
          <a:xfrm>
            <a:off x="8393799" y="7253831"/>
            <a:ext cx="584852" cy="58485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FEEBC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95" name="Freeform 94"/>
          <p:cNvSpPr/>
          <p:nvPr/>
        </p:nvSpPr>
        <p:spPr>
          <a:xfrm>
            <a:off x="6609242" y="10278010"/>
            <a:ext cx="584852" cy="58485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000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96" name="Freeform 95"/>
          <p:cNvSpPr/>
          <p:nvPr/>
        </p:nvSpPr>
        <p:spPr>
          <a:xfrm>
            <a:off x="3294687" y="10286181"/>
            <a:ext cx="584852" cy="58485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4E4B3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97" name="Freeform 96"/>
          <p:cNvSpPr/>
          <p:nvPr/>
        </p:nvSpPr>
        <p:spPr>
          <a:xfrm>
            <a:off x="1531944" y="7298435"/>
            <a:ext cx="584852" cy="58485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53956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98" name="Freeform 97"/>
          <p:cNvSpPr/>
          <p:nvPr/>
        </p:nvSpPr>
        <p:spPr>
          <a:xfrm>
            <a:off x="3361593" y="4203530"/>
            <a:ext cx="584852" cy="58485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FEEBC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47" name="Freeform 46"/>
          <p:cNvSpPr/>
          <p:nvPr/>
        </p:nvSpPr>
        <p:spPr>
          <a:xfrm flipV="1">
            <a:off x="9492537" y="9271958"/>
            <a:ext cx="165692" cy="16569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DCA38C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49" name="Freeform 48"/>
          <p:cNvSpPr/>
          <p:nvPr/>
        </p:nvSpPr>
        <p:spPr>
          <a:xfrm flipV="1">
            <a:off x="9454437" y="6356713"/>
            <a:ext cx="165692" cy="16569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48221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50" name="Freeform 49"/>
          <p:cNvSpPr/>
          <p:nvPr/>
        </p:nvSpPr>
        <p:spPr>
          <a:xfrm flipV="1">
            <a:off x="9492537" y="4285488"/>
            <a:ext cx="165692" cy="165692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90876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793230" y="3906618"/>
            <a:ext cx="12113614" cy="230832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Situación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actual del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manejo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de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materia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orgánica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de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cada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sistema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agropecuario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y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su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entorno</a:t>
            </a:r>
            <a:endParaRPr lang="en-US" sz="48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800645" y="5948392"/>
            <a:ext cx="13576089" cy="304698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Los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conocimientos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ansestrales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y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practicas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</a:p>
          <a:p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sobre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manejo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de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residuos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orgánicos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, y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percepciones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</a:p>
          <a:p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de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lxs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productores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y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su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entorno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en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relación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a la </a:t>
            </a:r>
          </a:p>
          <a:p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bioconversion de MO con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insectos</a:t>
            </a:r>
            <a:endParaRPr lang="en-US" sz="48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344002" y="8454153"/>
            <a:ext cx="1915296" cy="1915296"/>
          </a:xfrm>
          <a:custGeom>
            <a:avLst/>
            <a:gdLst>
              <a:gd name="connsiteX0" fmla="*/ 0 w 2685747"/>
              <a:gd name="connsiteY0" fmla="*/ 1342874 h 2685747"/>
              <a:gd name="connsiteX1" fmla="*/ 1342874 w 2685747"/>
              <a:gd name="connsiteY1" fmla="*/ 0 h 2685747"/>
              <a:gd name="connsiteX2" fmla="*/ 2685748 w 2685747"/>
              <a:gd name="connsiteY2" fmla="*/ 1342874 h 2685747"/>
              <a:gd name="connsiteX3" fmla="*/ 1342874 w 2685747"/>
              <a:gd name="connsiteY3" fmla="*/ 2685748 h 2685747"/>
              <a:gd name="connsiteX4" fmla="*/ 0 w 2685747"/>
              <a:gd name="connsiteY4" fmla="*/ 1342874 h 268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747" h="2685747">
                <a:moveTo>
                  <a:pt x="0" y="1342874"/>
                </a:moveTo>
                <a:cubicBezTo>
                  <a:pt x="0" y="601225"/>
                  <a:pt x="601225" y="0"/>
                  <a:pt x="1342874" y="0"/>
                </a:cubicBezTo>
                <a:cubicBezTo>
                  <a:pt x="2084523" y="0"/>
                  <a:pt x="2685748" y="601225"/>
                  <a:pt x="2685748" y="1342874"/>
                </a:cubicBezTo>
                <a:cubicBezTo>
                  <a:pt x="2685748" y="2084523"/>
                  <a:pt x="2084523" y="2685748"/>
                  <a:pt x="1342874" y="2685748"/>
                </a:cubicBezTo>
                <a:cubicBezTo>
                  <a:pt x="601225" y="2685748"/>
                  <a:pt x="0" y="2084523"/>
                  <a:pt x="0" y="1342874"/>
                </a:cubicBezTo>
                <a:close/>
              </a:path>
            </a:pathLst>
          </a:custGeom>
          <a:solidFill>
            <a:srgbClr val="90876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89" tIns="458089" rIns="458089" bIns="45808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100" kern="1200" dirty="0">
              <a:latin typeface="Open Sans Regular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754" y="8619296"/>
            <a:ext cx="1684486" cy="16844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491" y="8710010"/>
            <a:ext cx="1623696" cy="129895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936" y="3329365"/>
            <a:ext cx="1759672" cy="1399382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TextBox 59">
            <a:extLst>
              <a:ext uri="{FF2B5EF4-FFF2-40B4-BE49-F238E27FC236}">
                <a16:creationId xmlns:a16="http://schemas.microsoft.com/office/drawing/2014/main" id="{60854E4E-3274-4F7E-A5D3-AE08C74E9FCE}"/>
              </a:ext>
            </a:extLst>
          </p:cNvPr>
          <p:cNvSpPr txBox="1"/>
          <p:nvPr/>
        </p:nvSpPr>
        <p:spPr>
          <a:xfrm>
            <a:off x="9857795" y="8923288"/>
            <a:ext cx="12296508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La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adaptación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de la MSN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en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crías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a 3000 </a:t>
            </a:r>
            <a:r>
              <a:rPr lang="en-US" sz="48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msnm</a:t>
            </a:r>
            <a:r>
              <a:rPr lang="en-US" sz="48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.</a:t>
            </a:r>
          </a:p>
        </p:txBody>
      </p:sp>
      <p:pic>
        <p:nvPicPr>
          <p:cNvPr id="31" name="Picture 23">
            <a:extLst>
              <a:ext uri="{FF2B5EF4-FFF2-40B4-BE49-F238E27FC236}">
                <a16:creationId xmlns:a16="http://schemas.microsoft.com/office/drawing/2014/main" id="{E975BA74-D541-406A-B011-D74CDFC11B0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1258" y="5222518"/>
            <a:ext cx="2474540" cy="418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759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32"/>
          <p:cNvSpPr txBox="1"/>
          <p:nvPr/>
        </p:nvSpPr>
        <p:spPr>
          <a:xfrm>
            <a:off x="1940573" y="1278207"/>
            <a:ext cx="4419800" cy="2657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0"/>
              </a:lnSpc>
            </a:pPr>
            <a:r>
              <a:rPr lang="en-US" sz="8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Área</a:t>
            </a:r>
            <a:r>
              <a:rPr lang="en-US" sz="8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de</a:t>
            </a:r>
          </a:p>
          <a:p>
            <a:pPr>
              <a:lnSpc>
                <a:spcPts val="10000"/>
              </a:lnSpc>
            </a:pPr>
            <a:r>
              <a:rPr lang="en-US" sz="8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estudio</a:t>
            </a:r>
            <a:endParaRPr lang="en-US" sz="8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915173" y="4214745"/>
            <a:ext cx="6754734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METODOLOGÍA DE INVESTIGACIÓN</a:t>
            </a:r>
          </a:p>
        </p:txBody>
      </p:sp>
      <p:sp>
        <p:nvSpPr>
          <p:cNvPr id="135" name="Subtitle 2"/>
          <p:cNvSpPr txBox="1">
            <a:spLocks/>
          </p:cNvSpPr>
          <p:nvPr/>
        </p:nvSpPr>
        <p:spPr>
          <a:xfrm>
            <a:off x="1771709" y="4819543"/>
            <a:ext cx="8357712" cy="26746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• </a:t>
            </a:r>
            <a:r>
              <a:rPr lang="en-US" sz="27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Entrevistas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semi-</a:t>
            </a:r>
            <a:r>
              <a:rPr lang="en-US" sz="27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estructuradas</a:t>
            </a:r>
            <a:endParaRPr lang="en-US" sz="2700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ts val="4300"/>
              </a:lnSpc>
            </a:pP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• </a:t>
            </a:r>
            <a:r>
              <a:rPr lang="en-US" sz="27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Visitas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técnicas</a:t>
            </a:r>
            <a:endParaRPr lang="en-US" sz="2700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ts val="4300"/>
              </a:lnSpc>
            </a:pP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• </a:t>
            </a:r>
            <a:r>
              <a:rPr lang="en-US" sz="27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Grupos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discusión</a:t>
            </a:r>
            <a:endParaRPr lang="en-US" sz="2700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algn="l">
              <a:lnSpc>
                <a:spcPts val="4300"/>
              </a:lnSpc>
            </a:pP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• </a:t>
            </a:r>
            <a:r>
              <a:rPr lang="en-US" sz="27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Observación</a:t>
            </a:r>
            <a:r>
              <a:rPr lang="en-US" sz="27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no </a:t>
            </a:r>
            <a:r>
              <a:rPr lang="en-US" sz="27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participante</a:t>
            </a:r>
            <a:endParaRPr lang="en-US" sz="2700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4527" y="7531279"/>
            <a:ext cx="5764964" cy="56260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728" y="7169140"/>
            <a:ext cx="7346405" cy="45639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7798" y="1229758"/>
            <a:ext cx="7346405" cy="4563979"/>
          </a:xfrm>
          <a:prstGeom prst="rect">
            <a:avLst/>
          </a:prstGeom>
        </p:spPr>
      </p:pic>
      <p:sp>
        <p:nvSpPr>
          <p:cNvPr id="136" name="Rounded Rectangle 135"/>
          <p:cNvSpPr/>
          <p:nvPr/>
        </p:nvSpPr>
        <p:spPr>
          <a:xfrm rot="2700000" flipV="1">
            <a:off x="20791932" y="11123803"/>
            <a:ext cx="119372" cy="119372"/>
          </a:xfrm>
          <a:prstGeom prst="roundRect">
            <a:avLst>
              <a:gd name="adj" fmla="val 2156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137" name="Rounded Rectangle 136"/>
          <p:cNvSpPr/>
          <p:nvPr/>
        </p:nvSpPr>
        <p:spPr>
          <a:xfrm rot="2700000" flipV="1">
            <a:off x="20967323" y="10483723"/>
            <a:ext cx="119372" cy="119372"/>
          </a:xfrm>
          <a:prstGeom prst="roundRect">
            <a:avLst>
              <a:gd name="adj" fmla="val 2156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7242537" y="7873376"/>
            <a:ext cx="3524672" cy="4164543"/>
          </a:xfrm>
          <a:custGeom>
            <a:avLst/>
            <a:gdLst>
              <a:gd name="connsiteX0" fmla="*/ 7088 w 3048000"/>
              <a:gd name="connsiteY0" fmla="*/ 0 h 4097079"/>
              <a:gd name="connsiteX1" fmla="*/ 3048000 w 3048000"/>
              <a:gd name="connsiteY1" fmla="*/ 3189768 h 4097079"/>
              <a:gd name="connsiteX2" fmla="*/ 0 w 3048000"/>
              <a:gd name="connsiteY2" fmla="*/ 4097079 h 4097079"/>
              <a:gd name="connsiteX3" fmla="*/ 7088 w 3048000"/>
              <a:gd name="connsiteY3" fmla="*/ 0 h 4097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4097079">
                <a:moveTo>
                  <a:pt x="7088" y="0"/>
                </a:moveTo>
                <a:lnTo>
                  <a:pt x="3048000" y="3189768"/>
                </a:lnTo>
                <a:lnTo>
                  <a:pt x="0" y="4097079"/>
                </a:lnTo>
                <a:cubicBezTo>
                  <a:pt x="2363" y="2731386"/>
                  <a:pt x="4725" y="1365693"/>
                  <a:pt x="7088" y="0"/>
                </a:cubicBezTo>
                <a:close/>
              </a:path>
            </a:pathLst>
          </a:custGeom>
          <a:solidFill>
            <a:srgbClr val="DCA38C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4" name="Freeform 13"/>
          <p:cNvSpPr/>
          <p:nvPr/>
        </p:nvSpPr>
        <p:spPr>
          <a:xfrm>
            <a:off x="16002000" y="1479439"/>
            <a:ext cx="5025009" cy="9094562"/>
          </a:xfrm>
          <a:custGeom>
            <a:avLst/>
            <a:gdLst>
              <a:gd name="connsiteX0" fmla="*/ 0 w 3426488"/>
              <a:gd name="connsiteY0" fmla="*/ 4069582 h 8651631"/>
              <a:gd name="connsiteX1" fmla="*/ 3426488 w 3426488"/>
              <a:gd name="connsiteY1" fmla="*/ 8651631 h 8651631"/>
              <a:gd name="connsiteX2" fmla="*/ 0 w 3426488"/>
              <a:gd name="connsiteY2" fmla="*/ 0 h 8651631"/>
              <a:gd name="connsiteX3" fmla="*/ 0 w 3426488"/>
              <a:gd name="connsiteY3" fmla="*/ 4069582 h 865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6488" h="8651631">
                <a:moveTo>
                  <a:pt x="0" y="4069582"/>
                </a:moveTo>
                <a:lnTo>
                  <a:pt x="3426488" y="8651631"/>
                </a:lnTo>
                <a:lnTo>
                  <a:pt x="0" y="0"/>
                </a:lnTo>
                <a:lnTo>
                  <a:pt x="0" y="4069582"/>
                </a:lnTo>
                <a:close/>
              </a:path>
            </a:pathLst>
          </a:custGeom>
          <a:solidFill>
            <a:schemeClr val="accent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 rotWithShape="1">
          <a:blip r:embed="rId6"/>
          <a:srcRect r="70646" b="-5133"/>
          <a:stretch/>
        </p:blipFill>
        <p:spPr>
          <a:xfrm>
            <a:off x="16545107" y="9003806"/>
            <a:ext cx="2109974" cy="2106948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70607" y="1698475"/>
            <a:ext cx="2425120" cy="2425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" r="32090" b="5760"/>
          <a:stretch/>
        </p:blipFill>
        <p:spPr>
          <a:xfrm>
            <a:off x="12999880" y="4491744"/>
            <a:ext cx="2094472" cy="2094472"/>
          </a:xfrm>
          <a:prstGeom prst="ellipse">
            <a:avLst/>
          </a:prstGeom>
          <a:ln w="165100">
            <a:solidFill>
              <a:schemeClr val="bg1"/>
            </a:solidFill>
          </a:ln>
        </p:spPr>
      </p:pic>
      <p:sp>
        <p:nvSpPr>
          <p:cNvPr id="140" name="TextBox 139"/>
          <p:cNvSpPr txBox="1"/>
          <p:nvPr/>
        </p:nvSpPr>
        <p:spPr>
          <a:xfrm>
            <a:off x="10512981" y="384375"/>
            <a:ext cx="2486899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Chimborazo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10559277" y="6413911"/>
            <a:ext cx="1322798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Cañar</a:t>
            </a:r>
          </a:p>
        </p:txBody>
      </p:sp>
      <p:sp>
        <p:nvSpPr>
          <p:cNvPr id="142" name="Subtitle 2"/>
          <p:cNvSpPr txBox="1">
            <a:spLocks/>
          </p:cNvSpPr>
          <p:nvPr/>
        </p:nvSpPr>
        <p:spPr>
          <a:xfrm>
            <a:off x="10433662" y="750817"/>
            <a:ext cx="8357712" cy="52739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3,620 </a:t>
            </a:r>
            <a:r>
              <a:rPr lang="mr-IN" sz="20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–</a:t>
            </a:r>
            <a:r>
              <a:rPr lang="en-US" sz="2000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3,310 </a:t>
            </a:r>
            <a:r>
              <a:rPr lang="en-US" sz="2000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msnm</a:t>
            </a:r>
            <a:endParaRPr lang="en-US" sz="2000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43" name="Subtitle 2"/>
          <p:cNvSpPr txBox="1">
            <a:spLocks/>
          </p:cNvSpPr>
          <p:nvPr/>
        </p:nvSpPr>
        <p:spPr>
          <a:xfrm>
            <a:off x="10468383" y="6746645"/>
            <a:ext cx="8357712" cy="58894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3,420 </a:t>
            </a:r>
            <a:r>
              <a:rPr lang="mr-IN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–</a:t>
            </a:r>
            <a:r>
              <a:rPr lang="en-US" dirty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 2,839 </a:t>
            </a:r>
            <a:r>
              <a:rPr lang="en-US" dirty="0" err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rPr>
              <a:t>msnm</a:t>
            </a:r>
            <a:endParaRPr lang="en-US" dirty="0">
              <a:solidFill>
                <a:schemeClr val="tx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89303" y="8606525"/>
            <a:ext cx="2826052" cy="1744124"/>
            <a:chOff x="1940846" y="10057834"/>
            <a:chExt cx="2564403" cy="158264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40846" y="10057834"/>
              <a:ext cx="1205336" cy="120533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66173" y="10314493"/>
              <a:ext cx="1439076" cy="1325986"/>
            </a:xfrm>
            <a:prstGeom prst="rect">
              <a:avLst/>
            </a:prstGeom>
          </p:spPr>
        </p:pic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66128" y="8200686"/>
            <a:ext cx="2174685" cy="210076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7297" y="8179932"/>
            <a:ext cx="2207098" cy="2279068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3715473" y="7882915"/>
            <a:ext cx="0" cy="4263684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6762284" y="7882915"/>
            <a:ext cx="0" cy="4275407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689284" y="10788611"/>
            <a:ext cx="2732671" cy="169277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4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40</a:t>
            </a:r>
            <a:br>
              <a:rPr lang="en-US" sz="2400" b="1" dirty="0">
                <a:solidFill>
                  <a:schemeClr val="accent5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productorxs</a:t>
            </a:r>
            <a:b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agropecuarios</a:t>
            </a:r>
            <a:endParaRPr lang="en-US" sz="2800" b="1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3912243" y="10745431"/>
            <a:ext cx="2639027" cy="169277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4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1</a:t>
            </a:r>
            <a:br>
              <a:rPr lang="en-US" sz="2400" b="1" dirty="0">
                <a:solidFill>
                  <a:schemeClr val="accent5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mercado</a:t>
            </a:r>
            <a:b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mayorista</a:t>
            </a:r>
            <a:endParaRPr lang="en-US" sz="2800" b="1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688457" y="10791378"/>
            <a:ext cx="3644780" cy="169277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4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3</a:t>
            </a:r>
            <a:br>
              <a:rPr lang="en-US" sz="2400" b="1" dirty="0">
                <a:solidFill>
                  <a:schemeClr val="accent5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Centros</a:t>
            </a:r>
            <a: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de</a:t>
            </a:r>
            <a:b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gestión</a:t>
            </a:r>
            <a:r>
              <a:rPr lang="en-US" sz="2800" b="1" dirty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800" b="1" dirty="0" err="1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rPr>
              <a:t>residuos</a:t>
            </a:r>
            <a:endParaRPr lang="en-US" sz="2800" b="1" dirty="0">
              <a:solidFill>
                <a:schemeClr val="tx2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103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6.googleusercontent.com/NWaMnG70PhTbxPj2fLhJ5xK4wa9sWJZVMcvC2LJ3NJ-WFzXiy6fu927OqTHoAwdk4KlS72lJi0lnQRr8rV6uGc9vVF6M88O4UY4zmzxHeQ1GfacsmJ_TzyFt2LnR6oqJHgsC2t3otYA7LxA2FYqGr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9" y="52748"/>
            <a:ext cx="24233868" cy="1343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7949" y="10355759"/>
            <a:ext cx="5796459" cy="2657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44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FLUJO DE MATERIA </a:t>
            </a:r>
          </a:p>
          <a:p>
            <a:pPr algn="ctr">
              <a:lnSpc>
                <a:spcPts val="10000"/>
              </a:lnSpc>
            </a:pPr>
            <a:r>
              <a:rPr lang="en-US" sz="44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ORGÁNICA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416355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h5.googleusercontent.com/sOIJvD_oywuHAxnZzEPPgXCLvKe_nB_-5tViVzKXCPux42h0dZk-Lv1VyibMUfe5Ai_ZL0goAJfvD_qerWB7yJpnJHZ95XlBMiY5rGxUnA_bEO-F2VQCv6v8j0NvHNB1LCQ8l-tEVMItOIGGwMvvt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89" y="184913"/>
            <a:ext cx="23955302" cy="1332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2489" y="10852913"/>
            <a:ext cx="5796459" cy="2657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44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FLUJO DE MATERIA </a:t>
            </a:r>
          </a:p>
          <a:p>
            <a:pPr algn="ctr">
              <a:lnSpc>
                <a:spcPts val="10000"/>
              </a:lnSpc>
            </a:pPr>
            <a:r>
              <a:rPr lang="en-US" sz="44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ORGÁNICA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899783" y="82932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03519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TextBox 6"/>
          <p:cNvSpPr txBox="1"/>
          <p:nvPr/>
        </p:nvSpPr>
        <p:spPr>
          <a:xfrm>
            <a:off x="202489" y="10852913"/>
            <a:ext cx="5796459" cy="2657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44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FLUJO DE MATERIA </a:t>
            </a:r>
          </a:p>
          <a:p>
            <a:pPr algn="ctr">
              <a:lnSpc>
                <a:spcPts val="10000"/>
              </a:lnSpc>
            </a:pPr>
            <a:r>
              <a:rPr lang="en-US" sz="44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ORGÁNICA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A2B69F5D-70B6-4DD3-A75B-F54F2C76F3E7}"/>
              </a:ext>
            </a:extLst>
          </p:cNvPr>
          <p:cNvGrpSpPr/>
          <p:nvPr/>
        </p:nvGrpSpPr>
        <p:grpSpPr>
          <a:xfrm>
            <a:off x="202489" y="-6223159"/>
            <a:ext cx="44685842" cy="19683272"/>
            <a:chOff x="202489" y="-6223159"/>
            <a:chExt cx="44685842" cy="19683272"/>
          </a:xfrm>
        </p:grpSpPr>
        <p:pic>
          <p:nvPicPr>
            <p:cNvPr id="5122" name="Picture 2" descr="https://lh4.googleusercontent.com/NgcH2jVMIKHTf7i7ThWhTyn8Sp79oKDSfsIlx6y_Tv4O_WHoZTQTvAV8IkdN6EdPXY9iV7kw_frB2plu179NWYWQhMZJ-73qvkqbOoQKxE-5RyLzgB2hW-2VgVzJInZuCdNAJlRM0442mkzkijG1H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89" y="0"/>
              <a:ext cx="23823206" cy="13460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8719553A-35EC-4069-8E9C-E04F8346D0A4}"/>
                </a:ext>
              </a:extLst>
            </p:cNvPr>
            <p:cNvGrpSpPr/>
            <p:nvPr/>
          </p:nvGrpSpPr>
          <p:grpSpPr>
            <a:xfrm>
              <a:off x="8210934" y="7912358"/>
              <a:ext cx="3732245" cy="3881535"/>
              <a:chOff x="8173616" y="7931020"/>
              <a:chExt cx="3732245" cy="3881535"/>
            </a:xfrm>
          </p:grpSpPr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FCEC7336-8BFC-441A-8A9B-B2049B07119D}"/>
                  </a:ext>
                </a:extLst>
              </p:cNvPr>
              <p:cNvSpPr/>
              <p:nvPr/>
            </p:nvSpPr>
            <p:spPr>
              <a:xfrm>
                <a:off x="8173616" y="7931020"/>
                <a:ext cx="3732245" cy="3881535"/>
              </a:xfrm>
              <a:prstGeom prst="rect">
                <a:avLst/>
              </a:prstGeom>
              <a:solidFill>
                <a:schemeClr val="bg1"/>
              </a:solidFill>
              <a:ln w="50800">
                <a:solidFill>
                  <a:srgbClr val="4D4B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9615B2F-CFC5-411F-8AD8-C9805B3B9C4E}"/>
                  </a:ext>
                </a:extLst>
              </p:cNvPr>
              <p:cNvSpPr txBox="1"/>
              <p:nvPr/>
            </p:nvSpPr>
            <p:spPr>
              <a:xfrm>
                <a:off x="9311947" y="9405257"/>
                <a:ext cx="20340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/>
                  <a:t>Tierra</a:t>
                </a:r>
              </a:p>
            </p:txBody>
          </p:sp>
        </p:grp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19B2771-9B95-49EA-AA07-442796242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44124" y="-6223159"/>
              <a:ext cx="25244207" cy="15634993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CE0D4DD9-DFF9-4F8E-AA65-433AF08DBB58}"/>
                </a:ext>
              </a:extLst>
            </p:cNvPr>
            <p:cNvSpPr/>
            <p:nvPr/>
          </p:nvSpPr>
          <p:spPr>
            <a:xfrm>
              <a:off x="7588332" y="8593491"/>
              <a:ext cx="610726" cy="19221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516501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344122" y="743713"/>
            <a:ext cx="19699624" cy="1308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6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CENTRO DE GESTIÓN DE RESIDUOS SÓLIDOS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82248" y="1963881"/>
            <a:ext cx="6419578" cy="52322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DEL PUEBLO CAÑARI </a:t>
            </a:r>
            <a:r>
              <a:rPr lang="mr-IN" sz="2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–</a:t>
            </a:r>
            <a:r>
              <a:rPr lang="en-US" sz="2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 EMMAIPC EP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00862" y="9739051"/>
            <a:ext cx="5782352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Control de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olores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y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vectores</a:t>
            </a:r>
            <a:endParaRPr lang="en-US" sz="3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28472" y="9739051"/>
            <a:ext cx="4762843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75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días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de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maduración</a:t>
            </a:r>
            <a:endParaRPr lang="en-US" sz="3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9146" y="9508219"/>
            <a:ext cx="6050054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Recolección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diferenciada</a:t>
            </a:r>
            <a:b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</a:b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mancomunada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en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3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cantones</a:t>
            </a:r>
            <a:endParaRPr lang="en-US" sz="3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5" r="3677"/>
          <a:stretch/>
        </p:blipFill>
        <p:spPr>
          <a:xfrm>
            <a:off x="16198850" y="3706813"/>
            <a:ext cx="6021388" cy="5508625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3" r="183"/>
          <a:stretch/>
        </p:blipFill>
        <p:spPr>
          <a:xfrm>
            <a:off x="2163763" y="3706813"/>
            <a:ext cx="6021387" cy="5508625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1" r="2042"/>
          <a:stretch/>
        </p:blipFill>
        <p:spPr>
          <a:xfrm>
            <a:off x="9180513" y="3706813"/>
            <a:ext cx="6022975" cy="5508625"/>
          </a:xfrm>
        </p:spPr>
      </p:pic>
      <p:sp>
        <p:nvSpPr>
          <p:cNvPr id="10" name="Rectangle 9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625474" y="10629981"/>
            <a:ext cx="5107234" cy="237405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dirty="0" err="1"/>
              <a:t>Orgánicos</a:t>
            </a:r>
            <a:r>
              <a:rPr lang="en-US" sz="2800" dirty="0"/>
              <a:t>: lunes y </a:t>
            </a:r>
            <a:r>
              <a:rPr lang="en-US" sz="2800" dirty="0" err="1"/>
              <a:t>viernes</a:t>
            </a:r>
            <a:r>
              <a:rPr lang="en-US" sz="2800" dirty="0"/>
              <a:t>, </a:t>
            </a:r>
            <a:br>
              <a:rPr lang="en-US" sz="2800" dirty="0"/>
            </a:br>
            <a:r>
              <a:rPr lang="en-US" sz="2800" dirty="0"/>
              <a:t>9 ton.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 err="1"/>
              <a:t>Inorgánicos</a:t>
            </a:r>
            <a:r>
              <a:rPr lang="en-US" sz="2800" dirty="0"/>
              <a:t>: </a:t>
            </a:r>
            <a:r>
              <a:rPr lang="en-US" sz="2800" dirty="0" err="1"/>
              <a:t>miércoles</a:t>
            </a:r>
            <a:br>
              <a:rPr lang="en-US" sz="2800" dirty="0"/>
            </a:br>
            <a:r>
              <a:rPr lang="en-US" sz="2800" dirty="0"/>
              <a:t>21 ton.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9181198" y="10414538"/>
            <a:ext cx="5902016" cy="280493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dirty="0"/>
              <a:t>Se </a:t>
            </a:r>
            <a:r>
              <a:rPr lang="en-US" sz="2800" dirty="0" err="1"/>
              <a:t>realiza</a:t>
            </a:r>
            <a:r>
              <a:rPr lang="en-US" sz="2800" dirty="0"/>
              <a:t> compost con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residuos</a:t>
            </a:r>
            <a:r>
              <a:rPr lang="en-US" sz="2800" dirty="0"/>
              <a:t> </a:t>
            </a:r>
            <a:r>
              <a:rPr lang="en-US" sz="2800" dirty="0" err="1"/>
              <a:t>orgánicos</a:t>
            </a:r>
            <a:r>
              <a:rPr lang="en-US" sz="2800" dirty="0"/>
              <a:t> y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máquina</a:t>
            </a:r>
            <a:r>
              <a:rPr lang="en-US" sz="2800" dirty="0"/>
              <a:t> </a:t>
            </a:r>
            <a:r>
              <a:rPr lang="en-US" sz="2800" dirty="0" err="1"/>
              <a:t>volteadora</a:t>
            </a:r>
            <a:r>
              <a:rPr lang="en-US" sz="2800" dirty="0"/>
              <a:t>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El </a:t>
            </a:r>
            <a:r>
              <a:rPr lang="en-US" sz="2800" dirty="0" err="1"/>
              <a:t>área</a:t>
            </a:r>
            <a:r>
              <a:rPr lang="en-US" sz="2800" dirty="0"/>
              <a:t> se </a:t>
            </a:r>
            <a:r>
              <a:rPr lang="en-US" sz="2800" dirty="0" err="1"/>
              <a:t>fumiga</a:t>
            </a:r>
            <a:r>
              <a:rPr lang="en-US" sz="2800" dirty="0"/>
              <a:t> para </a:t>
            </a:r>
            <a:r>
              <a:rPr lang="en-US" sz="2800" dirty="0" err="1"/>
              <a:t>eliminar</a:t>
            </a:r>
            <a:r>
              <a:rPr lang="en-US" sz="2800" dirty="0"/>
              <a:t> </a:t>
            </a:r>
            <a:r>
              <a:rPr lang="en-US" sz="2800" dirty="0" err="1"/>
              <a:t>olores</a:t>
            </a:r>
            <a:r>
              <a:rPr lang="en-US" sz="2800" dirty="0"/>
              <a:t> y </a:t>
            </a:r>
            <a:r>
              <a:rPr lang="en-US" sz="2800" dirty="0" err="1"/>
              <a:t>vectores</a:t>
            </a:r>
            <a:endParaRPr lang="en-US" sz="2800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6118380" y="10414538"/>
            <a:ext cx="6230632" cy="280493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El </a:t>
            </a:r>
            <a:r>
              <a:rPr lang="en-US" sz="2800" dirty="0" err="1"/>
              <a:t>producto</a:t>
            </a:r>
            <a:r>
              <a:rPr lang="en-US" sz="2800" dirty="0"/>
              <a:t> final </a:t>
            </a:r>
            <a:r>
              <a:rPr lang="en-US" sz="2800" dirty="0" err="1"/>
              <a:t>es</a:t>
            </a:r>
            <a:r>
              <a:rPr lang="en-US" sz="2800" dirty="0"/>
              <a:t> un </a:t>
            </a:r>
            <a:r>
              <a:rPr lang="en-US" sz="2800" dirty="0" err="1"/>
              <a:t>saco</a:t>
            </a:r>
            <a:r>
              <a:rPr lang="en-US" sz="2800" dirty="0"/>
              <a:t> de 100 </a:t>
            </a:r>
            <a:r>
              <a:rPr lang="en-US" sz="2800" dirty="0" err="1"/>
              <a:t>libras</a:t>
            </a:r>
            <a:r>
              <a:rPr lang="en-US" sz="2800" dirty="0"/>
              <a:t> que se </a:t>
            </a:r>
            <a:r>
              <a:rPr lang="en-US" sz="2800" dirty="0" err="1"/>
              <a:t>comercializa</a:t>
            </a:r>
            <a:r>
              <a:rPr lang="en-US" sz="2800" dirty="0"/>
              <a:t> a $6.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 err="1"/>
              <a:t>Otro</a:t>
            </a:r>
            <a:r>
              <a:rPr lang="en-US" sz="2800" dirty="0"/>
              <a:t> </a:t>
            </a:r>
            <a:r>
              <a:rPr lang="en-US" sz="2800" dirty="0" err="1"/>
              <a:t>producto</a:t>
            </a:r>
            <a:r>
              <a:rPr lang="en-US" sz="2800" dirty="0"/>
              <a:t> que se </a:t>
            </a:r>
            <a:r>
              <a:rPr lang="en-US" sz="2800" dirty="0" err="1"/>
              <a:t>distribuye</a:t>
            </a:r>
            <a:r>
              <a:rPr lang="en-US" sz="2800" dirty="0"/>
              <a:t> </a:t>
            </a:r>
            <a:r>
              <a:rPr lang="en-US" sz="2800" dirty="0" err="1"/>
              <a:t>gratuitamente</a:t>
            </a:r>
            <a:r>
              <a:rPr lang="en-US" sz="2800" dirty="0"/>
              <a:t> </a:t>
            </a:r>
            <a:r>
              <a:rPr lang="en-US" sz="2800" dirty="0" err="1"/>
              <a:t>es</a:t>
            </a:r>
            <a:r>
              <a:rPr lang="en-US" sz="2800" dirty="0"/>
              <a:t> el </a:t>
            </a:r>
            <a:r>
              <a:rPr lang="en-US" sz="2800" dirty="0" err="1"/>
              <a:t>biol</a:t>
            </a:r>
            <a:r>
              <a:rPr lang="en-US" sz="2800" dirty="0"/>
              <a:t> (</a:t>
            </a:r>
            <a:r>
              <a:rPr lang="en-US" sz="2800" dirty="0" err="1"/>
              <a:t>lixiviado</a:t>
            </a:r>
            <a:r>
              <a:rPr lang="en-US" sz="2800" dirty="0"/>
              <a:t>)</a:t>
            </a:r>
          </a:p>
        </p:txBody>
      </p:sp>
      <p:pic>
        <p:nvPicPr>
          <p:cNvPr id="17" name="Picture Placeholder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" b="2878"/>
          <a:stretch/>
        </p:blipFill>
        <p:spPr>
          <a:xfrm>
            <a:off x="20340407" y="6488407"/>
            <a:ext cx="3019812" cy="301981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7462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9184335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986418" y="743713"/>
            <a:ext cx="10415031" cy="1308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6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MERCADO MAYORISTA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3826" y="1963881"/>
            <a:ext cx="6836423" cy="52322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sz="2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CIUDAD DE RIOBAMBA, CHIMBORAZO</a:t>
            </a:r>
            <a:endParaRPr lang="en-US" sz="2800" b="1" dirty="0">
              <a:solidFill>
                <a:srgbClr val="53956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701617" y="9739051"/>
            <a:ext cx="4980851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90%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residuos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orgánicos</a:t>
            </a:r>
            <a:endParaRPr lang="en-US" sz="3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697831" y="9739051"/>
            <a:ext cx="5024132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Vinculación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comunitaria</a:t>
            </a:r>
            <a:endParaRPr lang="en-US" sz="3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77103" y="9739051"/>
            <a:ext cx="4394152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25 ton.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cada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semana</a:t>
            </a:r>
            <a:endParaRPr lang="en-US" sz="3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0" b="12315"/>
          <a:stretch/>
        </p:blipFill>
        <p:spPr>
          <a:xfrm>
            <a:off x="16198850" y="3706813"/>
            <a:ext cx="6021388" cy="5508625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0" r="15250"/>
          <a:stretch/>
        </p:blipFill>
        <p:spPr>
          <a:xfrm>
            <a:off x="2646390" y="3676889"/>
            <a:ext cx="5538549" cy="5538549"/>
          </a:xfrm>
          <a:prstGeom prst="rect">
            <a:avLst/>
          </a:prstGeom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27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r="11025"/>
          <a:stretch>
            <a:fillRect/>
          </a:stretch>
        </p:blipFill>
        <p:spPr>
          <a:xfrm>
            <a:off x="9180513" y="3706813"/>
            <a:ext cx="6022975" cy="5508625"/>
          </a:xfrm>
        </p:spPr>
      </p:pic>
      <p:sp>
        <p:nvSpPr>
          <p:cNvPr id="10" name="Rectangle 9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163335" y="10306962"/>
            <a:ext cx="6021659" cy="202934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dirty="0" err="1"/>
              <a:t>Cada</a:t>
            </a:r>
            <a:r>
              <a:rPr lang="en-US" sz="2800" dirty="0"/>
              <a:t> lunes se </a:t>
            </a:r>
            <a:r>
              <a:rPr lang="en-US" sz="2800" dirty="0" err="1"/>
              <a:t>envía</a:t>
            </a:r>
            <a:r>
              <a:rPr lang="en-US" sz="2800" dirty="0"/>
              <a:t> entre 3 y 5 ton. a la planta de </a:t>
            </a:r>
            <a:r>
              <a:rPr lang="en-US" sz="2800" dirty="0" err="1"/>
              <a:t>compostaje</a:t>
            </a:r>
            <a:r>
              <a:rPr lang="en-US" sz="28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El resto se </a:t>
            </a:r>
            <a:r>
              <a:rPr lang="en-US" sz="2800" dirty="0" err="1"/>
              <a:t>envía</a:t>
            </a:r>
            <a:r>
              <a:rPr lang="en-US" sz="2800" dirty="0"/>
              <a:t> al </a:t>
            </a:r>
            <a:r>
              <a:rPr lang="en-US" sz="2800" dirty="0" err="1"/>
              <a:t>relleno</a:t>
            </a:r>
            <a:r>
              <a:rPr lang="en-US" sz="2800" dirty="0"/>
              <a:t> </a:t>
            </a:r>
            <a:r>
              <a:rPr lang="en-US" sz="2800" dirty="0" err="1"/>
              <a:t>sanitario</a:t>
            </a:r>
            <a:r>
              <a:rPr lang="en-US" sz="2800" dirty="0"/>
              <a:t>. 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9181199" y="10360750"/>
            <a:ext cx="6021658" cy="17708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Los </a:t>
            </a:r>
            <a:r>
              <a:rPr lang="en-US" sz="2800" dirty="0" err="1"/>
              <a:t>residuos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dirty="0" err="1"/>
              <a:t>comunes</a:t>
            </a:r>
            <a:r>
              <a:rPr lang="en-US" sz="2800" dirty="0"/>
              <a:t> son </a:t>
            </a:r>
            <a:r>
              <a:rPr lang="en-US" sz="2800" dirty="0" err="1"/>
              <a:t>restos</a:t>
            </a:r>
            <a:r>
              <a:rPr lang="en-US" sz="2800" dirty="0"/>
              <a:t> </a:t>
            </a:r>
            <a:r>
              <a:rPr lang="en-US" sz="2800" dirty="0" err="1"/>
              <a:t>vegetales</a:t>
            </a:r>
            <a:r>
              <a:rPr lang="en-US" sz="2800" dirty="0"/>
              <a:t> de </a:t>
            </a:r>
            <a:r>
              <a:rPr lang="en-US" sz="2800" dirty="0" err="1"/>
              <a:t>legumbres</a:t>
            </a:r>
            <a:r>
              <a:rPr lang="en-US" sz="2800" dirty="0"/>
              <a:t>, </a:t>
            </a:r>
            <a:r>
              <a:rPr lang="en-US" sz="2800" dirty="0" err="1"/>
              <a:t>hortalizas</a:t>
            </a:r>
            <a:r>
              <a:rPr lang="en-US" sz="2800" dirty="0"/>
              <a:t>, </a:t>
            </a:r>
            <a:r>
              <a:rPr lang="en-US" sz="2800" dirty="0" err="1"/>
              <a:t>frutas</a:t>
            </a:r>
            <a:r>
              <a:rPr lang="en-US" sz="2800" dirty="0"/>
              <a:t>, etc. 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6199062" y="10360750"/>
            <a:ext cx="6021659" cy="202934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dirty="0"/>
              <a:t>El compost </a:t>
            </a:r>
            <a:r>
              <a:rPr lang="en-US" sz="2800" dirty="0" err="1"/>
              <a:t>realizado</a:t>
            </a:r>
            <a:r>
              <a:rPr lang="en-US" sz="2800" dirty="0"/>
              <a:t> se </a:t>
            </a:r>
            <a:r>
              <a:rPr lang="en-US" sz="2800" dirty="0" err="1"/>
              <a:t>reparte</a:t>
            </a:r>
            <a:r>
              <a:rPr lang="en-US" sz="2800" dirty="0"/>
              <a:t> </a:t>
            </a:r>
            <a:r>
              <a:rPr lang="en-US" sz="2800" dirty="0" err="1"/>
              <a:t>mediante</a:t>
            </a:r>
            <a:r>
              <a:rPr lang="en-US" sz="2800" dirty="0"/>
              <a:t> </a:t>
            </a:r>
            <a:r>
              <a:rPr lang="en-US" sz="2800" dirty="0" err="1"/>
              <a:t>eventos</a:t>
            </a: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dirty="0" err="1"/>
              <a:t>públicos</a:t>
            </a:r>
            <a:r>
              <a:rPr lang="en-US" sz="2800" dirty="0"/>
              <a:t> a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productores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fundas</a:t>
            </a:r>
            <a:r>
              <a:rPr lang="en-US" sz="2800" dirty="0"/>
              <a:t> de 12 kg</a:t>
            </a:r>
          </a:p>
        </p:txBody>
      </p:sp>
    </p:spTree>
    <p:extLst>
      <p:ext uri="{BB962C8B-B14F-4D97-AF65-F5344CB8AC3E}">
        <p14:creationId xmlns:p14="http://schemas.microsoft.com/office/powerpoint/2010/main" val="15897269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470251" y="743713"/>
            <a:ext cx="11447365" cy="1308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6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PLANTA DE COMPOSTAJE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65228" y="1963881"/>
            <a:ext cx="13453619" cy="52322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sz="28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CENTRO DE GESTIÓN DE RESIDUOS ‘EL PORLÓN’ - RIOBAMBA, CHIMBORAZO</a:t>
            </a:r>
            <a:endParaRPr lang="en-US" sz="2800" b="1" dirty="0">
              <a:solidFill>
                <a:srgbClr val="53956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205765" y="9739051"/>
            <a:ext cx="3972561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Equilibrio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químico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(C:N)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252466" y="9739051"/>
            <a:ext cx="3914854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Larga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maduración</a:t>
            </a:r>
            <a:endParaRPr lang="en-US" sz="3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688292" y="9739051"/>
            <a:ext cx="6971780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Compostaje</a:t>
            </a:r>
            <a:r>
              <a:rPr lang="en-US" sz="30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 con </a:t>
            </a:r>
            <a:r>
              <a:rPr lang="en-US" sz="3000" b="1" dirty="0" err="1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microorganismos</a:t>
            </a:r>
            <a:endParaRPr lang="en-US" sz="3000" b="1" dirty="0">
              <a:solidFill>
                <a:schemeClr val="tx2"/>
              </a:solidFill>
              <a:latin typeface="League Spartan" charset="0"/>
              <a:ea typeface="League Spartan" charset="0"/>
              <a:cs typeface="League Spartan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2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6" r="19106"/>
          <a:stretch>
            <a:fillRect/>
          </a:stretch>
        </p:blipFill>
        <p:spPr>
          <a:xfrm>
            <a:off x="16198850" y="3706813"/>
            <a:ext cx="6021388" cy="5508625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1" r="19151"/>
          <a:stretch>
            <a:fillRect/>
          </a:stretch>
        </p:blipFill>
        <p:spPr>
          <a:xfrm>
            <a:off x="2163763" y="3725474"/>
            <a:ext cx="6021387" cy="5508625"/>
          </a:xfrm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27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9" r="19149"/>
          <a:stretch>
            <a:fillRect/>
          </a:stretch>
        </p:blipFill>
        <p:spPr>
          <a:xfrm>
            <a:off x="9180513" y="3706813"/>
            <a:ext cx="6022975" cy="5508625"/>
          </a:xfrm>
        </p:spPr>
      </p:pic>
      <p:sp>
        <p:nvSpPr>
          <p:cNvPr id="10" name="Rectangle 9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625474" y="10306962"/>
            <a:ext cx="5107234" cy="151227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dirty="0"/>
              <a:t>El </a:t>
            </a:r>
            <a:r>
              <a:rPr lang="en-US" sz="2800" dirty="0" err="1"/>
              <a:t>uso</a:t>
            </a:r>
            <a:r>
              <a:rPr lang="en-US" sz="2800" dirty="0"/>
              <a:t> de </a:t>
            </a:r>
            <a:r>
              <a:rPr lang="en-US" sz="2800" dirty="0" err="1"/>
              <a:t>lombrices</a:t>
            </a:r>
            <a:r>
              <a:rPr lang="en-US" sz="2800" dirty="0"/>
              <a:t> se </a:t>
            </a:r>
            <a:r>
              <a:rPr lang="en-US" sz="2800" dirty="0" err="1"/>
              <a:t>suspendio</a:t>
            </a:r>
            <a:r>
              <a:rPr lang="en-US" sz="2800" dirty="0"/>
              <a:t>́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presencia</a:t>
            </a:r>
            <a:r>
              <a:rPr lang="en-US" sz="2800" dirty="0"/>
              <a:t> de </a:t>
            </a:r>
            <a:r>
              <a:rPr lang="en-US" sz="2800" dirty="0" err="1"/>
              <a:t>roedores</a:t>
            </a:r>
            <a:r>
              <a:rPr lang="en-US" sz="2800" dirty="0"/>
              <a:t> y </a:t>
            </a:r>
            <a:r>
              <a:rPr lang="en-US" sz="2800" dirty="0" err="1"/>
              <a:t>aves</a:t>
            </a:r>
            <a:r>
              <a:rPr lang="en-US" sz="2800" dirty="0"/>
              <a:t>. 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9181197" y="10313478"/>
            <a:ext cx="6021659" cy="285456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90% </a:t>
            </a:r>
            <a:r>
              <a:rPr lang="en-US" sz="2800" dirty="0" err="1"/>
              <a:t>residuos</a:t>
            </a:r>
            <a:r>
              <a:rPr lang="en-US" sz="2800" dirty="0"/>
              <a:t> </a:t>
            </a:r>
            <a:r>
              <a:rPr lang="en-US" sz="2800" dirty="0" err="1"/>
              <a:t>organicos</a:t>
            </a:r>
            <a:endParaRPr lang="en-US" sz="2800" dirty="0"/>
          </a:p>
          <a:p>
            <a:r>
              <a:rPr lang="en-US" sz="2800" dirty="0"/>
              <a:t>Se </a:t>
            </a:r>
            <a:r>
              <a:rPr lang="en-US" sz="2800" dirty="0" err="1"/>
              <a:t>recepta</a:t>
            </a:r>
            <a:r>
              <a:rPr lang="en-US" sz="2800" dirty="0"/>
              <a:t> el material del mercado y </a:t>
            </a:r>
            <a:r>
              <a:rPr lang="en-US" sz="2800" dirty="0" err="1"/>
              <a:t>residuos</a:t>
            </a:r>
            <a:r>
              <a:rPr lang="en-US" sz="2800" dirty="0"/>
              <a:t> de </a:t>
            </a:r>
            <a:r>
              <a:rPr lang="en-US" sz="2800" dirty="0" err="1"/>
              <a:t>poda</a:t>
            </a:r>
            <a:r>
              <a:rPr lang="en-US" sz="2800" dirty="0"/>
              <a:t> de </a:t>
            </a:r>
            <a:r>
              <a:rPr lang="en-US" sz="2800" dirty="0" err="1"/>
              <a:t>jardín</a:t>
            </a:r>
            <a:r>
              <a:rPr lang="en-US" sz="2800" dirty="0"/>
              <a:t>, de personas </a:t>
            </a:r>
            <a:r>
              <a:rPr lang="en-US" sz="2800" dirty="0" err="1"/>
              <a:t>particulares</a:t>
            </a:r>
            <a:br>
              <a:rPr lang="en-US" sz="2800" dirty="0"/>
            </a:br>
            <a:r>
              <a:rPr lang="en-US" sz="2800" dirty="0"/>
              <a:t>(</a:t>
            </a:r>
            <a:r>
              <a:rPr lang="en-US" sz="2800" dirty="0" err="1"/>
              <a:t>Relación</a:t>
            </a:r>
            <a:r>
              <a:rPr lang="en-US" sz="2800" dirty="0"/>
              <a:t> C:N - 3:1)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6656273" y="10145598"/>
            <a:ext cx="5107234" cy="121719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El </a:t>
            </a:r>
            <a:r>
              <a:rPr lang="en-US" sz="2800" dirty="0" err="1"/>
              <a:t>producto</a:t>
            </a:r>
            <a:r>
              <a:rPr lang="en-US" sz="2800" dirty="0"/>
              <a:t> final sale entre 120 a 140 </a:t>
            </a:r>
            <a:r>
              <a:rPr lang="en-US" sz="2800" dirty="0" err="1"/>
              <a:t>días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84476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F6DE665-AFBF-4838-8FE9-82C35065F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316" y="-8069019"/>
            <a:ext cx="21806778" cy="21194226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ABEB68CD-1E96-4A00-8AA9-94C7D43D9D12}"/>
              </a:ext>
            </a:extLst>
          </p:cNvPr>
          <p:cNvCxnSpPr/>
          <p:nvPr/>
        </p:nvCxnSpPr>
        <p:spPr>
          <a:xfrm flipH="1">
            <a:off x="11196735" y="8098971"/>
            <a:ext cx="2575249" cy="0"/>
          </a:xfrm>
          <a:prstGeom prst="straightConnector1">
            <a:avLst/>
          </a:prstGeom>
          <a:ln w="73025">
            <a:solidFill>
              <a:srgbClr val="C587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315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012BEBD2-06C2-4A33-ACC6-EDC37976D41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0768" r="20768"/>
          <a:stretch>
            <a:fillRect/>
          </a:stretch>
        </p:blipFill>
        <p:spPr>
          <a:xfrm>
            <a:off x="16359583" y="746444"/>
            <a:ext cx="7715250" cy="742316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2759804-0190-412D-8B4B-1818DAFF6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68" y="0"/>
            <a:ext cx="7715250" cy="13716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A169B8E-9736-45F7-8854-B126A5057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360" y="0"/>
            <a:ext cx="7715250" cy="13716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8E77538-D3A8-4D72-BEFD-30333925E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59583" y="8332778"/>
            <a:ext cx="7745510" cy="4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9261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760950" y="743713"/>
            <a:ext cx="6865982" cy="1308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6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APRENDIZAJES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4765" y="10775972"/>
            <a:ext cx="3324949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League Spartan" charset="0"/>
                <a:ea typeface="League Spartan" charset="0"/>
                <a:cs typeface="League Spartan" charset="0"/>
              </a:rPr>
              <a:t>APRENDIZAJE 4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184218" y="11380770"/>
            <a:ext cx="19596407" cy="722572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4765" y="2944957"/>
            <a:ext cx="3227165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League Spartan" charset="0"/>
                <a:ea typeface="League Spartan" charset="0"/>
                <a:cs typeface="League Spartan" charset="0"/>
              </a:rPr>
              <a:t>APRENDIZAJE 1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3184218" y="3549755"/>
            <a:ext cx="19596407" cy="127400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Los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agricultores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s-MX" sz="2700" dirty="0">
                <a:latin typeface="Open Sans" charset="0"/>
                <a:ea typeface="Open Sans" charset="0"/>
                <a:cs typeface="Open Sans" charset="0"/>
              </a:rPr>
              <a:t>de cada comunidad tienen sus saberes, que por ciertos factores los han dejado pero que deberíamos retomar y mantenerlos en el tiempo.</a:t>
            </a:r>
            <a:endParaRPr lang="en-US" sz="27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94765" y="5524034"/>
            <a:ext cx="3358612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League Spartan" charset="0"/>
                <a:ea typeface="League Spartan" charset="0"/>
                <a:cs typeface="League Spartan" charset="0"/>
              </a:rPr>
              <a:t>APRENDIZAJE 2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982239" y="8679284"/>
            <a:ext cx="19596407" cy="132248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Exiten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inciativas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municipales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para la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realización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compostajes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a gran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escala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en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las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provincias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Azuay, Cañar y Chimborazo.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94765" y="8150003"/>
            <a:ext cx="3324949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League Spartan" charset="0"/>
                <a:ea typeface="League Spartan" charset="0"/>
                <a:cs typeface="League Spartan" charset="0"/>
              </a:rPr>
              <a:t>APRENDIZAJE 3</a:t>
            </a:r>
          </a:p>
        </p:txBody>
      </p:sp>
      <p:sp>
        <p:nvSpPr>
          <p:cNvPr id="2" name="Rectangle 1"/>
          <p:cNvSpPr/>
          <p:nvPr/>
        </p:nvSpPr>
        <p:spPr>
          <a:xfrm>
            <a:off x="2564780" y="10798274"/>
            <a:ext cx="156117" cy="1717288"/>
          </a:xfrm>
          <a:prstGeom prst="rect">
            <a:avLst/>
          </a:prstGeom>
          <a:solidFill>
            <a:srgbClr val="C58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564780" y="8199421"/>
            <a:ext cx="156117" cy="1717288"/>
          </a:xfrm>
          <a:prstGeom prst="rect">
            <a:avLst/>
          </a:prstGeom>
          <a:solidFill>
            <a:srgbClr val="FEE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564780" y="5588414"/>
            <a:ext cx="156117" cy="1717288"/>
          </a:xfrm>
          <a:prstGeom prst="rect">
            <a:avLst/>
          </a:prstGeom>
          <a:solidFill>
            <a:srgbClr val="5395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64780" y="2989561"/>
            <a:ext cx="156117" cy="1717288"/>
          </a:xfrm>
          <a:prstGeom prst="rect">
            <a:avLst/>
          </a:prstGeom>
          <a:solidFill>
            <a:srgbClr val="908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1531FA37-C32D-44BF-B03F-092239184930}"/>
              </a:ext>
            </a:extLst>
          </p:cNvPr>
          <p:cNvSpPr txBox="1">
            <a:spLocks/>
          </p:cNvSpPr>
          <p:nvPr/>
        </p:nvSpPr>
        <p:spPr>
          <a:xfrm>
            <a:off x="2982239" y="11190623"/>
            <a:ext cx="19596407" cy="182543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Se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puede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realizar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la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bioconversión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residuos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orgánicos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con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larvas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la MSN en zonas de 3000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msnm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. Existe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potencial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para la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utilización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la MSN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el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aprovechamiento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residuos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orgánicos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y la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producción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proteína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proveniente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insectos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.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7CE9EFFF-C331-4D0E-8A18-ABFBCE16B4BA}"/>
              </a:ext>
            </a:extLst>
          </p:cNvPr>
          <p:cNvSpPr txBox="1">
            <a:spLocks/>
          </p:cNvSpPr>
          <p:nvPr/>
        </p:nvSpPr>
        <p:spPr>
          <a:xfrm>
            <a:off x="2982239" y="5925760"/>
            <a:ext cx="19596407" cy="127400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Existe la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aplicación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prácticas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elaboración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y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utilización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compost por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parte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los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agricultores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las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asociaciones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.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Además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,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manifiestan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su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interés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mejorar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estas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prácticas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3278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988572" y="743713"/>
            <a:ext cx="6410729" cy="1308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600" b="1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DIFICULTADES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4765" y="2944957"/>
            <a:ext cx="2797561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League Spartan" charset="0"/>
                <a:ea typeface="League Spartan" charset="0"/>
                <a:cs typeface="League Spartan" charset="0"/>
              </a:rPr>
              <a:t>DIFICULTAD 1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3184218" y="3549755"/>
            <a:ext cx="19596407" cy="127400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No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hemos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logrado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obtener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la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emergencia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un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número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adecuado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adultos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al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mismo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tiempo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para que se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puedan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reproducir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y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cerrar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el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ciclo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de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vida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en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la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cría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 a 3000 </a:t>
            </a:r>
            <a:r>
              <a:rPr lang="en-US" sz="2700" dirty="0" err="1">
                <a:latin typeface="Open Sans" charset="0"/>
                <a:ea typeface="Open Sans" charset="0"/>
                <a:cs typeface="Open Sans" charset="0"/>
              </a:rPr>
              <a:t>msnm</a:t>
            </a:r>
            <a:r>
              <a:rPr lang="en-US" sz="2700" dirty="0">
                <a:latin typeface="Open Sans" charset="0"/>
                <a:ea typeface="Open Sans" charset="0"/>
                <a:cs typeface="Open Sans" charset="0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2564780" y="10798274"/>
            <a:ext cx="156117" cy="1717288"/>
          </a:xfrm>
          <a:prstGeom prst="rect">
            <a:avLst/>
          </a:prstGeom>
          <a:solidFill>
            <a:srgbClr val="5395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564780" y="8199421"/>
            <a:ext cx="156117" cy="1717288"/>
          </a:xfrm>
          <a:prstGeom prst="rect">
            <a:avLst/>
          </a:prstGeom>
          <a:solidFill>
            <a:srgbClr val="F5C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564780" y="5588414"/>
            <a:ext cx="156117" cy="1717288"/>
          </a:xfrm>
          <a:prstGeom prst="rect">
            <a:avLst/>
          </a:prstGeom>
          <a:solidFill>
            <a:srgbClr val="908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64780" y="2989561"/>
            <a:ext cx="156117" cy="1717288"/>
          </a:xfrm>
          <a:prstGeom prst="rect">
            <a:avLst/>
          </a:prstGeom>
          <a:solidFill>
            <a:srgbClr val="DCA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Regular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121446" y="661374"/>
            <a:ext cx="914400" cy="932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12014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88346" y="5919861"/>
            <a:ext cx="188455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>
                <a:solidFill>
                  <a:schemeClr val="tx2"/>
                </a:solidFill>
                <a:latin typeface="League Spartan" charset="0"/>
                <a:ea typeface="League Spartan" charset="0"/>
                <a:cs typeface="League Spartan" charset="0"/>
              </a:rPr>
              <a:t>¡MUCHAS GRACIAS!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29460" y="7496084"/>
            <a:ext cx="7363362" cy="5539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000" b="1" dirty="0">
                <a:solidFill>
                  <a:srgbClr val="539561"/>
                </a:solidFill>
                <a:latin typeface="Open Sans" charset="0"/>
                <a:ea typeface="Open Sans" charset="0"/>
                <a:cs typeface="Open Sans" charset="0"/>
              </a:rPr>
              <a:t>¿DUDAS, PREGUNTAS, COMENTARIOS?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452" r="1452"/>
          <a:stretch/>
        </p:blipFill>
        <p:spPr>
          <a:xfrm>
            <a:off x="0" y="-35169"/>
            <a:ext cx="24377650" cy="13716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705D346-2754-4E39-9921-B111B1E0B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925" y="5260395"/>
            <a:ext cx="5420021" cy="319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362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Simple Ligh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1DE7D8"/>
      </a:accent1>
      <a:accent2>
        <a:srgbClr val="23D8DC"/>
      </a:accent2>
      <a:accent3>
        <a:srgbClr val="34B9DF"/>
      </a:accent3>
      <a:accent4>
        <a:srgbClr val="42A6E3"/>
      </a:accent4>
      <a:accent5>
        <a:srgbClr val="5091E7"/>
      </a:accent5>
      <a:accent6>
        <a:srgbClr val="5D76EA"/>
      </a:accent6>
      <a:hlink>
        <a:srgbClr val="F33B48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40887</TotalTime>
  <Words>792</Words>
  <Application>Microsoft Office PowerPoint</Application>
  <PresentationFormat>Personalizado</PresentationFormat>
  <Paragraphs>140</Paragraphs>
  <Slides>17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Calibri</vt:lpstr>
      <vt:lpstr>League Spartan</vt:lpstr>
      <vt:lpstr>Open Sans</vt:lpstr>
      <vt:lpstr>Open Sans Light</vt:lpstr>
      <vt:lpstr>Open Sans Regular</vt:lpstr>
      <vt:lpstr>Default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Premium Presentations</dc:title>
  <dc:creator>Carmen Castillo</dc:creator>
  <cp:lastModifiedBy>USUARIO</cp:lastModifiedBy>
  <cp:revision>6415</cp:revision>
  <dcterms:created xsi:type="dcterms:W3CDTF">2014-11-12T21:47:38Z</dcterms:created>
  <dcterms:modified xsi:type="dcterms:W3CDTF">2022-07-12T12:39:14Z</dcterms:modified>
</cp:coreProperties>
</file>