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983" autoAdjust="0"/>
    <p:restoredTop sz="97054" autoAdjust="0"/>
  </p:normalViewPr>
  <p:slideViewPr>
    <p:cSldViewPr snapToGrid="0" snapToObjects="1">
      <p:cViewPr>
        <p:scale>
          <a:sx n="121" d="100"/>
          <a:sy n="121" d="100"/>
        </p:scale>
        <p:origin x="-80" y="6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20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59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20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09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52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18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1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97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08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08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01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B6790-D2EE-BD45-A59E-3699CCB063B5}" type="datetimeFigureOut">
              <a:rPr lang="fr-FR" smtClean="0"/>
              <a:t>13/07/22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53120-797F-2144-809A-DB3056DCF4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85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" y="367216"/>
            <a:ext cx="6866210" cy="8287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560227" y="5602806"/>
            <a:ext cx="1212449" cy="60016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s-ES_tradnl" sz="1100" dirty="0" smtClean="0">
              <a:solidFill>
                <a:schemeClr val="bg1"/>
              </a:solidFill>
              <a:latin typeface="+mj-lt"/>
              <a:cs typeface="Cambria"/>
            </a:endParaRPr>
          </a:p>
          <a:p>
            <a:pPr algn="ctr"/>
            <a:endParaRPr lang="es-ES_tradnl" sz="1100" dirty="0">
              <a:solidFill>
                <a:schemeClr val="bg1"/>
              </a:solidFill>
              <a:latin typeface="+mj-lt"/>
              <a:cs typeface="Cambria"/>
            </a:endParaRPr>
          </a:p>
          <a:p>
            <a:pPr algn="ctr"/>
            <a:endParaRPr lang="es-ES_tradnl" sz="1100" dirty="0" smtClean="0">
              <a:solidFill>
                <a:schemeClr val="bg1"/>
              </a:solidFill>
              <a:latin typeface="+mj-lt"/>
              <a:cs typeface="Cambri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4540" y="378566"/>
            <a:ext cx="6379025" cy="104644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b="1" dirty="0" smtClean="0">
                <a:solidFill>
                  <a:schemeClr val="bg1"/>
                </a:solidFill>
                <a:latin typeface="+mj-lt"/>
                <a:cs typeface="Cambria"/>
              </a:rPr>
              <a:t>Seis modalidades de coproducción para la sostenibilidad</a:t>
            </a:r>
          </a:p>
          <a:p>
            <a:r>
              <a:rPr lang="es-ES_tradnl" sz="1100" dirty="0" smtClean="0">
                <a:solidFill>
                  <a:schemeClr val="bg1"/>
                </a:solidFill>
                <a:latin typeface="+mj-lt"/>
                <a:cs typeface="Cambria"/>
              </a:rPr>
              <a:t>La coproducción ofrece interesantes posibilidades para superar los silos tradicionales de investigación y prácticas. En lugar de que la investigación o la sociedad sean los principales impulsores, ambos se convierten en copilotos activos de los cambios sociales al entrelazar diversos conocimientos y acciones. A continuación, </a:t>
            </a:r>
            <a:r>
              <a:rPr lang="es-ES_tradnl" sz="1100" dirty="0" err="1" smtClean="0">
                <a:solidFill>
                  <a:schemeClr val="bg1"/>
                </a:solidFill>
                <a:latin typeface="+mj-lt"/>
                <a:cs typeface="Cambria"/>
              </a:rPr>
              <a:t>Chambers</a:t>
            </a:r>
            <a:r>
              <a:rPr lang="es-ES_tradnl" sz="1100" dirty="0" smtClean="0">
                <a:solidFill>
                  <a:schemeClr val="bg1"/>
                </a:solidFill>
                <a:latin typeface="+mj-lt"/>
                <a:cs typeface="Cambria"/>
              </a:rPr>
              <a:t> et al. presentan seis enfoques principales. ¿Cuáles son sus ventajas y desafíos/riesgos?</a:t>
            </a:r>
          </a:p>
        </p:txBody>
      </p:sp>
      <p:sp>
        <p:nvSpPr>
          <p:cNvPr id="5" name="Rectangle 4"/>
          <p:cNvSpPr/>
          <p:nvPr/>
        </p:nvSpPr>
        <p:spPr>
          <a:xfrm>
            <a:off x="-8211" y="3176861"/>
            <a:ext cx="1212449" cy="60016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dirty="0" smtClean="0">
                <a:solidFill>
                  <a:schemeClr val="bg1"/>
                </a:solidFill>
                <a:latin typeface="+mj-lt"/>
                <a:cs typeface="Cambria"/>
              </a:rPr>
              <a:t>Co-pilotos: investigadores y sociedad</a:t>
            </a:r>
          </a:p>
        </p:txBody>
      </p:sp>
      <p:sp>
        <p:nvSpPr>
          <p:cNvPr id="7" name="Rectangle 6"/>
          <p:cNvSpPr/>
          <p:nvPr/>
        </p:nvSpPr>
        <p:spPr>
          <a:xfrm>
            <a:off x="1516327" y="1537373"/>
            <a:ext cx="2708672" cy="43088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cs typeface="Cambria"/>
              </a:rPr>
              <a:t>Las modalidades varían según el propósito, el poder, la política y los caminos</a:t>
            </a:r>
          </a:p>
        </p:txBody>
      </p:sp>
      <p:sp>
        <p:nvSpPr>
          <p:cNvPr id="8" name="Rectangle 7"/>
          <p:cNvSpPr/>
          <p:nvPr/>
        </p:nvSpPr>
        <p:spPr>
          <a:xfrm>
            <a:off x="4239616" y="1547379"/>
            <a:ext cx="2314545" cy="43088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11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cs typeface="Cambria"/>
              </a:rPr>
              <a:t>Cada modalidad plantea retos y riesgos únicos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55630" y="2187544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745991" y="3145694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866419" y="3891011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655630" y="4807054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655630" y="5786919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760590" y="6725845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745991" y="7566130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706102" y="1997225"/>
            <a:ext cx="2533514" cy="597086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Búsqueda de soluciones</a:t>
            </a:r>
          </a:p>
          <a:p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Generar evidencia que puedan informar o justificar el enfoque de los responsables de la toma de decisiones </a:t>
            </a:r>
          </a:p>
          <a:p>
            <a:endParaRPr lang="es-ES_tradnl" sz="1400" dirty="0" smtClean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Potenciar las voces</a:t>
            </a:r>
          </a:p>
          <a:p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Hacer hincapié en los procesos y participar más activamente en los contextos políticos y de gestión para crear impactos directos</a:t>
            </a:r>
          </a:p>
          <a:p>
            <a:endParaRPr lang="es-ES_tradnl" sz="1200" dirty="0" smtClean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Negociar el poder</a:t>
            </a:r>
          </a:p>
          <a:p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Involucrar a los actores relativamente poderosos para desarrollar instituciones innovadoras a largo plazo que replanteen y aborden los retos de la sostenibilidad</a:t>
            </a:r>
          </a:p>
          <a:p>
            <a:endParaRPr lang="es-ES_tradnl" sz="1000" dirty="0" smtClean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Re-pensar el poder</a:t>
            </a:r>
          </a:p>
          <a:p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Involucrar a actores relativamente marginales y poderosos para replantear las narrativas tecnocráticas y las políticas que marginan la preocupación social</a:t>
            </a:r>
          </a:p>
          <a:p>
            <a:endParaRPr lang="es-ES_tradnl" sz="800" b="1" dirty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100" b="1" dirty="0">
                <a:solidFill>
                  <a:schemeClr val="bg1"/>
                </a:solidFill>
                <a:latin typeface="+mj-lt"/>
                <a:cs typeface="Cambria"/>
              </a:rPr>
              <a:t>Navegar por las diferencias</a:t>
            </a:r>
          </a:p>
          <a:p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Construir procesos que den prioridad a la conexión, el aprendizaje, el empoderamiento y las instituciones por encima de la producción/trascendencia del conocimiento científico</a:t>
            </a:r>
          </a:p>
          <a:p>
            <a:endParaRPr lang="es-ES_tradnl" sz="1000" dirty="0" smtClean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Re-plantearla acci</a:t>
            </a:r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ón</a:t>
            </a:r>
            <a:endParaRPr lang="es-ES_tradnl" sz="1100" b="1" dirty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Creación de espacios seguros para explorar las percepciones de la acci</a:t>
            </a:r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ón </a:t>
            </a:r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con el fin de aprender y crear una acci</a:t>
            </a:r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ón</a:t>
            </a:r>
            <a:r>
              <a:rPr lang="es-ES_tradnl" sz="1000" dirty="0" smtClean="0">
                <a:solidFill>
                  <a:schemeClr val="bg1"/>
                </a:solidFill>
                <a:latin typeface="+mj-lt"/>
                <a:cs typeface="Cambria"/>
              </a:rPr>
              <a:t> colectiva para abordar los problemas sistemáticos de la gobernanza</a:t>
            </a:r>
          </a:p>
          <a:p>
            <a:endParaRPr lang="es-ES_tradnl" sz="1100" b="1" dirty="0" smtClean="0">
              <a:solidFill>
                <a:schemeClr val="bg1"/>
              </a:solidFill>
              <a:latin typeface="+mj-lt"/>
              <a:cs typeface="Cambria"/>
            </a:endParaRPr>
          </a:p>
          <a:p>
            <a:r>
              <a:rPr lang="es-ES_tradnl" sz="1100" b="1" dirty="0" smtClean="0">
                <a:solidFill>
                  <a:schemeClr val="bg1"/>
                </a:solidFill>
                <a:latin typeface="+mj-lt"/>
                <a:cs typeface="Cambria"/>
              </a:rPr>
              <a:t>Otros modos potenciales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92198" y="7925035"/>
            <a:ext cx="1510822" cy="4160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39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264</Words>
  <Application>Microsoft Macintosh PowerPoint</Application>
  <PresentationFormat>Présentation à l'écran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IRD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Dangles</dc:creator>
  <cp:lastModifiedBy>Olivier Dangles</cp:lastModifiedBy>
  <cp:revision>8</cp:revision>
  <dcterms:created xsi:type="dcterms:W3CDTF">2022-07-13T17:46:07Z</dcterms:created>
  <dcterms:modified xsi:type="dcterms:W3CDTF">2022-07-13T19:52:29Z</dcterms:modified>
</cp:coreProperties>
</file>