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7"/>
  </p:notesMasterIdLst>
  <p:sldIdLst>
    <p:sldId id="256" r:id="rId5"/>
    <p:sldId id="276" r:id="rId6"/>
    <p:sldId id="279" r:id="rId7"/>
    <p:sldId id="1496" r:id="rId8"/>
    <p:sldId id="1497" r:id="rId9"/>
    <p:sldId id="1495" r:id="rId10"/>
    <p:sldId id="1317" r:id="rId11"/>
    <p:sldId id="1536" r:id="rId12"/>
    <p:sldId id="1541" r:id="rId13"/>
    <p:sldId id="1498" r:id="rId14"/>
    <p:sldId id="270" r:id="rId15"/>
    <p:sldId id="282" r:id="rId16"/>
    <p:sldId id="1525" r:id="rId17"/>
    <p:sldId id="1542" r:id="rId18"/>
    <p:sldId id="1526" r:id="rId19"/>
    <p:sldId id="356" r:id="rId20"/>
    <p:sldId id="351" r:id="rId21"/>
    <p:sldId id="1532" r:id="rId22"/>
    <p:sldId id="1535" r:id="rId23"/>
    <p:sldId id="1537" r:id="rId24"/>
    <p:sldId id="1538" r:id="rId25"/>
    <p:sldId id="1539" r:id="rId26"/>
    <p:sldId id="1540" r:id="rId27"/>
    <p:sldId id="1533" r:id="rId28"/>
    <p:sldId id="1534" r:id="rId29"/>
    <p:sldId id="1527" r:id="rId30"/>
    <p:sldId id="277" r:id="rId31"/>
    <p:sldId id="1543" r:id="rId32"/>
    <p:sldId id="1545" r:id="rId33"/>
    <p:sldId id="1544" r:id="rId34"/>
    <p:sldId id="1546" r:id="rId35"/>
    <p:sldId id="1547" r:id="rId36"/>
    <p:sldId id="1528" r:id="rId37"/>
    <p:sldId id="1548" r:id="rId38"/>
    <p:sldId id="1549" r:id="rId39"/>
    <p:sldId id="1380" r:id="rId40"/>
    <p:sldId id="1529" r:id="rId41"/>
    <p:sldId id="313" r:id="rId42"/>
    <p:sldId id="275" r:id="rId43"/>
    <p:sldId id="1373" r:id="rId44"/>
    <p:sldId id="1372" r:id="rId45"/>
    <p:sldId id="1530" r:id="rId46"/>
  </p:sldIdLst>
  <p:sldSz cx="12192000" cy="6858000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7C3B418-2402-44C7-91E3-C559F3ED3582}">
          <p14:sldIdLst>
            <p14:sldId id="256"/>
            <p14:sldId id="276"/>
            <p14:sldId id="279"/>
            <p14:sldId id="1496"/>
            <p14:sldId id="1497"/>
            <p14:sldId id="1495"/>
            <p14:sldId id="1317"/>
            <p14:sldId id="1536"/>
            <p14:sldId id="1541"/>
            <p14:sldId id="1498"/>
            <p14:sldId id="270"/>
            <p14:sldId id="282"/>
            <p14:sldId id="1525"/>
            <p14:sldId id="1542"/>
            <p14:sldId id="1526"/>
            <p14:sldId id="356"/>
            <p14:sldId id="351"/>
            <p14:sldId id="1532"/>
            <p14:sldId id="1535"/>
            <p14:sldId id="1537"/>
            <p14:sldId id="1538"/>
            <p14:sldId id="1539"/>
            <p14:sldId id="1540"/>
            <p14:sldId id="1533"/>
            <p14:sldId id="1534"/>
            <p14:sldId id="1527"/>
            <p14:sldId id="277"/>
            <p14:sldId id="1543"/>
            <p14:sldId id="1545"/>
            <p14:sldId id="1544"/>
            <p14:sldId id="1546"/>
            <p14:sldId id="1547"/>
            <p14:sldId id="1528"/>
            <p14:sldId id="1548"/>
            <p14:sldId id="1549"/>
            <p14:sldId id="1380"/>
            <p14:sldId id="1529"/>
            <p14:sldId id="313"/>
            <p14:sldId id="275"/>
            <p14:sldId id="1373"/>
            <p14:sldId id="1372"/>
            <p14:sldId id="153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6" autoAdjust="0"/>
    <p:restoredTop sz="94660"/>
  </p:normalViewPr>
  <p:slideViewPr>
    <p:cSldViewPr snapToGrid="0">
      <p:cViewPr varScale="1">
        <p:scale>
          <a:sx n="75" d="100"/>
          <a:sy n="75" d="100"/>
        </p:scale>
        <p:origin x="898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f63025f0e9535fd1/Im&#225;genes/GPO/Copia%20de%20PersonasLB22%202305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MDD-W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PE"/>
        </a:p>
      </c:txPr>
    </c:title>
    <c:autoTitleDeleted val="0"/>
    <c:plotArea>
      <c:layout/>
      <c:radarChart>
        <c:radarStyle val="marker"/>
        <c:varyColors val="0"/>
        <c:ser>
          <c:idx val="0"/>
          <c:order val="0"/>
          <c:tx>
            <c:strRef>
              <c:f>'[Copia de PersonasLB22 2305.xlsx]TD MDDW (graf)'!$E$44</c:f>
              <c:strCache>
                <c:ptCount val="1"/>
                <c:pt idx="0">
                  <c:v>Peru</c:v>
                </c:pt>
              </c:strCache>
            </c:strRef>
          </c:tx>
          <c:spPr>
            <a:ln w="50800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strRef>
              <c:f>'[Copia de PersonasLB22 2305.xlsx]TD MDDW (graf)'!$F$43:$P$43</c:f>
              <c:strCache>
                <c:ptCount val="11"/>
                <c:pt idx="0">
                  <c:v>Cereales</c:v>
                </c:pt>
                <c:pt idx="1">
                  <c:v>Tubérculos
Raíces</c:v>
                </c:pt>
                <c:pt idx="2">
                  <c:v>Leguminosas</c:v>
                </c:pt>
                <c:pt idx="3">
                  <c:v>Nueces
Semillas</c:v>
                </c:pt>
                <c:pt idx="4">
                  <c:v>Vegetales
Verdes</c:v>
                </c:pt>
                <c:pt idx="5">
                  <c:v>Vegetales
AmAn vitA</c:v>
                </c:pt>
                <c:pt idx="6">
                  <c:v>HortalizasOtras</c:v>
                </c:pt>
                <c:pt idx="7">
                  <c:v>Lacteos</c:v>
                </c:pt>
                <c:pt idx="8">
                  <c:v>CarneHuevo</c:v>
                </c:pt>
                <c:pt idx="9">
                  <c:v>Procesados</c:v>
                </c:pt>
                <c:pt idx="10">
                  <c:v>Azucarados</c:v>
                </c:pt>
              </c:strCache>
            </c:strRef>
          </c:cat>
          <c:val>
            <c:numRef>
              <c:f>'[Copia de PersonasLB22 2305.xlsx]TD MDDW (graf)'!$F$44:$P$44</c:f>
              <c:numCache>
                <c:formatCode>0%</c:formatCode>
                <c:ptCount val="11"/>
                <c:pt idx="0">
                  <c:v>0.87671232876712324</c:v>
                </c:pt>
                <c:pt idx="1">
                  <c:v>0.69863013698630139</c:v>
                </c:pt>
                <c:pt idx="2">
                  <c:v>0.87671232876712324</c:v>
                </c:pt>
                <c:pt idx="3">
                  <c:v>0.15068493150684931</c:v>
                </c:pt>
                <c:pt idx="4">
                  <c:v>0.72602739726027399</c:v>
                </c:pt>
                <c:pt idx="5">
                  <c:v>0.80821917808219179</c:v>
                </c:pt>
                <c:pt idx="6">
                  <c:v>0.78082191780821919</c:v>
                </c:pt>
                <c:pt idx="7">
                  <c:v>0.69863013698630139</c:v>
                </c:pt>
                <c:pt idx="8">
                  <c:v>0.87671232876712324</c:v>
                </c:pt>
                <c:pt idx="9">
                  <c:v>0.78082191780821919</c:v>
                </c:pt>
                <c:pt idx="10">
                  <c:v>0.68493150684931503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D1-43EE-A472-47B9D63027EB}"/>
            </c:ext>
          </c:extLst>
        </c:ser>
        <c:ser>
          <c:idx val="1"/>
          <c:order val="1"/>
          <c:tx>
            <c:strRef>
              <c:f>'[Copia de PersonasLB22 2305.xlsx]TD MDDW (graf)'!$E$45</c:f>
              <c:strCache>
                <c:ptCount val="1"/>
                <c:pt idx="0">
                  <c:v>CCyC</c:v>
                </c:pt>
              </c:strCache>
            </c:strRef>
          </c:tx>
          <c:spPr>
            <a:ln w="38100" cap="rnd">
              <a:solidFill>
                <a:srgbClr val="FF0000"/>
              </a:solidFill>
              <a:prstDash val="sysDot"/>
              <a:round/>
            </a:ln>
            <a:effectLst/>
          </c:spPr>
          <c:marker>
            <c:symbol val="none"/>
          </c:marker>
          <c:cat>
            <c:strRef>
              <c:f>'[Copia de PersonasLB22 2305.xlsx]TD MDDW (graf)'!$F$43:$P$43</c:f>
              <c:strCache>
                <c:ptCount val="11"/>
                <c:pt idx="0">
                  <c:v>Cereales</c:v>
                </c:pt>
                <c:pt idx="1">
                  <c:v>Tubérculos
Raíces</c:v>
                </c:pt>
                <c:pt idx="2">
                  <c:v>Leguminosas</c:v>
                </c:pt>
                <c:pt idx="3">
                  <c:v>Nueces
Semillas</c:v>
                </c:pt>
                <c:pt idx="4">
                  <c:v>Vegetales
Verdes</c:v>
                </c:pt>
                <c:pt idx="5">
                  <c:v>Vegetales
AmAn vitA</c:v>
                </c:pt>
                <c:pt idx="6">
                  <c:v>HortalizasOtras</c:v>
                </c:pt>
                <c:pt idx="7">
                  <c:v>Lacteos</c:v>
                </c:pt>
                <c:pt idx="8">
                  <c:v>CarneHuevo</c:v>
                </c:pt>
                <c:pt idx="9">
                  <c:v>Procesados</c:v>
                </c:pt>
                <c:pt idx="10">
                  <c:v>Azucarados</c:v>
                </c:pt>
              </c:strCache>
            </c:strRef>
          </c:cat>
          <c:val>
            <c:numRef>
              <c:f>'[Copia de PersonasLB22 2305.xlsx]TD MDDW (graf)'!$F$45:$P$45</c:f>
              <c:numCache>
                <c:formatCode>0%</c:formatCode>
                <c:ptCount val="11"/>
                <c:pt idx="0">
                  <c:v>0.69565217391304346</c:v>
                </c:pt>
                <c:pt idx="1">
                  <c:v>0.65217391304347827</c:v>
                </c:pt>
                <c:pt idx="2">
                  <c:v>0.91304347826086951</c:v>
                </c:pt>
                <c:pt idx="3">
                  <c:v>0.17391304347826086</c:v>
                </c:pt>
                <c:pt idx="4">
                  <c:v>0.47826086956521741</c:v>
                </c:pt>
                <c:pt idx="5">
                  <c:v>0.69565217391304346</c:v>
                </c:pt>
                <c:pt idx="6">
                  <c:v>0.65217391304347827</c:v>
                </c:pt>
                <c:pt idx="7">
                  <c:v>0.47826086956521741</c:v>
                </c:pt>
                <c:pt idx="8">
                  <c:v>0.78260869565217395</c:v>
                </c:pt>
                <c:pt idx="9">
                  <c:v>0.91304347826086951</c:v>
                </c:pt>
                <c:pt idx="10">
                  <c:v>0.43478260869565216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0D1-43EE-A472-47B9D63027EB}"/>
            </c:ext>
          </c:extLst>
        </c:ser>
        <c:ser>
          <c:idx val="2"/>
          <c:order val="2"/>
          <c:tx>
            <c:strRef>
              <c:f>'[Copia de PersonasLB22 2305.xlsx]TD MDDW (graf)'!$E$46</c:f>
              <c:strCache>
                <c:ptCount val="1"/>
                <c:pt idx="0">
                  <c:v>GGyE</c:v>
                </c:pt>
              </c:strCache>
            </c:strRef>
          </c:tx>
          <c:spPr>
            <a:ln w="38100" cap="rnd">
              <a:solidFill>
                <a:srgbClr val="7030A0"/>
              </a:solidFill>
              <a:prstDash val="sysDot"/>
              <a:round/>
            </a:ln>
            <a:effectLst/>
          </c:spPr>
          <c:marker>
            <c:symbol val="none"/>
          </c:marker>
          <c:cat>
            <c:strRef>
              <c:f>'[Copia de PersonasLB22 2305.xlsx]TD MDDW (graf)'!$F$43:$P$43</c:f>
              <c:strCache>
                <c:ptCount val="11"/>
                <c:pt idx="0">
                  <c:v>Cereales</c:v>
                </c:pt>
                <c:pt idx="1">
                  <c:v>Tubérculos
Raíces</c:v>
                </c:pt>
                <c:pt idx="2">
                  <c:v>Leguminosas</c:v>
                </c:pt>
                <c:pt idx="3">
                  <c:v>Nueces
Semillas</c:v>
                </c:pt>
                <c:pt idx="4">
                  <c:v>Vegetales
Verdes</c:v>
                </c:pt>
                <c:pt idx="5">
                  <c:v>Vegetales
AmAn vitA</c:v>
                </c:pt>
                <c:pt idx="6">
                  <c:v>HortalizasOtras</c:v>
                </c:pt>
                <c:pt idx="7">
                  <c:v>Lacteos</c:v>
                </c:pt>
                <c:pt idx="8">
                  <c:v>CarneHuevo</c:v>
                </c:pt>
                <c:pt idx="9">
                  <c:v>Procesados</c:v>
                </c:pt>
                <c:pt idx="10">
                  <c:v>Azucarados</c:v>
                </c:pt>
              </c:strCache>
            </c:strRef>
          </c:cat>
          <c:val>
            <c:numRef>
              <c:f>'[Copia de PersonasLB22 2305.xlsx]TD MDDW (graf)'!$F$46:$P$46</c:f>
              <c:numCache>
                <c:formatCode>0%</c:formatCode>
                <c:ptCount val="11"/>
                <c:pt idx="0">
                  <c:v>1</c:v>
                </c:pt>
                <c:pt idx="1">
                  <c:v>0.75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0.75</c:v>
                </c:pt>
                <c:pt idx="9">
                  <c:v>0.75</c:v>
                </c:pt>
                <c:pt idx="1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0D1-43EE-A472-47B9D63027EB}"/>
            </c:ext>
          </c:extLst>
        </c:ser>
        <c:ser>
          <c:idx val="3"/>
          <c:order val="3"/>
          <c:tx>
            <c:strRef>
              <c:f>'[Copia de PersonasLB22 2305.xlsx]TD MDDW (graf)'!$E$47</c:f>
              <c:strCache>
                <c:ptCount val="1"/>
                <c:pt idx="0">
                  <c:v>DIACONIA</c:v>
                </c:pt>
              </c:strCache>
            </c:strRef>
          </c:tx>
          <c:spPr>
            <a:ln w="38100" cap="rnd">
              <a:solidFill>
                <a:schemeClr val="accent5"/>
              </a:solidFill>
              <a:prstDash val="sysDot"/>
              <a:round/>
            </a:ln>
            <a:effectLst/>
          </c:spPr>
          <c:marker>
            <c:symbol val="none"/>
          </c:marker>
          <c:cat>
            <c:strRef>
              <c:f>'[Copia de PersonasLB22 2305.xlsx]TD MDDW (graf)'!$F$43:$P$43</c:f>
              <c:strCache>
                <c:ptCount val="11"/>
                <c:pt idx="0">
                  <c:v>Cereales</c:v>
                </c:pt>
                <c:pt idx="1">
                  <c:v>Tubérculos
Raíces</c:v>
                </c:pt>
                <c:pt idx="2">
                  <c:v>Leguminosas</c:v>
                </c:pt>
                <c:pt idx="3">
                  <c:v>Nueces
Semillas</c:v>
                </c:pt>
                <c:pt idx="4">
                  <c:v>Vegetales
Verdes</c:v>
                </c:pt>
                <c:pt idx="5">
                  <c:v>Vegetales
AmAn vitA</c:v>
                </c:pt>
                <c:pt idx="6">
                  <c:v>HortalizasOtras</c:v>
                </c:pt>
                <c:pt idx="7">
                  <c:v>Lacteos</c:v>
                </c:pt>
                <c:pt idx="8">
                  <c:v>CarneHuevo</c:v>
                </c:pt>
                <c:pt idx="9">
                  <c:v>Procesados</c:v>
                </c:pt>
                <c:pt idx="10">
                  <c:v>Azucarados</c:v>
                </c:pt>
              </c:strCache>
            </c:strRef>
          </c:cat>
          <c:val>
            <c:numRef>
              <c:f>'[Copia de PersonasLB22 2305.xlsx]TD MDDW (graf)'!$F$47:$P$47</c:f>
              <c:numCache>
                <c:formatCode>0%</c:formatCode>
                <c:ptCount val="1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0.91666666666666663</c:v>
                </c:pt>
                <c:pt idx="1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0D1-43EE-A472-47B9D63027EB}"/>
            </c:ext>
          </c:extLst>
        </c:ser>
        <c:ser>
          <c:idx val="4"/>
          <c:order val="4"/>
          <c:tx>
            <c:strRef>
              <c:f>'[Copia de PersonasLB22 2305.xlsx]TD MDDW (graf)'!$E$48</c:f>
              <c:strCache>
                <c:ptCount val="1"/>
                <c:pt idx="0">
                  <c:v>CEDER</c:v>
                </c:pt>
              </c:strCache>
            </c:strRef>
          </c:tx>
          <c:spPr>
            <a:ln w="38100" cap="rnd">
              <a:solidFill>
                <a:schemeClr val="accent2"/>
              </a:solidFill>
              <a:prstDash val="sysDot"/>
              <a:round/>
            </a:ln>
            <a:effectLst/>
          </c:spPr>
          <c:marker>
            <c:symbol val="none"/>
          </c:marker>
          <c:cat>
            <c:strRef>
              <c:f>'[Copia de PersonasLB22 2305.xlsx]TD MDDW (graf)'!$F$43:$P$43</c:f>
              <c:strCache>
                <c:ptCount val="11"/>
                <c:pt idx="0">
                  <c:v>Cereales</c:v>
                </c:pt>
                <c:pt idx="1">
                  <c:v>Tubérculos
Raíces</c:v>
                </c:pt>
                <c:pt idx="2">
                  <c:v>Leguminosas</c:v>
                </c:pt>
                <c:pt idx="3">
                  <c:v>Nueces
Semillas</c:v>
                </c:pt>
                <c:pt idx="4">
                  <c:v>Vegetales
Verdes</c:v>
                </c:pt>
                <c:pt idx="5">
                  <c:v>Vegetales
AmAn vitA</c:v>
                </c:pt>
                <c:pt idx="6">
                  <c:v>HortalizasOtras</c:v>
                </c:pt>
                <c:pt idx="7">
                  <c:v>Lacteos</c:v>
                </c:pt>
                <c:pt idx="8">
                  <c:v>CarneHuevo</c:v>
                </c:pt>
                <c:pt idx="9">
                  <c:v>Procesados</c:v>
                </c:pt>
                <c:pt idx="10">
                  <c:v>Azucarados</c:v>
                </c:pt>
              </c:strCache>
            </c:strRef>
          </c:cat>
          <c:val>
            <c:numRef>
              <c:f>'[Copia de PersonasLB22 2305.xlsx]TD MDDW (graf)'!$F$48:$P$48</c:f>
              <c:numCache>
                <c:formatCode>0%</c:formatCode>
                <c:ptCount val="11"/>
                <c:pt idx="0">
                  <c:v>1</c:v>
                </c:pt>
                <c:pt idx="1">
                  <c:v>0.70588235294117652</c:v>
                </c:pt>
                <c:pt idx="2">
                  <c:v>1</c:v>
                </c:pt>
                <c:pt idx="3">
                  <c:v>0.35294117647058826</c:v>
                </c:pt>
                <c:pt idx="4">
                  <c:v>1</c:v>
                </c:pt>
                <c:pt idx="5">
                  <c:v>0.94117647058823528</c:v>
                </c:pt>
                <c:pt idx="6">
                  <c:v>0.94117647058823528</c:v>
                </c:pt>
                <c:pt idx="7">
                  <c:v>1</c:v>
                </c:pt>
                <c:pt idx="8">
                  <c:v>1</c:v>
                </c:pt>
                <c:pt idx="9">
                  <c:v>0.88235294117647056</c:v>
                </c:pt>
                <c:pt idx="10">
                  <c:v>0.76470588235294112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0D1-43EE-A472-47B9D63027EB}"/>
            </c:ext>
          </c:extLst>
        </c:ser>
        <c:ser>
          <c:idx val="5"/>
          <c:order val="5"/>
          <c:tx>
            <c:strRef>
              <c:f>'[Copia de PersonasLB22 2305.xlsx]TD MDDW (graf)'!$E$49</c:f>
              <c:strCache>
                <c:ptCount val="1"/>
                <c:pt idx="0">
                  <c:v>EL TALLER</c:v>
                </c:pt>
              </c:strCache>
            </c:strRef>
          </c:tx>
          <c:spPr>
            <a:ln w="38100" cap="rnd">
              <a:solidFill>
                <a:schemeClr val="accent6"/>
              </a:solidFill>
              <a:prstDash val="sysDot"/>
              <a:round/>
            </a:ln>
            <a:effectLst/>
          </c:spPr>
          <c:marker>
            <c:symbol val="none"/>
          </c:marker>
          <c:cat>
            <c:strRef>
              <c:f>'[Copia de PersonasLB22 2305.xlsx]TD MDDW (graf)'!$F$43:$P$43</c:f>
              <c:strCache>
                <c:ptCount val="11"/>
                <c:pt idx="0">
                  <c:v>Cereales</c:v>
                </c:pt>
                <c:pt idx="1">
                  <c:v>Tubérculos
Raíces</c:v>
                </c:pt>
                <c:pt idx="2">
                  <c:v>Leguminosas</c:v>
                </c:pt>
                <c:pt idx="3">
                  <c:v>Nueces
Semillas</c:v>
                </c:pt>
                <c:pt idx="4">
                  <c:v>Vegetales
Verdes</c:v>
                </c:pt>
                <c:pt idx="5">
                  <c:v>Vegetales
AmAn vitA</c:v>
                </c:pt>
                <c:pt idx="6">
                  <c:v>HortalizasOtras</c:v>
                </c:pt>
                <c:pt idx="7">
                  <c:v>Lacteos</c:v>
                </c:pt>
                <c:pt idx="8">
                  <c:v>CarneHuevo</c:v>
                </c:pt>
                <c:pt idx="9">
                  <c:v>Procesados</c:v>
                </c:pt>
                <c:pt idx="10">
                  <c:v>Azucarados</c:v>
                </c:pt>
              </c:strCache>
            </c:strRef>
          </c:cat>
          <c:val>
            <c:numRef>
              <c:f>'[Copia de PersonasLB22 2305.xlsx]TD MDDW (graf)'!$F$49:$P$49</c:f>
              <c:numCache>
                <c:formatCode>0%</c:formatCode>
                <c:ptCount val="11"/>
                <c:pt idx="0">
                  <c:v>0.88235294117647056</c:v>
                </c:pt>
                <c:pt idx="1">
                  <c:v>0.52941176470588236</c:v>
                </c:pt>
                <c:pt idx="2">
                  <c:v>0.58823529411764708</c:v>
                </c:pt>
                <c:pt idx="3">
                  <c:v>5.8823529411764705E-2</c:v>
                </c:pt>
                <c:pt idx="4">
                  <c:v>0.52941176470588236</c:v>
                </c:pt>
                <c:pt idx="5">
                  <c:v>0.6470588235294118</c:v>
                </c:pt>
                <c:pt idx="6">
                  <c:v>0.58823529411764708</c:v>
                </c:pt>
                <c:pt idx="7">
                  <c:v>0.41176470588235292</c:v>
                </c:pt>
                <c:pt idx="8">
                  <c:v>0.82352941176470584</c:v>
                </c:pt>
                <c:pt idx="9">
                  <c:v>0.41176470588235292</c:v>
                </c:pt>
                <c:pt idx="10">
                  <c:v>0.6470588235294118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0D1-43EE-A472-47B9D63027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80926400"/>
        <c:axId val="580943680"/>
      </c:radarChart>
      <c:catAx>
        <c:axId val="580926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580943680"/>
        <c:crosses val="autoZero"/>
        <c:auto val="1"/>
        <c:lblAlgn val="ctr"/>
        <c:lblOffset val="100"/>
        <c:noMultiLvlLbl val="0"/>
      </c:catAx>
      <c:valAx>
        <c:axId val="580943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580926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P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P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D884FB-7C1A-4753-9BEE-682B8219F5B6}" type="datetimeFigureOut">
              <a:rPr lang="es-PE" smtClean="0"/>
              <a:t>6/12/2023</a:t>
            </a:fld>
            <a:endParaRPr lang="es-PE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E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9F2EC6-D902-434E-A7F7-3F6FF4A287F4}" type="slidenum">
              <a:rPr lang="es-PE" smtClean="0"/>
              <a:t>‹#›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1166571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ACA50E-6274-EC4B-8BA2-9D3276172FD4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EACF37-A5A4-47F1-8E45-CAAC504D1377}" type="slidenum">
              <a:rPr lang="es-PE" smtClean="0"/>
              <a:t>39</a:t>
            </a:fld>
            <a:endParaRPr lang="es-P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C10EAC-98F8-9345-C90A-D719416255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C323A32-C2B4-DA00-9F7B-DC2A626D7B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A6C0535-B25E-DB55-FFC4-06D2FC237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141F1-7005-4100-A775-88CFEA4F594B}" type="datetimeFigureOut">
              <a:rPr lang="es-PE" smtClean="0"/>
              <a:t>6/12/2023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A71E67B-2CCF-D8A8-00FB-D0BA5E805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9201E88-B8C4-C5A2-881E-FD3491095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9434D-5CEE-4E05-9414-B9300079F1A9}" type="slidenum">
              <a:rPr lang="es-PE" smtClean="0"/>
              <a:t>‹#›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8436160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52207F-1A81-7A80-A04C-0D43EFF7A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8B50AD0-038A-986C-0E8B-89E9B14DF0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958A028-3A93-2BCF-65A8-F81469D25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141F1-7005-4100-A775-88CFEA4F594B}" type="datetimeFigureOut">
              <a:rPr lang="es-PE" smtClean="0"/>
              <a:t>6/12/2023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366E95E-41C5-5230-AC51-17677A84B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00FA42D-D1A9-0922-0563-50639C809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9434D-5CEE-4E05-9414-B9300079F1A9}" type="slidenum">
              <a:rPr lang="es-PE" smtClean="0"/>
              <a:t>‹#›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1869092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C0EC26-4341-D955-E366-FDEBDD0B8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FBBF37E-4D53-A679-B579-FE3EAC421E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17B4FD7-D150-B432-43EB-D6E75D0DC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141F1-7005-4100-A775-88CFEA4F594B}" type="datetimeFigureOut">
              <a:rPr lang="es-PE" smtClean="0"/>
              <a:t>6/12/2023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7F71B23-A6F2-0F0E-39FD-BC51A2EE7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3CA0ED5-A2F1-68F0-736B-CA0100C40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9434D-5CEE-4E05-9414-B9300079F1A9}" type="slidenum">
              <a:rPr lang="es-PE" smtClean="0"/>
              <a:t>‹#›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586738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4E2B6B-773C-729F-3271-D2D7C275B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F2DF3FE-8EF5-B563-959E-75053D1CF1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E76E885-CE26-991D-F74D-81048C92F6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66667B4-3DBF-C619-B30E-B166611EE4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141F1-7005-4100-A775-88CFEA4F594B}" type="datetimeFigureOut">
              <a:rPr lang="es-PE" smtClean="0"/>
              <a:t>6/12/2023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3C05AA9-A521-AE66-636D-4289C5C81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7291047-EA61-1EAA-C568-304C9CA9D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9434D-5CEE-4E05-9414-B9300079F1A9}" type="slidenum">
              <a:rPr lang="es-PE" smtClean="0"/>
              <a:t>‹#›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515710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2AEF44-440E-8D84-8C7A-52C915E26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2F620ED-48FA-AF19-07CE-323DA89ACA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620689E-9340-49BC-1A9A-9806B4744C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ABD69ED-D2D7-76DF-A739-716FA4A427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A4FAA1D-B556-7921-835F-B0C4E80181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3AC57F9-95B1-3CF4-A7FB-7AB49D6AE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141F1-7005-4100-A775-88CFEA4F594B}" type="datetimeFigureOut">
              <a:rPr lang="es-PE" smtClean="0"/>
              <a:t>6/12/2023</a:t>
            </a:fld>
            <a:endParaRPr lang="es-PE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CA0F8A3-8C42-CAB1-6DA5-114F57D92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B0255BE-8AA0-DB53-6436-7ED51D892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9434D-5CEE-4E05-9414-B9300079F1A9}" type="slidenum">
              <a:rPr lang="es-PE" smtClean="0"/>
              <a:t>‹#›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588378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772E0C-0CEB-4F84-8EBD-E6B37D7C2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1988816-1E8B-97B2-356C-C6B90B5F1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141F1-7005-4100-A775-88CFEA4F594B}" type="datetimeFigureOut">
              <a:rPr lang="es-PE" smtClean="0"/>
              <a:t>6/12/2023</a:t>
            </a:fld>
            <a:endParaRPr lang="es-PE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C941BAE-58A2-D29C-3F75-B9E23F6C4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A7CF330-DB55-543D-65B4-7CD28E3B9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9434D-5CEE-4E05-9414-B9300079F1A9}" type="slidenum">
              <a:rPr lang="es-PE" smtClean="0"/>
              <a:t>‹#›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7403015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B173E91-9E11-1C66-EACF-B44EB9B32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141F1-7005-4100-A775-88CFEA4F594B}" type="datetimeFigureOut">
              <a:rPr lang="es-PE" smtClean="0"/>
              <a:t>6/12/2023</a:t>
            </a:fld>
            <a:endParaRPr lang="es-PE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8FC31A4-F5E5-55A3-9703-66356A37D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BCAB827-923A-9FF9-26CD-84C042538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9434D-5CEE-4E05-9414-B9300079F1A9}" type="slidenum">
              <a:rPr lang="es-PE" smtClean="0"/>
              <a:t>‹#›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783610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D94F44-8DF4-2CD9-8EAA-E465D8635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25ADF96-2E7A-C2B2-1E8B-7334441A6A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7C2750F-37BF-65D7-DC7C-90518A62B3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08AF6A7-377E-AC21-BB0D-9613012EDC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141F1-7005-4100-A775-88CFEA4F594B}" type="datetimeFigureOut">
              <a:rPr lang="es-PE" smtClean="0"/>
              <a:t>6/12/2023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061E837-20A1-E36D-E121-D593AAB40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D8DBE09-73AD-7A4B-68B8-4D9C6B842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9434D-5CEE-4E05-9414-B9300079F1A9}" type="slidenum">
              <a:rPr lang="es-PE" smtClean="0"/>
              <a:t>‹#›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564415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DC44A8-526E-81E1-E537-01CC163576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7138882-C636-38A8-222E-7176318B49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6B41B51-2998-8222-615C-7666113916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FE2930F-DEEB-7B52-BEFB-5377E2EE8E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141F1-7005-4100-A775-88CFEA4F594B}" type="datetimeFigureOut">
              <a:rPr lang="es-PE" smtClean="0"/>
              <a:t>6/12/2023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8A407BC-7377-27FB-A974-56C869E16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394EB2F-18EA-E2F6-E07E-80653EF17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9434D-5CEE-4E05-9414-B9300079F1A9}" type="slidenum">
              <a:rPr lang="es-PE" smtClean="0"/>
              <a:t>‹#›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7922041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7E7747-081B-E24B-6DBA-CFA5F585C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AB0DF6F-F8E2-9744-8CAE-CC37435B1F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CA19C53-3CEB-62D5-2622-7FEA55411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141F1-7005-4100-A775-88CFEA4F594B}" type="datetimeFigureOut">
              <a:rPr lang="es-PE" smtClean="0"/>
              <a:t>6/12/2023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A0FCC9D-E518-6B86-25D7-17D251717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A9ECEEA-1D0B-5928-30B2-7CA8BBFFD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9434D-5CEE-4E05-9414-B9300079F1A9}" type="slidenum">
              <a:rPr lang="es-PE" smtClean="0"/>
              <a:t>‹#›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539371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F67B354-45E9-ACE5-1135-1D28D9858C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C207641-9B47-775C-5914-D3693C9730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971EEE5-AF00-374E-584B-D086F8729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141F1-7005-4100-A775-88CFEA4F594B}" type="datetimeFigureOut">
              <a:rPr lang="es-PE" smtClean="0"/>
              <a:t>6/12/2023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FB2ADEE-B60A-7E05-449E-463D8CA7B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BB5281B-5CE3-A4C2-0808-2018518E4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9434D-5CEE-4E05-9414-B9300079F1A9}" type="slidenum">
              <a:rPr lang="es-PE" smtClean="0"/>
              <a:t>‹#›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1842007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En blanc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texto 7"/>
          <p:cNvSpPr>
            <a:spLocks noGrp="1"/>
          </p:cNvSpPr>
          <p:nvPr>
            <p:ph type="body" sz="quarter" idx="11" hasCustomPrompt="1"/>
          </p:nvPr>
        </p:nvSpPr>
        <p:spPr>
          <a:xfrm>
            <a:off x="514349" y="1838325"/>
            <a:ext cx="11515725" cy="4772025"/>
          </a:xfrm>
        </p:spPr>
        <p:txBody>
          <a:bodyPr/>
          <a:lstStyle>
            <a:lvl1pPr>
              <a:defRPr>
                <a:latin typeface="Bahnschrift Condensed" panose="020B0502040204020203" pitchFamily="34" charset="0"/>
              </a:defRPr>
            </a:lvl1pPr>
          </a:lstStyle>
          <a:p>
            <a:pPr lvl="0"/>
            <a:r>
              <a:rPr lang="es-ES" dirty="0"/>
              <a:t>Haga clic para agregar texto</a:t>
            </a:r>
          </a:p>
        </p:txBody>
      </p:sp>
      <p:sp>
        <p:nvSpPr>
          <p:cNvPr id="9" name="Título 8"/>
          <p:cNvSpPr>
            <a:spLocks noGrp="1"/>
          </p:cNvSpPr>
          <p:nvPr>
            <p:ph type="title" hasCustomPrompt="1"/>
          </p:nvPr>
        </p:nvSpPr>
        <p:spPr>
          <a:xfrm>
            <a:off x="514349" y="247650"/>
            <a:ext cx="10515600" cy="1325563"/>
          </a:xfrm>
        </p:spPr>
        <p:txBody>
          <a:bodyPr/>
          <a:lstStyle>
            <a:lvl1pPr>
              <a:defRPr>
                <a:latin typeface="Bahnschrift Condensed" panose="020B0502040204020203" pitchFamily="34" charset="0"/>
              </a:defRPr>
            </a:lvl1pPr>
          </a:lstStyle>
          <a:p>
            <a:r>
              <a:rPr lang="es-ES" dirty="0"/>
              <a:t>Haga clic para agregar un subtítulo</a:t>
            </a: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30890065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ouble 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 Placeholder 48">
            <a:extLst>
              <a:ext uri="{FF2B5EF4-FFF2-40B4-BE49-F238E27FC236}">
                <a16:creationId xmlns:a16="http://schemas.microsoft.com/office/drawing/2014/main" id="{C6E48CAB-F1C0-4E71-9686-C02A967E923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6182" y="4014522"/>
            <a:ext cx="1182118" cy="302186"/>
          </a:xfrm>
        </p:spPr>
        <p:txBody>
          <a:bodyPr lIns="0" rIns="0">
            <a:noAutofit/>
          </a:bodyPr>
          <a:lstStyle>
            <a:lvl1pPr marL="0" indent="0">
              <a:buNone/>
              <a:defRPr sz="1600" b="1">
                <a:solidFill>
                  <a:schemeClr val="accent4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EDIT</a:t>
            </a:r>
          </a:p>
        </p:txBody>
      </p:sp>
      <p:sp>
        <p:nvSpPr>
          <p:cNvPr id="35" name="Text Placeholder 50">
            <a:extLst>
              <a:ext uri="{FF2B5EF4-FFF2-40B4-BE49-F238E27FC236}">
                <a16:creationId xmlns:a16="http://schemas.microsoft.com/office/drawing/2014/main" id="{7C226081-D459-4A68-9B23-0C804E6A639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6182" y="4486178"/>
            <a:ext cx="1182118" cy="1183101"/>
          </a:xfr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48">
            <a:extLst>
              <a:ext uri="{FF2B5EF4-FFF2-40B4-BE49-F238E27FC236}">
                <a16:creationId xmlns:a16="http://schemas.microsoft.com/office/drawing/2014/main" id="{C32AE455-05F0-44FA-98C4-73D9C60DF89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839103" y="4014522"/>
            <a:ext cx="1208897" cy="302186"/>
          </a:xfrm>
        </p:spPr>
        <p:txBody>
          <a:bodyPr lIns="0" rIns="0">
            <a:noAutofit/>
          </a:bodyPr>
          <a:lstStyle>
            <a:lvl1pPr marL="0" indent="0">
              <a:buNone/>
              <a:defRPr sz="1600" b="1">
                <a:solidFill>
                  <a:schemeClr val="accent5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EDIT</a:t>
            </a:r>
          </a:p>
        </p:txBody>
      </p:sp>
      <p:sp>
        <p:nvSpPr>
          <p:cNvPr id="51" name="Text Placeholder 50">
            <a:extLst>
              <a:ext uri="{FF2B5EF4-FFF2-40B4-BE49-F238E27FC236}">
                <a16:creationId xmlns:a16="http://schemas.microsoft.com/office/drawing/2014/main" id="{3C3FB663-073E-458E-A31A-B15112A0D377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1839103" y="4486178"/>
            <a:ext cx="1182118" cy="1183101"/>
          </a:xfr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2" name="Text Placeholder 48">
            <a:extLst>
              <a:ext uri="{FF2B5EF4-FFF2-40B4-BE49-F238E27FC236}">
                <a16:creationId xmlns:a16="http://schemas.microsoft.com/office/drawing/2014/main" id="{91332113-C9A3-4B1F-A973-C30104497DC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222024" y="4014522"/>
            <a:ext cx="1181099" cy="302186"/>
          </a:xfrm>
        </p:spPr>
        <p:txBody>
          <a:bodyPr lIns="0" rIns="0">
            <a:noAutofit/>
          </a:bodyPr>
          <a:lstStyle>
            <a:lvl1pPr marL="0" indent="0">
              <a:buNone/>
              <a:defRPr sz="1600" b="1">
                <a:solidFill>
                  <a:schemeClr val="accent6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EDIT</a:t>
            </a:r>
          </a:p>
        </p:txBody>
      </p:sp>
      <p:sp>
        <p:nvSpPr>
          <p:cNvPr id="53" name="Text Placeholder 50">
            <a:extLst>
              <a:ext uri="{FF2B5EF4-FFF2-40B4-BE49-F238E27FC236}">
                <a16:creationId xmlns:a16="http://schemas.microsoft.com/office/drawing/2014/main" id="{CDAC2DE8-0B23-47D4-A121-018184C5D2BD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3222024" y="4486178"/>
            <a:ext cx="1182118" cy="1183101"/>
          </a:xfr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4" name="Text Placeholder 48">
            <a:extLst>
              <a:ext uri="{FF2B5EF4-FFF2-40B4-BE49-F238E27FC236}">
                <a16:creationId xmlns:a16="http://schemas.microsoft.com/office/drawing/2014/main" id="{AE8613EE-32F0-4251-809B-6B9907E226CF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604944" y="4014522"/>
            <a:ext cx="1181099" cy="302186"/>
          </a:xfrm>
        </p:spPr>
        <p:txBody>
          <a:bodyPr lIns="0" rIns="0">
            <a:noAutofit/>
          </a:bodyPr>
          <a:lstStyle>
            <a:lvl1pPr marL="0" indent="0">
              <a:buNone/>
              <a:defRPr sz="16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EDIT</a:t>
            </a:r>
          </a:p>
        </p:txBody>
      </p:sp>
      <p:sp>
        <p:nvSpPr>
          <p:cNvPr id="55" name="Text Placeholder 50">
            <a:extLst>
              <a:ext uri="{FF2B5EF4-FFF2-40B4-BE49-F238E27FC236}">
                <a16:creationId xmlns:a16="http://schemas.microsoft.com/office/drawing/2014/main" id="{6E9683DA-61F6-48A0-9453-C03FB9794010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4604944" y="4486178"/>
            <a:ext cx="1182118" cy="1183101"/>
          </a:xfr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6" name="Text Placeholder 48">
            <a:extLst>
              <a:ext uri="{FF2B5EF4-FFF2-40B4-BE49-F238E27FC236}">
                <a16:creationId xmlns:a16="http://schemas.microsoft.com/office/drawing/2014/main" id="{53C09CD9-E6F6-4AA3-968A-491D1568E73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555230" y="4014522"/>
            <a:ext cx="1181099" cy="302186"/>
          </a:xfrm>
        </p:spPr>
        <p:txBody>
          <a:bodyPr lIns="0" rIns="0">
            <a:noAutofit/>
          </a:bodyPr>
          <a:lstStyle>
            <a:lvl1pPr marL="0" indent="0">
              <a:buNone/>
              <a:defRPr sz="1600" b="1">
                <a:solidFill>
                  <a:schemeClr val="accent4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EDIT</a:t>
            </a:r>
          </a:p>
        </p:txBody>
      </p:sp>
      <p:sp>
        <p:nvSpPr>
          <p:cNvPr id="57" name="Text Placeholder 50">
            <a:extLst>
              <a:ext uri="{FF2B5EF4-FFF2-40B4-BE49-F238E27FC236}">
                <a16:creationId xmlns:a16="http://schemas.microsoft.com/office/drawing/2014/main" id="{4457D5F2-D7AE-44A9-847A-D20086BCCC22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6555230" y="4486178"/>
            <a:ext cx="1182118" cy="1183101"/>
          </a:xfr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8" name="Text Placeholder 48">
            <a:extLst>
              <a:ext uri="{FF2B5EF4-FFF2-40B4-BE49-F238E27FC236}">
                <a16:creationId xmlns:a16="http://schemas.microsoft.com/office/drawing/2014/main" id="{4FBE8211-41BE-41C2-B826-94FD55BC0AA4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938151" y="4014522"/>
            <a:ext cx="1181098" cy="302186"/>
          </a:xfrm>
        </p:spPr>
        <p:txBody>
          <a:bodyPr lIns="0" rIns="0">
            <a:noAutofit/>
          </a:bodyPr>
          <a:lstStyle>
            <a:lvl1pPr marL="0" indent="0">
              <a:buNone/>
              <a:defRPr sz="1600" b="1">
                <a:solidFill>
                  <a:schemeClr val="accent5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EDIT</a:t>
            </a:r>
          </a:p>
        </p:txBody>
      </p:sp>
      <p:sp>
        <p:nvSpPr>
          <p:cNvPr id="59" name="Text Placeholder 50">
            <a:extLst>
              <a:ext uri="{FF2B5EF4-FFF2-40B4-BE49-F238E27FC236}">
                <a16:creationId xmlns:a16="http://schemas.microsoft.com/office/drawing/2014/main" id="{18C75666-F3E0-4AD7-8C05-FEFFEAE1D10C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7938151" y="4486178"/>
            <a:ext cx="1182118" cy="1183101"/>
          </a:xfr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0" name="Text Placeholder 48">
            <a:extLst>
              <a:ext uri="{FF2B5EF4-FFF2-40B4-BE49-F238E27FC236}">
                <a16:creationId xmlns:a16="http://schemas.microsoft.com/office/drawing/2014/main" id="{66478F13-D9B8-4439-9B08-804CD6848EB9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321072" y="4014522"/>
            <a:ext cx="1181098" cy="302186"/>
          </a:xfrm>
        </p:spPr>
        <p:txBody>
          <a:bodyPr lIns="0" rIns="0">
            <a:noAutofit/>
          </a:bodyPr>
          <a:lstStyle>
            <a:lvl1pPr marL="0" indent="0">
              <a:buNone/>
              <a:defRPr sz="1600" b="1">
                <a:solidFill>
                  <a:schemeClr val="accent6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EDIT</a:t>
            </a:r>
          </a:p>
        </p:txBody>
      </p:sp>
      <p:sp>
        <p:nvSpPr>
          <p:cNvPr id="61" name="Text Placeholder 50">
            <a:extLst>
              <a:ext uri="{FF2B5EF4-FFF2-40B4-BE49-F238E27FC236}">
                <a16:creationId xmlns:a16="http://schemas.microsoft.com/office/drawing/2014/main" id="{08844405-957A-4970-A2B6-D161FED665FF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9321072" y="4486178"/>
            <a:ext cx="1182118" cy="1183101"/>
          </a:xfr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2" name="Text Placeholder 48">
            <a:extLst>
              <a:ext uri="{FF2B5EF4-FFF2-40B4-BE49-F238E27FC236}">
                <a16:creationId xmlns:a16="http://schemas.microsoft.com/office/drawing/2014/main" id="{6F067D31-AE61-48F0-A497-1908DC77F086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10703992" y="4014522"/>
            <a:ext cx="1181098" cy="302186"/>
          </a:xfrm>
        </p:spPr>
        <p:txBody>
          <a:bodyPr lIns="0" rIns="0">
            <a:noAutofit/>
          </a:bodyPr>
          <a:lstStyle>
            <a:lvl1pPr marL="0" indent="0">
              <a:buNone/>
              <a:defRPr sz="16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EDIT</a:t>
            </a:r>
          </a:p>
        </p:txBody>
      </p:sp>
      <p:sp>
        <p:nvSpPr>
          <p:cNvPr id="63" name="Text Placeholder 50">
            <a:extLst>
              <a:ext uri="{FF2B5EF4-FFF2-40B4-BE49-F238E27FC236}">
                <a16:creationId xmlns:a16="http://schemas.microsoft.com/office/drawing/2014/main" id="{5B4A526A-A40E-4B7D-94EC-5FDCAD2EAD89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10703992" y="4486178"/>
            <a:ext cx="1182118" cy="1183101"/>
          </a:xfr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A67390-01C5-4A4E-AF7F-79E8DB2B2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470220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0">
          <p15:clr>
            <a:srgbClr val="FBAE40"/>
          </p15:clr>
        </p15:guide>
        <p15:guide id="2" pos="3840">
          <p15:clr>
            <a:srgbClr val="FBAE40"/>
          </p15:clr>
        </p15:guide>
        <p15:guide id="3" pos="5760">
          <p15:clr>
            <a:srgbClr val="FBAE40"/>
          </p15:clr>
        </p15:guide>
        <p15:guide id="4" pos="3984">
          <p15:clr>
            <a:srgbClr val="5ACBF0"/>
          </p15:clr>
        </p15:guide>
        <p15:guide id="5" pos="3696">
          <p15:clr>
            <a:srgbClr val="5ACBF0"/>
          </p15:clr>
        </p15:guide>
        <p15:guide id="6" pos="2064">
          <p15:clr>
            <a:srgbClr val="5ACBF0"/>
          </p15:clr>
        </p15:guide>
        <p15:guide id="7" pos="1776">
          <p15:clr>
            <a:srgbClr val="5ACBF0"/>
          </p15:clr>
        </p15:guide>
        <p15:guide id="8" pos="5616">
          <p15:clr>
            <a:srgbClr val="5ACBF0"/>
          </p15:clr>
        </p15:guide>
        <p15:guide id="9" pos="5904">
          <p15:clr>
            <a:srgbClr val="5ACBF0"/>
          </p15:clr>
        </p15:guide>
        <p15:guide id="10" pos="144">
          <p15:clr>
            <a:srgbClr val="5ACBF0"/>
          </p15:clr>
        </p15:guide>
        <p15:guide id="11" orient="horz" pos="4176">
          <p15:clr>
            <a:srgbClr val="5ACBF0"/>
          </p15:clr>
        </p15:guide>
        <p15:guide id="12" pos="7536">
          <p15:clr>
            <a:srgbClr val="5ACBF0"/>
          </p15:clr>
        </p15:guide>
        <p15:guide id="13" orient="horz" pos="144">
          <p15:clr>
            <a:srgbClr val="5ACBF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8601FBE-7C09-8641-0E79-96C4D3C20B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92DE084-6BA1-7F43-96E3-DAE8E8A55E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2A538A6-7EE8-B0FE-5059-9FC54B6E50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A141F1-7005-4100-A775-88CFEA4F594B}" type="datetimeFigureOut">
              <a:rPr lang="es-PE" smtClean="0"/>
              <a:t>6/12/2023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945FA86-C6BA-01A0-E563-9C5002F49B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215C857-CAD5-52B4-E745-F9C3AB34F3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09434D-5CEE-4E05-9414-B9300079F1A9}" type="slidenum">
              <a:rPr lang="es-PE" smtClean="0"/>
              <a:t>‹#›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596368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5.png"/><Relationship Id="rId3" Type="http://schemas.microsoft.com/office/2007/relationships/hdphoto" Target="../media/hdphoto1.wdp"/><Relationship Id="rId7" Type="http://schemas.openxmlformats.org/officeDocument/2006/relationships/image" Target="../media/image20.png"/><Relationship Id="rId12" Type="http://schemas.openxmlformats.org/officeDocument/2006/relationships/image" Target="../media/image2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9.png"/><Relationship Id="rId11" Type="http://schemas.openxmlformats.org/officeDocument/2006/relationships/image" Target="../media/image23.png"/><Relationship Id="rId5" Type="http://schemas.openxmlformats.org/officeDocument/2006/relationships/image" Target="../media/image18.png"/><Relationship Id="rId10" Type="http://schemas.openxmlformats.org/officeDocument/2006/relationships/image" Target="../media/image22.png"/><Relationship Id="rId4" Type="http://schemas.openxmlformats.org/officeDocument/2006/relationships/image" Target="../media/image17.png"/><Relationship Id="rId9" Type="http://schemas.microsoft.com/office/2007/relationships/hdphoto" Target="../media/hdphoto2.wdp"/><Relationship Id="rId1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Vegetales y frutas variadas">
            <a:extLst>
              <a:ext uri="{FF2B5EF4-FFF2-40B4-BE49-F238E27FC236}">
                <a16:creationId xmlns:a16="http://schemas.microsoft.com/office/drawing/2014/main" id="{A93B5DCA-60FB-8859-D5F1-D63AC60D6B5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8610" b="7120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C3E50CA-267E-A212-3754-A22348EAA1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es-PE" dirty="0">
                <a:solidFill>
                  <a:srgbClr val="FFFFFF"/>
                </a:solidFill>
              </a:rPr>
              <a:t>AGROECOLOGÍA Y NUTRICIÓN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1B85B7C-5AF9-C119-1E38-782FBFCBAA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r>
              <a:rPr lang="es-PE" dirty="0" err="1">
                <a:solidFill>
                  <a:srgbClr val="FFFFFF"/>
                </a:solidFill>
              </a:rPr>
              <a:t>Krysty</a:t>
            </a:r>
            <a:r>
              <a:rPr lang="es-PE" dirty="0">
                <a:solidFill>
                  <a:srgbClr val="FFFFFF"/>
                </a:solidFill>
              </a:rPr>
              <a:t> y Diana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C0CC371-733C-D4E5-8AD1-3B36A02A9A1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1296" b="37926"/>
          <a:stretch/>
        </p:blipFill>
        <p:spPr>
          <a:xfrm>
            <a:off x="2749289" y="5678052"/>
            <a:ext cx="2653779" cy="816782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F4A0227-9879-72D9-5F82-CA3658A97749}"/>
              </a:ext>
            </a:extLst>
          </p:cNvPr>
          <p:cNvSpPr/>
          <p:nvPr/>
        </p:nvSpPr>
        <p:spPr>
          <a:xfrm>
            <a:off x="8067040" y="5735638"/>
            <a:ext cx="2087880" cy="81678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12" name="Picture 2" descr="Eclosio (color) 1 | Eclosio">
            <a:extLst>
              <a:ext uri="{FF2B5EF4-FFF2-40B4-BE49-F238E27FC236}">
                <a16:creationId xmlns:a16="http://schemas.microsoft.com/office/drawing/2014/main" id="{FEEDB5BC-08F5-3F75-C12E-64B244472F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4311" y="5825391"/>
            <a:ext cx="1688577" cy="637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54445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E11BE9E-37D7-4C2F-FE4D-5F4515BE5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s-PE">
                <a:solidFill>
                  <a:srgbClr val="FFFFFF"/>
                </a:solidFill>
              </a:rPr>
              <a:t>Objetivo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62C2F8E-4EE5-8B69-C093-921253760D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s-PE" dirty="0"/>
              <a:t>Promover el dialogo de los proyectos en temas de nutrición con el propósito de establecer espacios colaborativos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2A4237B5-F484-FCC9-4322-F9098CC77D1B}"/>
              </a:ext>
            </a:extLst>
          </p:cNvPr>
          <p:cNvSpPr/>
          <p:nvPr/>
        </p:nvSpPr>
        <p:spPr>
          <a:xfrm>
            <a:off x="1047316" y="591344"/>
            <a:ext cx="1036320" cy="751840"/>
          </a:xfrm>
          <a:custGeom>
            <a:avLst/>
            <a:gdLst>
              <a:gd name="connsiteX0" fmla="*/ 0 w 1036320"/>
              <a:gd name="connsiteY0" fmla="*/ 619760 h 751840"/>
              <a:gd name="connsiteX1" fmla="*/ 0 w 1036320"/>
              <a:gd name="connsiteY1" fmla="*/ 619760 h 751840"/>
              <a:gd name="connsiteX2" fmla="*/ 71120 w 1036320"/>
              <a:gd name="connsiteY2" fmla="*/ 355600 h 751840"/>
              <a:gd name="connsiteX3" fmla="*/ 101600 w 1036320"/>
              <a:gd name="connsiteY3" fmla="*/ 314960 h 751840"/>
              <a:gd name="connsiteX4" fmla="*/ 335280 w 1036320"/>
              <a:gd name="connsiteY4" fmla="*/ 182880 h 751840"/>
              <a:gd name="connsiteX5" fmla="*/ 660400 w 1036320"/>
              <a:gd name="connsiteY5" fmla="*/ 81280 h 751840"/>
              <a:gd name="connsiteX6" fmla="*/ 802640 w 1036320"/>
              <a:gd name="connsiteY6" fmla="*/ 60960 h 751840"/>
              <a:gd name="connsiteX7" fmla="*/ 1036320 w 1036320"/>
              <a:gd name="connsiteY7" fmla="*/ 0 h 751840"/>
              <a:gd name="connsiteX8" fmla="*/ 965200 w 1036320"/>
              <a:gd name="connsiteY8" fmla="*/ 386080 h 751840"/>
              <a:gd name="connsiteX9" fmla="*/ 934720 w 1036320"/>
              <a:gd name="connsiteY9" fmla="*/ 467360 h 751840"/>
              <a:gd name="connsiteX10" fmla="*/ 883920 w 1036320"/>
              <a:gd name="connsiteY10" fmla="*/ 508000 h 751840"/>
              <a:gd name="connsiteX11" fmla="*/ 680720 w 1036320"/>
              <a:gd name="connsiteY11" fmla="*/ 640080 h 751840"/>
              <a:gd name="connsiteX12" fmla="*/ 477520 w 1036320"/>
              <a:gd name="connsiteY12" fmla="*/ 711200 h 751840"/>
              <a:gd name="connsiteX13" fmla="*/ 416560 w 1036320"/>
              <a:gd name="connsiteY13" fmla="*/ 741680 h 751840"/>
              <a:gd name="connsiteX14" fmla="*/ 233680 w 1036320"/>
              <a:gd name="connsiteY14" fmla="*/ 751840 h 751840"/>
              <a:gd name="connsiteX15" fmla="*/ 111760 w 1036320"/>
              <a:gd name="connsiteY15" fmla="*/ 680720 h 751840"/>
              <a:gd name="connsiteX16" fmla="*/ 0 w 1036320"/>
              <a:gd name="connsiteY16" fmla="*/ 568960 h 751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6320" h="751840">
                <a:moveTo>
                  <a:pt x="0" y="619760"/>
                </a:moveTo>
                <a:lnTo>
                  <a:pt x="0" y="619760"/>
                </a:lnTo>
                <a:cubicBezTo>
                  <a:pt x="23707" y="531707"/>
                  <a:pt x="42284" y="442109"/>
                  <a:pt x="71120" y="355600"/>
                </a:cubicBezTo>
                <a:cubicBezTo>
                  <a:pt x="76475" y="339536"/>
                  <a:pt x="89626" y="326934"/>
                  <a:pt x="101600" y="314960"/>
                </a:cubicBezTo>
                <a:cubicBezTo>
                  <a:pt x="178940" y="237620"/>
                  <a:pt x="217397" y="224630"/>
                  <a:pt x="335280" y="182880"/>
                </a:cubicBezTo>
                <a:cubicBezTo>
                  <a:pt x="442308" y="144974"/>
                  <a:pt x="550535" y="109940"/>
                  <a:pt x="660400" y="81280"/>
                </a:cubicBezTo>
                <a:cubicBezTo>
                  <a:pt x="706744" y="69190"/>
                  <a:pt x="755827" y="71082"/>
                  <a:pt x="802640" y="60960"/>
                </a:cubicBezTo>
                <a:cubicBezTo>
                  <a:pt x="881322" y="43948"/>
                  <a:pt x="958427" y="20320"/>
                  <a:pt x="1036320" y="0"/>
                </a:cubicBezTo>
                <a:cubicBezTo>
                  <a:pt x="1012631" y="153978"/>
                  <a:pt x="1006322" y="249008"/>
                  <a:pt x="965200" y="386080"/>
                </a:cubicBezTo>
                <a:cubicBezTo>
                  <a:pt x="956885" y="413795"/>
                  <a:pt x="950771" y="443284"/>
                  <a:pt x="934720" y="467360"/>
                </a:cubicBezTo>
                <a:cubicBezTo>
                  <a:pt x="922691" y="485403"/>
                  <a:pt x="901852" y="495806"/>
                  <a:pt x="883920" y="508000"/>
                </a:cubicBezTo>
                <a:cubicBezTo>
                  <a:pt x="817117" y="553426"/>
                  <a:pt x="749521" y="597741"/>
                  <a:pt x="680720" y="640080"/>
                </a:cubicBezTo>
                <a:cubicBezTo>
                  <a:pt x="603023" y="687893"/>
                  <a:pt x="582202" y="674561"/>
                  <a:pt x="477520" y="711200"/>
                </a:cubicBezTo>
                <a:cubicBezTo>
                  <a:pt x="456077" y="718705"/>
                  <a:pt x="438969" y="737945"/>
                  <a:pt x="416560" y="741680"/>
                </a:cubicBezTo>
                <a:cubicBezTo>
                  <a:pt x="356337" y="751717"/>
                  <a:pt x="294640" y="748453"/>
                  <a:pt x="233680" y="751840"/>
                </a:cubicBezTo>
                <a:cubicBezTo>
                  <a:pt x="193040" y="728133"/>
                  <a:pt x="148811" y="709717"/>
                  <a:pt x="111760" y="680720"/>
                </a:cubicBezTo>
                <a:cubicBezTo>
                  <a:pt x="70271" y="648250"/>
                  <a:pt x="0" y="568960"/>
                  <a:pt x="0" y="568960"/>
                </a:cubicBezTo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19605041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44C25C-EFBF-42FF-AB75-D15FF230E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 err="1"/>
              <a:t>Disclaimer</a:t>
            </a:r>
            <a:endParaRPr lang="es-PE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AEA3766-3A4F-8895-75E5-34A111F8E6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PE" dirty="0"/>
              <a:t>Estamos enfocando en alimentos de producción agroecológica.</a:t>
            </a:r>
          </a:p>
        </p:txBody>
      </p:sp>
    </p:spTree>
    <p:extLst>
      <p:ext uri="{BB962C8B-B14F-4D97-AF65-F5344CB8AC3E}">
        <p14:creationId xmlns:p14="http://schemas.microsoft.com/office/powerpoint/2010/main" val="37914941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F689AC-1CA9-81CC-CE49-1665CA03B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/>
              <a:t>QR</a:t>
            </a:r>
            <a:endParaRPr lang="es-PE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2B8C75-E797-52AE-24DA-012CA1F7EE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2230120" cy="4351338"/>
          </a:xfrm>
        </p:spPr>
        <p:txBody>
          <a:bodyPr/>
          <a:lstStyle/>
          <a:p>
            <a:r>
              <a:rPr lang="es-PE"/>
              <a:t>Entra aquí</a:t>
            </a:r>
            <a:endParaRPr lang="es-P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95474B-9BF9-4AA2-7EB6-FCF16F8FF2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917" y="681037"/>
            <a:ext cx="5953125" cy="595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9586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1CE9D5-08E8-2D43-E39F-83035FED300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just"/>
            <a:r>
              <a:rPr lang="es-PE" dirty="0"/>
              <a:t>¿Por qué hablamos de nutrición en este espacio?</a:t>
            </a:r>
          </a:p>
        </p:txBody>
      </p:sp>
      <p:sp>
        <p:nvSpPr>
          <p:cNvPr id="4" name="Subtítulo 3">
            <a:extLst>
              <a:ext uri="{FF2B5EF4-FFF2-40B4-BE49-F238E27FC236}">
                <a16:creationId xmlns:a16="http://schemas.microsoft.com/office/drawing/2014/main" id="{3A956C72-18D0-6726-A541-4473A5633E1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0279832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70015" y="5032813"/>
            <a:ext cx="11471563" cy="1423467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pPr marL="285750" indent="-285750" defTabSz="342900">
              <a:buFont typeface="Arial" panose="020B0604020202020204" pitchFamily="34" charset="0"/>
              <a:buChar char="•"/>
              <a:defRPr/>
            </a:pPr>
            <a:r>
              <a:rPr lang="es-ES" sz="2200" dirty="0">
                <a:solidFill>
                  <a:srgbClr val="865640">
                    <a:lumMod val="75000"/>
                  </a:srgbClr>
                </a:solidFill>
                <a:latin typeface="Calibri" panose="020F0502020204030204"/>
              </a:rPr>
              <a:t>Efectos negativos en desarrollo cognitivo, motor los primeros años de  vida.   </a:t>
            </a:r>
          </a:p>
          <a:p>
            <a:pPr marL="285750" indent="-285750" defTabSz="342900">
              <a:buFont typeface="Arial" panose="020B0604020202020204" pitchFamily="34" charset="0"/>
              <a:buChar char="•"/>
              <a:defRPr/>
            </a:pPr>
            <a:r>
              <a:rPr lang="es-ES" sz="2200" dirty="0">
                <a:solidFill>
                  <a:srgbClr val="865640">
                    <a:lumMod val="75000"/>
                  </a:srgbClr>
                </a:solidFill>
                <a:latin typeface="Calibri" panose="020F0502020204030204"/>
              </a:rPr>
              <a:t>Durante  el  embarazo, asociada a elevadas  tasas  de  mortalidad  materna, y  perinatal.</a:t>
            </a:r>
          </a:p>
          <a:p>
            <a:pPr marL="285750" indent="-285750" defTabSz="342900">
              <a:buFont typeface="Arial" panose="020B0604020202020204" pitchFamily="34" charset="0"/>
              <a:buChar char="•"/>
              <a:defRPr/>
            </a:pPr>
            <a:r>
              <a:rPr lang="es-ES" sz="2200" dirty="0">
                <a:solidFill>
                  <a:srgbClr val="865640">
                    <a:lumMod val="75000"/>
                  </a:srgbClr>
                </a:solidFill>
                <a:latin typeface="Calibri" panose="020F0502020204030204"/>
              </a:rPr>
              <a:t>Consecuencias  en logros  educativos  y  el  desarrollo  del  capital  humano.</a:t>
            </a:r>
          </a:p>
          <a:p>
            <a:pPr marL="285750" indent="-285750" defTabSz="342900">
              <a:buFont typeface="Arial" panose="020B0604020202020204" pitchFamily="34" charset="0"/>
              <a:buChar char="•"/>
              <a:defRPr/>
            </a:pPr>
            <a:r>
              <a:rPr lang="es-ES" sz="2200" dirty="0">
                <a:solidFill>
                  <a:srgbClr val="865640">
                    <a:lumMod val="75000"/>
                  </a:srgbClr>
                </a:solidFill>
                <a:latin typeface="Calibri" panose="020F0502020204030204"/>
              </a:rPr>
              <a:t>Consecuencias en enfermedades crónicas (Diabetes, Hipertensión arterial, ACV, otros)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95324" y="-88076"/>
            <a:ext cx="10515600" cy="1325563"/>
          </a:xfrm>
        </p:spPr>
        <p:txBody>
          <a:bodyPr/>
          <a:lstStyle/>
          <a:p>
            <a:r>
              <a:rPr lang="es-PE" dirty="0"/>
              <a:t>Situación nutricional: Peru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144866" y="1244707"/>
            <a:ext cx="9557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>
                <a:solidFill>
                  <a:srgbClr val="C00000"/>
                </a:solidFill>
              </a:rPr>
              <a:t>Anemia </a:t>
            </a:r>
          </a:p>
        </p:txBody>
      </p:sp>
      <p:pic>
        <p:nvPicPr>
          <p:cNvPr id="5122" name="Picture 2" descr="¿Qué es la anemia?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59" t="9049" r="26985" b="7299"/>
          <a:stretch>
            <a:fillRect/>
          </a:stretch>
        </p:blipFill>
        <p:spPr bwMode="auto">
          <a:xfrm>
            <a:off x="962755" y="1793809"/>
            <a:ext cx="3421468" cy="286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QUÉ ES LA DESNUTRICIÓN CRÓNICA INFANTIL? – Secretaría Técnica Ecuador Crece  Sin Desnutrición Infantil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9" t="4936" r="59019" b="16177"/>
          <a:stretch>
            <a:fillRect/>
          </a:stretch>
        </p:blipFill>
        <p:spPr bwMode="auto">
          <a:xfrm>
            <a:off x="4649003" y="1793810"/>
            <a:ext cx="2951764" cy="286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8"/>
          <p:cNvSpPr txBox="1"/>
          <p:nvPr/>
        </p:nvSpPr>
        <p:spPr>
          <a:xfrm>
            <a:off x="5016174" y="1185410"/>
            <a:ext cx="26523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dirty="0">
                <a:solidFill>
                  <a:srgbClr val="C00000"/>
                </a:solidFill>
              </a:rPr>
              <a:t>Retardo en el crecimiento </a:t>
            </a:r>
          </a:p>
        </p:txBody>
      </p:sp>
      <p:pic>
        <p:nvPicPr>
          <p:cNvPr id="5128" name="Picture 8" descr="Descubre qué es la obesidad realmente - Babú Magazine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12" t="5792" r="21220" b="6520"/>
          <a:stretch>
            <a:fillRect/>
          </a:stretch>
        </p:blipFill>
        <p:spPr bwMode="auto">
          <a:xfrm>
            <a:off x="8267433" y="1614040"/>
            <a:ext cx="2797113" cy="3042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8"/>
          <p:cNvSpPr txBox="1"/>
          <p:nvPr/>
        </p:nvSpPr>
        <p:spPr>
          <a:xfrm>
            <a:off x="9569278" y="1241580"/>
            <a:ext cx="13395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>
                <a:solidFill>
                  <a:srgbClr val="C00000"/>
                </a:solidFill>
              </a:rPr>
              <a:t>Sobrepeso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28006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3600" b="1" dirty="0" err="1">
                <a:solidFill>
                  <a:srgbClr val="002060"/>
                </a:solidFill>
                <a:latin typeface="+mn-lt"/>
              </a:rPr>
              <a:t>Malnutrición</a:t>
            </a:r>
            <a:r>
              <a:rPr lang="en-GB" sz="3600" b="1" dirty="0">
                <a:solidFill>
                  <a:srgbClr val="002060"/>
                </a:solidFill>
                <a:latin typeface="+mn-lt"/>
              </a:rPr>
              <a:t>: </a:t>
            </a:r>
            <a:r>
              <a:rPr lang="en-GB" sz="3600" b="1" dirty="0" err="1">
                <a:solidFill>
                  <a:srgbClr val="002060"/>
                </a:solidFill>
                <a:latin typeface="+mn-lt"/>
              </a:rPr>
              <a:t>Deficiencia</a:t>
            </a:r>
            <a:r>
              <a:rPr lang="en-GB" sz="3600" b="1" dirty="0">
                <a:solidFill>
                  <a:srgbClr val="002060"/>
                </a:solidFill>
                <a:latin typeface="+mn-lt"/>
              </a:rPr>
              <a:t> y </a:t>
            </a:r>
            <a:r>
              <a:rPr lang="en-GB" sz="3600" b="1" dirty="0" err="1">
                <a:solidFill>
                  <a:srgbClr val="002060"/>
                </a:solidFill>
                <a:latin typeface="+mn-lt"/>
              </a:rPr>
              <a:t>Exceso</a:t>
            </a:r>
            <a:r>
              <a:rPr lang="en-GB" sz="3600" b="1" dirty="0">
                <a:solidFill>
                  <a:srgbClr val="002060"/>
                </a:solidFill>
                <a:latin typeface="+mn-lt"/>
              </a:rPr>
              <a:t>: </a:t>
            </a:r>
            <a:r>
              <a:rPr lang="en-GB" sz="3600" b="1" u="sng" dirty="0">
                <a:solidFill>
                  <a:srgbClr val="002060"/>
                </a:solidFill>
                <a:latin typeface="+mn-lt"/>
              </a:rPr>
              <a:t>Co-</a:t>
            </a:r>
            <a:r>
              <a:rPr lang="en-GB" sz="3600" b="1" u="sng" dirty="0" err="1">
                <a:solidFill>
                  <a:srgbClr val="002060"/>
                </a:solidFill>
                <a:latin typeface="+mn-lt"/>
              </a:rPr>
              <a:t>existencia</a:t>
            </a:r>
            <a:r>
              <a:rPr lang="en-GB" sz="3600" b="1" u="sng" dirty="0">
                <a:solidFill>
                  <a:srgbClr val="002060"/>
                </a:solidFill>
                <a:latin typeface="+mn-lt"/>
              </a:rPr>
              <a:t>: </a:t>
            </a:r>
            <a:br>
              <a:rPr lang="en-GB" sz="3600" b="1" u="sng" dirty="0">
                <a:solidFill>
                  <a:srgbClr val="002060"/>
                </a:solidFill>
                <a:latin typeface="+mn-lt"/>
              </a:rPr>
            </a:br>
            <a:r>
              <a:rPr lang="en-GB" sz="3600" b="1" u="sng" dirty="0">
                <a:solidFill>
                  <a:srgbClr val="002060"/>
                </a:solidFill>
                <a:latin typeface="+mn-lt"/>
              </a:rPr>
              <a:t>La Doble </a:t>
            </a:r>
            <a:r>
              <a:rPr lang="en-GB" sz="3600" b="1" u="sng" dirty="0" err="1">
                <a:solidFill>
                  <a:srgbClr val="002060"/>
                </a:solidFill>
                <a:latin typeface="+mn-lt"/>
              </a:rPr>
              <a:t>Carga</a:t>
            </a:r>
            <a:endParaRPr lang="es-PE" sz="3600" b="1" dirty="0">
              <a:solidFill>
                <a:schemeClr val="tx2"/>
              </a:solidFill>
            </a:endParaRPr>
          </a:p>
        </p:txBody>
      </p:sp>
      <p:cxnSp>
        <p:nvCxnSpPr>
          <p:cNvPr id="11" name="Straight Arrow Connector 15"/>
          <p:cNvCxnSpPr>
            <a:stCxn id="13" idx="0"/>
            <a:endCxn id="23" idx="2"/>
          </p:cNvCxnSpPr>
          <p:nvPr/>
        </p:nvCxnSpPr>
        <p:spPr bwMode="auto">
          <a:xfrm flipV="1">
            <a:off x="6066610" y="2637325"/>
            <a:ext cx="1967415" cy="1151090"/>
          </a:xfrm>
          <a:prstGeom prst="straightConnector1">
            <a:avLst/>
          </a:prstGeom>
          <a:ln w="38100" cmpd="sng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Oval 5"/>
          <p:cNvSpPr/>
          <p:nvPr/>
        </p:nvSpPr>
        <p:spPr bwMode="auto">
          <a:xfrm>
            <a:off x="3939423" y="3788415"/>
            <a:ext cx="4254373" cy="1101031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sz="2800" b="1" dirty="0">
                <a:solidFill>
                  <a:schemeClr val="bg1"/>
                </a:solidFill>
                <a:latin typeface="Helvetica" pitchFamily="34" charset="0"/>
                <a:cs typeface="Helvetica" pitchFamily="34" charset="0"/>
              </a:rPr>
              <a:t>MALNUTRICIÓN</a:t>
            </a:r>
          </a:p>
        </p:txBody>
      </p:sp>
      <p:cxnSp>
        <p:nvCxnSpPr>
          <p:cNvPr id="15" name="Straight Connector 12"/>
          <p:cNvCxnSpPr>
            <a:stCxn id="18" idx="6"/>
            <a:endCxn id="13" idx="0"/>
          </p:cNvCxnSpPr>
          <p:nvPr/>
        </p:nvCxnSpPr>
        <p:spPr bwMode="auto">
          <a:xfrm>
            <a:off x="3939423" y="2637325"/>
            <a:ext cx="2127187" cy="1151090"/>
          </a:xfrm>
          <a:prstGeom prst="line">
            <a:avLst/>
          </a:prstGeom>
          <a:ln w="38100" cmpd="sng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Box 12"/>
          <p:cNvSpPr txBox="1">
            <a:spLocks noChangeArrowheads="1"/>
          </p:cNvSpPr>
          <p:nvPr/>
        </p:nvSpPr>
        <p:spPr bwMode="auto">
          <a:xfrm>
            <a:off x="0" y="1419270"/>
            <a:ext cx="4279133" cy="70788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es-PE" sz="2000" b="1" dirty="0">
                <a:solidFill>
                  <a:srgbClr val="002060"/>
                </a:solidFill>
                <a:latin typeface="Helvetica Light"/>
                <a:ea typeface="Helvetica Light"/>
                <a:cs typeface="Helvetica Light"/>
              </a:rPr>
              <a:t>DEFICIENCIA</a:t>
            </a:r>
          </a:p>
          <a:p>
            <a:pPr algn="ctr"/>
            <a:r>
              <a:rPr lang="es-PE" sz="2000" b="1" dirty="0">
                <a:solidFill>
                  <a:srgbClr val="002060"/>
                </a:solidFill>
                <a:latin typeface="Helvetica Light"/>
                <a:ea typeface="Helvetica Light"/>
                <a:cs typeface="Helvetica Light"/>
              </a:rPr>
              <a:t>Retardo en el crecimiento y Anemia</a:t>
            </a:r>
          </a:p>
        </p:txBody>
      </p:sp>
      <p:sp>
        <p:nvSpPr>
          <p:cNvPr id="18" name="36 Elipse"/>
          <p:cNvSpPr/>
          <p:nvPr/>
        </p:nvSpPr>
        <p:spPr bwMode="auto">
          <a:xfrm>
            <a:off x="286982" y="2174134"/>
            <a:ext cx="3652441" cy="926382"/>
          </a:xfrm>
          <a:prstGeom prst="ellipse">
            <a:avLst/>
          </a:prstGeom>
          <a:solidFill>
            <a:schemeClr val="bg1"/>
          </a:solidFill>
          <a:ln w="19050">
            <a:solidFill>
              <a:srgbClr val="FF0000"/>
            </a:solidFill>
            <a:prstDash val="dash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lIns="3600" tIns="3600" rIns="3600" anchor="ctr"/>
          <a:lstStyle/>
          <a:p>
            <a:pPr algn="ctr"/>
            <a:r>
              <a:rPr lang="es-PE" altLang="es-PE" sz="1700" b="1" dirty="0">
                <a:solidFill>
                  <a:schemeClr val="tx1"/>
                </a:solidFill>
              </a:rPr>
              <a:t>Retardo en el crecimiento</a:t>
            </a:r>
          </a:p>
          <a:p>
            <a:pPr algn="ctr"/>
            <a:r>
              <a:rPr lang="es-PE" altLang="es-PE" sz="1700" b="1" dirty="0">
                <a:solidFill>
                  <a:schemeClr val="tx1"/>
                </a:solidFill>
              </a:rPr>
              <a:t>niños  &lt; de 5 años</a:t>
            </a:r>
          </a:p>
          <a:p>
            <a:pPr algn="ctr"/>
            <a:r>
              <a:rPr lang="es-PE" altLang="es-PE" sz="1700" b="1" dirty="0">
                <a:solidFill>
                  <a:schemeClr val="tx1"/>
                </a:solidFill>
              </a:rPr>
              <a:t>11,7% (ENDES 2022)</a:t>
            </a:r>
          </a:p>
        </p:txBody>
      </p:sp>
      <p:sp>
        <p:nvSpPr>
          <p:cNvPr id="19" name="36 Elipse"/>
          <p:cNvSpPr/>
          <p:nvPr/>
        </p:nvSpPr>
        <p:spPr bwMode="auto">
          <a:xfrm>
            <a:off x="286982" y="3291716"/>
            <a:ext cx="3652441" cy="1015001"/>
          </a:xfrm>
          <a:prstGeom prst="ellipse">
            <a:avLst/>
          </a:prstGeom>
          <a:solidFill>
            <a:schemeClr val="bg1"/>
          </a:solidFill>
          <a:ln w="57150">
            <a:solidFill>
              <a:srgbClr val="FF0000"/>
            </a:solidFill>
            <a:prstDash val="dash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lIns="3600" tIns="3600" rIns="3600" anchor="ctr"/>
          <a:lstStyle/>
          <a:p>
            <a:pPr algn="ctr"/>
            <a:r>
              <a:rPr lang="es-PE" altLang="es-PE" b="1" dirty="0">
                <a:solidFill>
                  <a:schemeClr val="tx1"/>
                </a:solidFill>
              </a:rPr>
              <a:t>Anemia</a:t>
            </a:r>
          </a:p>
          <a:p>
            <a:pPr algn="ctr"/>
            <a:r>
              <a:rPr lang="es-PE" altLang="es-PE" b="1" dirty="0">
                <a:solidFill>
                  <a:schemeClr val="tx1"/>
                </a:solidFill>
              </a:rPr>
              <a:t>Niños 6 – 35 meses:  </a:t>
            </a:r>
          </a:p>
          <a:p>
            <a:pPr algn="ctr"/>
            <a:r>
              <a:rPr lang="es-PE" altLang="es-PE" b="1" dirty="0">
                <a:solidFill>
                  <a:schemeClr val="tx1"/>
                </a:solidFill>
              </a:rPr>
              <a:t>42,1% (Endes 2022)</a:t>
            </a:r>
          </a:p>
        </p:txBody>
      </p:sp>
      <p:sp>
        <p:nvSpPr>
          <p:cNvPr id="20" name="36 Elipse"/>
          <p:cNvSpPr/>
          <p:nvPr/>
        </p:nvSpPr>
        <p:spPr bwMode="auto">
          <a:xfrm>
            <a:off x="286982" y="4492377"/>
            <a:ext cx="3652441" cy="1015000"/>
          </a:xfrm>
          <a:prstGeom prst="ellipse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lIns="3600" tIns="3600" rIns="3600" anchor="ctr"/>
          <a:lstStyle/>
          <a:p>
            <a:pPr algn="ctr"/>
            <a:r>
              <a:rPr lang="es-PE" altLang="es-PE" b="1" dirty="0">
                <a:solidFill>
                  <a:schemeClr val="tx1"/>
                </a:solidFill>
              </a:rPr>
              <a:t>Anemia</a:t>
            </a:r>
          </a:p>
          <a:p>
            <a:pPr algn="ctr"/>
            <a:r>
              <a:rPr lang="es-PE" altLang="es-PE" b="1" dirty="0">
                <a:solidFill>
                  <a:schemeClr val="tx1"/>
                </a:solidFill>
              </a:rPr>
              <a:t>Mujeres en edad fértil</a:t>
            </a:r>
          </a:p>
          <a:p>
            <a:pPr algn="ctr"/>
            <a:r>
              <a:rPr lang="es-PE" altLang="es-PE" b="1" dirty="0">
                <a:solidFill>
                  <a:schemeClr val="tx1"/>
                </a:solidFill>
              </a:rPr>
              <a:t>20,6% (ENDES 2022)</a:t>
            </a:r>
          </a:p>
        </p:txBody>
      </p:sp>
      <p:sp>
        <p:nvSpPr>
          <p:cNvPr id="21" name="TextBox 14"/>
          <p:cNvSpPr txBox="1">
            <a:spLocks noChangeArrowheads="1"/>
          </p:cNvSpPr>
          <p:nvPr/>
        </p:nvSpPr>
        <p:spPr bwMode="auto">
          <a:xfrm>
            <a:off x="8025054" y="1461800"/>
            <a:ext cx="4038600" cy="70788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lang="es-PE"/>
            </a:defPPr>
            <a:lvl1pPr algn="ctr">
              <a:defRPr sz="2000" b="1">
                <a:solidFill>
                  <a:srgbClr val="002060"/>
                </a:solidFill>
                <a:latin typeface="Helvetica Light"/>
                <a:ea typeface="Helvetica Light"/>
                <a:cs typeface="Helvetica Light"/>
              </a:defRPr>
            </a:lvl1pPr>
          </a:lstStyle>
          <a:p>
            <a:r>
              <a:rPr lang="es-PE" dirty="0"/>
              <a:t>POR EXCESO</a:t>
            </a:r>
          </a:p>
          <a:p>
            <a:r>
              <a:rPr lang="es-PE" dirty="0"/>
              <a:t>Sobrepeso y obesidad</a:t>
            </a:r>
          </a:p>
        </p:txBody>
      </p:sp>
      <p:sp>
        <p:nvSpPr>
          <p:cNvPr id="22" name="27 Rectángulo"/>
          <p:cNvSpPr>
            <a:spLocks noChangeArrowheads="1"/>
          </p:cNvSpPr>
          <p:nvPr/>
        </p:nvSpPr>
        <p:spPr bwMode="auto">
          <a:xfrm>
            <a:off x="4811625" y="3451180"/>
            <a:ext cx="1848519" cy="116570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endParaRPr lang="es-PE" altLang="es-PE" sz="2025" b="1" dirty="0">
              <a:solidFill>
                <a:srgbClr val="002060"/>
              </a:solidFill>
            </a:endParaRPr>
          </a:p>
          <a:p>
            <a:pPr algn="ctr"/>
            <a:endParaRPr lang="es-PE" altLang="es-PE" sz="1050" b="1" dirty="0">
              <a:solidFill>
                <a:srgbClr val="002060"/>
              </a:solidFill>
            </a:endParaRPr>
          </a:p>
          <a:p>
            <a:pPr algn="ctr"/>
            <a:endParaRPr lang="es-PE" altLang="es-PE" sz="1200" b="1" dirty="0">
              <a:solidFill>
                <a:srgbClr val="002060"/>
              </a:solidFill>
            </a:endParaRPr>
          </a:p>
          <a:p>
            <a:pPr algn="ctr"/>
            <a:endParaRPr lang="es-PE" altLang="es-PE" sz="900" b="1" dirty="0">
              <a:solidFill>
                <a:srgbClr val="002060"/>
              </a:solidFill>
            </a:endParaRPr>
          </a:p>
          <a:p>
            <a:pPr algn="ctr"/>
            <a:endParaRPr lang="es-PE" altLang="es-PE" sz="900" b="1" dirty="0">
              <a:solidFill>
                <a:srgbClr val="002060"/>
              </a:solidFill>
            </a:endParaRPr>
          </a:p>
          <a:p>
            <a:pPr algn="ctr"/>
            <a:endParaRPr lang="es-PE" altLang="es-PE" sz="900" b="1" dirty="0">
              <a:solidFill>
                <a:srgbClr val="002060"/>
              </a:solidFill>
            </a:endParaRPr>
          </a:p>
        </p:txBody>
      </p:sp>
      <p:sp>
        <p:nvSpPr>
          <p:cNvPr id="23" name="36 Elipse"/>
          <p:cNvSpPr/>
          <p:nvPr/>
        </p:nvSpPr>
        <p:spPr bwMode="auto">
          <a:xfrm>
            <a:off x="8034025" y="2161653"/>
            <a:ext cx="4011576" cy="95134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es-PE" b="1" dirty="0" err="1">
                <a:solidFill>
                  <a:schemeClr val="tx1"/>
                </a:solidFill>
              </a:rPr>
              <a:t>Niños</a:t>
            </a:r>
            <a:r>
              <a:rPr lang="en-US" altLang="es-PE" b="1" dirty="0">
                <a:solidFill>
                  <a:schemeClr val="tx1"/>
                </a:solidFill>
              </a:rPr>
              <a:t> &lt;</a:t>
            </a:r>
            <a:r>
              <a:rPr lang="es-PE" altLang="es-PE" b="1" dirty="0">
                <a:solidFill>
                  <a:schemeClr val="tx1"/>
                </a:solidFill>
              </a:rPr>
              <a:t> de 5 años:</a:t>
            </a:r>
          </a:p>
          <a:p>
            <a:pPr algn="ctr"/>
            <a:r>
              <a:rPr lang="es-PE" altLang="es-PE" b="1" dirty="0">
                <a:solidFill>
                  <a:schemeClr val="tx1"/>
                </a:solidFill>
              </a:rPr>
              <a:t> 8,4% (INS, 2022)</a:t>
            </a:r>
          </a:p>
        </p:txBody>
      </p:sp>
      <p:sp>
        <p:nvSpPr>
          <p:cNvPr id="24" name="36 Elipse"/>
          <p:cNvSpPr/>
          <p:nvPr/>
        </p:nvSpPr>
        <p:spPr bwMode="auto">
          <a:xfrm>
            <a:off x="8057789" y="3332611"/>
            <a:ext cx="3964048" cy="95134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s-PE" altLang="es-PE" b="1" dirty="0">
                <a:solidFill>
                  <a:schemeClr val="tx1"/>
                </a:solidFill>
              </a:rPr>
              <a:t> Niños 5 a 9 años</a:t>
            </a:r>
          </a:p>
          <a:p>
            <a:pPr algn="ctr"/>
            <a:r>
              <a:rPr lang="es-PE" altLang="es-PE" b="1" dirty="0">
                <a:solidFill>
                  <a:schemeClr val="tx1"/>
                </a:solidFill>
              </a:rPr>
              <a:t>37.4% (INS, 2021)</a:t>
            </a:r>
          </a:p>
        </p:txBody>
      </p:sp>
      <p:sp>
        <p:nvSpPr>
          <p:cNvPr id="25" name="36 Elipse"/>
          <p:cNvSpPr/>
          <p:nvPr/>
        </p:nvSpPr>
        <p:spPr bwMode="auto">
          <a:xfrm>
            <a:off x="8115299" y="4492377"/>
            <a:ext cx="4076700" cy="1072488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lIns="0" tIns="3600" rIns="3600" anchor="ctr"/>
          <a:lstStyle/>
          <a:p>
            <a:pPr algn="ctr"/>
            <a:r>
              <a:rPr lang="es-PE" altLang="es-PE" b="1" dirty="0">
                <a:solidFill>
                  <a:schemeClr val="tx1"/>
                </a:solidFill>
              </a:rPr>
              <a:t>12 a 17 años: 25,0% (INS, 2017-8)</a:t>
            </a:r>
          </a:p>
          <a:p>
            <a:pPr algn="ctr"/>
            <a:r>
              <a:rPr lang="es-PE" altLang="es-PE" b="1" dirty="0">
                <a:solidFill>
                  <a:schemeClr val="tx1"/>
                </a:solidFill>
              </a:rPr>
              <a:t>15-19 años: 33,8% (ENDES 2022)</a:t>
            </a:r>
          </a:p>
        </p:txBody>
      </p:sp>
      <p:sp>
        <p:nvSpPr>
          <p:cNvPr id="26" name="36 Elipse"/>
          <p:cNvSpPr/>
          <p:nvPr/>
        </p:nvSpPr>
        <p:spPr bwMode="auto">
          <a:xfrm>
            <a:off x="8045441" y="5680605"/>
            <a:ext cx="3988745" cy="951343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0000"/>
            </a:solidFill>
            <a:prstDash val="dash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lIns="0" tIns="3600" rIns="3600" anchor="ctr"/>
          <a:lstStyle/>
          <a:p>
            <a:pPr algn="ctr"/>
            <a:r>
              <a:rPr lang="es-PE" altLang="es-PE" b="1" dirty="0">
                <a:solidFill>
                  <a:schemeClr val="tx1"/>
                </a:solidFill>
              </a:rPr>
              <a:t>Mayores de 15 años</a:t>
            </a:r>
          </a:p>
          <a:p>
            <a:pPr algn="ctr"/>
            <a:r>
              <a:rPr lang="es-PE" altLang="es-PE" b="1" dirty="0">
                <a:solidFill>
                  <a:schemeClr val="tx1"/>
                </a:solidFill>
              </a:rPr>
              <a:t>63,1% (ENDES 2022)</a:t>
            </a:r>
          </a:p>
        </p:txBody>
      </p:sp>
      <p:sp>
        <p:nvSpPr>
          <p:cNvPr id="27" name="36 Elipse"/>
          <p:cNvSpPr/>
          <p:nvPr/>
        </p:nvSpPr>
        <p:spPr bwMode="auto">
          <a:xfrm>
            <a:off x="286982" y="5693037"/>
            <a:ext cx="3652441" cy="1015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s-PE" altLang="es-PE" sz="2400" b="1" dirty="0">
                <a:solidFill>
                  <a:schemeClr val="tx1"/>
                </a:solidFill>
              </a:rPr>
              <a:t>¿?</a:t>
            </a:r>
          </a:p>
          <a:p>
            <a:pPr algn="ctr"/>
            <a:r>
              <a:rPr lang="es-PE" altLang="es-PE" b="1" dirty="0">
                <a:solidFill>
                  <a:schemeClr val="tx1"/>
                </a:solidFill>
              </a:rPr>
              <a:t>Zinc y otras</a:t>
            </a:r>
          </a:p>
        </p:txBody>
      </p:sp>
      <p:cxnSp>
        <p:nvCxnSpPr>
          <p:cNvPr id="28" name="Straight Connector 12"/>
          <p:cNvCxnSpPr/>
          <p:nvPr/>
        </p:nvCxnSpPr>
        <p:spPr bwMode="auto">
          <a:xfrm>
            <a:off x="3939423" y="3809850"/>
            <a:ext cx="459287" cy="214392"/>
          </a:xfrm>
          <a:prstGeom prst="line">
            <a:avLst/>
          </a:prstGeom>
          <a:ln w="38100" cmpd="sng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12"/>
          <p:cNvCxnSpPr>
            <a:stCxn id="20" idx="6"/>
            <a:endCxn id="13" idx="3"/>
          </p:cNvCxnSpPr>
          <p:nvPr/>
        </p:nvCxnSpPr>
        <p:spPr bwMode="auto">
          <a:xfrm flipV="1">
            <a:off x="3939423" y="4728204"/>
            <a:ext cx="623039" cy="271673"/>
          </a:xfrm>
          <a:prstGeom prst="line">
            <a:avLst/>
          </a:prstGeom>
          <a:ln w="38100" cmpd="sng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12"/>
          <p:cNvCxnSpPr/>
          <p:nvPr/>
        </p:nvCxnSpPr>
        <p:spPr bwMode="auto">
          <a:xfrm flipV="1">
            <a:off x="4017919" y="4910881"/>
            <a:ext cx="2306209" cy="1400087"/>
          </a:xfrm>
          <a:prstGeom prst="line">
            <a:avLst/>
          </a:prstGeom>
          <a:ln w="38100" cmpd="sng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12"/>
          <p:cNvCxnSpPr>
            <a:endCxn id="24" idx="2"/>
          </p:cNvCxnSpPr>
          <p:nvPr/>
        </p:nvCxnSpPr>
        <p:spPr bwMode="auto">
          <a:xfrm flipV="1">
            <a:off x="7740502" y="3808283"/>
            <a:ext cx="317287" cy="199747"/>
          </a:xfrm>
          <a:prstGeom prst="line">
            <a:avLst/>
          </a:prstGeom>
          <a:ln w="38100" cmpd="sng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12"/>
          <p:cNvCxnSpPr>
            <a:stCxn id="13" idx="5"/>
            <a:endCxn id="25" idx="2"/>
          </p:cNvCxnSpPr>
          <p:nvPr/>
        </p:nvCxnSpPr>
        <p:spPr bwMode="auto">
          <a:xfrm>
            <a:off x="7570757" y="4728204"/>
            <a:ext cx="544542" cy="300417"/>
          </a:xfrm>
          <a:prstGeom prst="line">
            <a:avLst/>
          </a:prstGeom>
          <a:ln w="38100" cmpd="sng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12"/>
          <p:cNvCxnSpPr>
            <a:endCxn id="26" idx="2"/>
          </p:cNvCxnSpPr>
          <p:nvPr/>
        </p:nvCxnSpPr>
        <p:spPr bwMode="auto">
          <a:xfrm>
            <a:off x="5988113" y="4911575"/>
            <a:ext cx="2057328" cy="1244702"/>
          </a:xfrm>
          <a:prstGeom prst="line">
            <a:avLst/>
          </a:prstGeom>
          <a:ln w="38100" cmpd="sng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2CAA2-0EB2-E562-D602-2D259F6C4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1765"/>
            <a:ext cx="10515600" cy="1325563"/>
          </a:xfrm>
        </p:spPr>
        <p:txBody>
          <a:bodyPr/>
          <a:lstStyle/>
          <a:p>
            <a:r>
              <a:rPr lang="es-PE" dirty="0"/>
              <a:t>Bolivia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00FDF0A-74A6-1791-8161-62D3766C4B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00" y="1285555"/>
            <a:ext cx="6340025" cy="412257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D71D626-0FE0-FAB6-CF8B-13ABFC14F4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6742" y="2743199"/>
            <a:ext cx="6215258" cy="4122579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44F24B64-02B2-3C46-AE52-7651A46DD86E}"/>
              </a:ext>
            </a:extLst>
          </p:cNvPr>
          <p:cNvSpPr/>
          <p:nvPr/>
        </p:nvSpPr>
        <p:spPr>
          <a:xfrm>
            <a:off x="9814560" y="5679440"/>
            <a:ext cx="1066800" cy="41957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091002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1A72F-1B65-3684-5987-B66FF4EBA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/>
              <a:t>Ecuador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C0CCE6D-BAB8-7A9A-01F6-27AC425A5C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802" y="1923097"/>
            <a:ext cx="4410075" cy="34385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BB98216-9511-2D53-0AC0-A288B66CD2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132646"/>
            <a:ext cx="4114800" cy="301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8923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Manojos de hierbas en una tabla de madera">
            <a:extLst>
              <a:ext uri="{FF2B5EF4-FFF2-40B4-BE49-F238E27FC236}">
                <a16:creationId xmlns:a16="http://schemas.microsoft.com/office/drawing/2014/main" id="{76307AC8-816F-F17C-5022-36984D3F28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5627" b="-1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3F0FA57-18E0-4DC4-3B15-C1AAF3A22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700" dirty="0" err="1">
                <a:solidFill>
                  <a:schemeClr val="bg1"/>
                </a:solidFill>
                <a:effectLst/>
              </a:rPr>
              <a:t>Aportes</a:t>
            </a:r>
            <a:r>
              <a:rPr lang="en-US" sz="3700" dirty="0">
                <a:solidFill>
                  <a:schemeClr val="bg1"/>
                </a:solidFill>
                <a:effectLst/>
              </a:rPr>
              <a:t> de la </a:t>
            </a:r>
            <a:r>
              <a:rPr lang="en-US" sz="3700" dirty="0" err="1">
                <a:solidFill>
                  <a:schemeClr val="bg1"/>
                </a:solidFill>
                <a:effectLst/>
              </a:rPr>
              <a:t>agroecología</a:t>
            </a:r>
            <a:r>
              <a:rPr lang="en-US" sz="3700" dirty="0">
                <a:solidFill>
                  <a:schemeClr val="bg1"/>
                </a:solidFill>
                <a:effectLst/>
              </a:rPr>
              <a:t> a la </a:t>
            </a:r>
            <a:r>
              <a:rPr lang="en-US" sz="3700" dirty="0" err="1">
                <a:solidFill>
                  <a:schemeClr val="bg1"/>
                </a:solidFill>
                <a:effectLst/>
              </a:rPr>
              <a:t>nutrición</a:t>
            </a:r>
            <a:r>
              <a:rPr lang="en-US" sz="3700" dirty="0">
                <a:solidFill>
                  <a:schemeClr val="bg1"/>
                </a:solidFill>
                <a:effectLst/>
              </a:rPr>
              <a:t> (</a:t>
            </a:r>
            <a:r>
              <a:rPr lang="en-US" sz="3700" dirty="0" err="1">
                <a:solidFill>
                  <a:schemeClr val="bg1"/>
                </a:solidFill>
                <a:effectLst/>
              </a:rPr>
              <a:t>en</a:t>
            </a:r>
            <a:r>
              <a:rPr lang="en-US" sz="3700" dirty="0">
                <a:solidFill>
                  <a:schemeClr val="bg1"/>
                </a:solidFill>
                <a:effectLst/>
              </a:rPr>
              <a:t> </a:t>
            </a:r>
            <a:r>
              <a:rPr lang="en-US" sz="3700" dirty="0" err="1">
                <a:solidFill>
                  <a:schemeClr val="bg1"/>
                </a:solidFill>
                <a:effectLst/>
              </a:rPr>
              <a:t>términos</a:t>
            </a:r>
            <a:r>
              <a:rPr lang="en-US" sz="3700" dirty="0">
                <a:solidFill>
                  <a:schemeClr val="bg1"/>
                </a:solidFill>
                <a:effectLst/>
              </a:rPr>
              <a:t> de </a:t>
            </a:r>
            <a:r>
              <a:rPr lang="en-US" sz="3700" dirty="0" err="1">
                <a:solidFill>
                  <a:schemeClr val="bg1"/>
                </a:solidFill>
                <a:effectLst/>
              </a:rPr>
              <a:t>agrobiodiversidad</a:t>
            </a:r>
            <a:r>
              <a:rPr lang="en-US" sz="3700" dirty="0">
                <a:solidFill>
                  <a:schemeClr val="bg1"/>
                </a:solidFill>
                <a:effectLst/>
              </a:rPr>
              <a:t>)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93996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51793" y="365125"/>
            <a:ext cx="11272345" cy="1325563"/>
          </a:xfrm>
        </p:spPr>
        <p:txBody>
          <a:bodyPr>
            <a:normAutofit fontScale="90000"/>
          </a:bodyPr>
          <a:lstStyle/>
          <a:p>
            <a:br>
              <a:rPr lang="es-PE" b="1" dirty="0">
                <a:solidFill>
                  <a:srgbClr val="002060"/>
                </a:solidFill>
                <a:latin typeface="+mn-lt"/>
              </a:rPr>
            </a:br>
            <a:r>
              <a:rPr lang="es-PE" b="1" dirty="0">
                <a:solidFill>
                  <a:srgbClr val="002060"/>
                </a:solidFill>
                <a:latin typeface="+mn-lt"/>
              </a:rPr>
              <a:t>Comprendiendo los caminos de la agrobiodiversidad hacia la diversidad de la dieta </a:t>
            </a:r>
            <a:br>
              <a:rPr lang="es-PE" dirty="0"/>
            </a:br>
            <a:endParaRPr lang="es-PE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07067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2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US" sz="32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sz="3200" b="1" dirty="0" err="1">
                <a:solidFill>
                  <a:srgbClr val="002060"/>
                </a:solidFill>
              </a:rPr>
              <a:t>Objetivo</a:t>
            </a:r>
            <a:endParaRPr lang="en-US" sz="3200" b="1" dirty="0">
              <a:solidFill>
                <a:srgbClr val="002060"/>
              </a:solidFill>
            </a:endParaRPr>
          </a:p>
          <a:p>
            <a:r>
              <a:rPr lang="en-US" sz="3200" b="1" dirty="0" err="1">
                <a:solidFill>
                  <a:srgbClr val="002060"/>
                </a:solidFill>
              </a:rPr>
              <a:t>Determinar</a:t>
            </a:r>
            <a:r>
              <a:rPr lang="en-US" sz="3200" b="1" dirty="0">
                <a:solidFill>
                  <a:srgbClr val="002060"/>
                </a:solidFill>
              </a:rPr>
              <a:t> la </a:t>
            </a:r>
            <a:r>
              <a:rPr lang="en-US" sz="3200" b="1" dirty="0" err="1">
                <a:solidFill>
                  <a:srgbClr val="002060"/>
                </a:solidFill>
              </a:rPr>
              <a:t>relación</a:t>
            </a:r>
            <a:r>
              <a:rPr lang="en-US" sz="3200" b="1" dirty="0">
                <a:solidFill>
                  <a:srgbClr val="002060"/>
                </a:solidFill>
              </a:rPr>
              <a:t> entre </a:t>
            </a:r>
            <a:r>
              <a:rPr lang="en-US" sz="3200" b="1" dirty="0" err="1">
                <a:solidFill>
                  <a:srgbClr val="002060"/>
                </a:solidFill>
              </a:rPr>
              <a:t>Agrobiodiversidad</a:t>
            </a:r>
            <a:r>
              <a:rPr lang="en-US" sz="3200" b="1" dirty="0">
                <a:solidFill>
                  <a:srgbClr val="002060"/>
                </a:solidFill>
              </a:rPr>
              <a:t> al </a:t>
            </a:r>
            <a:r>
              <a:rPr lang="en-US" sz="3200" b="1" dirty="0" err="1">
                <a:solidFill>
                  <a:srgbClr val="002060"/>
                </a:solidFill>
              </a:rPr>
              <a:t>nivel</a:t>
            </a:r>
            <a:r>
              <a:rPr lang="en-US" sz="3200" b="1" dirty="0">
                <a:solidFill>
                  <a:srgbClr val="002060"/>
                </a:solidFill>
              </a:rPr>
              <a:t> de la </a:t>
            </a:r>
            <a:r>
              <a:rPr lang="en-US" sz="3200" b="1" dirty="0" err="1">
                <a:solidFill>
                  <a:srgbClr val="002060"/>
                </a:solidFill>
              </a:rPr>
              <a:t>granja</a:t>
            </a:r>
            <a:r>
              <a:rPr lang="en-US" sz="3200" b="1" dirty="0">
                <a:solidFill>
                  <a:srgbClr val="002060"/>
                </a:solidFill>
              </a:rPr>
              <a:t> (</a:t>
            </a:r>
            <a:r>
              <a:rPr lang="en-US" sz="3200" b="1" dirty="0" err="1">
                <a:solidFill>
                  <a:srgbClr val="002060"/>
                </a:solidFill>
              </a:rPr>
              <a:t>chacra</a:t>
            </a:r>
            <a:r>
              <a:rPr lang="en-US" sz="3200" b="1" dirty="0">
                <a:solidFill>
                  <a:srgbClr val="002060"/>
                </a:solidFill>
              </a:rPr>
              <a:t> y </a:t>
            </a:r>
            <a:r>
              <a:rPr lang="en-US" sz="3200" b="1" dirty="0" err="1">
                <a:solidFill>
                  <a:srgbClr val="002060"/>
                </a:solidFill>
              </a:rPr>
              <a:t>huerto</a:t>
            </a:r>
            <a:r>
              <a:rPr lang="en-US" sz="3200" b="1" dirty="0">
                <a:solidFill>
                  <a:srgbClr val="002060"/>
                </a:solidFill>
              </a:rPr>
              <a:t>) y </a:t>
            </a:r>
            <a:r>
              <a:rPr lang="en-US" sz="3200" b="1" dirty="0" err="1">
                <a:solidFill>
                  <a:srgbClr val="002060"/>
                </a:solidFill>
              </a:rPr>
              <a:t>Diversidad</a:t>
            </a:r>
            <a:r>
              <a:rPr lang="en-US" sz="3200" b="1" dirty="0">
                <a:solidFill>
                  <a:srgbClr val="002060"/>
                </a:solidFill>
              </a:rPr>
              <a:t> y </a:t>
            </a:r>
            <a:r>
              <a:rPr lang="en-US" sz="3200" b="1" dirty="0" err="1">
                <a:solidFill>
                  <a:srgbClr val="002060"/>
                </a:solidFill>
              </a:rPr>
              <a:t>Calidad</a:t>
            </a:r>
            <a:r>
              <a:rPr lang="en-US" sz="3200" b="1" dirty="0">
                <a:solidFill>
                  <a:srgbClr val="002060"/>
                </a:solidFill>
              </a:rPr>
              <a:t> de la </a:t>
            </a:r>
            <a:r>
              <a:rPr lang="en-US" sz="3200" b="1" dirty="0" err="1">
                <a:solidFill>
                  <a:srgbClr val="002060"/>
                </a:solidFill>
              </a:rPr>
              <a:t>dieta</a:t>
            </a:r>
            <a:r>
              <a:rPr lang="en-US" sz="3200" b="1" dirty="0">
                <a:solidFill>
                  <a:srgbClr val="002060"/>
                </a:solidFill>
              </a:rPr>
              <a:t> en </a:t>
            </a:r>
            <a:r>
              <a:rPr lang="en-US" sz="3200" b="1" dirty="0" err="1">
                <a:solidFill>
                  <a:srgbClr val="002060"/>
                </a:solidFill>
              </a:rPr>
              <a:t>mujeres</a:t>
            </a:r>
            <a:r>
              <a:rPr lang="en-US" sz="3200" b="1" dirty="0">
                <a:solidFill>
                  <a:srgbClr val="002060"/>
                </a:solidFill>
              </a:rPr>
              <a:t>. </a:t>
            </a:r>
          </a:p>
          <a:p>
            <a:pPr marL="457200" lvl="1" indent="0">
              <a:buNone/>
            </a:pPr>
            <a:r>
              <a:rPr lang="es-PE" b="1" dirty="0">
                <a:solidFill>
                  <a:srgbClr val="002060"/>
                </a:solidFill>
              </a:rPr>
              <a:t>								</a:t>
            </a:r>
            <a:r>
              <a:rPr lang="es-PE" sz="1800" b="1" dirty="0">
                <a:solidFill>
                  <a:srgbClr val="002060"/>
                </a:solidFill>
              </a:rPr>
              <a:t>Financiamiento</a:t>
            </a:r>
          </a:p>
          <a:p>
            <a:pPr marL="914400" lvl="2" indent="0">
              <a:buNone/>
            </a:pPr>
            <a:r>
              <a:rPr lang="en-US" sz="1800" b="1" dirty="0">
                <a:solidFill>
                  <a:srgbClr val="002060"/>
                </a:solidFill>
              </a:rPr>
              <a:t>							</a:t>
            </a:r>
            <a:r>
              <a:rPr lang="es-PE" sz="1800" b="1" dirty="0">
                <a:solidFill>
                  <a:srgbClr val="002060"/>
                </a:solidFill>
              </a:rPr>
              <a:t>Daniel &amp; Nina </a:t>
            </a:r>
            <a:r>
              <a:rPr lang="es-PE" sz="1800" b="1" dirty="0" err="1">
                <a:solidFill>
                  <a:srgbClr val="002060"/>
                </a:solidFill>
              </a:rPr>
              <a:t>Foundation</a:t>
            </a:r>
            <a:r>
              <a:rPr lang="es-PE" sz="1800" b="1" dirty="0">
                <a:solidFill>
                  <a:srgbClr val="002060"/>
                </a:solidFill>
              </a:rPr>
              <a:t> </a:t>
            </a:r>
          </a:p>
          <a:p>
            <a:endParaRPr lang="en-US" sz="18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s-PE" sz="3200" b="1" dirty="0">
              <a:solidFill>
                <a:srgbClr val="002060"/>
              </a:solidFill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919656" y="1576581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PE" b="1" dirty="0">
                <a:solidFill>
                  <a:srgbClr val="002060"/>
                </a:solidFill>
              </a:rPr>
              <a:t>Estudio IIN- UM- CIAT – </a:t>
            </a:r>
            <a:r>
              <a:rPr lang="es-PE" b="1" dirty="0" err="1">
                <a:solidFill>
                  <a:srgbClr val="002060"/>
                </a:solidFill>
              </a:rPr>
              <a:t>Penn</a:t>
            </a:r>
            <a:r>
              <a:rPr lang="es-PE" b="1" dirty="0">
                <a:solidFill>
                  <a:srgbClr val="002060"/>
                </a:solidFill>
              </a:rPr>
              <a:t> </a:t>
            </a:r>
            <a:r>
              <a:rPr lang="es-PE" b="1" dirty="0" err="1">
                <a:solidFill>
                  <a:srgbClr val="002060"/>
                </a:solidFill>
              </a:rPr>
              <a:t>State</a:t>
            </a:r>
            <a:r>
              <a:rPr lang="es-PE" b="1" dirty="0">
                <a:solidFill>
                  <a:srgbClr val="002060"/>
                </a:solidFill>
              </a:rPr>
              <a:t> U: </a:t>
            </a:r>
            <a:br>
              <a:rPr lang="es-PE" b="1" dirty="0">
                <a:solidFill>
                  <a:srgbClr val="002060"/>
                </a:solidFill>
              </a:rPr>
            </a:br>
            <a:endParaRPr lang="es-E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 err="1">
                <a:solidFill>
                  <a:srgbClr val="17375E"/>
                </a:solidFill>
                <a:latin typeface="Arial Black" panose="020B0A04020102020204"/>
                <a:cs typeface="Arial Black" panose="020B0A04020102020204"/>
              </a:rPr>
              <a:t>Resultados</a:t>
            </a:r>
            <a:r>
              <a:rPr lang="en-US" sz="3200" b="1" dirty="0">
                <a:solidFill>
                  <a:srgbClr val="17375E"/>
                </a:solidFill>
                <a:latin typeface="Arial Black" panose="020B0A04020102020204"/>
                <a:cs typeface="Arial Black" panose="020B0A04020102020204"/>
              </a:rPr>
              <a:t> </a:t>
            </a:r>
            <a:r>
              <a:rPr lang="en-US" sz="3200" b="1" dirty="0" err="1">
                <a:solidFill>
                  <a:srgbClr val="17375E"/>
                </a:solidFill>
                <a:latin typeface="Arial Black" panose="020B0A04020102020204"/>
                <a:cs typeface="Arial Black" panose="020B0A04020102020204"/>
              </a:rPr>
              <a:t>Agrobiodiversidad</a:t>
            </a:r>
            <a:endParaRPr lang="en-US" sz="3200" b="1" dirty="0">
              <a:solidFill>
                <a:srgbClr val="17375E"/>
              </a:solidFill>
              <a:latin typeface="Arial Black" panose="020B0A04020102020204"/>
              <a:cs typeface="Arial Black" panose="020B0A04020102020204"/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s-PE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2400" dirty="0"/>
                        <a:t>%  o  media (</a:t>
                      </a:r>
                      <a:r>
                        <a:rPr lang="es-PE" sz="2400" dirty="0" err="1"/>
                        <a:t>ds</a:t>
                      </a:r>
                      <a:r>
                        <a:rPr lang="es-PE" sz="24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2400" dirty="0"/>
                        <a:t>Rango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PE" sz="2400" b="1" dirty="0" err="1"/>
                        <a:t>N°</a:t>
                      </a:r>
                      <a:r>
                        <a:rPr lang="es-PE" sz="2400" b="1" dirty="0"/>
                        <a:t> de especies de Cultivos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PE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PE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PE" sz="2400" b="1" dirty="0"/>
                        <a:t>Chacra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2400" b="1" dirty="0"/>
                        <a:t>2.5 (1.4)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2400" b="1" dirty="0"/>
                        <a:t>1 – 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8915">
                <a:tc>
                  <a:txBody>
                    <a:bodyPr/>
                    <a:lstStyle/>
                    <a:p>
                      <a:pPr algn="ctr"/>
                      <a:r>
                        <a:rPr lang="es-PE" sz="2400" b="1" dirty="0"/>
                        <a:t>Huerto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2400" b="1" dirty="0"/>
                        <a:t>7.2 (4.6)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2400" b="1" dirty="0"/>
                        <a:t>1 – 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s-PE" sz="2400" b="1" dirty="0" err="1"/>
                        <a:t>N°</a:t>
                      </a:r>
                      <a:r>
                        <a:rPr lang="es-PE" sz="2400" b="1" dirty="0"/>
                        <a:t> de especies de Cultivos y animales: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PE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PE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PE" sz="2400" b="1" dirty="0"/>
                        <a:t>Chacra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2400" b="1" dirty="0"/>
                        <a:t>6.1 (2.2)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2400" b="1" dirty="0"/>
                        <a:t>1 – 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PE" sz="2400" b="1" dirty="0"/>
                        <a:t>Huerto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2400" b="1" dirty="0"/>
                        <a:t>10.8 (5.0)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2400" b="1" dirty="0"/>
                        <a:t>2 - 29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30618" y="1567089"/>
          <a:ext cx="10676756" cy="3449235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7278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110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73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77347">
                <a:tc>
                  <a:txBody>
                    <a:bodyPr/>
                    <a:lstStyle/>
                    <a:p>
                      <a:endParaRPr lang="en-US" sz="2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effectLst/>
                        </a:rPr>
                        <a:t>% or mean (SD)</a:t>
                      </a:r>
                      <a:endParaRPr lang="en-US" sz="2400" b="1" dirty="0">
                        <a:effectLst/>
                        <a:latin typeface="+mn-lt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effectLst/>
                        </a:rPr>
                        <a:t>Range</a:t>
                      </a:r>
                      <a:endParaRPr lang="en-US" sz="2400" b="1" dirty="0">
                        <a:effectLst/>
                        <a:latin typeface="+mn-lt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6160">
                <a:tc>
                  <a:txBody>
                    <a:bodyPr/>
                    <a:lstStyle/>
                    <a:p>
                      <a:r>
                        <a:rPr lang="en-US" sz="2400" kern="1200" baseline="0" dirty="0">
                          <a:solidFill>
                            <a:schemeClr val="tx1"/>
                          </a:solidFill>
                          <a:effectLst/>
                        </a:rPr>
                        <a:t>Score </a:t>
                      </a:r>
                      <a:r>
                        <a:rPr lang="en-US" sz="2400" kern="1200" baseline="0" dirty="0" err="1">
                          <a:solidFill>
                            <a:schemeClr val="tx1"/>
                          </a:solidFill>
                          <a:effectLst/>
                        </a:rPr>
                        <a:t>Diversidad</a:t>
                      </a:r>
                      <a:r>
                        <a:rPr lang="en-US" sz="2400" kern="1200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kern="1200" baseline="0" dirty="0" err="1">
                          <a:solidFill>
                            <a:schemeClr val="tx1"/>
                          </a:solidFill>
                          <a:effectLst/>
                        </a:rPr>
                        <a:t>dietética</a:t>
                      </a:r>
                      <a:r>
                        <a:rPr lang="en-US" sz="2400" kern="1200" baseline="0" dirty="0">
                          <a:solidFill>
                            <a:schemeClr val="tx1"/>
                          </a:solidFill>
                          <a:effectLst/>
                        </a:rPr>
                        <a:t> (DDS) </a:t>
                      </a:r>
                      <a:endParaRPr lang="en-US" sz="24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2000" b="1" dirty="0"/>
                        <a:t>4.6 (1.6)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effectLst/>
                        </a:rPr>
                        <a:t>1, 9</a:t>
                      </a:r>
                      <a:endParaRPr lang="en-US" sz="2200" dirty="0">
                        <a:effectLst/>
                        <a:latin typeface="+mn-lt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2864">
                <a:tc>
                  <a:txBody>
                    <a:bodyPr/>
                    <a:lstStyle/>
                    <a:p>
                      <a:r>
                        <a:rPr lang="en-US" sz="2400" kern="1200" baseline="0" dirty="0">
                          <a:solidFill>
                            <a:schemeClr val="tx1"/>
                          </a:solidFill>
                          <a:effectLst/>
                        </a:rPr>
                        <a:t>*</a:t>
                      </a:r>
                      <a:r>
                        <a:rPr lang="en-US" sz="2400" kern="1200" baseline="0" dirty="0" err="1">
                          <a:solidFill>
                            <a:schemeClr val="tx1"/>
                          </a:solidFill>
                          <a:effectLst/>
                        </a:rPr>
                        <a:t>Diversidad</a:t>
                      </a:r>
                      <a:r>
                        <a:rPr lang="en-US" sz="2400" kern="1200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kern="1200" baseline="0" dirty="0" err="1">
                          <a:solidFill>
                            <a:schemeClr val="tx1"/>
                          </a:solidFill>
                          <a:effectLst/>
                        </a:rPr>
                        <a:t>dietética</a:t>
                      </a:r>
                      <a:r>
                        <a:rPr lang="en-US" sz="2400" kern="1200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kern="1200" baseline="0" dirty="0" err="1">
                          <a:solidFill>
                            <a:schemeClr val="tx1"/>
                          </a:solidFill>
                          <a:effectLst/>
                        </a:rPr>
                        <a:t>mínima</a:t>
                      </a:r>
                      <a:r>
                        <a:rPr lang="en-US" sz="2400" kern="1200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kern="1200" baseline="0" dirty="0" err="1">
                          <a:solidFill>
                            <a:schemeClr val="tx1"/>
                          </a:solidFill>
                          <a:effectLst/>
                        </a:rPr>
                        <a:t>para</a:t>
                      </a:r>
                      <a:r>
                        <a:rPr lang="en-US" sz="2400" kern="1200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kern="1200" baseline="0" dirty="0" err="1">
                          <a:solidFill>
                            <a:schemeClr val="tx1"/>
                          </a:solidFill>
                          <a:effectLst/>
                        </a:rPr>
                        <a:t>mujeres</a:t>
                      </a:r>
                      <a:r>
                        <a:rPr lang="en-US" sz="2400" kern="1200" baseline="0" dirty="0">
                          <a:solidFill>
                            <a:schemeClr val="tx1"/>
                          </a:solidFill>
                          <a:effectLst/>
                        </a:rPr>
                        <a:t> (MDD-W)% </a:t>
                      </a:r>
                      <a:endParaRPr lang="en-US" sz="24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2000" b="1" dirty="0"/>
                        <a:t>55.2 %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.</a:t>
                      </a:r>
                      <a:endParaRPr lang="en-US" sz="22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2864">
                <a:tc>
                  <a:txBody>
                    <a:bodyPr/>
                    <a:lstStyle/>
                    <a:p>
                      <a:r>
                        <a:rPr lang="es-PE" sz="2400" kern="1200" baseline="0" dirty="0">
                          <a:solidFill>
                            <a:schemeClr val="tx1"/>
                          </a:solidFill>
                          <a:effectLst/>
                        </a:rPr>
                        <a:t>**Promedio Probabilidad de Adecuación de 9 micronutrientes (MPA &gt;60%), % mujeres</a:t>
                      </a:r>
                      <a:endParaRPr lang="es-PE" sz="24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2000" b="1" dirty="0"/>
                        <a:t>9.3 %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2000" b="1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73527" y="560762"/>
            <a:ext cx="116449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rgbClr val="17375E"/>
                </a:solidFill>
                <a:latin typeface="Arial Black" panose="020B0A04020102020204"/>
                <a:ea typeface="+mj-ea"/>
                <a:cs typeface="Arial Black" panose="020B0A04020102020204"/>
              </a:rPr>
              <a:t>Resultados</a:t>
            </a:r>
            <a:r>
              <a:rPr lang="en-US" sz="3200" b="1" dirty="0">
                <a:solidFill>
                  <a:srgbClr val="17375E"/>
                </a:solidFill>
                <a:latin typeface="Arial Black" panose="020B0A04020102020204"/>
                <a:ea typeface="+mj-ea"/>
                <a:cs typeface="Arial Black" panose="020B0A04020102020204"/>
              </a:rPr>
              <a:t>: </a:t>
            </a:r>
            <a:r>
              <a:rPr lang="en-US" sz="3200" b="1" dirty="0" err="1">
                <a:solidFill>
                  <a:srgbClr val="17375E"/>
                </a:solidFill>
                <a:latin typeface="Arial Black" panose="020B0A04020102020204"/>
                <a:ea typeface="+mj-ea"/>
                <a:cs typeface="Arial Black" panose="020B0A04020102020204"/>
              </a:rPr>
              <a:t>Diversidad</a:t>
            </a:r>
            <a:r>
              <a:rPr lang="en-US" sz="3200" b="1" dirty="0">
                <a:solidFill>
                  <a:srgbClr val="17375E"/>
                </a:solidFill>
                <a:latin typeface="Arial Black" panose="020B0A04020102020204"/>
                <a:ea typeface="+mj-ea"/>
                <a:cs typeface="Arial Black" panose="020B0A04020102020204"/>
              </a:rPr>
              <a:t> </a:t>
            </a:r>
            <a:r>
              <a:rPr lang="en-US" sz="3200" b="1" dirty="0" err="1">
                <a:solidFill>
                  <a:srgbClr val="17375E"/>
                </a:solidFill>
                <a:latin typeface="Arial Black" panose="020B0A04020102020204"/>
                <a:ea typeface="+mj-ea"/>
                <a:cs typeface="Arial Black" panose="020B0A04020102020204"/>
              </a:rPr>
              <a:t>Dietetica</a:t>
            </a:r>
            <a:r>
              <a:rPr lang="en-US" sz="3200" b="1" dirty="0">
                <a:solidFill>
                  <a:srgbClr val="17375E"/>
                </a:solidFill>
                <a:latin typeface="Arial Black" panose="020B0A04020102020204"/>
                <a:ea typeface="+mj-ea"/>
                <a:cs typeface="Arial Black" panose="020B0A04020102020204"/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6991" y="6496283"/>
            <a:ext cx="141660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" pitchFamily="34" charset="0"/>
                <a:ea typeface="Helvetica" pitchFamily="34" charset="0"/>
                <a:cs typeface="Helvetica" pitchFamily="34" charset="0"/>
              </a:rPr>
              <a:t>n = 600 households</a:t>
            </a:r>
          </a:p>
        </p:txBody>
      </p:sp>
      <p:sp>
        <p:nvSpPr>
          <p:cNvPr id="5" name="4 Rectángulo"/>
          <p:cNvSpPr/>
          <p:nvPr/>
        </p:nvSpPr>
        <p:spPr>
          <a:xfrm>
            <a:off x="630618" y="5650907"/>
            <a:ext cx="114667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dirty="0"/>
              <a:t>*Indicador grueso que informa variedad de la dieta pero no necesariamente que está cubriendo micronutrientes</a:t>
            </a:r>
          </a:p>
          <a:p>
            <a:r>
              <a:rPr lang="es-ES_tradnl" dirty="0"/>
              <a:t>**Se ha trabajado solo 9 de 11 MN porque no contamos con </a:t>
            </a:r>
            <a:r>
              <a:rPr lang="es-ES_tradnl" dirty="0" err="1"/>
              <a:t>Vit</a:t>
            </a:r>
            <a:r>
              <a:rPr lang="es-ES_tradnl" dirty="0"/>
              <a:t> B 6 y 12 en la tabla de composición de alimentos.</a:t>
            </a:r>
            <a:endParaRPr lang="es-E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FEFA4-1666-9983-E239-927419C65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4DB3DD-D7D8-3D67-7426-DE941408DB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CDCEFEE-C97B-A85C-55AA-E7D249820B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520" y="135890"/>
            <a:ext cx="10876280" cy="6117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3489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opos de avena laminada en un bol de madera sobre la mesa">
            <a:extLst>
              <a:ext uri="{FF2B5EF4-FFF2-40B4-BE49-F238E27FC236}">
                <a16:creationId xmlns:a16="http://schemas.microsoft.com/office/drawing/2014/main" id="{EECB91B8-4B1A-807E-F229-A0B3FEF8DD5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074" b="965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870DEF6-46A2-D4F8-8BE6-91165D93EC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83934" y="1860919"/>
            <a:ext cx="4975280" cy="3108645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92CC05B-D796-FFBA-0F7C-DE0B5E753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0528" y="2299176"/>
            <a:ext cx="4131368" cy="157116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300" dirty="0" err="1">
                <a:effectLst/>
              </a:rPr>
              <a:t>Aportes</a:t>
            </a:r>
            <a:r>
              <a:rPr lang="en-US" sz="3300" dirty="0">
                <a:effectLst/>
              </a:rPr>
              <a:t> de la </a:t>
            </a:r>
            <a:r>
              <a:rPr lang="en-US" sz="3300" dirty="0" err="1">
                <a:effectLst/>
              </a:rPr>
              <a:t>nutrición</a:t>
            </a:r>
            <a:r>
              <a:rPr lang="en-US" sz="3300" dirty="0">
                <a:effectLst/>
              </a:rPr>
              <a:t> a la </a:t>
            </a:r>
            <a:r>
              <a:rPr lang="en-US" sz="3300" dirty="0" err="1">
                <a:effectLst/>
              </a:rPr>
              <a:t>agroecología</a:t>
            </a:r>
            <a:r>
              <a:rPr lang="en-US" sz="3300" dirty="0">
                <a:effectLst/>
              </a:rPr>
              <a:t> (</a:t>
            </a:r>
            <a:r>
              <a:rPr lang="en-US" sz="3300" dirty="0" err="1">
                <a:effectLst/>
              </a:rPr>
              <a:t>dietas</a:t>
            </a:r>
            <a:r>
              <a:rPr lang="en-US" sz="3300" dirty="0">
                <a:effectLst/>
              </a:rPr>
              <a:t>)</a:t>
            </a:r>
            <a:endParaRPr lang="en-US" sz="3300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22632D6-DED9-FDEC-FD9F-09FF0A4544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03170" y="403477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7762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>
            <a:extLst>
              <a:ext uri="{FF2B5EF4-FFF2-40B4-BE49-F238E27FC236}">
                <a16:creationId xmlns:a16="http://schemas.microsoft.com/office/drawing/2014/main" id="{F3098EBA-9FB1-16BC-81E7-AFAADFE7E601}"/>
              </a:ext>
            </a:extLst>
          </p:cNvPr>
          <p:cNvSpPr/>
          <p:nvPr/>
        </p:nvSpPr>
        <p:spPr>
          <a:xfrm>
            <a:off x="278522" y="254000"/>
            <a:ext cx="11547718" cy="6311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8" name="Title 17">
            <a:extLst>
              <a:ext uri="{FF2B5EF4-FFF2-40B4-BE49-F238E27FC236}">
                <a16:creationId xmlns:a16="http://schemas.microsoft.com/office/drawing/2014/main" id="{587A6930-0DFD-0457-3575-23C494F14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0" y="389009"/>
            <a:ext cx="11731752" cy="630936"/>
          </a:xfrm>
        </p:spPr>
        <p:txBody>
          <a:bodyPr>
            <a:normAutofit fontScale="90000"/>
          </a:bodyPr>
          <a:lstStyle/>
          <a:p>
            <a:r>
              <a:rPr lang="es-PE" dirty="0"/>
              <a:t>Sistema alimentario (convencional extendido)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6AD4D33-D25C-D726-7758-F8DC06A74122}"/>
              </a:ext>
            </a:extLst>
          </p:cNvPr>
          <p:cNvSpPr txBox="1"/>
          <p:nvPr/>
        </p:nvSpPr>
        <p:spPr>
          <a:xfrm>
            <a:off x="494448" y="3369459"/>
            <a:ext cx="3392481" cy="408623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Producción alimentaria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530E7D9-6C7C-0341-D157-57AF5CF14AF2}"/>
              </a:ext>
            </a:extLst>
          </p:cNvPr>
          <p:cNvSpPr txBox="1"/>
          <p:nvPr/>
        </p:nvSpPr>
        <p:spPr>
          <a:xfrm>
            <a:off x="6443381" y="3352433"/>
            <a:ext cx="2090427" cy="442674"/>
          </a:xfrm>
          <a:prstGeom prst="round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Mercados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3203287F-B742-A850-4FB9-9D2E2DCE8241}"/>
              </a:ext>
            </a:extLst>
          </p:cNvPr>
          <p:cNvCxnSpPr>
            <a:cxnSpLocks/>
            <a:stCxn id="19" idx="3"/>
            <a:endCxn id="20" idx="1"/>
          </p:cNvCxnSpPr>
          <p:nvPr/>
        </p:nvCxnSpPr>
        <p:spPr>
          <a:xfrm flipV="1">
            <a:off x="3886929" y="3573770"/>
            <a:ext cx="2556452" cy="1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71971FA5-A246-A54A-BB7B-FA3B1237DB5A}"/>
              </a:ext>
            </a:extLst>
          </p:cNvPr>
          <p:cNvCxnSpPr>
            <a:cxnSpLocks/>
            <a:stCxn id="19" idx="2"/>
            <a:endCxn id="23" idx="0"/>
          </p:cNvCxnSpPr>
          <p:nvPr/>
        </p:nvCxnSpPr>
        <p:spPr>
          <a:xfrm>
            <a:off x="2190689" y="3778082"/>
            <a:ext cx="10832" cy="1838442"/>
          </a:xfrm>
          <a:prstGeom prst="straightConnector1">
            <a:avLst/>
          </a:prstGeom>
          <a:ln>
            <a:prstDash val="dash"/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7300C6A4-B037-7972-885A-0921FD0AEB83}"/>
              </a:ext>
            </a:extLst>
          </p:cNvPr>
          <p:cNvSpPr/>
          <p:nvPr/>
        </p:nvSpPr>
        <p:spPr>
          <a:xfrm>
            <a:off x="797977" y="5616524"/>
            <a:ext cx="2807087" cy="73288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Consumo alimentario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996C7A85-9F02-FE15-D7A8-0D0B9CFEEFFB}"/>
              </a:ext>
            </a:extLst>
          </p:cNvPr>
          <p:cNvCxnSpPr>
            <a:cxnSpLocks/>
            <a:stCxn id="23" idx="3"/>
          </p:cNvCxnSpPr>
          <p:nvPr/>
        </p:nvCxnSpPr>
        <p:spPr>
          <a:xfrm flipV="1">
            <a:off x="3605064" y="3914142"/>
            <a:ext cx="3342663" cy="2068825"/>
          </a:xfrm>
          <a:prstGeom prst="straightConnector1">
            <a:avLst/>
          </a:prstGeom>
          <a:ln>
            <a:prstDash val="dash"/>
            <a:headEnd type="triangle" w="med" len="med"/>
            <a:tailEnd type="triangl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5" name="Picture 2" descr="Resultado de imagen para farmer icon&quot;">
            <a:extLst>
              <a:ext uri="{FF2B5EF4-FFF2-40B4-BE49-F238E27FC236}">
                <a16:creationId xmlns:a16="http://schemas.microsoft.com/office/drawing/2014/main" id="{334E0D29-F4BC-ADD0-5027-0746E2030C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333" y="1955610"/>
            <a:ext cx="1333831" cy="1333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Resultado de imagen para person eating food icon&quot;">
            <a:extLst>
              <a:ext uri="{FF2B5EF4-FFF2-40B4-BE49-F238E27FC236}">
                <a16:creationId xmlns:a16="http://schemas.microsoft.com/office/drawing/2014/main" id="{EABA5455-0708-0AD1-D4B8-01273CB85A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385" y="4270888"/>
            <a:ext cx="1295469" cy="1295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Resultado de imagen para farm icon&quot;">
            <a:extLst>
              <a:ext uri="{FF2B5EF4-FFF2-40B4-BE49-F238E27FC236}">
                <a16:creationId xmlns:a16="http://schemas.microsoft.com/office/drawing/2014/main" id="{AE061D5A-E9D8-E1A5-1391-13D7549091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9582" y="1582441"/>
            <a:ext cx="1673949" cy="1673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Resultado de imagen para truck icon&quot;">
            <a:extLst>
              <a:ext uri="{FF2B5EF4-FFF2-40B4-BE49-F238E27FC236}">
                <a16:creationId xmlns:a16="http://schemas.microsoft.com/office/drawing/2014/main" id="{7FC1817E-C62F-05D2-78C1-01335900A5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39" t="17740" r="20884" b="17668"/>
          <a:stretch/>
        </p:blipFill>
        <p:spPr bwMode="auto">
          <a:xfrm>
            <a:off x="4239670" y="2294073"/>
            <a:ext cx="1638453" cy="983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market-icon | Visit Buxton">
            <a:extLst>
              <a:ext uri="{FF2B5EF4-FFF2-40B4-BE49-F238E27FC236}">
                <a16:creationId xmlns:a16="http://schemas.microsoft.com/office/drawing/2014/main" id="{C3E03DB7-2571-7BE1-20DD-2AD0D39247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472" y="2294732"/>
            <a:ext cx="1061636" cy="1061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63CEA28E-3803-79AE-58E5-DEEF1B138784}"/>
              </a:ext>
            </a:extLst>
          </p:cNvPr>
          <p:cNvSpPr txBox="1"/>
          <p:nvPr/>
        </p:nvSpPr>
        <p:spPr>
          <a:xfrm>
            <a:off x="7064105" y="5105299"/>
            <a:ext cx="1592237" cy="340519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Restaurants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86291368-B166-A7DE-E440-0330C75199E6}"/>
              </a:ext>
            </a:extLst>
          </p:cNvPr>
          <p:cNvCxnSpPr>
            <a:cxnSpLocks/>
          </p:cNvCxnSpPr>
          <p:nvPr/>
        </p:nvCxnSpPr>
        <p:spPr>
          <a:xfrm>
            <a:off x="7736043" y="3845257"/>
            <a:ext cx="0" cy="35082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Connector: Elbow 32">
            <a:extLst>
              <a:ext uri="{FF2B5EF4-FFF2-40B4-BE49-F238E27FC236}">
                <a16:creationId xmlns:a16="http://schemas.microsoft.com/office/drawing/2014/main" id="{313F4A36-882B-324F-67A7-7960EF4F489B}"/>
              </a:ext>
            </a:extLst>
          </p:cNvPr>
          <p:cNvCxnSpPr>
            <a:cxnSpLocks/>
            <a:stCxn id="31" idx="2"/>
          </p:cNvCxnSpPr>
          <p:nvPr/>
        </p:nvCxnSpPr>
        <p:spPr>
          <a:xfrm rot="5400000">
            <a:off x="5390474" y="3659160"/>
            <a:ext cx="683093" cy="4256408"/>
          </a:xfrm>
          <a:prstGeom prst="bentConnector2">
            <a:avLst/>
          </a:prstGeom>
          <a:ln w="19050">
            <a:prstDash val="dash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9C7A2CF2-B56D-65ED-4A29-43007FBD429D}"/>
              </a:ext>
            </a:extLst>
          </p:cNvPr>
          <p:cNvSpPr txBox="1"/>
          <p:nvPr/>
        </p:nvSpPr>
        <p:spPr>
          <a:xfrm>
            <a:off x="5722738" y="1983841"/>
            <a:ext cx="37939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/>
              <a:t>Mercados</a:t>
            </a:r>
            <a:r>
              <a:rPr lang="fr-FR" dirty="0"/>
              <a:t> ≠ Grandes cadenas</a:t>
            </a:r>
            <a:endParaRPr lang="es-PE" dirty="0"/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C86C9C3C-DA23-1F6B-8018-726A865EF70E}"/>
              </a:ext>
            </a:extLst>
          </p:cNvPr>
          <p:cNvCxnSpPr>
            <a:cxnSpLocks/>
          </p:cNvCxnSpPr>
          <p:nvPr/>
        </p:nvCxnSpPr>
        <p:spPr>
          <a:xfrm>
            <a:off x="8625248" y="3539249"/>
            <a:ext cx="864192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650D14B5-73B3-00C0-267C-DE8123C4CE1D}"/>
              </a:ext>
            </a:extLst>
          </p:cNvPr>
          <p:cNvSpPr txBox="1"/>
          <p:nvPr/>
        </p:nvSpPr>
        <p:spPr>
          <a:xfrm>
            <a:off x="9609542" y="3352433"/>
            <a:ext cx="1592237" cy="578882"/>
          </a:xfrm>
          <a:prstGeom prst="roundRect">
            <a:avLst/>
          </a:prstGeom>
          <a:solidFill>
            <a:srgbClr val="CC66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1400" b="0" i="0" u="none" strike="noStrike" kern="1200" cap="none" spc="0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Desperdicio</a:t>
            </a:r>
            <a:r>
              <a:rPr kumimoji="0" lang="fr-BE" sz="1400" b="0" i="0" u="none" strike="noStrike" kern="1200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 </a:t>
            </a:r>
            <a:r>
              <a:rPr kumimoji="0" lang="fr-BE" sz="1400" b="0" i="0" u="none" strike="noStrike" kern="1200" cap="none" spc="0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alimentario</a:t>
            </a:r>
            <a:endParaRPr kumimoji="0" lang="fr-BE" sz="14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1853032A-4A87-DBF5-99DF-69B20AFA33AA}"/>
              </a:ext>
            </a:extLst>
          </p:cNvPr>
          <p:cNvPicPr>
            <a:picLocks noChangeAspect="1"/>
          </p:cNvPicPr>
          <p:nvPr/>
        </p:nvPicPr>
        <p:blipFill>
          <a:blip r:embed="rId8">
            <a:biLevel thresh="7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52803" y="1842212"/>
            <a:ext cx="1925890" cy="1558023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5414D9A5-542E-C8B9-12EF-D68C4995EE7F}"/>
              </a:ext>
            </a:extLst>
          </p:cNvPr>
          <p:cNvSpPr txBox="1"/>
          <p:nvPr/>
        </p:nvSpPr>
        <p:spPr>
          <a:xfrm>
            <a:off x="4682283" y="1971067"/>
            <a:ext cx="928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/>
              <a:t>30 h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6F4BB1F-BB85-B9BC-0B6B-7D7C6550BD5C}"/>
              </a:ext>
            </a:extLst>
          </p:cNvPr>
          <p:cNvSpPr txBox="1"/>
          <p:nvPr/>
        </p:nvSpPr>
        <p:spPr>
          <a:xfrm>
            <a:off x="8079548" y="5616524"/>
            <a:ext cx="37939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Comida</a:t>
            </a:r>
            <a:r>
              <a:rPr lang="fr-FR" dirty="0"/>
              <a:t> en la calle ≠ </a:t>
            </a:r>
            <a:r>
              <a:rPr lang="fr-FR" dirty="0" err="1"/>
              <a:t>Restaurantes</a:t>
            </a:r>
            <a:r>
              <a:rPr lang="fr-FR" dirty="0"/>
              <a:t> y cadenas
</a:t>
            </a:r>
            <a:endParaRPr lang="es-PE" dirty="0"/>
          </a:p>
        </p:txBody>
      </p:sp>
      <p:pic>
        <p:nvPicPr>
          <p:cNvPr id="40" name="Picture 4" descr="Restaurant icon PNG and SVG Vector Free Download">
            <a:extLst>
              <a:ext uri="{FF2B5EF4-FFF2-40B4-BE49-F238E27FC236}">
                <a16:creationId xmlns:a16="http://schemas.microsoft.com/office/drawing/2014/main" id="{B210A95B-86DA-905C-0BD1-55ED271972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0025" y="4234154"/>
            <a:ext cx="900399" cy="858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6" descr="Home - Free web icons">
            <a:extLst>
              <a:ext uri="{FF2B5EF4-FFF2-40B4-BE49-F238E27FC236}">
                <a16:creationId xmlns:a16="http://schemas.microsoft.com/office/drawing/2014/main" id="{1BB9E5FE-B604-1311-4257-C56AEA3F89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9355" y="4502530"/>
            <a:ext cx="1113994" cy="1113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1FF8BC72-9EEF-3C90-86B1-AB9FF3EF6E60}"/>
              </a:ext>
            </a:extLst>
          </p:cNvPr>
          <p:cNvSpPr txBox="1"/>
          <p:nvPr/>
        </p:nvSpPr>
        <p:spPr>
          <a:xfrm>
            <a:off x="524043" y="1140070"/>
            <a:ext cx="307977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err="1"/>
              <a:t>Agricultor</a:t>
            </a:r>
            <a:r>
              <a:rPr lang="fr-FR" sz="1400" dirty="0"/>
              <a:t> a </a:t>
            </a:r>
            <a:r>
              <a:rPr lang="fr-FR" sz="1400" dirty="0" err="1"/>
              <a:t>pequeña</a:t>
            </a:r>
            <a:r>
              <a:rPr lang="fr-FR" sz="1400" dirty="0"/>
              <a:t> escala≠ </a:t>
            </a:r>
            <a:r>
              <a:rPr lang="fr-FR" sz="1400" dirty="0" err="1"/>
              <a:t>Agricultor</a:t>
            </a:r>
            <a:r>
              <a:rPr lang="fr-FR" sz="1400" dirty="0"/>
              <a:t> a </a:t>
            </a:r>
            <a:r>
              <a:rPr lang="fr-FR" sz="1400" dirty="0" err="1"/>
              <a:t>gran</a:t>
            </a:r>
            <a:r>
              <a:rPr lang="fr-FR" sz="1400" dirty="0"/>
              <a:t> escala
</a:t>
            </a:r>
            <a:endParaRPr lang="es-PE" sz="1400" dirty="0"/>
          </a:p>
        </p:txBody>
      </p:sp>
      <p:pic>
        <p:nvPicPr>
          <p:cNvPr id="43" name="Picture 6">
            <a:extLst>
              <a:ext uri="{FF2B5EF4-FFF2-40B4-BE49-F238E27FC236}">
                <a16:creationId xmlns:a16="http://schemas.microsoft.com/office/drawing/2014/main" id="{BE521155-A206-58FC-073F-B5183236F0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1043" y="1255385"/>
            <a:ext cx="475556" cy="612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69767735-0172-8282-EB98-5E712505E5B5}"/>
              </a:ext>
            </a:extLst>
          </p:cNvPr>
          <p:cNvSpPr txBox="1"/>
          <p:nvPr/>
        </p:nvSpPr>
        <p:spPr>
          <a:xfrm>
            <a:off x="4150916" y="927014"/>
            <a:ext cx="18358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err="1"/>
              <a:t>Intermediarios</a:t>
            </a:r>
            <a:endParaRPr lang="es-PE" sz="16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C61718D-5177-F3EC-E12B-24F4758B3F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992937">
            <a:off x="8463291" y="879457"/>
            <a:ext cx="746749" cy="715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617CBAE7-655B-80BC-A2BA-10D488DD5E11}"/>
              </a:ext>
            </a:extLst>
          </p:cNvPr>
          <p:cNvSpPr txBox="1"/>
          <p:nvPr/>
        </p:nvSpPr>
        <p:spPr>
          <a:xfrm>
            <a:off x="7969735" y="1564359"/>
            <a:ext cx="18358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err="1"/>
              <a:t>Importación</a:t>
            </a:r>
            <a:endParaRPr lang="es-PE" sz="1400" dirty="0"/>
          </a:p>
        </p:txBody>
      </p:sp>
      <p:pic>
        <p:nvPicPr>
          <p:cNvPr id="1028" name="Picture 4" descr="Food processing - Free food icons">
            <a:extLst>
              <a:ext uri="{FF2B5EF4-FFF2-40B4-BE49-F238E27FC236}">
                <a16:creationId xmlns:a16="http://schemas.microsoft.com/office/drawing/2014/main" id="{F57320F4-B8C8-FD57-AF2F-DD20221FBC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9083" y="3618208"/>
            <a:ext cx="898128" cy="898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95E2D51F-A481-46A2-EAAA-35410324527D}"/>
              </a:ext>
            </a:extLst>
          </p:cNvPr>
          <p:cNvSpPr txBox="1"/>
          <p:nvPr/>
        </p:nvSpPr>
        <p:spPr>
          <a:xfrm>
            <a:off x="4239669" y="4622080"/>
            <a:ext cx="1371201" cy="306467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PE" sz="1200" dirty="0"/>
              <a:t>Transformación</a:t>
            </a:r>
          </a:p>
        </p:txBody>
      </p:sp>
    </p:spTree>
    <p:extLst>
      <p:ext uri="{BB962C8B-B14F-4D97-AF65-F5344CB8AC3E}">
        <p14:creationId xmlns:p14="http://schemas.microsoft.com/office/powerpoint/2010/main" val="35630862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AA1060BE-339B-D719-C430-47B68356F017}"/>
              </a:ext>
            </a:extLst>
          </p:cNvPr>
          <p:cNvSpPr txBox="1"/>
          <p:nvPr/>
        </p:nvSpPr>
        <p:spPr>
          <a:xfrm>
            <a:off x="3284065" y="3176419"/>
            <a:ext cx="2703212" cy="408623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PE"/>
              <a:t>Producción alimentaria</a:t>
            </a:r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041B151-7B6A-755F-83BC-80D51B86F74D}"/>
              </a:ext>
            </a:extLst>
          </p:cNvPr>
          <p:cNvSpPr txBox="1"/>
          <p:nvPr/>
        </p:nvSpPr>
        <p:spPr>
          <a:xfrm>
            <a:off x="6951973" y="3424014"/>
            <a:ext cx="1604865" cy="442674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PE" sz="2000"/>
              <a:t>Mercados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FE813AEB-E9A9-E324-8FF9-9D02465AC2DB}"/>
              </a:ext>
            </a:extLst>
          </p:cNvPr>
          <p:cNvCxnSpPr>
            <a:cxnSpLocks/>
            <a:stCxn id="22" idx="3"/>
            <a:endCxn id="24" idx="1"/>
          </p:cNvCxnSpPr>
          <p:nvPr/>
        </p:nvCxnSpPr>
        <p:spPr>
          <a:xfrm>
            <a:off x="5987277" y="3380731"/>
            <a:ext cx="964696" cy="26462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F9A41853-7658-3C76-3468-92D1FED4825B}"/>
              </a:ext>
            </a:extLst>
          </p:cNvPr>
          <p:cNvCxnSpPr>
            <a:cxnSpLocks/>
            <a:endCxn id="28" idx="0"/>
          </p:cNvCxnSpPr>
          <p:nvPr/>
        </p:nvCxnSpPr>
        <p:spPr>
          <a:xfrm>
            <a:off x="4403801" y="3589513"/>
            <a:ext cx="0" cy="1150140"/>
          </a:xfrm>
          <a:prstGeom prst="straightConnector1">
            <a:avLst/>
          </a:prstGeom>
          <a:ln>
            <a:prstDash val="dash"/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4151AD73-B88B-22B4-20B5-11F56BB15C4E}"/>
              </a:ext>
            </a:extLst>
          </p:cNvPr>
          <p:cNvSpPr/>
          <p:nvPr/>
        </p:nvSpPr>
        <p:spPr>
          <a:xfrm>
            <a:off x="3601368" y="4739653"/>
            <a:ext cx="1604865" cy="51511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PE" sz="1600" b="1"/>
              <a:t>Consumo alimentario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84E960BE-99EC-A018-9723-740783BE136A}"/>
              </a:ext>
            </a:extLst>
          </p:cNvPr>
          <p:cNvSpPr/>
          <p:nvPr/>
        </p:nvSpPr>
        <p:spPr>
          <a:xfrm>
            <a:off x="2995492" y="2216131"/>
            <a:ext cx="962941" cy="281988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200" b="1" err="1"/>
              <a:t>Género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DA729DB9-8EC6-B3D6-6FD6-F04F51B9D837}"/>
              </a:ext>
            </a:extLst>
          </p:cNvPr>
          <p:cNvSpPr/>
          <p:nvPr/>
        </p:nvSpPr>
        <p:spPr>
          <a:xfrm>
            <a:off x="5332189" y="1728305"/>
            <a:ext cx="1709765" cy="481784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b="1" err="1"/>
              <a:t>Recambio</a:t>
            </a:r>
            <a:r>
              <a:rPr lang="en-US" sz="1400" b="1"/>
              <a:t> </a:t>
            </a:r>
            <a:r>
              <a:rPr lang="en-US" sz="1400" b="1" err="1"/>
              <a:t>intergeneracional</a:t>
            </a:r>
            <a:endParaRPr lang="en-US" err="1"/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628E2753-1F05-5E22-D0F0-8F56D530BEB9}"/>
              </a:ext>
            </a:extLst>
          </p:cNvPr>
          <p:cNvCxnSpPr>
            <a:cxnSpLocks/>
            <a:stCxn id="28" idx="3"/>
          </p:cNvCxnSpPr>
          <p:nvPr/>
        </p:nvCxnSpPr>
        <p:spPr>
          <a:xfrm flipV="1">
            <a:off x="5206233" y="3773749"/>
            <a:ext cx="1745740" cy="1223459"/>
          </a:xfrm>
          <a:prstGeom prst="straightConnector1">
            <a:avLst/>
          </a:prstGeom>
          <a:ln>
            <a:prstDash val="dash"/>
            <a:headEnd type="triangle" w="med" len="med"/>
            <a:tailEnd type="non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62B24C1B-A881-8140-0DE0-BF4E31C4E867}"/>
              </a:ext>
            </a:extLst>
          </p:cNvPr>
          <p:cNvSpPr txBox="1">
            <a:spLocks/>
          </p:cNvSpPr>
          <p:nvPr/>
        </p:nvSpPr>
        <p:spPr>
          <a:xfrm>
            <a:off x="3112178" y="1691460"/>
            <a:ext cx="1809511" cy="403777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00" err="1"/>
              <a:t>Dinámicas</a:t>
            </a:r>
            <a:r>
              <a:rPr lang="en-US" sz="1100"/>
              <a:t> socio </a:t>
            </a:r>
            <a:r>
              <a:rPr lang="en-US" sz="1100" err="1"/>
              <a:t>territoriales</a:t>
            </a:r>
            <a:r>
              <a:rPr lang="en-US" sz="1100"/>
              <a:t> locales</a:t>
            </a:r>
            <a:endParaRPr lang="en-US"/>
          </a:p>
        </p:txBody>
      </p:sp>
      <p:pic>
        <p:nvPicPr>
          <p:cNvPr id="41" name="Picture 2" descr="Resultado de imagen para farmer icon&quot;">
            <a:extLst>
              <a:ext uri="{FF2B5EF4-FFF2-40B4-BE49-F238E27FC236}">
                <a16:creationId xmlns:a16="http://schemas.microsoft.com/office/drawing/2014/main" id="{AAA5BB4D-A4A3-A8A6-9D52-1C58D84E44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9800" y="1750673"/>
            <a:ext cx="1489676" cy="1489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4" descr="Resultado de imagen para person eating food icon&quot;">
            <a:extLst>
              <a:ext uri="{FF2B5EF4-FFF2-40B4-BE49-F238E27FC236}">
                <a16:creationId xmlns:a16="http://schemas.microsoft.com/office/drawing/2014/main" id="{B47C17E5-3DDB-9937-E8EE-48019995C9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8384" y="3866688"/>
            <a:ext cx="910522" cy="910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Rectangle: Rounded Corners 74">
            <a:extLst>
              <a:ext uri="{FF2B5EF4-FFF2-40B4-BE49-F238E27FC236}">
                <a16:creationId xmlns:a16="http://schemas.microsoft.com/office/drawing/2014/main" id="{08B6883E-C6AB-4FFF-9BF1-081DC001DD93}"/>
              </a:ext>
            </a:extLst>
          </p:cNvPr>
          <p:cNvSpPr/>
          <p:nvPr/>
        </p:nvSpPr>
        <p:spPr>
          <a:xfrm>
            <a:off x="1504598" y="4195050"/>
            <a:ext cx="1839200" cy="313019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b="1" dirty="0"/>
              <a:t>AUTOCONSUMO</a:t>
            </a:r>
            <a:endParaRPr lang="en-US" sz="1400" dirty="0"/>
          </a:p>
        </p:txBody>
      </p:sp>
      <p:sp>
        <p:nvSpPr>
          <p:cNvPr id="111" name="Rectangle: Rounded Corners 110">
            <a:extLst>
              <a:ext uri="{FF2B5EF4-FFF2-40B4-BE49-F238E27FC236}">
                <a16:creationId xmlns:a16="http://schemas.microsoft.com/office/drawing/2014/main" id="{3593D7EA-4F58-FDB5-889E-6D4848A279BE}"/>
              </a:ext>
            </a:extLst>
          </p:cNvPr>
          <p:cNvSpPr/>
          <p:nvPr/>
        </p:nvSpPr>
        <p:spPr>
          <a:xfrm>
            <a:off x="5226503" y="5229960"/>
            <a:ext cx="1215970" cy="371953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200"/>
              <a:t>Cultura</a:t>
            </a:r>
            <a:endParaRPr lang="en-US"/>
          </a:p>
        </p:txBody>
      </p:sp>
      <p:sp>
        <p:nvSpPr>
          <p:cNvPr id="113" name="Rectangle: Rounded Corners 112">
            <a:extLst>
              <a:ext uri="{FF2B5EF4-FFF2-40B4-BE49-F238E27FC236}">
                <a16:creationId xmlns:a16="http://schemas.microsoft.com/office/drawing/2014/main" id="{F7C945AE-ED0F-5E0D-1E88-6DA103B9CC48}"/>
              </a:ext>
            </a:extLst>
          </p:cNvPr>
          <p:cNvSpPr/>
          <p:nvPr/>
        </p:nvSpPr>
        <p:spPr>
          <a:xfrm>
            <a:off x="5075901" y="5679674"/>
            <a:ext cx="1215970" cy="371953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200" err="1"/>
              <a:t>Prácticas</a:t>
            </a:r>
            <a:r>
              <a:rPr lang="en-US" sz="1200"/>
              <a:t> </a:t>
            </a:r>
            <a:r>
              <a:rPr lang="en-US" sz="1200" err="1"/>
              <a:t>sociales</a:t>
            </a:r>
          </a:p>
        </p:txBody>
      </p:sp>
      <p:cxnSp>
        <p:nvCxnSpPr>
          <p:cNvPr id="118" name="Connector: Elbow 117">
            <a:extLst>
              <a:ext uri="{FF2B5EF4-FFF2-40B4-BE49-F238E27FC236}">
                <a16:creationId xmlns:a16="http://schemas.microsoft.com/office/drawing/2014/main" id="{60FF8908-A517-4B07-3FA9-6B8CC0D34897}"/>
              </a:ext>
            </a:extLst>
          </p:cNvPr>
          <p:cNvCxnSpPr>
            <a:cxnSpLocks/>
            <a:endCxn id="28" idx="2"/>
          </p:cNvCxnSpPr>
          <p:nvPr/>
        </p:nvCxnSpPr>
        <p:spPr>
          <a:xfrm rot="10800000">
            <a:off x="4403801" y="5254763"/>
            <a:ext cx="672100" cy="62810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Arrow Connector 119">
            <a:extLst>
              <a:ext uri="{FF2B5EF4-FFF2-40B4-BE49-F238E27FC236}">
                <a16:creationId xmlns:a16="http://schemas.microsoft.com/office/drawing/2014/main" id="{C49FE627-EE0A-1F10-5420-B7457B15D30C}"/>
              </a:ext>
            </a:extLst>
          </p:cNvPr>
          <p:cNvCxnSpPr>
            <a:cxnSpLocks/>
          </p:cNvCxnSpPr>
          <p:nvPr/>
        </p:nvCxnSpPr>
        <p:spPr>
          <a:xfrm flipH="1" flipV="1">
            <a:off x="5206233" y="5094803"/>
            <a:ext cx="267755" cy="1048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7">
            <a:extLst>
              <a:ext uri="{FF2B5EF4-FFF2-40B4-BE49-F238E27FC236}">
                <a16:creationId xmlns:a16="http://schemas.microsoft.com/office/drawing/2014/main" id="{8C0B83A7-7481-661F-ACC5-8F70B944E9B8}"/>
              </a:ext>
            </a:extLst>
          </p:cNvPr>
          <p:cNvSpPr txBox="1">
            <a:spLocks/>
          </p:cNvSpPr>
          <p:nvPr/>
        </p:nvSpPr>
        <p:spPr>
          <a:xfrm>
            <a:off x="8253252" y="390150"/>
            <a:ext cx="3825805" cy="922033"/>
          </a:xfrm>
          <a:prstGeom prst="roundRect">
            <a:avLst/>
          </a:prstGeom>
          <a:solidFill>
            <a:srgbClr val="CC990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None/>
              <a:defRPr sz="36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>
                <a:solidFill>
                  <a:schemeClr val="bg1"/>
                </a:solidFill>
              </a:rPr>
              <a:t>Sistemas </a:t>
            </a:r>
            <a:r>
              <a:rPr lang="en-US" sz="2400" err="1">
                <a:solidFill>
                  <a:schemeClr val="bg1"/>
                </a:solidFill>
              </a:rPr>
              <a:t>alimentarios</a:t>
            </a:r>
            <a:r>
              <a:rPr lang="en-US" sz="2400">
                <a:solidFill>
                  <a:schemeClr val="bg1"/>
                </a:solidFill>
              </a:rPr>
              <a:t> </a:t>
            </a:r>
            <a:r>
              <a:rPr lang="en-US" sz="2400" err="1">
                <a:solidFill>
                  <a:schemeClr val="bg1"/>
                </a:solidFill>
              </a:rPr>
              <a:t>en</a:t>
            </a:r>
            <a:r>
              <a:rPr lang="en-US" sz="2400">
                <a:solidFill>
                  <a:schemeClr val="bg1"/>
                </a:solidFill>
              </a:rPr>
              <a:t> Aija - </a:t>
            </a:r>
            <a:r>
              <a:rPr lang="en-US" sz="2400" err="1">
                <a:solidFill>
                  <a:schemeClr val="bg1"/>
                </a:solidFill>
              </a:rPr>
              <a:t>ancash</a:t>
            </a:r>
            <a:endParaRPr lang="en-US" sz="2400">
              <a:solidFill>
                <a:schemeClr val="bg1"/>
              </a:solidFill>
            </a:endParaRPr>
          </a:p>
        </p:txBody>
      </p:sp>
      <p:pic>
        <p:nvPicPr>
          <p:cNvPr id="8194" name="Picture 2" descr="Booth, food, hawker, market, seller, stall, store icon - Download on  Iconfinder">
            <a:extLst>
              <a:ext uri="{FF2B5EF4-FFF2-40B4-BE49-F238E27FC236}">
                <a16:creationId xmlns:a16="http://schemas.microsoft.com/office/drawing/2014/main" id="{2E44C7A5-7EBE-802F-884D-FD556C09BB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270" y="2263812"/>
            <a:ext cx="1142927" cy="1142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3FA6C9C-BEAD-28AB-BAB0-7CDB862924F8}"/>
              </a:ext>
            </a:extLst>
          </p:cNvPr>
          <p:cNvSpPr/>
          <p:nvPr/>
        </p:nvSpPr>
        <p:spPr>
          <a:xfrm>
            <a:off x="8580376" y="2370265"/>
            <a:ext cx="1604865" cy="313019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600" b="1" err="1"/>
              <a:t>Asociatividad</a:t>
            </a:r>
            <a:endParaRPr lang="en-US" err="1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3379938-F99D-3227-1DEA-F2B35A48CE9E}"/>
              </a:ext>
            </a:extLst>
          </p:cNvPr>
          <p:cNvSpPr/>
          <p:nvPr/>
        </p:nvSpPr>
        <p:spPr>
          <a:xfrm>
            <a:off x="7240368" y="1782784"/>
            <a:ext cx="1604865" cy="313019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600" b="1" err="1"/>
              <a:t>Infraestructura</a:t>
            </a:r>
            <a:endParaRPr lang="en-US" err="1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A6541D9-3F2B-98FA-0B88-3C1008932F13}"/>
              </a:ext>
            </a:extLst>
          </p:cNvPr>
          <p:cNvSpPr/>
          <p:nvPr/>
        </p:nvSpPr>
        <p:spPr>
          <a:xfrm>
            <a:off x="5704098" y="2605209"/>
            <a:ext cx="1604865" cy="313019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200" b="1"/>
              <a:t>Barreras de </a:t>
            </a:r>
            <a:r>
              <a:rPr lang="en-US" sz="1200" b="1" err="1"/>
              <a:t>acceso</a:t>
            </a:r>
            <a:endParaRPr lang="en-US" sz="1400" err="1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8A46538-C53C-3142-33C2-F2BCCD51512E}"/>
              </a:ext>
            </a:extLst>
          </p:cNvPr>
          <p:cNvSpPr txBox="1"/>
          <p:nvPr/>
        </p:nvSpPr>
        <p:spPr>
          <a:xfrm>
            <a:off x="9417485" y="5202516"/>
            <a:ext cx="2633967" cy="92333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lIns="91440" tIns="45720" rIns="91440" bIns="45720" rtlCol="0" anchor="t">
            <a:spAutoFit/>
          </a:bodyPr>
          <a:lstStyle/>
          <a:p>
            <a:r>
              <a:rPr lang="es-PE" dirty="0"/>
              <a:t>- Depende de su propia producción ---&gt; Resiliencia</a:t>
            </a:r>
            <a:endParaRPr lang="en-US" dirty="0"/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7E78A54C-1262-1922-F36B-8B2DD02D41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6197600" y="2748280"/>
            <a:ext cx="782320" cy="863600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A6F76054-2F6D-04BD-26DA-84973E87D2BF}"/>
              </a:ext>
            </a:extLst>
          </p:cNvPr>
          <p:cNvSpPr/>
          <p:nvPr/>
        </p:nvSpPr>
        <p:spPr>
          <a:xfrm>
            <a:off x="2539211" y="3633410"/>
            <a:ext cx="4359942" cy="2808432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928516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40" grpId="0" animBg="1"/>
      <p:bldP spid="75" grpId="0" animBg="1"/>
      <p:bldP spid="111" grpId="0" animBg="1"/>
      <p:bldP spid="113" grpId="0" animBg="1"/>
      <p:bldP spid="10" grpId="0" animBg="1"/>
      <p:bldP spid="11" grpId="0" animBg="1"/>
      <p:bldP spid="12" grpId="0" animBg="1"/>
      <p:bldP spid="17" grpId="0" animBg="1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ángulo 43"/>
          <p:cNvSpPr/>
          <p:nvPr/>
        </p:nvSpPr>
        <p:spPr>
          <a:xfrm>
            <a:off x="0" y="0"/>
            <a:ext cx="12192000" cy="13696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72654" y="14297"/>
            <a:ext cx="10515600" cy="1325563"/>
          </a:xfrm>
        </p:spPr>
        <p:txBody>
          <a:bodyPr/>
          <a:lstStyle/>
          <a:p>
            <a:r>
              <a:rPr lang="es-PE" dirty="0"/>
              <a:t>¿Cómo interactúan las dietas y la producción?</a:t>
            </a:r>
          </a:p>
        </p:txBody>
      </p:sp>
      <p:cxnSp>
        <p:nvCxnSpPr>
          <p:cNvPr id="4" name="Conector recto 3"/>
          <p:cNvCxnSpPr/>
          <p:nvPr/>
        </p:nvCxnSpPr>
        <p:spPr>
          <a:xfrm>
            <a:off x="838200" y="4583359"/>
            <a:ext cx="11240069" cy="3485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ítulo 1"/>
          <p:cNvSpPr txBox="1">
            <a:spLocks/>
          </p:cNvSpPr>
          <p:nvPr/>
        </p:nvSpPr>
        <p:spPr>
          <a:xfrm>
            <a:off x="2780760" y="3032716"/>
            <a:ext cx="2615485" cy="640080"/>
          </a:xfrm>
          <a:prstGeom prst="rect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dirty="0" err="1"/>
              <a:t>Producción</a:t>
            </a:r>
            <a:r>
              <a:rPr lang="en-US" sz="1800" dirty="0"/>
              <a:t> – </a:t>
            </a:r>
            <a:r>
              <a:rPr lang="en-US" sz="1800" dirty="0" err="1"/>
              <a:t>provisión</a:t>
            </a:r>
            <a:r>
              <a:rPr lang="en-US" sz="1800" dirty="0"/>
              <a:t> </a:t>
            </a:r>
            <a:r>
              <a:rPr lang="en-US" sz="1800" dirty="0" err="1"/>
              <a:t>interna</a:t>
            </a:r>
            <a:endParaRPr lang="es-PE" sz="1800" dirty="0"/>
          </a:p>
        </p:txBody>
      </p:sp>
      <p:sp>
        <p:nvSpPr>
          <p:cNvPr id="6" name="Subtítulo 2"/>
          <p:cNvSpPr txBox="1">
            <a:spLocks/>
          </p:cNvSpPr>
          <p:nvPr/>
        </p:nvSpPr>
        <p:spPr>
          <a:xfrm>
            <a:off x="3160693" y="4277751"/>
            <a:ext cx="7109138" cy="61121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PE" dirty="0"/>
              <a:t> Diversidad alimentaria familiar</a:t>
            </a: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1402296" y="2241716"/>
            <a:ext cx="1554480" cy="3657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/>
              <a:t>Tierra</a:t>
            </a:r>
            <a:endParaRPr lang="es-PE" sz="1400" b="1" dirty="0"/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3311262" y="2240581"/>
            <a:ext cx="1554480" cy="3657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 err="1"/>
              <a:t>Recursos</a:t>
            </a:r>
            <a:r>
              <a:rPr lang="en-US" sz="1400" b="1" dirty="0"/>
              <a:t> </a:t>
            </a:r>
            <a:r>
              <a:rPr lang="en-US" sz="1400" b="1" dirty="0" err="1"/>
              <a:t>económicos</a:t>
            </a:r>
            <a:endParaRPr lang="es-PE" sz="1400" b="1" dirty="0"/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5128801" y="2240581"/>
            <a:ext cx="1554480" cy="3657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 err="1"/>
              <a:t>Prácticas</a:t>
            </a:r>
            <a:r>
              <a:rPr lang="en-US" sz="1400" b="1" dirty="0"/>
              <a:t> </a:t>
            </a:r>
            <a:r>
              <a:rPr lang="en-US" sz="1400" b="1" dirty="0" err="1"/>
              <a:t>agrarias</a:t>
            </a:r>
            <a:endParaRPr lang="es-PE" sz="1400" b="1" dirty="0"/>
          </a:p>
        </p:txBody>
      </p:sp>
      <p:sp>
        <p:nvSpPr>
          <p:cNvPr id="12" name="Título 1"/>
          <p:cNvSpPr txBox="1">
            <a:spLocks/>
          </p:cNvSpPr>
          <p:nvPr/>
        </p:nvSpPr>
        <p:spPr>
          <a:xfrm>
            <a:off x="8453908" y="3032715"/>
            <a:ext cx="2056327" cy="640080"/>
          </a:xfrm>
          <a:prstGeom prst="rect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PE" sz="1800" dirty="0">
                <a:solidFill>
                  <a:schemeClr val="bg1"/>
                </a:solidFill>
              </a:rPr>
              <a:t>Provisión externa</a:t>
            </a:r>
          </a:p>
        </p:txBody>
      </p:sp>
      <p:sp>
        <p:nvSpPr>
          <p:cNvPr id="13" name="Título 1"/>
          <p:cNvSpPr txBox="1">
            <a:spLocks/>
          </p:cNvSpPr>
          <p:nvPr/>
        </p:nvSpPr>
        <p:spPr>
          <a:xfrm>
            <a:off x="7647682" y="2321726"/>
            <a:ext cx="1691428" cy="2743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/>
              <a:t>Mercado</a:t>
            </a:r>
            <a:endParaRPr lang="es-PE" sz="1400" dirty="0"/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9530362" y="2302042"/>
            <a:ext cx="1691428" cy="2743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/>
              <a:t>Otros</a:t>
            </a:r>
            <a:endParaRPr lang="es-PE" sz="1400" dirty="0"/>
          </a:p>
        </p:txBody>
      </p:sp>
      <p:sp>
        <p:nvSpPr>
          <p:cNvPr id="16" name="Subtítulo 2"/>
          <p:cNvSpPr txBox="1">
            <a:spLocks/>
          </p:cNvSpPr>
          <p:nvPr/>
        </p:nvSpPr>
        <p:spPr>
          <a:xfrm>
            <a:off x="1057139" y="4060191"/>
            <a:ext cx="2247363" cy="4032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PE" sz="1600" dirty="0"/>
              <a:t>Factores visibles</a:t>
            </a:r>
          </a:p>
        </p:txBody>
      </p:sp>
      <p:sp>
        <p:nvSpPr>
          <p:cNvPr id="17" name="Subtítulo 2"/>
          <p:cNvSpPr txBox="1">
            <a:spLocks/>
          </p:cNvSpPr>
          <p:nvPr/>
        </p:nvSpPr>
        <p:spPr>
          <a:xfrm>
            <a:off x="1057138" y="4824254"/>
            <a:ext cx="2247363" cy="4032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PE" sz="1600" dirty="0"/>
              <a:t>Factores subyacentes </a:t>
            </a:r>
          </a:p>
        </p:txBody>
      </p:sp>
      <p:sp>
        <p:nvSpPr>
          <p:cNvPr id="18" name="Título 1"/>
          <p:cNvSpPr txBox="1">
            <a:spLocks/>
          </p:cNvSpPr>
          <p:nvPr/>
        </p:nvSpPr>
        <p:spPr>
          <a:xfrm>
            <a:off x="8336011" y="1475380"/>
            <a:ext cx="1429555" cy="45076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 err="1"/>
              <a:t>Ingresos</a:t>
            </a:r>
            <a:endParaRPr lang="es-PE" sz="1600" b="1" dirty="0"/>
          </a:p>
        </p:txBody>
      </p:sp>
      <p:sp>
        <p:nvSpPr>
          <p:cNvPr id="19" name="Flecha abajo 18"/>
          <p:cNvSpPr/>
          <p:nvPr/>
        </p:nvSpPr>
        <p:spPr>
          <a:xfrm>
            <a:off x="3843273" y="3792672"/>
            <a:ext cx="553791" cy="497957"/>
          </a:xfrm>
          <a:prstGeom prst="down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0" name="Flecha abajo 19"/>
          <p:cNvSpPr/>
          <p:nvPr/>
        </p:nvSpPr>
        <p:spPr>
          <a:xfrm>
            <a:off x="9050788" y="3792671"/>
            <a:ext cx="553791" cy="508339"/>
          </a:xfrm>
          <a:prstGeom prst="down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1" name="Flecha abajo 20"/>
          <p:cNvSpPr/>
          <p:nvPr/>
        </p:nvSpPr>
        <p:spPr>
          <a:xfrm rot="10800000">
            <a:off x="6451245" y="4922815"/>
            <a:ext cx="553791" cy="552096"/>
          </a:xfrm>
          <a:prstGeom prst="down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2" name="Título 1"/>
          <p:cNvSpPr txBox="1">
            <a:spLocks/>
          </p:cNvSpPr>
          <p:nvPr/>
        </p:nvSpPr>
        <p:spPr>
          <a:xfrm>
            <a:off x="4532293" y="6102018"/>
            <a:ext cx="1309349" cy="45076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err="1">
                <a:solidFill>
                  <a:schemeClr val="tx1"/>
                </a:solidFill>
              </a:rPr>
              <a:t>Preferencias</a:t>
            </a:r>
            <a:endParaRPr lang="es-PE" sz="1200" dirty="0">
              <a:solidFill>
                <a:schemeClr val="tx1"/>
              </a:solidFill>
            </a:endParaRPr>
          </a:p>
        </p:txBody>
      </p:sp>
      <p:sp>
        <p:nvSpPr>
          <p:cNvPr id="23" name="Título 1"/>
          <p:cNvSpPr txBox="1">
            <a:spLocks/>
          </p:cNvSpPr>
          <p:nvPr/>
        </p:nvSpPr>
        <p:spPr>
          <a:xfrm>
            <a:off x="5966138" y="6095668"/>
            <a:ext cx="1498245" cy="45076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schemeClr val="tx1"/>
                </a:solidFill>
              </a:rPr>
              <a:t>Cultura</a:t>
            </a:r>
            <a:endParaRPr lang="es-PE" sz="1200" dirty="0">
              <a:solidFill>
                <a:schemeClr val="tx1"/>
              </a:solidFill>
            </a:endParaRPr>
          </a:p>
        </p:txBody>
      </p:sp>
      <p:sp>
        <p:nvSpPr>
          <p:cNvPr id="24" name="Título 1"/>
          <p:cNvSpPr txBox="1">
            <a:spLocks/>
          </p:cNvSpPr>
          <p:nvPr/>
        </p:nvSpPr>
        <p:spPr>
          <a:xfrm>
            <a:off x="7591025" y="6102018"/>
            <a:ext cx="1033524" cy="45076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err="1">
                <a:solidFill>
                  <a:schemeClr val="tx1"/>
                </a:solidFill>
              </a:rPr>
              <a:t>Factores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sociales</a:t>
            </a:r>
            <a:endParaRPr lang="es-PE" sz="1200" dirty="0">
              <a:solidFill>
                <a:schemeClr val="tx1"/>
              </a:solidFill>
            </a:endParaRPr>
          </a:p>
        </p:txBody>
      </p:sp>
      <p:cxnSp>
        <p:nvCxnSpPr>
          <p:cNvPr id="25" name="Conector angular 24"/>
          <p:cNvCxnSpPr>
            <a:stCxn id="22" idx="0"/>
            <a:endCxn id="24" idx="0"/>
          </p:cNvCxnSpPr>
          <p:nvPr/>
        </p:nvCxnSpPr>
        <p:spPr>
          <a:xfrm rot="5400000" flipH="1" flipV="1">
            <a:off x="6647377" y="4641609"/>
            <a:ext cx="12700" cy="2920819"/>
          </a:xfrm>
          <a:prstGeom prst="bentConnector3">
            <a:avLst>
              <a:gd name="adj1" fmla="val 180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ítulo 1"/>
          <p:cNvSpPr txBox="1">
            <a:spLocks/>
          </p:cNvSpPr>
          <p:nvPr/>
        </p:nvSpPr>
        <p:spPr>
          <a:xfrm>
            <a:off x="5687098" y="5367624"/>
            <a:ext cx="2056327" cy="450762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err="1">
                <a:solidFill>
                  <a:schemeClr val="bg1"/>
                </a:solidFill>
              </a:rPr>
              <a:t>Prácticas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alimentarias</a:t>
            </a:r>
            <a:endParaRPr lang="es-PE" sz="1800" dirty="0">
              <a:solidFill>
                <a:schemeClr val="bg1"/>
              </a:solidFill>
            </a:endParaRPr>
          </a:p>
        </p:txBody>
      </p:sp>
      <p:cxnSp>
        <p:nvCxnSpPr>
          <p:cNvPr id="27" name="Conector recto 26"/>
          <p:cNvCxnSpPr>
            <a:stCxn id="26" idx="2"/>
            <a:endCxn id="23" idx="0"/>
          </p:cNvCxnSpPr>
          <p:nvPr/>
        </p:nvCxnSpPr>
        <p:spPr>
          <a:xfrm flipH="1">
            <a:off x="6715261" y="5818386"/>
            <a:ext cx="1" cy="2772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angular 27"/>
          <p:cNvCxnSpPr>
            <a:stCxn id="7" idx="2"/>
            <a:endCxn id="11" idx="2"/>
          </p:cNvCxnSpPr>
          <p:nvPr/>
        </p:nvCxnSpPr>
        <p:spPr>
          <a:xfrm rot="5400000" flipH="1" flipV="1">
            <a:off x="4042220" y="743656"/>
            <a:ext cx="1135" cy="3726505"/>
          </a:xfrm>
          <a:prstGeom prst="bentConnector3">
            <a:avLst>
              <a:gd name="adj1" fmla="val -2014096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cto 28"/>
          <p:cNvCxnSpPr>
            <a:stCxn id="10" idx="2"/>
            <a:endCxn id="5" idx="0"/>
          </p:cNvCxnSpPr>
          <p:nvPr/>
        </p:nvCxnSpPr>
        <p:spPr>
          <a:xfrm>
            <a:off x="4088502" y="2606341"/>
            <a:ext cx="1" cy="4263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ctor angular 31"/>
          <p:cNvCxnSpPr>
            <a:stCxn id="13" idx="2"/>
            <a:endCxn id="14" idx="2"/>
          </p:cNvCxnSpPr>
          <p:nvPr/>
        </p:nvCxnSpPr>
        <p:spPr>
          <a:xfrm rot="5400000" flipH="1" flipV="1">
            <a:off x="9424894" y="1644864"/>
            <a:ext cx="19684" cy="1882680"/>
          </a:xfrm>
          <a:prstGeom prst="bentConnector3">
            <a:avLst>
              <a:gd name="adj1" fmla="val -116134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ctor recto 32"/>
          <p:cNvCxnSpPr>
            <a:endCxn id="12" idx="0"/>
          </p:cNvCxnSpPr>
          <p:nvPr/>
        </p:nvCxnSpPr>
        <p:spPr>
          <a:xfrm>
            <a:off x="9482072" y="2818989"/>
            <a:ext cx="0" cy="2137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angular 40"/>
          <p:cNvCxnSpPr>
            <a:stCxn id="5" idx="3"/>
            <a:endCxn id="18" idx="1"/>
          </p:cNvCxnSpPr>
          <p:nvPr/>
        </p:nvCxnSpPr>
        <p:spPr>
          <a:xfrm flipV="1">
            <a:off x="5396245" y="1700761"/>
            <a:ext cx="2939766" cy="1651995"/>
          </a:xfrm>
          <a:prstGeom prst="bentConnector3">
            <a:avLst>
              <a:gd name="adj1" fmla="val 61539"/>
            </a:avLst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Conector angular 41"/>
          <p:cNvCxnSpPr>
            <a:stCxn id="18" idx="2"/>
            <a:endCxn id="13" idx="0"/>
          </p:cNvCxnSpPr>
          <p:nvPr/>
        </p:nvCxnSpPr>
        <p:spPr>
          <a:xfrm rot="5400000">
            <a:off x="8574301" y="1845238"/>
            <a:ext cx="395584" cy="557393"/>
          </a:xfrm>
          <a:prstGeom prst="bentConnector3">
            <a:avLst/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F896B632-3CB3-2E85-4370-CFCB14534338}"/>
              </a:ext>
            </a:extLst>
          </p:cNvPr>
          <p:cNvSpPr/>
          <p:nvPr/>
        </p:nvSpPr>
        <p:spPr>
          <a:xfrm>
            <a:off x="4503310" y="4597790"/>
            <a:ext cx="4359942" cy="2808432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901898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B2344-5897-4E87-D1ED-FAD39264F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6460" y="2562383"/>
            <a:ext cx="939800" cy="1325563"/>
          </a:xfrm>
        </p:spPr>
        <p:txBody>
          <a:bodyPr/>
          <a:lstStyle/>
          <a:p>
            <a:r>
              <a:rPr lang="es-PE" dirty="0"/>
              <a:t>VS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7A5E06-6D8A-683A-C7AF-B107B3E24E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3720" y="405288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s-PE" dirty="0"/>
              <a:t>¿PUEDEN LAS DIETAS INFLUIR LA PRODUCCIÓN AGROECOLÓGICA?</a:t>
            </a:r>
          </a:p>
        </p:txBody>
      </p:sp>
      <p:pic>
        <p:nvPicPr>
          <p:cNvPr id="2054" name="Picture 6" descr="1,900+ Processed Food Stock Illustrations, Royalty-Free Vector Graphics &amp;  Clip Art - iStock | Food icons, Restaurant food, Food background">
            <a:extLst>
              <a:ext uri="{FF2B5EF4-FFF2-40B4-BE49-F238E27FC236}">
                <a16:creationId xmlns:a16="http://schemas.microsoft.com/office/drawing/2014/main" id="{3864E6CE-9F55-B46A-273A-ADB3B128E9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1280" y="991870"/>
            <a:ext cx="5829300" cy="2914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amburguesa - Iconos gratis de comida y restaurante">
            <a:extLst>
              <a:ext uri="{FF2B5EF4-FFF2-40B4-BE49-F238E27FC236}">
                <a16:creationId xmlns:a16="http://schemas.microsoft.com/office/drawing/2014/main" id="{8D6C29A8-82D4-0DCE-2BC1-6ADA651598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0580" y="2781300"/>
            <a:ext cx="12954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meat Vector Icons free download in SVG, PNG Format">
            <a:extLst>
              <a:ext uri="{FF2B5EF4-FFF2-40B4-BE49-F238E27FC236}">
                <a16:creationId xmlns:a16="http://schemas.microsoft.com/office/drawing/2014/main" id="{8A052B45-5BEB-903A-9A67-4A8848D563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570" y="2562383"/>
            <a:ext cx="1701800" cy="170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and Drawn fruit basket illustration 16733039 PNG">
            <a:extLst>
              <a:ext uri="{FF2B5EF4-FFF2-40B4-BE49-F238E27FC236}">
                <a16:creationId xmlns:a16="http://schemas.microsoft.com/office/drawing/2014/main" id="{9E8B8AD8-6AB4-F167-5F85-F6FE8FEF05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4700" y="1627599"/>
            <a:ext cx="2354263" cy="1906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Vegetable - Free food icons">
            <a:extLst>
              <a:ext uri="{FF2B5EF4-FFF2-40B4-BE49-F238E27FC236}">
                <a16:creationId xmlns:a16="http://schemas.microsoft.com/office/drawing/2014/main" id="{2383FFF6-5298-C286-0159-55B8C1871B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0713" y="1363407"/>
            <a:ext cx="2181067" cy="218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Fish Special Lineal color icon">
            <a:extLst>
              <a:ext uri="{FF2B5EF4-FFF2-40B4-BE49-F238E27FC236}">
                <a16:creationId xmlns:a16="http://schemas.microsoft.com/office/drawing/2014/main" id="{B066B1F4-9195-EE2C-55EF-F3625DBF6E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8848" y="2352070"/>
            <a:ext cx="1906715" cy="1906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rrow: Down 5">
            <a:extLst>
              <a:ext uri="{FF2B5EF4-FFF2-40B4-BE49-F238E27FC236}">
                <a16:creationId xmlns:a16="http://schemas.microsoft.com/office/drawing/2014/main" id="{5B0E882C-EFA0-D4AB-D57B-132E8A745F86}"/>
              </a:ext>
            </a:extLst>
          </p:cNvPr>
          <p:cNvSpPr/>
          <p:nvPr/>
        </p:nvSpPr>
        <p:spPr>
          <a:xfrm>
            <a:off x="2346960" y="4429760"/>
            <a:ext cx="1295400" cy="91344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22F7508C-3E2D-1E3B-D60E-9ECEB00D0368}"/>
              </a:ext>
            </a:extLst>
          </p:cNvPr>
          <p:cNvSpPr/>
          <p:nvPr/>
        </p:nvSpPr>
        <p:spPr>
          <a:xfrm>
            <a:off x="8648542" y="4317157"/>
            <a:ext cx="1295400" cy="91344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E461269-6C06-BE49-5A7F-A4FC598B7643}"/>
              </a:ext>
            </a:extLst>
          </p:cNvPr>
          <p:cNvSpPr/>
          <p:nvPr/>
        </p:nvSpPr>
        <p:spPr>
          <a:xfrm>
            <a:off x="1487170" y="5578633"/>
            <a:ext cx="2886710" cy="91344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b="1" dirty="0"/>
              <a:t>↓ Agua</a:t>
            </a:r>
          </a:p>
          <a:p>
            <a:pPr algn="ctr"/>
            <a:r>
              <a:rPr lang="en-US" sz="1400" b="1" dirty="0" err="1"/>
              <a:t>Degradación</a:t>
            </a:r>
            <a:r>
              <a:rPr lang="en-US" sz="1400" b="1" dirty="0"/>
              <a:t> de </a:t>
            </a:r>
            <a:r>
              <a:rPr lang="en-US" sz="1400" b="1" dirty="0" err="1"/>
              <a:t>suelos</a:t>
            </a:r>
            <a:endParaRPr lang="en-US" sz="1400" b="1" dirty="0"/>
          </a:p>
          <a:p>
            <a:pPr algn="ctr"/>
            <a:r>
              <a:rPr lang="en-US" sz="1400" b="1" dirty="0" err="1"/>
              <a:t>Deforestación</a:t>
            </a:r>
            <a:r>
              <a:rPr lang="en-US" sz="1400" b="1" dirty="0"/>
              <a:t> para </a:t>
            </a:r>
            <a:r>
              <a:rPr lang="en-US" sz="1400" b="1" dirty="0" err="1"/>
              <a:t>incrementar</a:t>
            </a:r>
            <a:r>
              <a:rPr lang="en-US" sz="1400" b="1" dirty="0"/>
              <a:t> </a:t>
            </a:r>
            <a:r>
              <a:rPr lang="en-US" sz="1400" b="1" dirty="0" err="1"/>
              <a:t>frontera</a:t>
            </a:r>
            <a:r>
              <a:rPr lang="en-US" sz="1400" b="1" dirty="0"/>
              <a:t> </a:t>
            </a:r>
            <a:r>
              <a:rPr lang="en-US" sz="1400" b="1" dirty="0" err="1"/>
              <a:t>agrícola</a:t>
            </a:r>
            <a:endParaRPr lang="en-US" sz="1400" b="1" dirty="0"/>
          </a:p>
          <a:p>
            <a:pPr algn="ctr"/>
            <a:r>
              <a:rPr lang="en-US" sz="1400" b="1" dirty="0" err="1"/>
              <a:t>Contaminación</a:t>
            </a:r>
            <a:endParaRPr lang="en-US" sz="1400" b="1" dirty="0"/>
          </a:p>
          <a:p>
            <a:pPr algn="ctr"/>
            <a:endParaRPr lang="en-US" sz="1400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5645D67-AA36-6B2B-3DF0-CFA14D7B1005}"/>
              </a:ext>
            </a:extLst>
          </p:cNvPr>
          <p:cNvSpPr/>
          <p:nvPr/>
        </p:nvSpPr>
        <p:spPr>
          <a:xfrm>
            <a:off x="308610" y="934084"/>
            <a:ext cx="2038350" cy="91344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400" b="1" dirty="0"/>
              <a:t>Calidad</a:t>
            </a:r>
          </a:p>
          <a:p>
            <a:pPr algn="ctr"/>
            <a:endParaRPr lang="en-US" sz="2400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C933270-1646-6622-DB08-CD1C1BD6DC5F}"/>
              </a:ext>
            </a:extLst>
          </p:cNvPr>
          <p:cNvSpPr/>
          <p:nvPr/>
        </p:nvSpPr>
        <p:spPr>
          <a:xfrm>
            <a:off x="401320" y="1137126"/>
            <a:ext cx="2038350" cy="91344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5400" b="1" dirty="0">
                <a:solidFill>
                  <a:srgbClr val="FF0000"/>
                </a:solidFill>
              </a:rPr>
              <a:t>X</a:t>
            </a:r>
          </a:p>
          <a:p>
            <a:pPr algn="ctr"/>
            <a:endParaRPr lang="en-US" sz="5400" dirty="0">
              <a:solidFill>
                <a:srgbClr val="FF0000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644E9D8-E79A-AC93-296D-938A60E190AC}"/>
              </a:ext>
            </a:extLst>
          </p:cNvPr>
          <p:cNvSpPr/>
          <p:nvPr/>
        </p:nvSpPr>
        <p:spPr>
          <a:xfrm>
            <a:off x="2592070" y="1087674"/>
            <a:ext cx="2038350" cy="91344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400" b="1" dirty="0"/>
              <a:t>↑↑</a:t>
            </a:r>
            <a:r>
              <a:rPr lang="en-US" sz="2400" b="1" dirty="0" err="1"/>
              <a:t>Cantidad</a:t>
            </a:r>
            <a:endParaRPr lang="en-US" sz="2400" b="1" dirty="0"/>
          </a:p>
          <a:p>
            <a:pPr algn="ctr"/>
            <a:endParaRPr lang="en-US" sz="2400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912E9CEA-77B0-1123-C1F0-6B4CE4BD118B}"/>
              </a:ext>
            </a:extLst>
          </p:cNvPr>
          <p:cNvSpPr/>
          <p:nvPr/>
        </p:nvSpPr>
        <p:spPr>
          <a:xfrm>
            <a:off x="4376422" y="1544398"/>
            <a:ext cx="2038350" cy="91344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400" b="1" dirty="0"/>
              <a:t>↓</a:t>
            </a:r>
            <a:r>
              <a:rPr lang="en-US" sz="2400" b="1" dirty="0" err="1"/>
              <a:t>Diversas</a:t>
            </a:r>
            <a:endParaRPr lang="en-US" sz="2400" b="1" dirty="0"/>
          </a:p>
          <a:p>
            <a:pPr algn="ctr"/>
            <a:endParaRPr lang="en-US" sz="2400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0FC31E12-595F-66FD-2C5B-3C6377DE797E}"/>
              </a:ext>
            </a:extLst>
          </p:cNvPr>
          <p:cNvSpPr/>
          <p:nvPr/>
        </p:nvSpPr>
        <p:spPr>
          <a:xfrm>
            <a:off x="7818850" y="5575141"/>
            <a:ext cx="2886710" cy="91344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b="1" dirty="0" err="1"/>
              <a:t>Producción</a:t>
            </a:r>
            <a:r>
              <a:rPr lang="en-US" sz="1400" b="1" dirty="0"/>
              <a:t> </a:t>
            </a:r>
            <a:r>
              <a:rPr lang="en-US" sz="1400" b="1" dirty="0" err="1"/>
              <a:t>sostenible</a:t>
            </a:r>
            <a:endParaRPr lang="en-US" sz="1400" b="1" dirty="0"/>
          </a:p>
          <a:p>
            <a:pPr algn="ctr"/>
            <a:r>
              <a:rPr lang="en-US" sz="1400" b="1" dirty="0"/>
              <a:t>Menor o </a:t>
            </a:r>
            <a:r>
              <a:rPr lang="en-US" sz="1400" b="1" dirty="0" err="1"/>
              <a:t>nulo</a:t>
            </a:r>
            <a:r>
              <a:rPr lang="en-US" sz="1400" b="1" dirty="0"/>
              <a:t> </a:t>
            </a:r>
            <a:r>
              <a:rPr lang="en-US" sz="1400" b="1" dirty="0" err="1"/>
              <a:t>impacto</a:t>
            </a:r>
            <a:r>
              <a:rPr lang="en-US" sz="1400" b="1" dirty="0"/>
              <a:t> </a:t>
            </a:r>
            <a:r>
              <a:rPr lang="en-US" sz="1400" b="1" dirty="0" err="1"/>
              <a:t>en</a:t>
            </a:r>
            <a:r>
              <a:rPr lang="en-US" sz="1400" b="1" dirty="0"/>
              <a:t> </a:t>
            </a:r>
            <a:r>
              <a:rPr lang="en-US" sz="1400" b="1" dirty="0" err="1"/>
              <a:t>el</a:t>
            </a:r>
            <a:r>
              <a:rPr lang="en-US" sz="1400" b="1" dirty="0"/>
              <a:t> </a:t>
            </a:r>
            <a:r>
              <a:rPr lang="en-US" sz="1400" b="1" dirty="0" err="1"/>
              <a:t>ambiente</a:t>
            </a:r>
            <a:endParaRPr lang="en-US" sz="1400" b="1" dirty="0"/>
          </a:p>
          <a:p>
            <a:pPr algn="ctr"/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303823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/>
      <p:bldP spid="12" grpId="0" animBg="1"/>
      <p:bldP spid="13" grpId="0" animBg="1"/>
      <p:bldP spid="1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7E774-AEE4-7F9D-A5B9-3575DBF79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/>
              <a:t>Impacto del consumo</a:t>
            </a:r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97B0A1D4-188C-CA89-43FF-3C2E92C9749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314" y="1968024"/>
            <a:ext cx="523166" cy="673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33B66411-2006-4648-7A1A-C41D795D8E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9234" y="1968024"/>
            <a:ext cx="523166" cy="673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DF1EBC2C-14AD-DA60-2ECE-FF37682EBB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5268" y="1968024"/>
            <a:ext cx="523166" cy="673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16A726C-B1E7-E549-94BF-CBF629AF8E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2885" y="2641600"/>
            <a:ext cx="523166" cy="673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973A6F4C-2639-6364-8DB0-7D7152A0EB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1311" y="1970738"/>
            <a:ext cx="259006" cy="333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>
            <a:extLst>
              <a:ext uri="{FF2B5EF4-FFF2-40B4-BE49-F238E27FC236}">
                <a16:creationId xmlns:a16="http://schemas.microsoft.com/office/drawing/2014/main" id="{03F2E46A-DC45-6D86-2F9A-CF1E117706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7231" y="1970738"/>
            <a:ext cx="259006" cy="333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>
            <a:extLst>
              <a:ext uri="{FF2B5EF4-FFF2-40B4-BE49-F238E27FC236}">
                <a16:creationId xmlns:a16="http://schemas.microsoft.com/office/drawing/2014/main" id="{C56DF480-FCD5-9F6B-C969-588842A2D8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6871" y="2306320"/>
            <a:ext cx="259006" cy="333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>
            <a:extLst>
              <a:ext uri="{FF2B5EF4-FFF2-40B4-BE49-F238E27FC236}">
                <a16:creationId xmlns:a16="http://schemas.microsoft.com/office/drawing/2014/main" id="{E32B557E-177E-F265-71A3-7768A333FE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3677" y="2367836"/>
            <a:ext cx="259006" cy="333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>
            <a:extLst>
              <a:ext uri="{FF2B5EF4-FFF2-40B4-BE49-F238E27FC236}">
                <a16:creationId xmlns:a16="http://schemas.microsoft.com/office/drawing/2014/main" id="{1AF6E16E-2D39-D2AC-24C1-AE22DC7EE0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4431" y="2427938"/>
            <a:ext cx="259006" cy="333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>
            <a:extLst>
              <a:ext uri="{FF2B5EF4-FFF2-40B4-BE49-F238E27FC236}">
                <a16:creationId xmlns:a16="http://schemas.microsoft.com/office/drawing/2014/main" id="{9C9ACAA9-D7FD-6354-C8BC-FE4C38C3F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0225" y="1968024"/>
            <a:ext cx="259006" cy="333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>
            <a:extLst>
              <a:ext uri="{FF2B5EF4-FFF2-40B4-BE49-F238E27FC236}">
                <a16:creationId xmlns:a16="http://schemas.microsoft.com/office/drawing/2014/main" id="{CF21CAB0-86B4-BB42-A1A6-32095AD4A4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4528" y="1978740"/>
            <a:ext cx="259006" cy="333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>
            <a:extLst>
              <a:ext uri="{FF2B5EF4-FFF2-40B4-BE49-F238E27FC236}">
                <a16:creationId xmlns:a16="http://schemas.microsoft.com/office/drawing/2014/main" id="{2F3B25EC-4C78-2776-060C-0EF3B5D340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6871" y="2813367"/>
            <a:ext cx="259006" cy="333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>
            <a:extLst>
              <a:ext uri="{FF2B5EF4-FFF2-40B4-BE49-F238E27FC236}">
                <a16:creationId xmlns:a16="http://schemas.microsoft.com/office/drawing/2014/main" id="{5D4F7688-2385-643A-F970-2B407E932A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0179" y="2430954"/>
            <a:ext cx="259006" cy="333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>
            <a:extLst>
              <a:ext uri="{FF2B5EF4-FFF2-40B4-BE49-F238E27FC236}">
                <a16:creationId xmlns:a16="http://schemas.microsoft.com/office/drawing/2014/main" id="{7B590996-90BE-A457-D8F6-29EDB4E299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2385" y="2872867"/>
            <a:ext cx="259006" cy="333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>
            <a:extLst>
              <a:ext uri="{FF2B5EF4-FFF2-40B4-BE49-F238E27FC236}">
                <a16:creationId xmlns:a16="http://schemas.microsoft.com/office/drawing/2014/main" id="{45496092-BAA7-9E14-0650-5B5639F26C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0511" y="2874978"/>
            <a:ext cx="259006" cy="333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>
            <a:extLst>
              <a:ext uri="{FF2B5EF4-FFF2-40B4-BE49-F238E27FC236}">
                <a16:creationId xmlns:a16="http://schemas.microsoft.com/office/drawing/2014/main" id="{77C9478F-EE79-7B42-E30B-1879C81935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3471" y="2854658"/>
            <a:ext cx="259006" cy="333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>
            <a:extLst>
              <a:ext uri="{FF2B5EF4-FFF2-40B4-BE49-F238E27FC236}">
                <a16:creationId xmlns:a16="http://schemas.microsoft.com/office/drawing/2014/main" id="{18B2CD99-B3FE-FF67-5D94-3EA0606E22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7871" y="2265378"/>
            <a:ext cx="259006" cy="333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>
            <a:extLst>
              <a:ext uri="{FF2B5EF4-FFF2-40B4-BE49-F238E27FC236}">
                <a16:creationId xmlns:a16="http://schemas.microsoft.com/office/drawing/2014/main" id="{DE2077B3-CDBD-A3C9-3C8B-BB3E4B9AD7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8671" y="2854658"/>
            <a:ext cx="259006" cy="333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Fresa comida - Iconos Alimentación, Bebidas y Restaurantes">
            <a:extLst>
              <a:ext uri="{FF2B5EF4-FFF2-40B4-BE49-F238E27FC236}">
                <a16:creationId xmlns:a16="http://schemas.microsoft.com/office/drawing/2014/main" id="{F0AAAD32-5974-7111-94DD-63F4D2EA0D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8040" y="3738880"/>
            <a:ext cx="726440" cy="726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Fresa comida - Iconos Alimentación, Bebidas y Restaurantes">
            <a:extLst>
              <a:ext uri="{FF2B5EF4-FFF2-40B4-BE49-F238E27FC236}">
                <a16:creationId xmlns:a16="http://schemas.microsoft.com/office/drawing/2014/main" id="{5C680F37-3170-4A40-707E-31F0CF1DB5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7597" y="3738880"/>
            <a:ext cx="726440" cy="726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Fresa comida - Iconos Alimentación, Bebidas y Restaurantes">
            <a:extLst>
              <a:ext uri="{FF2B5EF4-FFF2-40B4-BE49-F238E27FC236}">
                <a16:creationId xmlns:a16="http://schemas.microsoft.com/office/drawing/2014/main" id="{77427DB8-DCEB-5B9B-6064-ACB8F9EA83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8317" y="3728720"/>
            <a:ext cx="726440" cy="726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Fresa comida - Iconos Alimentación, Bebidas y Restaurantes">
            <a:extLst>
              <a:ext uri="{FF2B5EF4-FFF2-40B4-BE49-F238E27FC236}">
                <a16:creationId xmlns:a16="http://schemas.microsoft.com/office/drawing/2014/main" id="{0912B6EF-78EA-E5BE-2B0F-6161E09D4F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9180" y="4266088"/>
            <a:ext cx="726440" cy="726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Lechuga - Iconos gratis de comida">
            <a:extLst>
              <a:ext uri="{FF2B5EF4-FFF2-40B4-BE49-F238E27FC236}">
                <a16:creationId xmlns:a16="http://schemas.microsoft.com/office/drawing/2014/main" id="{450F4EF7-42CC-39DC-6AD7-315C273B60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8040" y="4516666"/>
            <a:ext cx="510723" cy="510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Zanahoria - Iconos gratis de comida">
            <a:extLst>
              <a:ext uri="{FF2B5EF4-FFF2-40B4-BE49-F238E27FC236}">
                <a16:creationId xmlns:a16="http://schemas.microsoft.com/office/drawing/2014/main" id="{4D40BF5A-F3CE-31AF-5704-1D09EF1947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2390" y="3949067"/>
            <a:ext cx="822960" cy="82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Lechuga - Iconos gratis de comida">
            <a:extLst>
              <a:ext uri="{FF2B5EF4-FFF2-40B4-BE49-F238E27FC236}">
                <a16:creationId xmlns:a16="http://schemas.microsoft.com/office/drawing/2014/main" id="{71304EB6-7C5E-FE53-9B03-5E4AFD0493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0280" y="5006883"/>
            <a:ext cx="510723" cy="510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 descr="Zanahoria - Iconos gratis de comida">
            <a:extLst>
              <a:ext uri="{FF2B5EF4-FFF2-40B4-BE49-F238E27FC236}">
                <a16:creationId xmlns:a16="http://schemas.microsoft.com/office/drawing/2014/main" id="{73E07C58-CF21-B97A-4742-06E6E52768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4630" y="4439284"/>
            <a:ext cx="822960" cy="82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Fresa comida - Iconos Alimentación, Bebidas y Restaurantes">
            <a:extLst>
              <a:ext uri="{FF2B5EF4-FFF2-40B4-BE49-F238E27FC236}">
                <a16:creationId xmlns:a16="http://schemas.microsoft.com/office/drawing/2014/main" id="{990A2535-057F-793A-3F36-A48CE563AF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8628" y="3944939"/>
            <a:ext cx="467469" cy="467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Fresa comida - Iconos Alimentación, Bebidas y Restaurantes">
            <a:extLst>
              <a:ext uri="{FF2B5EF4-FFF2-40B4-BE49-F238E27FC236}">
                <a16:creationId xmlns:a16="http://schemas.microsoft.com/office/drawing/2014/main" id="{1E68C536-06F3-98A1-3DD2-4FFA185095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7268" y="3934779"/>
            <a:ext cx="467469" cy="467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Fresa comida - Iconos Alimentación, Bebidas y Restaurantes">
            <a:extLst>
              <a:ext uri="{FF2B5EF4-FFF2-40B4-BE49-F238E27FC236}">
                <a16:creationId xmlns:a16="http://schemas.microsoft.com/office/drawing/2014/main" id="{6251CB3F-2F75-3B04-200E-E3D57D667D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8611" y="4431507"/>
            <a:ext cx="467469" cy="467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Fresa comida - Iconos Alimentación, Bebidas y Restaurantes">
            <a:extLst>
              <a:ext uri="{FF2B5EF4-FFF2-40B4-BE49-F238E27FC236}">
                <a16:creationId xmlns:a16="http://schemas.microsoft.com/office/drawing/2014/main" id="{7E3A8ADA-1999-44E2-C7DB-79DBC360FC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6771" y="4461987"/>
            <a:ext cx="467469" cy="467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Fresa comida - Iconos Alimentación, Bebidas y Restaurantes">
            <a:extLst>
              <a:ext uri="{FF2B5EF4-FFF2-40B4-BE49-F238E27FC236}">
                <a16:creationId xmlns:a16="http://schemas.microsoft.com/office/drawing/2014/main" id="{F7949BDA-4335-4922-9E61-6B1323454C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2531" y="3933667"/>
            <a:ext cx="467469" cy="467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Fresa comida - Iconos Alimentación, Bebidas y Restaurantes">
            <a:extLst>
              <a:ext uri="{FF2B5EF4-FFF2-40B4-BE49-F238E27FC236}">
                <a16:creationId xmlns:a16="http://schemas.microsoft.com/office/drawing/2014/main" id="{35C68FD0-EA59-7515-2173-66CF0EAFD3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5811" y="4888707"/>
            <a:ext cx="467469" cy="467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Fresa comida - Iconos Alimentación, Bebidas y Restaurantes">
            <a:extLst>
              <a:ext uri="{FF2B5EF4-FFF2-40B4-BE49-F238E27FC236}">
                <a16:creationId xmlns:a16="http://schemas.microsoft.com/office/drawing/2014/main" id="{E1109E82-CC8E-0652-2EDB-58C33E6AD1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4771" y="4411187"/>
            <a:ext cx="467469" cy="467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Fresa comida - Iconos Alimentación, Bebidas y Restaurantes">
            <a:extLst>
              <a:ext uri="{FF2B5EF4-FFF2-40B4-BE49-F238E27FC236}">
                <a16:creationId xmlns:a16="http://schemas.microsoft.com/office/drawing/2014/main" id="{2D140C09-6168-C8B0-EBA3-896570C0F8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2371" y="4919187"/>
            <a:ext cx="467469" cy="467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Fresa comida - Iconos Alimentación, Bebidas y Restaurantes">
            <a:extLst>
              <a:ext uri="{FF2B5EF4-FFF2-40B4-BE49-F238E27FC236}">
                <a16:creationId xmlns:a16="http://schemas.microsoft.com/office/drawing/2014/main" id="{B1EECF4C-FE74-3D8A-0DD4-CE351561FF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0211" y="3994627"/>
            <a:ext cx="467469" cy="467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 descr="Fresa comida - Iconos Alimentación, Bebidas y Restaurantes">
            <a:extLst>
              <a:ext uri="{FF2B5EF4-FFF2-40B4-BE49-F238E27FC236}">
                <a16:creationId xmlns:a16="http://schemas.microsoft.com/office/drawing/2014/main" id="{27C5D1E8-9407-722D-A853-FA45923DEE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4105" y="4583907"/>
            <a:ext cx="467469" cy="467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 descr="Fresa comida - Iconos Alimentación, Bebidas y Restaurantes">
            <a:extLst>
              <a:ext uri="{FF2B5EF4-FFF2-40B4-BE49-F238E27FC236}">
                <a16:creationId xmlns:a16="http://schemas.microsoft.com/office/drawing/2014/main" id="{8AFAE8D8-E27D-EF53-194D-742F3E07EA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0480" y="5019085"/>
            <a:ext cx="467469" cy="467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" descr="Fresa comida - Iconos Alimentación, Bebidas y Restaurantes">
            <a:extLst>
              <a:ext uri="{FF2B5EF4-FFF2-40B4-BE49-F238E27FC236}">
                <a16:creationId xmlns:a16="http://schemas.microsoft.com/office/drawing/2014/main" id="{3352BFF2-4209-F684-DA86-68343B34A0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3942" y="4177452"/>
            <a:ext cx="467469" cy="467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Arrow: Right 38">
            <a:extLst>
              <a:ext uri="{FF2B5EF4-FFF2-40B4-BE49-F238E27FC236}">
                <a16:creationId xmlns:a16="http://schemas.microsoft.com/office/drawing/2014/main" id="{F4708BCB-8C0C-3070-440E-B2333EE50BA3}"/>
              </a:ext>
            </a:extLst>
          </p:cNvPr>
          <p:cNvSpPr/>
          <p:nvPr/>
        </p:nvSpPr>
        <p:spPr>
          <a:xfrm>
            <a:off x="3241040" y="2134759"/>
            <a:ext cx="848286" cy="46408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40" name="Arrow: Right 39">
            <a:extLst>
              <a:ext uri="{FF2B5EF4-FFF2-40B4-BE49-F238E27FC236}">
                <a16:creationId xmlns:a16="http://schemas.microsoft.com/office/drawing/2014/main" id="{45C39429-9920-C52D-0DD2-3AFFC1DFC094}"/>
              </a:ext>
            </a:extLst>
          </p:cNvPr>
          <p:cNvSpPr/>
          <p:nvPr/>
        </p:nvSpPr>
        <p:spPr>
          <a:xfrm>
            <a:off x="6431171" y="2175701"/>
            <a:ext cx="848286" cy="46408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1579537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3" name="Rectangle 3082">
            <a:extLst>
              <a:ext uri="{FF2B5EF4-FFF2-40B4-BE49-F238E27FC236}">
                <a16:creationId xmlns:a16="http://schemas.microsoft.com/office/drawing/2014/main" id="{9A42C7B2-7BD6-433A-95AB-5AA4F44B5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8" name="Picture 6" descr="AgroFórum.pe">
            <a:extLst>
              <a:ext uri="{FF2B5EF4-FFF2-40B4-BE49-F238E27FC236}">
                <a16:creationId xmlns:a16="http://schemas.microsoft.com/office/drawing/2014/main" id="{1466FB25-1370-B16D-54B5-8BF0213758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41" r="10128" b="2"/>
          <a:stretch/>
        </p:blipFill>
        <p:spPr bwMode="auto">
          <a:xfrm>
            <a:off x="-6" y="10"/>
            <a:ext cx="7642746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5" name="Rectangle 3084">
            <a:extLst>
              <a:ext uri="{FF2B5EF4-FFF2-40B4-BE49-F238E27FC236}">
                <a16:creationId xmlns:a16="http://schemas.microsoft.com/office/drawing/2014/main" id="{0ADDB668-2CA4-4D2B-9C34-3487CA33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263" y="3986129"/>
            <a:ext cx="6288261" cy="2253231"/>
          </a:xfrm>
          <a:prstGeom prst="rect">
            <a:avLst/>
          </a:prstGeom>
          <a:solidFill>
            <a:schemeClr val="bg1">
              <a:alpha val="95000"/>
            </a:schemeClr>
          </a:solidFill>
          <a:ln w="12700">
            <a:solidFill>
              <a:srgbClr val="EFEFE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B2D980-8DF0-564B-7245-385B8B1EB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152624"/>
            <a:ext cx="2112264" cy="1920240"/>
          </a:xfrm>
        </p:spPr>
        <p:txBody>
          <a:bodyPr>
            <a:normAutofit/>
          </a:bodyPr>
          <a:lstStyle/>
          <a:p>
            <a:r>
              <a:rPr lang="es-PE" sz="2400" dirty="0"/>
              <a:t>Cambios en el campo</a:t>
            </a:r>
          </a:p>
        </p:txBody>
      </p:sp>
      <p:pic>
        <p:nvPicPr>
          <p:cNvPr id="3076" name="Picture 4" descr="Aníbal Chávez, agricultor: “Necesitamos capacitarnos para exportar el  holantao” | Agricultura | Caraz | ECONOMIA | PERU21">
            <a:extLst>
              <a:ext uri="{FF2B5EF4-FFF2-40B4-BE49-F238E27FC236}">
                <a16:creationId xmlns:a16="http://schemas.microsoft.com/office/drawing/2014/main" id="{54936634-2327-5893-9C7D-7952B22946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6" r="-1" b="-1"/>
          <a:stretch/>
        </p:blipFill>
        <p:spPr bwMode="auto">
          <a:xfrm>
            <a:off x="7809454" y="1"/>
            <a:ext cx="4382546" cy="3345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7" name="Rectangle 3086">
            <a:extLst>
              <a:ext uri="{FF2B5EF4-FFF2-40B4-BE49-F238E27FC236}">
                <a16:creationId xmlns:a16="http://schemas.microsoft.com/office/drawing/2014/main" id="{2568BC19-F052-4108-93E1-6A3D1DEC07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8535" y="4784544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89" name="Rectangle 3088">
            <a:extLst>
              <a:ext uri="{FF2B5EF4-FFF2-40B4-BE49-F238E27FC236}">
                <a16:creationId xmlns:a16="http://schemas.microsoft.com/office/drawing/2014/main" id="{D5FD337D-4D6B-4C8B-B6F5-121097E09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394346" y="5103601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DFC294-EC45-0ACE-D142-74F0B4E52F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4992" y="4151376"/>
            <a:ext cx="3319272" cy="1920240"/>
          </a:xfrm>
        </p:spPr>
        <p:txBody>
          <a:bodyPr anchor="ctr">
            <a:normAutofit/>
          </a:bodyPr>
          <a:lstStyle/>
          <a:p>
            <a:endParaRPr lang="es-PE" sz="1700"/>
          </a:p>
        </p:txBody>
      </p:sp>
      <p:pic>
        <p:nvPicPr>
          <p:cNvPr id="3074" name="Picture 2" descr="Los macrotúneles mejoran la producción y hacen posible la programación de  cosecha&quot; | Blueberries Consulting">
            <a:extLst>
              <a:ext uri="{FF2B5EF4-FFF2-40B4-BE49-F238E27FC236}">
                <a16:creationId xmlns:a16="http://schemas.microsoft.com/office/drawing/2014/main" id="{3B0F01AB-6D90-5C2B-2366-D7E97881A6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46" r="26426" b="-2"/>
          <a:stretch/>
        </p:blipFill>
        <p:spPr bwMode="auto">
          <a:xfrm>
            <a:off x="7809462" y="3512354"/>
            <a:ext cx="4382545" cy="3345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02310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A47D001-54B6-9ECD-2AF8-80362A720F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501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185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landscape with mountains and blue sky&#10;&#10;Description automatically generated">
            <a:extLst>
              <a:ext uri="{FF2B5EF4-FFF2-40B4-BE49-F238E27FC236}">
                <a16:creationId xmlns:a16="http://schemas.microsoft.com/office/drawing/2014/main" id="{0CD4CF22-B1AF-9DCD-6A39-12CD8556B4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501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3242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DB9ED-1D62-236F-C737-4EB5F2B0B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57DED98-25E9-42C1-65F4-4F4C7C3A29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10080" y="572611"/>
            <a:ext cx="8139527" cy="5263732"/>
          </a:xfrm>
        </p:spPr>
      </p:pic>
    </p:spTree>
    <p:extLst>
      <p:ext uri="{BB962C8B-B14F-4D97-AF65-F5344CB8AC3E}">
        <p14:creationId xmlns:p14="http://schemas.microsoft.com/office/powerpoint/2010/main" val="14605036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6DEBD-AA7C-8FDA-269F-DFE37882D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6E7F3D5-57B8-A680-1362-B65F164724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3883" y="421045"/>
            <a:ext cx="5502117" cy="2293819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D584169-1EBC-0C75-3E6B-79C1907D24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9123" y="0"/>
            <a:ext cx="5494496" cy="256054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DFDEF8C-A591-6C82-2A5C-D2F559CC5D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7510" y="2982000"/>
            <a:ext cx="4235817" cy="35108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78EE9A8-554E-1F5B-0E3C-F7658470FF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4720" y="3080366"/>
            <a:ext cx="5276149" cy="3137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1672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BD0779-FBC1-D35C-E990-B534AD617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280" y="303720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s-ES" dirty="0">
                <a:latin typeface="Calibri" panose="020F0502020204030204" pitchFamily="34" charset="0"/>
                <a:cs typeface="Times New Roman" panose="02020603050405020304" pitchFamily="18" charset="0"/>
              </a:rPr>
              <a:t>¿Qué estamos haciendo en los proyectos que afectan nutrición? </a:t>
            </a:r>
            <a:br>
              <a:rPr lang="es-ES" dirty="0">
                <a:latin typeface="Calibri" panose="020F0502020204030204" pitchFamily="34" charset="0"/>
                <a:cs typeface="Times New Roman" panose="02020603050405020304" pitchFamily="18" charset="0"/>
              </a:rPr>
            </a:br>
            <a:endParaRPr lang="es-PE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29F8578-0C55-1071-5C6A-F1148B64A1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0098811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536773-468D-4D7C-91EB-24B7085D4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6CAC4C0-EACB-B1F9-5E20-7DD8A3B660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16792FB-7BDE-2D85-6F58-45EA7A56F9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4594" y="587829"/>
            <a:ext cx="8849547" cy="5905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9204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626BB-73B4-315B-7186-05DF3F877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48E7AC-C891-ED61-D464-26977506A8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PE" dirty="0"/>
              <a:t>Resultados </a:t>
            </a:r>
            <a:r>
              <a:rPr lang="es-PE" dirty="0" err="1"/>
              <a:t>Mentimeter</a:t>
            </a:r>
            <a:endParaRPr lang="es-P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A38E67-9FCC-C548-EEBB-93F618AA72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820" y="0"/>
            <a:ext cx="12001220" cy="572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5108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EE271-D135-BCD9-0658-6AE05FF0B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3640" y="2021205"/>
            <a:ext cx="10515600" cy="1325563"/>
          </a:xfrm>
        </p:spPr>
        <p:txBody>
          <a:bodyPr/>
          <a:lstStyle/>
          <a:p>
            <a:r>
              <a:rPr lang="es-PE" dirty="0"/>
              <a:t>¿Cuál es el problema de este divorcio?</a:t>
            </a:r>
          </a:p>
        </p:txBody>
      </p:sp>
    </p:spTree>
    <p:extLst>
      <p:ext uri="{BB962C8B-B14F-4D97-AF65-F5344CB8AC3E}">
        <p14:creationId xmlns:p14="http://schemas.microsoft.com/office/powerpoint/2010/main" val="15459847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2BD20-E142-7E8A-5DD8-C5165D987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382C3FE-EE9A-DE67-CDB6-6F10435474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392" y="243205"/>
            <a:ext cx="4729294" cy="435133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AC1BB47-83DF-A04E-B00D-820E1CA010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8320" y="659765"/>
            <a:ext cx="3360698" cy="31850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CBFA5B7-1CCE-780B-6004-1BE095B5871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443" r="19264"/>
          <a:stretch/>
        </p:blipFill>
        <p:spPr>
          <a:xfrm rot="16200000">
            <a:off x="7246526" y="1874520"/>
            <a:ext cx="2052321" cy="685800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E161100C-BBAE-DFE6-47B5-65F1EA6962CE}"/>
              </a:ext>
            </a:extLst>
          </p:cNvPr>
          <p:cNvSpPr/>
          <p:nvPr/>
        </p:nvSpPr>
        <p:spPr>
          <a:xfrm>
            <a:off x="5148486" y="4132984"/>
            <a:ext cx="1882234" cy="217637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496523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631FC-FA0E-0872-6AD1-A0568D217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/>
              <a:t>Analizando la diversidad </a:t>
            </a:r>
            <a:r>
              <a:rPr lang="es-PE" dirty="0" err="1"/>
              <a:t>dietaria</a:t>
            </a:r>
            <a:endParaRPr lang="es-PE" dirty="0"/>
          </a:p>
        </p:txBody>
      </p:sp>
      <p:graphicFrame>
        <p:nvGraphicFramePr>
          <p:cNvPr id="5" name="Gráfico 1">
            <a:extLst>
              <a:ext uri="{FF2B5EF4-FFF2-40B4-BE49-F238E27FC236}">
                <a16:creationId xmlns:a16="http://schemas.microsoft.com/office/drawing/2014/main" id="{E52F4D35-8E77-C6F6-E52D-3D7887D52E1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69484834"/>
              </p:ext>
            </p:extLst>
          </p:nvPr>
        </p:nvGraphicFramePr>
        <p:xfrm>
          <a:off x="320040" y="1505426"/>
          <a:ext cx="6645910" cy="44018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537A3DCB-9281-07CB-BC6D-96F9EF6D6A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6960" y="2458914"/>
            <a:ext cx="4847744" cy="2708398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0F663A90-69A5-7F5C-AB2F-B37BBEB9326E}"/>
              </a:ext>
            </a:extLst>
          </p:cNvPr>
          <p:cNvSpPr/>
          <p:nvPr/>
        </p:nvSpPr>
        <p:spPr>
          <a:xfrm>
            <a:off x="9730646" y="2731099"/>
            <a:ext cx="1228474" cy="165821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813044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078FE-6BF4-8C57-082B-6CA277019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9720" y="2766218"/>
            <a:ext cx="10515600" cy="1325563"/>
          </a:xfrm>
        </p:spPr>
        <p:txBody>
          <a:bodyPr/>
          <a:lstStyle/>
          <a:p>
            <a:r>
              <a:rPr lang="es-PE" dirty="0"/>
              <a:t>¿Por dónde empezar?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4DF442-332C-573D-0EA6-0191EE752B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2254272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D8C758-D1A5-1C7A-ED8F-06F953C5C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1800" dirty="0"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Algunas respuestas:</a:t>
            </a:r>
            <a:endParaRPr lang="es-PE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C367EAC-C272-D853-235C-F9F9820FA5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2800" dirty="0"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Incluir </a:t>
            </a:r>
            <a:r>
              <a:rPr lang="es-ES" sz="2800" dirty="0" err="1"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nutris</a:t>
            </a:r>
            <a:r>
              <a:rPr lang="es-ES" sz="2800" dirty="0"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, revisar fuentes válidas</a:t>
            </a: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4226724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49" name="Rectangle 10248">
            <a:extLst>
              <a:ext uri="{FF2B5EF4-FFF2-40B4-BE49-F238E27FC236}">
                <a16:creationId xmlns:a16="http://schemas.microsoft.com/office/drawing/2014/main" id="{25549E48-55B4-43FA-96F3-A3F777E0F2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251" name="Rectangle 10250">
            <a:extLst>
              <a:ext uri="{FF2B5EF4-FFF2-40B4-BE49-F238E27FC236}">
                <a16:creationId xmlns:a16="http://schemas.microsoft.com/office/drawing/2014/main" id="{0ADDB668-2CA4-4D2B-9C34-3487CA33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1553" y="304802"/>
            <a:ext cx="11097349" cy="1573149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237FC8-843E-7FC1-FC6A-75826F21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405575"/>
            <a:ext cx="5001768" cy="13716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dirty="0" err="1"/>
              <a:t>Tablas</a:t>
            </a:r>
            <a:r>
              <a:rPr lang="en-US" sz="3600" dirty="0"/>
              <a:t> de </a:t>
            </a:r>
            <a:r>
              <a:rPr lang="en-US" sz="3600" dirty="0" err="1"/>
              <a:t>composición</a:t>
            </a:r>
            <a:r>
              <a:rPr lang="en-US" sz="3600" dirty="0"/>
              <a:t> de </a:t>
            </a:r>
            <a:r>
              <a:rPr lang="en-US" sz="3600" dirty="0" err="1"/>
              <a:t>alimentos</a:t>
            </a:r>
            <a:endParaRPr lang="en-US" sz="3600" dirty="0"/>
          </a:p>
        </p:txBody>
      </p:sp>
      <p:sp>
        <p:nvSpPr>
          <p:cNvPr id="10253" name="Rectangle 10252">
            <a:extLst>
              <a:ext uri="{FF2B5EF4-FFF2-40B4-BE49-F238E27FC236}">
                <a16:creationId xmlns:a16="http://schemas.microsoft.com/office/drawing/2014/main" id="{2568BC19-F052-4108-93E1-6A3D1DEC07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4784" y="764424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55" name="Rectangle 10254">
            <a:extLst>
              <a:ext uri="{FF2B5EF4-FFF2-40B4-BE49-F238E27FC236}">
                <a16:creationId xmlns:a16="http://schemas.microsoft.com/office/drawing/2014/main" id="{D5FD337D-4D6B-4C8B-B6F5-121097E09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82412" y="1067264"/>
            <a:ext cx="1021458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44" name="Picture 4" descr="Vol. 11 (2021): La tabla de composición química de los alimentos: basada en  nutrientes de interés para la población ecuatoriana | Bitácora Académica">
            <a:extLst>
              <a:ext uri="{FF2B5EF4-FFF2-40B4-BE49-F238E27FC236}">
                <a16:creationId xmlns:a16="http://schemas.microsoft.com/office/drawing/2014/main" id="{436951AE-B04E-5C45-C817-D718F8129C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9156" y="2091095"/>
            <a:ext cx="2945087" cy="416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MA 1 Tabla Boliviana de Composición de Alimentos - Procesamiento de  alimentos - Studocu">
            <a:extLst>
              <a:ext uri="{FF2B5EF4-FFF2-40B4-BE49-F238E27FC236}">
                <a16:creationId xmlns:a16="http://schemas.microsoft.com/office/drawing/2014/main" id="{BC8095AC-A7E7-812E-92CB-81827BECD2A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37813" y="2086081"/>
            <a:ext cx="3116374" cy="416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6655473-8C7E-1845-AF44-934F2F3FD3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5592" y="3073861"/>
            <a:ext cx="3703320" cy="2184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8820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21FBE-2ED1-C8DB-9D73-E59087B8D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BCADD6-C72D-6BB5-5E80-1EB5D9845A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>
                <a:latin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s-ES" sz="2800" dirty="0"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aja de herramientas de nutrición?</a:t>
            </a:r>
            <a:br>
              <a:rPr lang="es-ES" sz="2800" dirty="0"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</a:b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17334086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/>
              <a:t>Dinámica</a:t>
            </a:r>
          </a:p>
        </p:txBody>
      </p:sp>
      <p:sp>
        <p:nvSpPr>
          <p:cNvPr id="6" name="Marcador de texto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092200" y="1112840"/>
            <a:ext cx="4716463" cy="2311844"/>
          </a:xfrm>
        </p:spPr>
        <p:txBody>
          <a:bodyPr vert="horz" wrap="square" lIns="91440" tIns="45720" rIns="91440" bIns="45720" rtlCol="0" anchor="b">
            <a:normAutofit/>
          </a:bodyPr>
          <a:lstStyle/>
          <a:p>
            <a:br>
              <a:rPr lang="en-US"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Calidad de la Dieta: </a:t>
            </a:r>
            <a:br>
              <a:rPr lang="en-US"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Diversidad + Adecuada + Balance + Moderación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1092200" y="3493790"/>
            <a:ext cx="4716463" cy="2299000"/>
          </a:xfrm>
        </p:spPr>
        <p:txBody>
          <a:bodyPr vert="horz" wrap="square" lIns="91440" tIns="45720" rIns="91440" bIns="45720" rtlCol="0" anchor="t">
            <a:normAutofit/>
          </a:bodyPr>
          <a:lstStyle/>
          <a:p>
            <a:r>
              <a:rPr lang="en-US" sz="1900" b="1" kern="120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rPr>
              <a:t>Diversificación para aumentar el consumo de </a:t>
            </a:r>
            <a:r>
              <a:rPr lang="en-US" sz="1900" b="1" u="sng" kern="120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rPr>
              <a:t>todos los nutrientes </a:t>
            </a:r>
            <a:r>
              <a:rPr lang="en-US" sz="1900" b="1" kern="120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rPr>
              <a:t>en la dieta </a:t>
            </a:r>
          </a:p>
          <a:p>
            <a:r>
              <a:rPr lang="en-US" sz="1900" b="1" kern="120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rPr>
              <a:t>Dieta diversa para </a:t>
            </a:r>
            <a:r>
              <a:rPr lang="en-US" sz="1900" b="1" u="sng" kern="120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rPr>
              <a:t>prevenir y atender Enfermedades no Transmisibles</a:t>
            </a:r>
            <a:endParaRPr lang="en-US" sz="1900" u="sng" kern="1200">
              <a:solidFill>
                <a:schemeClr val="tx1">
                  <a:alpha val="60000"/>
                </a:schemeClr>
              </a:solidFill>
              <a:latin typeface="+mn-lt"/>
              <a:ea typeface="+mn-ea"/>
              <a:cs typeface="+mn-cs"/>
            </a:endParaRPr>
          </a:p>
          <a:p>
            <a:r>
              <a:rPr lang="en-US" sz="1900" b="1" kern="120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rPr>
              <a:t>Balance de tamaños de porciones de alimentos para </a:t>
            </a:r>
            <a:r>
              <a:rPr lang="en-US" sz="1900" b="1" u="sng" kern="120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rPr>
              <a:t>evitar sobre peso </a:t>
            </a:r>
          </a:p>
        </p:txBody>
      </p:sp>
      <p:pic>
        <p:nvPicPr>
          <p:cNvPr id="8" name="Picture 2" descr="C:\Users\Laura\Desktop\IIN\IIN - CIP\Día Internacional de la papa\P5300474.JPG"/>
          <p:cNvPicPr>
            <a:picLocks noChangeAspect="1" noChangeArrowheads="1"/>
          </p:cNvPicPr>
          <p:nvPr/>
        </p:nvPicPr>
        <p:blipFill>
          <a:blip r:embed="rId2" cstate="print"/>
          <a:srcRect l="13393" r="11607"/>
          <a:stretch>
            <a:fillRect/>
          </a:stretch>
        </p:blipFill>
        <p:spPr bwMode="auto">
          <a:xfrm>
            <a:off x="6383337" y="799710"/>
            <a:ext cx="5255525" cy="5255525"/>
          </a:xfrm>
          <a:prstGeom prst="rect">
            <a:avLst/>
          </a:prstGeom>
          <a:noFill/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t="19843" r="1" b="10369"/>
          <a:stretch>
            <a:fillRect/>
          </a:stretch>
        </p:blipFill>
        <p:spPr>
          <a:xfrm>
            <a:off x="-1" y="10"/>
            <a:ext cx="7370057" cy="6857990"/>
          </a:xfrm>
          <a:prstGeom prst="rect">
            <a:avLst/>
          </a:prstGeom>
        </p:spPr>
      </p:pic>
      <p:pic>
        <p:nvPicPr>
          <p:cNvPr id="7" name="Picture 6" descr="A group of people sitting around a pile of hay&#10;&#10;Description automatically generated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8" r="3617" b="-1"/>
          <a:stretch>
            <a:fillRect/>
          </a:stretch>
        </p:blipFill>
        <p:spPr>
          <a:xfrm>
            <a:off x="7534656" y="1"/>
            <a:ext cx="4657344" cy="3346704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 rotWithShape="1">
          <a:blip r:embed="rId4" cstate="print"/>
          <a:srcRect t="3112" r="-3" b="1074"/>
          <a:stretch>
            <a:fillRect/>
          </a:stretch>
        </p:blipFill>
        <p:spPr bwMode="auto">
          <a:xfrm>
            <a:off x="7534654" y="3511296"/>
            <a:ext cx="4657346" cy="3346704"/>
          </a:xfrm>
          <a:prstGeom prst="rect">
            <a:avLst/>
          </a:prstGeom>
          <a:noFill/>
        </p:spPr>
      </p:pic>
      <p:sp>
        <p:nvSpPr>
          <p:cNvPr id="6" name="AutoShape 2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38200" y="288411"/>
            <a:ext cx="10515600" cy="1325563"/>
          </a:xfrm>
        </p:spPr>
        <p:txBody>
          <a:bodyPr>
            <a:noAutofit/>
          </a:bodyPr>
          <a:lstStyle/>
          <a:p>
            <a:pPr algn="ctr"/>
            <a:br>
              <a:rPr lang="es-ES" sz="3600" dirty="0"/>
            </a:br>
            <a:br>
              <a:rPr lang="es-ES" sz="3600" dirty="0"/>
            </a:br>
            <a:r>
              <a:rPr lang="es-ES" sz="3600" b="1" dirty="0">
                <a:solidFill>
                  <a:srgbClr val="002060"/>
                </a:solidFill>
                <a:latin typeface="+mn-lt"/>
              </a:rPr>
              <a:t>Indicador: </a:t>
            </a:r>
            <a:r>
              <a:rPr lang="es-ES" sz="3200" b="1" dirty="0">
                <a:solidFill>
                  <a:srgbClr val="002060"/>
                </a:solidFill>
                <a:latin typeface="+mn-lt"/>
              </a:rPr>
              <a:t>Diversidad de la Dieta</a:t>
            </a:r>
            <a:br>
              <a:rPr lang="es-ES" sz="3200" b="1" dirty="0">
                <a:solidFill>
                  <a:srgbClr val="002060"/>
                </a:solidFill>
                <a:latin typeface="+mn-lt"/>
              </a:rPr>
            </a:br>
            <a:r>
              <a:rPr lang="es-ES" sz="3200" b="1" dirty="0">
                <a:solidFill>
                  <a:srgbClr val="002060"/>
                </a:solidFill>
                <a:latin typeface="+mn-lt"/>
              </a:rPr>
              <a:t>Mínima Diversidad de la Dieta – Mujeres (MDD-W)</a:t>
            </a:r>
            <a:br>
              <a:rPr lang="es-ES" sz="3600" dirty="0">
                <a:solidFill>
                  <a:srgbClr val="002060"/>
                </a:solidFill>
              </a:rPr>
            </a:br>
            <a:br>
              <a:rPr lang="es-ES" sz="3600" b="1" dirty="0">
                <a:solidFill>
                  <a:srgbClr val="002060"/>
                </a:solidFill>
              </a:rPr>
            </a:br>
            <a:endParaRPr lang="es-ES" sz="3600" dirty="0">
              <a:solidFill>
                <a:srgbClr val="00206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69852" y="1701209"/>
            <a:ext cx="10834576" cy="4774018"/>
          </a:xfrm>
        </p:spPr>
        <p:txBody>
          <a:bodyPr>
            <a:normAutofit fontScale="47500" lnSpcReduction="20000"/>
          </a:bodyPr>
          <a:lstStyle/>
          <a:p>
            <a:r>
              <a:rPr lang="es-ES" sz="4200" b="1" dirty="0"/>
              <a:t>Indicador dicótomo: proporción de mujeres mayores de 15 años que consumió al menos 5 de los 10 grupos de alimentos durante el día y noche del día anterior.</a:t>
            </a:r>
          </a:p>
          <a:p>
            <a:pPr>
              <a:buNone/>
            </a:pPr>
            <a:endParaRPr lang="es-ES" sz="3400" b="1" dirty="0"/>
          </a:p>
          <a:p>
            <a:pPr marL="514350" indent="-514350">
              <a:buFont typeface="+mj-lt"/>
              <a:buAutoNum type="arabicPeriod"/>
            </a:pPr>
            <a:r>
              <a:rPr lang="en-US" sz="3400" b="1" dirty="0" err="1"/>
              <a:t>Granos</a:t>
            </a:r>
            <a:r>
              <a:rPr lang="en-US" sz="3400" b="1" dirty="0"/>
              <a:t>, </a:t>
            </a:r>
            <a:r>
              <a:rPr lang="en-US" sz="3400" b="1" dirty="0" err="1"/>
              <a:t>tuberculos</a:t>
            </a:r>
            <a:r>
              <a:rPr lang="en-US" sz="3400" b="1" dirty="0"/>
              <a:t>, </a:t>
            </a:r>
            <a:r>
              <a:rPr lang="en-US" sz="3400" b="1" dirty="0" err="1"/>
              <a:t>raíces</a:t>
            </a:r>
            <a:r>
              <a:rPr lang="en-US" sz="3400" b="1" dirty="0"/>
              <a:t> </a:t>
            </a:r>
            <a:r>
              <a:rPr lang="en-US" sz="3400" b="1" dirty="0" err="1"/>
              <a:t>blancas</a:t>
            </a:r>
            <a:endParaRPr lang="es-ES" sz="3400" b="1" dirty="0"/>
          </a:p>
          <a:p>
            <a:pPr marL="514350" indent="-514350">
              <a:buFont typeface="+mj-lt"/>
              <a:buAutoNum type="arabicPeriod"/>
            </a:pPr>
            <a:r>
              <a:rPr lang="en-US" sz="3400" b="1" dirty="0" err="1"/>
              <a:t>Leguminosas</a:t>
            </a:r>
            <a:r>
              <a:rPr lang="en-US" sz="3400" b="1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400" b="1" dirty="0"/>
              <a:t>Nueces y </a:t>
            </a:r>
            <a:r>
              <a:rPr lang="en-US" sz="3400" b="1" dirty="0" err="1"/>
              <a:t>semillas</a:t>
            </a:r>
            <a:endParaRPr lang="es-ES" sz="3400" b="1" dirty="0"/>
          </a:p>
          <a:p>
            <a:pPr marL="514350" indent="-514350">
              <a:buFont typeface="+mj-lt"/>
              <a:buAutoNum type="arabicPeriod"/>
            </a:pPr>
            <a:r>
              <a:rPr lang="en-US" sz="3400" b="1" dirty="0" err="1"/>
              <a:t>Leche</a:t>
            </a:r>
            <a:r>
              <a:rPr lang="en-US" sz="3400" b="1" dirty="0"/>
              <a:t> y </a:t>
            </a:r>
            <a:r>
              <a:rPr lang="en-US" sz="3400" b="1" dirty="0" err="1"/>
              <a:t>lacteos</a:t>
            </a:r>
            <a:endParaRPr lang="es-ES" sz="3400" b="1" dirty="0"/>
          </a:p>
          <a:p>
            <a:pPr marL="514350" indent="-514350">
              <a:buFont typeface="+mj-lt"/>
              <a:buAutoNum type="arabicPeriod"/>
            </a:pPr>
            <a:r>
              <a:rPr lang="en-US" sz="3400" b="1" dirty="0"/>
              <a:t>Carnes (carne, </a:t>
            </a:r>
            <a:r>
              <a:rPr lang="en-US" sz="3400" b="1" dirty="0" err="1"/>
              <a:t>aves</a:t>
            </a:r>
            <a:r>
              <a:rPr lang="en-US" sz="3400" b="1" dirty="0"/>
              <a:t>, </a:t>
            </a:r>
            <a:r>
              <a:rPr lang="en-US" sz="3400" b="1" dirty="0" err="1"/>
              <a:t>pescado</a:t>
            </a:r>
            <a:r>
              <a:rPr lang="en-US" sz="3400" b="1" dirty="0"/>
              <a:t>)</a:t>
            </a:r>
            <a:endParaRPr lang="es-ES" sz="3400" b="1" dirty="0"/>
          </a:p>
          <a:p>
            <a:pPr marL="514350" indent="-514350">
              <a:buFont typeface="+mj-lt"/>
              <a:buAutoNum type="arabicPeriod"/>
            </a:pPr>
            <a:r>
              <a:rPr lang="es-ES" sz="3400" b="1" dirty="0"/>
              <a:t>Huevos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400" b="1" dirty="0" err="1"/>
              <a:t>Verduras</a:t>
            </a:r>
            <a:r>
              <a:rPr lang="en-US" sz="3400" b="1" dirty="0"/>
              <a:t> </a:t>
            </a:r>
            <a:r>
              <a:rPr lang="en-US" sz="3400" b="1" dirty="0" err="1"/>
              <a:t>hojas</a:t>
            </a:r>
            <a:r>
              <a:rPr lang="en-US" sz="3400" b="1" dirty="0"/>
              <a:t> </a:t>
            </a:r>
            <a:r>
              <a:rPr lang="en-US" sz="3400" b="1" dirty="0" err="1"/>
              <a:t>verde</a:t>
            </a:r>
            <a:r>
              <a:rPr lang="en-US" sz="3400" b="1" dirty="0"/>
              <a:t> </a:t>
            </a:r>
            <a:r>
              <a:rPr lang="en-US" sz="3400" b="1" dirty="0" err="1"/>
              <a:t>oscur</a:t>
            </a:r>
            <a:r>
              <a:rPr lang="es-PE" sz="3400" b="1" dirty="0"/>
              <a:t>o</a:t>
            </a:r>
            <a:endParaRPr lang="es-ES" sz="3400" b="1" dirty="0"/>
          </a:p>
          <a:p>
            <a:pPr marL="514350" indent="-514350">
              <a:buFont typeface="+mj-lt"/>
              <a:buAutoNum type="arabicPeriod"/>
            </a:pPr>
            <a:r>
              <a:rPr lang="en-US" sz="3400" b="1" dirty="0" err="1"/>
              <a:t>Otras</a:t>
            </a:r>
            <a:r>
              <a:rPr lang="en-US" sz="3400" b="1" dirty="0"/>
              <a:t> </a:t>
            </a:r>
            <a:r>
              <a:rPr lang="en-US" sz="3400" b="1" dirty="0" err="1"/>
              <a:t>verduras</a:t>
            </a:r>
            <a:r>
              <a:rPr lang="en-US" sz="3400" b="1" dirty="0"/>
              <a:t> y </a:t>
            </a:r>
            <a:r>
              <a:rPr lang="en-US" sz="3400" b="1" dirty="0" err="1"/>
              <a:t>frutas</a:t>
            </a:r>
            <a:r>
              <a:rPr lang="en-US" sz="3400" b="1" dirty="0"/>
              <a:t> </a:t>
            </a:r>
            <a:r>
              <a:rPr lang="en-US" sz="3400" b="1" dirty="0" err="1"/>
              <a:t>ricas</a:t>
            </a:r>
            <a:r>
              <a:rPr lang="en-US" sz="3400" b="1" dirty="0"/>
              <a:t> en </a:t>
            </a:r>
            <a:r>
              <a:rPr lang="en-US" sz="3400" b="1" dirty="0" err="1"/>
              <a:t>Vitamina</a:t>
            </a:r>
            <a:r>
              <a:rPr lang="en-US" sz="3400" b="1" dirty="0"/>
              <a:t> A</a:t>
            </a:r>
            <a:endParaRPr lang="es-ES" sz="3400" b="1" dirty="0"/>
          </a:p>
          <a:p>
            <a:pPr marL="514350" indent="-514350">
              <a:buFont typeface="+mj-lt"/>
              <a:buAutoNum type="arabicPeriod"/>
            </a:pPr>
            <a:r>
              <a:rPr lang="en-US" sz="3400" b="1" dirty="0" err="1"/>
              <a:t>Otras</a:t>
            </a:r>
            <a:r>
              <a:rPr lang="en-US" sz="3400" b="1" dirty="0"/>
              <a:t> </a:t>
            </a:r>
            <a:r>
              <a:rPr lang="en-US" sz="3400" b="1" dirty="0" err="1"/>
              <a:t>verduras</a:t>
            </a:r>
            <a:endParaRPr lang="en-US" sz="3400" b="1" dirty="0"/>
          </a:p>
          <a:p>
            <a:pPr marL="514350" indent="-514350">
              <a:buFont typeface="+mj-lt"/>
              <a:buAutoNum type="arabicPeriod"/>
            </a:pPr>
            <a:r>
              <a:rPr lang="en-US" sz="3400" b="1" dirty="0" err="1"/>
              <a:t>Otras</a:t>
            </a:r>
            <a:r>
              <a:rPr lang="en-US" sz="3400" b="1" dirty="0"/>
              <a:t> </a:t>
            </a:r>
            <a:r>
              <a:rPr lang="en-US" sz="3400" b="1" dirty="0" err="1"/>
              <a:t>frutas</a:t>
            </a:r>
            <a:endParaRPr lang="en-US" sz="3400" b="1" dirty="0"/>
          </a:p>
          <a:p>
            <a:pPr marL="0" indent="0">
              <a:buNone/>
            </a:pPr>
            <a:r>
              <a:rPr lang="en-US" sz="3400" b="1" i="1" dirty="0">
                <a:highlight>
                  <a:srgbClr val="FFFF00"/>
                </a:highlight>
              </a:rPr>
              <a:t> </a:t>
            </a:r>
            <a:endParaRPr lang="en-US" sz="4000" b="1" i="1" dirty="0">
              <a:highlight>
                <a:srgbClr val="FFFF00"/>
              </a:highlight>
            </a:endParaRPr>
          </a:p>
          <a:p>
            <a:pPr marL="0" indent="0">
              <a:buNone/>
            </a:pPr>
            <a:r>
              <a:rPr lang="en-US" sz="1800" b="1" i="1" dirty="0">
                <a:highlight>
                  <a:srgbClr val="FFFF00"/>
                </a:highlight>
              </a:rPr>
              <a:t>Y </a:t>
            </a:r>
            <a:r>
              <a:rPr lang="en-US" sz="1800" b="1" i="1" dirty="0" err="1">
                <a:highlight>
                  <a:srgbClr val="FFFF00"/>
                </a:highlight>
              </a:rPr>
              <a:t>dentro</a:t>
            </a:r>
            <a:r>
              <a:rPr lang="en-US" sz="1800" b="1" i="1" dirty="0">
                <a:highlight>
                  <a:srgbClr val="FFFF00"/>
                </a:highlight>
              </a:rPr>
              <a:t> de </a:t>
            </a:r>
            <a:r>
              <a:rPr lang="en-US" sz="1800" b="1" i="1" dirty="0" err="1">
                <a:highlight>
                  <a:srgbClr val="FFFF00"/>
                </a:highlight>
              </a:rPr>
              <a:t>cada</a:t>
            </a:r>
            <a:r>
              <a:rPr lang="en-US" sz="1800" b="1" i="1" dirty="0">
                <a:highlight>
                  <a:srgbClr val="FFFF00"/>
                </a:highlight>
              </a:rPr>
              <a:t> </a:t>
            </a:r>
            <a:r>
              <a:rPr lang="en-US" sz="1800" b="1" i="1" dirty="0" err="1">
                <a:highlight>
                  <a:srgbClr val="FFFF00"/>
                </a:highlight>
              </a:rPr>
              <a:t>grupo</a:t>
            </a:r>
            <a:r>
              <a:rPr lang="en-US" sz="1800" b="1" i="1" dirty="0">
                <a:highlight>
                  <a:srgbClr val="FFFF00"/>
                </a:highlight>
              </a:rPr>
              <a:t>, </a:t>
            </a:r>
            <a:r>
              <a:rPr lang="en-US" sz="1800" b="1" i="1" dirty="0" err="1">
                <a:highlight>
                  <a:srgbClr val="FFFF00"/>
                </a:highlight>
              </a:rPr>
              <a:t>tambien</a:t>
            </a:r>
            <a:r>
              <a:rPr lang="en-US" sz="1800" b="1" i="1" dirty="0">
                <a:highlight>
                  <a:srgbClr val="FFFF00"/>
                </a:highlight>
              </a:rPr>
              <a:t> </a:t>
            </a:r>
            <a:r>
              <a:rPr lang="en-US" sz="1800" b="1" i="1" dirty="0" err="1">
                <a:highlight>
                  <a:srgbClr val="FFFF00"/>
                </a:highlight>
              </a:rPr>
              <a:t>diversidad</a:t>
            </a:r>
            <a:endParaRPr lang="es-PE" sz="1800" b="1" i="1" dirty="0">
              <a:highlight>
                <a:srgbClr val="FFFF00"/>
              </a:highlight>
            </a:endParaRPr>
          </a:p>
          <a:p>
            <a:pPr marL="514350" indent="-514350">
              <a:buFont typeface="+mj-lt"/>
              <a:buAutoNum type="arabicPeriod"/>
            </a:pPr>
            <a:endParaRPr lang="en-US" sz="1800" b="1" dirty="0"/>
          </a:p>
          <a:p>
            <a:pPr marL="514350" indent="-514350" algn="ctr">
              <a:buNone/>
            </a:pPr>
            <a:r>
              <a:rPr lang="es-ES" sz="1800" b="1" dirty="0"/>
              <a:t>10 grupos de alimentos, refleja adecuación de 11 Micronutrientes que indica la calidad de la dieta.</a:t>
            </a:r>
          </a:p>
          <a:p>
            <a:pPr marL="514350" indent="-514350">
              <a:buNone/>
            </a:pPr>
            <a:endParaRPr lang="es-PE" sz="1800" b="1" dirty="0"/>
          </a:p>
          <a:p>
            <a:pPr marL="0" indent="0">
              <a:buNone/>
            </a:pPr>
            <a:endParaRPr lang="es-ES" sz="160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0E6AE63-B562-F4CD-215B-1D6B88338E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82" t="3437" r="12865" b="3680"/>
          <a:stretch>
            <a:fillRect/>
          </a:stretch>
        </p:blipFill>
        <p:spPr bwMode="auto">
          <a:xfrm>
            <a:off x="7233684" y="2274760"/>
            <a:ext cx="3668231" cy="3626915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8324ECEC-3611-C6F6-300F-010C825D5F71}"/>
              </a:ext>
            </a:extLst>
          </p:cNvPr>
          <p:cNvSpPr txBox="1"/>
          <p:nvPr/>
        </p:nvSpPr>
        <p:spPr>
          <a:xfrm>
            <a:off x="1961707" y="6499295"/>
            <a:ext cx="83620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b="1" dirty="0">
                <a:solidFill>
                  <a:srgbClr val="002060"/>
                </a:solidFill>
              </a:rPr>
              <a:t>Mínima Diversidad de la Dieta – Mujeres (MDD-W), </a:t>
            </a:r>
            <a:r>
              <a:rPr lang="en-US" sz="1200" b="1" dirty="0"/>
              <a:t>Minimum Dietary Diversity for Women: </a:t>
            </a:r>
            <a:r>
              <a:rPr lang="es-PE" sz="1200" b="1" dirty="0"/>
              <a:t>A </a:t>
            </a:r>
            <a:r>
              <a:rPr lang="es-PE" sz="1200" b="1" dirty="0" err="1"/>
              <a:t>Guide</a:t>
            </a:r>
            <a:r>
              <a:rPr lang="es-PE" sz="1200" b="1" dirty="0"/>
              <a:t> </a:t>
            </a:r>
            <a:r>
              <a:rPr lang="es-PE" sz="1200" b="1" dirty="0" err="1"/>
              <a:t>to</a:t>
            </a:r>
            <a:r>
              <a:rPr lang="es-PE" sz="1200" b="1" dirty="0"/>
              <a:t> </a:t>
            </a:r>
            <a:r>
              <a:rPr lang="es-PE" sz="1200" b="1" dirty="0" err="1"/>
              <a:t>Measurement</a:t>
            </a:r>
            <a:r>
              <a:rPr lang="es-PE" sz="1200" b="1" dirty="0"/>
              <a:t>. FAO 2016</a:t>
            </a:r>
            <a:endParaRPr lang="es-PE" sz="12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/>
              <a:t>Indicaciones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s-PE" dirty="0"/>
              <a:t>En grupos (por países), cada integrante debe elaborar un plato saludable (nutritivo) que incluya la agrobiodiversidad. Los modelos de platos no deben repetirse.</a:t>
            </a:r>
          </a:p>
          <a:p>
            <a:pPr marL="514350" indent="-514350">
              <a:buFont typeface="+mj-lt"/>
              <a:buAutoNum type="arabicPeriod"/>
            </a:pPr>
            <a:r>
              <a:rPr lang="es-PE" dirty="0"/>
              <a:t>Las preparaciones deben considerarse como la comida principal (almuerzo)</a:t>
            </a:r>
          </a:p>
          <a:p>
            <a:pPr marL="514350" indent="-514350">
              <a:buFont typeface="+mj-lt"/>
              <a:buAutoNum type="arabicPeriod"/>
            </a:pPr>
            <a:r>
              <a:rPr lang="es-PE" dirty="0"/>
              <a:t>Cada grupo debe presentar sus platos saludables (3 ejemplos)</a:t>
            </a:r>
          </a:p>
          <a:p>
            <a:pPr marL="514350" indent="-514350">
              <a:buFont typeface="+mj-lt"/>
              <a:buAutoNum type="arabicPeriod"/>
            </a:pPr>
            <a:r>
              <a:rPr lang="es-PE" dirty="0"/>
              <a:t>Comenten qué barreras y oportunidades encuentran para poder consumir de esa manera.</a:t>
            </a:r>
          </a:p>
          <a:p>
            <a:pPr marL="514350" indent="-514350">
              <a:buFont typeface="+mj-lt"/>
              <a:buAutoNum type="arabicPeriod"/>
            </a:pPr>
            <a:endParaRPr lang="es-PE" dirty="0"/>
          </a:p>
          <a:p>
            <a:endParaRPr lang="es-PE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/>
              <a:t>Taller práctico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25465" t="15659" r="24913" b="24341"/>
          <a:stretch>
            <a:fillRect/>
          </a:stretch>
        </p:blipFill>
        <p:spPr>
          <a:xfrm>
            <a:off x="2870790" y="1807534"/>
            <a:ext cx="6049926" cy="41148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Marcador de contenido 3">
            <a:extLst>
              <a:ext uri="{FF2B5EF4-FFF2-40B4-BE49-F238E27FC236}">
                <a16:creationId xmlns:a16="http://schemas.microsoft.com/office/drawing/2014/main" id="{959ECD21-B5BE-7EB9-9E05-31F314C5F2F1}"/>
              </a:ext>
            </a:extLst>
          </p:cNvPr>
          <p:cNvPicPr>
            <a:picLocks noGrp="1"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2" b="13508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4E1FC4-BE59-FB36-40AB-38CBD20EDE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560" y="4745464"/>
            <a:ext cx="4267200" cy="124856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5200" dirty="0">
                <a:solidFill>
                  <a:srgbClr val="FFFFFF"/>
                </a:solidFill>
              </a:rPr>
              <a:t>Gracias </a:t>
            </a:r>
            <a:r>
              <a:rPr lang="en-US" sz="5200" dirty="0" err="1">
                <a:solidFill>
                  <a:srgbClr val="FFFFFF"/>
                </a:solidFill>
              </a:rPr>
              <a:t>por</a:t>
            </a:r>
            <a:r>
              <a:rPr lang="en-US" sz="5200" dirty="0">
                <a:solidFill>
                  <a:srgbClr val="FFFFFF"/>
                </a:solidFill>
              </a:rPr>
              <a:t> </a:t>
            </a:r>
            <a:r>
              <a:rPr lang="en-US" sz="5200" dirty="0" err="1">
                <a:solidFill>
                  <a:srgbClr val="FFFFFF"/>
                </a:solidFill>
              </a:rPr>
              <a:t>su</a:t>
            </a:r>
            <a:r>
              <a:rPr lang="en-US" sz="5200" dirty="0">
                <a:solidFill>
                  <a:srgbClr val="FFFFFF"/>
                </a:solidFill>
              </a:rPr>
              <a:t> </a:t>
            </a:r>
            <a:r>
              <a:rPr lang="en-US" sz="5200" dirty="0" err="1">
                <a:solidFill>
                  <a:srgbClr val="FFFFFF"/>
                </a:solidFill>
              </a:rPr>
              <a:t>atención</a:t>
            </a:r>
            <a:endParaRPr lang="en-US" sz="5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856191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83eb16f2-239d-4bdc-9fad-30e7804eddb1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10D4B54D775254BA87817EF8615501F" ma:contentTypeVersion="4" ma:contentTypeDescription="Crear nuevo documento." ma:contentTypeScope="" ma:versionID="56095fc3baec4bd1c94e7c353b9a167a">
  <xsd:schema xmlns:xsd="http://www.w3.org/2001/XMLSchema" xmlns:xs="http://www.w3.org/2001/XMLSchema" xmlns:p="http://schemas.microsoft.com/office/2006/metadata/properties" xmlns:ns3="83eb16f2-239d-4bdc-9fad-30e7804eddb1" targetNamespace="http://schemas.microsoft.com/office/2006/metadata/properties" ma:root="true" ma:fieldsID="45c4f1af77324afe5ea69fede7b8e53a" ns3:_="">
    <xsd:import namespace="83eb16f2-239d-4bdc-9fad-30e7804eddb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_activity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eb16f2-239d-4bdc-9fad-30e7804eddb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_activity" ma:index="10" nillable="true" ma:displayName="_activity" ma:hidden="true" ma:internalName="_activity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BB586EC-A6AB-42EC-AF74-61AC949B986E}">
  <ds:schemaRefs>
    <ds:schemaRef ds:uri="83eb16f2-239d-4bdc-9fad-30e7804eddb1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www.w3.org/XML/1998/namespace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49B6B9F1-781E-4551-B36A-1C772C2934F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3eb16f2-239d-4bdc-9fad-30e7804eddb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837345C-78FC-4334-9428-2FB7544ECBF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957</Words>
  <Application>Microsoft Office PowerPoint</Application>
  <PresentationFormat>Widescreen</PresentationFormat>
  <Paragraphs>189</Paragraphs>
  <Slides>42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51" baseType="lpstr">
      <vt:lpstr>Arial</vt:lpstr>
      <vt:lpstr>Arial Black</vt:lpstr>
      <vt:lpstr>Avenir Next LT Pro Light</vt:lpstr>
      <vt:lpstr>Bahnschrift Condensed</vt:lpstr>
      <vt:lpstr>Calibri</vt:lpstr>
      <vt:lpstr>Calibri Light</vt:lpstr>
      <vt:lpstr>Helvetica</vt:lpstr>
      <vt:lpstr>Helvetica Light</vt:lpstr>
      <vt:lpstr>Tema de Office</vt:lpstr>
      <vt:lpstr>AGROECOLOGÍA Y NUTRICIÓN</vt:lpstr>
      <vt:lpstr>Objetivo</vt:lpstr>
      <vt:lpstr>Disclaimer</vt:lpstr>
      <vt:lpstr>QR</vt:lpstr>
      <vt:lpstr>¿Por qué hablamos de nutrición en este espacio?</vt:lpstr>
      <vt:lpstr>Situación nutricional: Peru</vt:lpstr>
      <vt:lpstr>Malnutrición: Deficiencia y Exceso: Co-existencia:  La Doble Carga</vt:lpstr>
      <vt:lpstr>Bolivia</vt:lpstr>
      <vt:lpstr>Ecuador</vt:lpstr>
      <vt:lpstr>Aportes de la agroecología a la nutrición (en términos de agrobiodiversidad)</vt:lpstr>
      <vt:lpstr> Comprendiendo los caminos de la agrobiodiversidad hacia la diversidad de la dieta  </vt:lpstr>
      <vt:lpstr>Resultados Agrobiodiversidad</vt:lpstr>
      <vt:lpstr>PowerPoint Presentation</vt:lpstr>
      <vt:lpstr>PowerPoint Presentation</vt:lpstr>
      <vt:lpstr>Aportes de la nutrición a la agroecología (dietas)</vt:lpstr>
      <vt:lpstr>Sistema alimentario (convencional extendido)</vt:lpstr>
      <vt:lpstr>PowerPoint Presentation</vt:lpstr>
      <vt:lpstr>¿Cómo interactúan las dietas y la producción?</vt:lpstr>
      <vt:lpstr>VS</vt:lpstr>
      <vt:lpstr>Impacto del consumo</vt:lpstr>
      <vt:lpstr>Cambios en el campo</vt:lpstr>
      <vt:lpstr>PowerPoint Presentation</vt:lpstr>
      <vt:lpstr>PowerPoint Presentation</vt:lpstr>
      <vt:lpstr>PowerPoint Presentation</vt:lpstr>
      <vt:lpstr>PowerPoint Presentation</vt:lpstr>
      <vt:lpstr>¿Qué estamos haciendo en los proyectos que afectan nutrición?  </vt:lpstr>
      <vt:lpstr>PowerPoint Presentation</vt:lpstr>
      <vt:lpstr>PowerPoint Presentation</vt:lpstr>
      <vt:lpstr>¿Cuál es el problema de este divorcio?</vt:lpstr>
      <vt:lpstr>PowerPoint Presentation</vt:lpstr>
      <vt:lpstr>Analizando la diversidad dietaria</vt:lpstr>
      <vt:lpstr>¿Por dónde empezar?</vt:lpstr>
      <vt:lpstr>Algunas respuestas:</vt:lpstr>
      <vt:lpstr>Tablas de composición de alimentos</vt:lpstr>
      <vt:lpstr>PowerPoint Presentation</vt:lpstr>
      <vt:lpstr>Dinámica</vt:lpstr>
      <vt:lpstr> Calidad de la Dieta:  Diversidad + Adecuada + Balance + Moderación</vt:lpstr>
      <vt:lpstr>PowerPoint Presentation</vt:lpstr>
      <vt:lpstr>  Indicador: Diversidad de la Dieta Mínima Diversidad de la Dieta – Mujeres (MDD-W)  </vt:lpstr>
      <vt:lpstr>Indicaciones</vt:lpstr>
      <vt:lpstr>Taller práctico</vt:lpstr>
      <vt:lpstr>Gracias por su atención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AGROECOLOGÍA Y NUTRICIÓN</dc:title>
  <dc:creator>Instituto de Investigación Nutricional</dc:creator>
  <cp:lastModifiedBy>Diana Carolina Santos Shupingahua</cp:lastModifiedBy>
  <cp:revision>6</cp:revision>
  <dcterms:created xsi:type="dcterms:W3CDTF">2023-12-05T22:40:50Z</dcterms:created>
  <dcterms:modified xsi:type="dcterms:W3CDTF">2023-12-06T17:18:38Z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0x010100910D4B54D775254BA87817EF8615501F</vt:lpwstr>
  </property>
</Properties>
</file>