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454" r:id="rId2"/>
    <p:sldId id="455" r:id="rId3"/>
    <p:sldId id="456" r:id="rId4"/>
    <p:sldId id="457" r:id="rId5"/>
    <p:sldId id="458" r:id="rId6"/>
    <p:sldId id="459" r:id="rId7"/>
    <p:sldId id="460" r:id="rId8"/>
    <p:sldId id="461" r:id="rId9"/>
    <p:sldId id="462" r:id="rId10"/>
    <p:sldId id="463" r:id="rId11"/>
    <p:sldId id="464" r:id="rId12"/>
    <p:sldId id="465" r:id="rId13"/>
    <p:sldId id="446" r:id="rId14"/>
    <p:sldId id="447" r:id="rId15"/>
    <p:sldId id="448" r:id="rId16"/>
    <p:sldId id="268" r:id="rId17"/>
    <p:sldId id="423" r:id="rId18"/>
    <p:sldId id="431" r:id="rId19"/>
    <p:sldId id="309" r:id="rId20"/>
    <p:sldId id="449" r:id="rId21"/>
    <p:sldId id="319" r:id="rId22"/>
    <p:sldId id="428" r:id="rId23"/>
    <p:sldId id="452" r:id="rId24"/>
    <p:sldId id="329" r:id="rId25"/>
    <p:sldId id="451" r:id="rId26"/>
    <p:sldId id="430" r:id="rId27"/>
    <p:sldId id="450" r:id="rId28"/>
    <p:sldId id="436" r:id="rId29"/>
    <p:sldId id="437" r:id="rId30"/>
    <p:sldId id="429" r:id="rId31"/>
    <p:sldId id="453" r:id="rId32"/>
    <p:sldId id="322" r:id="rId33"/>
    <p:sldId id="33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86025" autoAdjust="0"/>
  </p:normalViewPr>
  <p:slideViewPr>
    <p:cSldViewPr>
      <p:cViewPr varScale="1">
        <p:scale>
          <a:sx n="63" d="100"/>
          <a:sy n="63" d="100"/>
        </p:scale>
        <p:origin x="-1362"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jn7\Dropbox\Gates_CCRP_CN\Grantees%20by%20org%20typ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cat>
            <c:strRef>
              <c:f>Pie_chart!$A$2:$A$9</c:f>
              <c:strCache>
                <c:ptCount val="8"/>
                <c:pt idx="0">
                  <c:v>International research inst.</c:v>
                </c:pt>
                <c:pt idx="1">
                  <c:v>International university</c:v>
                </c:pt>
                <c:pt idx="2">
                  <c:v>National research institute</c:v>
                </c:pt>
                <c:pt idx="3">
                  <c:v>National/regional university</c:v>
                </c:pt>
                <c:pt idx="4">
                  <c:v>NGO - local/regional</c:v>
                </c:pt>
                <c:pt idx="5">
                  <c:v>NGO - international</c:v>
                </c:pt>
                <c:pt idx="6">
                  <c:v>Farmers organization</c:v>
                </c:pt>
                <c:pt idx="7">
                  <c:v>Private sector?</c:v>
                </c:pt>
              </c:strCache>
            </c:strRef>
          </c:cat>
          <c:val>
            <c:numRef>
              <c:f>Pie_chart!$B$2:$B$9</c:f>
              <c:numCache>
                <c:formatCode>General</c:formatCode>
                <c:ptCount val="8"/>
                <c:pt idx="0">
                  <c:v>21</c:v>
                </c:pt>
                <c:pt idx="1">
                  <c:v>22</c:v>
                </c:pt>
                <c:pt idx="2">
                  <c:v>36</c:v>
                </c:pt>
                <c:pt idx="3">
                  <c:v>18</c:v>
                </c:pt>
                <c:pt idx="4">
                  <c:v>13</c:v>
                </c:pt>
                <c:pt idx="5">
                  <c:v>7</c:v>
                </c:pt>
                <c:pt idx="6">
                  <c:v>0</c:v>
                </c:pt>
                <c:pt idx="7">
                  <c:v>1</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A66FD1-0F5E-764D-82A7-DAF8C300F054}" type="doc">
      <dgm:prSet loTypeId="urn:microsoft.com/office/officeart/2005/8/layout/process4" loCatId="" qsTypeId="urn:microsoft.com/office/officeart/2005/8/quickstyle/simple3" qsCatId="simple" csTypeId="urn:microsoft.com/office/officeart/2005/8/colors/accent2_2" csCatId="accent2" phldr="1"/>
      <dgm:spPr/>
      <dgm:t>
        <a:bodyPr/>
        <a:lstStyle/>
        <a:p>
          <a:endParaRPr lang="en-US"/>
        </a:p>
      </dgm:t>
    </dgm:pt>
    <dgm:pt modelId="{A947EBBF-1809-2046-866F-C5CC0D05946B}">
      <dgm:prSet/>
      <dgm:spPr>
        <a:solidFill>
          <a:schemeClr val="accent1">
            <a:lumMod val="40000"/>
            <a:lumOff val="60000"/>
          </a:schemeClr>
        </a:solidFill>
      </dgm:spPr>
      <dgm:t>
        <a:bodyPr/>
        <a:lstStyle/>
        <a:p>
          <a:pPr rtl="0"/>
          <a:r>
            <a:rPr lang="en-US" b="0" i="0" dirty="0" err="1" smtClean="0"/>
            <a:t>Investigación</a:t>
          </a:r>
          <a:r>
            <a:rPr lang="en-US" b="0" i="0" dirty="0" smtClean="0"/>
            <a:t> </a:t>
          </a:r>
          <a:r>
            <a:rPr lang="en-US" b="0" i="0" dirty="0" err="1" smtClean="0"/>
            <a:t>Colaborativa</a:t>
          </a:r>
          <a:r>
            <a:rPr lang="en-US" b="0" i="0" dirty="0" smtClean="0"/>
            <a:t>  en IAE</a:t>
          </a:r>
          <a:endParaRPr lang="en-US" dirty="0"/>
        </a:p>
      </dgm:t>
    </dgm:pt>
    <dgm:pt modelId="{E276C278-7885-A741-B1F3-C2EBF7A6FAFA}" type="parTrans" cxnId="{29816714-8515-FA42-9A6B-6EB2AC3340E9}">
      <dgm:prSet/>
      <dgm:spPr/>
      <dgm:t>
        <a:bodyPr/>
        <a:lstStyle/>
        <a:p>
          <a:endParaRPr lang="en-US"/>
        </a:p>
      </dgm:t>
    </dgm:pt>
    <dgm:pt modelId="{669B9992-AFA3-6A43-84B2-85ECC3187265}" type="sibTrans" cxnId="{29816714-8515-FA42-9A6B-6EB2AC3340E9}">
      <dgm:prSet/>
      <dgm:spPr/>
      <dgm:t>
        <a:bodyPr/>
        <a:lstStyle/>
        <a:p>
          <a:endParaRPr lang="en-US"/>
        </a:p>
      </dgm:t>
    </dgm:pt>
    <dgm:pt modelId="{7A7A9DEC-3D04-154D-B6F2-3AC5960E7975}">
      <dgm:prSet/>
      <dgm:spPr>
        <a:solidFill>
          <a:schemeClr val="accent4">
            <a:lumMod val="60000"/>
            <a:lumOff val="40000"/>
          </a:schemeClr>
        </a:solidFill>
      </dgm:spPr>
      <dgm:t>
        <a:bodyPr/>
        <a:lstStyle/>
        <a:p>
          <a:pPr rtl="0"/>
          <a:r>
            <a:rPr lang="es-ES" b="0" i="0" dirty="0" smtClean="0"/>
            <a:t>para fortalecer las capacidades de los pequeños agricultores, los institutos de investigación y organizaciones de desarrollo</a:t>
          </a:r>
          <a:endParaRPr lang="en-US" dirty="0"/>
        </a:p>
      </dgm:t>
    </dgm:pt>
    <dgm:pt modelId="{8EFE522B-A278-8448-8366-76BC5E80ACDA}" type="parTrans" cxnId="{C92C19D0-A461-1A41-9769-F8348BD5F7F0}">
      <dgm:prSet/>
      <dgm:spPr/>
      <dgm:t>
        <a:bodyPr/>
        <a:lstStyle/>
        <a:p>
          <a:endParaRPr lang="en-US"/>
        </a:p>
      </dgm:t>
    </dgm:pt>
    <dgm:pt modelId="{0DB6B917-85AB-E241-A227-D5630DDE7690}" type="sibTrans" cxnId="{C92C19D0-A461-1A41-9769-F8348BD5F7F0}">
      <dgm:prSet/>
      <dgm:spPr/>
      <dgm:t>
        <a:bodyPr/>
        <a:lstStyle/>
        <a:p>
          <a:endParaRPr lang="en-US"/>
        </a:p>
      </dgm:t>
    </dgm:pt>
    <dgm:pt modelId="{AFA48DF3-6140-5342-8354-E70C80A2BD7D}">
      <dgm:prSet/>
      <dgm:spPr>
        <a:solidFill>
          <a:schemeClr val="accent6">
            <a:lumMod val="75000"/>
          </a:schemeClr>
        </a:solidFill>
      </dgm:spPr>
      <dgm:t>
        <a:bodyPr/>
        <a:lstStyle/>
        <a:p>
          <a:pPr rtl="0"/>
          <a:r>
            <a:rPr lang="es-ES" dirty="0" smtClean="0">
              <a:solidFill>
                <a:schemeClr val="accent4">
                  <a:lumMod val="50000"/>
                </a:schemeClr>
              </a:solidFill>
            </a:rPr>
            <a:t>empoderar a sus comunidades de </a:t>
          </a:r>
        </a:p>
        <a:p>
          <a:pPr rtl="0"/>
          <a:r>
            <a:rPr lang="es-ES" dirty="0" smtClean="0">
              <a:solidFill>
                <a:schemeClr val="accent4">
                  <a:lumMod val="50000"/>
                </a:schemeClr>
              </a:solidFill>
            </a:rPr>
            <a:t>producir alimentos nutritivos, a nivel local y sostenible</a:t>
          </a:r>
          <a:endParaRPr lang="en-US" dirty="0">
            <a:solidFill>
              <a:schemeClr val="accent4">
                <a:lumMod val="50000"/>
              </a:schemeClr>
            </a:solidFill>
          </a:endParaRPr>
        </a:p>
      </dgm:t>
    </dgm:pt>
    <dgm:pt modelId="{27586758-AADA-6C40-8698-FCA86FD7A505}" type="parTrans" cxnId="{92A0DB93-53D9-144D-BECF-587C601A7276}">
      <dgm:prSet/>
      <dgm:spPr/>
      <dgm:t>
        <a:bodyPr/>
        <a:lstStyle/>
        <a:p>
          <a:endParaRPr lang="en-US"/>
        </a:p>
      </dgm:t>
    </dgm:pt>
    <dgm:pt modelId="{C8B5D75F-193D-0348-9B69-3C0CFB5EC43B}" type="sibTrans" cxnId="{92A0DB93-53D9-144D-BECF-587C601A7276}">
      <dgm:prSet/>
      <dgm:spPr/>
      <dgm:t>
        <a:bodyPr/>
        <a:lstStyle/>
        <a:p>
          <a:endParaRPr lang="en-US"/>
        </a:p>
      </dgm:t>
    </dgm:pt>
    <dgm:pt modelId="{24B7B5FF-E0C6-7848-BFAF-C8DABB3DDDDD}" type="pres">
      <dgm:prSet presAssocID="{B5A66FD1-0F5E-764D-82A7-DAF8C300F054}" presName="Name0" presStyleCnt="0">
        <dgm:presLayoutVars>
          <dgm:dir/>
          <dgm:animLvl val="lvl"/>
          <dgm:resizeHandles val="exact"/>
        </dgm:presLayoutVars>
      </dgm:prSet>
      <dgm:spPr/>
      <dgm:t>
        <a:bodyPr/>
        <a:lstStyle/>
        <a:p>
          <a:endParaRPr lang="en-US"/>
        </a:p>
      </dgm:t>
    </dgm:pt>
    <dgm:pt modelId="{9F14BD4E-4DD7-EF41-9E14-E45EC888035A}" type="pres">
      <dgm:prSet presAssocID="{AFA48DF3-6140-5342-8354-E70C80A2BD7D}" presName="boxAndChildren" presStyleCnt="0"/>
      <dgm:spPr/>
    </dgm:pt>
    <dgm:pt modelId="{334F28B7-7837-2E49-B3CC-ABE8EE39C980}" type="pres">
      <dgm:prSet presAssocID="{AFA48DF3-6140-5342-8354-E70C80A2BD7D}" presName="parentTextBox" presStyleLbl="node1" presStyleIdx="0" presStyleCnt="3" custLinFactNeighborX="1294" custLinFactNeighborY="-12726"/>
      <dgm:spPr/>
      <dgm:t>
        <a:bodyPr/>
        <a:lstStyle/>
        <a:p>
          <a:endParaRPr lang="en-US"/>
        </a:p>
      </dgm:t>
    </dgm:pt>
    <dgm:pt modelId="{CD26A85E-1A15-2249-B912-ACBE4271C898}" type="pres">
      <dgm:prSet presAssocID="{0DB6B917-85AB-E241-A227-D5630DDE7690}" presName="sp" presStyleCnt="0"/>
      <dgm:spPr/>
    </dgm:pt>
    <dgm:pt modelId="{98B8825C-38E2-8241-8C79-62018F879BDE}" type="pres">
      <dgm:prSet presAssocID="{7A7A9DEC-3D04-154D-B6F2-3AC5960E7975}" presName="arrowAndChildren" presStyleCnt="0"/>
      <dgm:spPr/>
    </dgm:pt>
    <dgm:pt modelId="{558A38EA-6D93-4248-8AFA-FCD12D27E241}" type="pres">
      <dgm:prSet presAssocID="{7A7A9DEC-3D04-154D-B6F2-3AC5960E7975}" presName="parentTextArrow" presStyleLbl="node1" presStyleIdx="1" presStyleCnt="3" custLinFactNeighborX="1294" custLinFactNeighborY="154"/>
      <dgm:spPr/>
      <dgm:t>
        <a:bodyPr/>
        <a:lstStyle/>
        <a:p>
          <a:endParaRPr lang="en-US"/>
        </a:p>
      </dgm:t>
    </dgm:pt>
    <dgm:pt modelId="{1E4AC97C-8226-1145-814C-C3B981187AD4}" type="pres">
      <dgm:prSet presAssocID="{669B9992-AFA3-6A43-84B2-85ECC3187265}" presName="sp" presStyleCnt="0"/>
      <dgm:spPr/>
    </dgm:pt>
    <dgm:pt modelId="{D0E15CA3-62A8-1547-B973-8C32B22AF737}" type="pres">
      <dgm:prSet presAssocID="{A947EBBF-1809-2046-866F-C5CC0D05946B}" presName="arrowAndChildren" presStyleCnt="0"/>
      <dgm:spPr/>
    </dgm:pt>
    <dgm:pt modelId="{8672556B-95E3-7F4C-A52C-5D6CA8390B40}" type="pres">
      <dgm:prSet presAssocID="{A947EBBF-1809-2046-866F-C5CC0D05946B}" presName="parentTextArrow" presStyleLbl="node1" presStyleIdx="2" presStyleCnt="3" custLinFactNeighborX="-745" custLinFactNeighborY="2422"/>
      <dgm:spPr/>
      <dgm:t>
        <a:bodyPr/>
        <a:lstStyle/>
        <a:p>
          <a:endParaRPr lang="en-US"/>
        </a:p>
      </dgm:t>
    </dgm:pt>
  </dgm:ptLst>
  <dgm:cxnLst>
    <dgm:cxn modelId="{E5212763-8210-468D-8B1B-BFB8A3318CFD}" type="presOf" srcId="{7A7A9DEC-3D04-154D-B6F2-3AC5960E7975}" destId="{558A38EA-6D93-4248-8AFA-FCD12D27E241}" srcOrd="0" destOrd="0" presId="urn:microsoft.com/office/officeart/2005/8/layout/process4"/>
    <dgm:cxn modelId="{8F627C83-7F56-4E97-9946-02673EEB86F0}" type="presOf" srcId="{AFA48DF3-6140-5342-8354-E70C80A2BD7D}" destId="{334F28B7-7837-2E49-B3CC-ABE8EE39C980}" srcOrd="0" destOrd="0" presId="urn:microsoft.com/office/officeart/2005/8/layout/process4"/>
    <dgm:cxn modelId="{C92C19D0-A461-1A41-9769-F8348BD5F7F0}" srcId="{B5A66FD1-0F5E-764D-82A7-DAF8C300F054}" destId="{7A7A9DEC-3D04-154D-B6F2-3AC5960E7975}" srcOrd="1" destOrd="0" parTransId="{8EFE522B-A278-8448-8366-76BC5E80ACDA}" sibTransId="{0DB6B917-85AB-E241-A227-D5630DDE7690}"/>
    <dgm:cxn modelId="{29816714-8515-FA42-9A6B-6EB2AC3340E9}" srcId="{B5A66FD1-0F5E-764D-82A7-DAF8C300F054}" destId="{A947EBBF-1809-2046-866F-C5CC0D05946B}" srcOrd="0" destOrd="0" parTransId="{E276C278-7885-A741-B1F3-C2EBF7A6FAFA}" sibTransId="{669B9992-AFA3-6A43-84B2-85ECC3187265}"/>
    <dgm:cxn modelId="{52DBF14D-A3E3-425D-B45F-7829C9BFBD9A}" type="presOf" srcId="{B5A66FD1-0F5E-764D-82A7-DAF8C300F054}" destId="{24B7B5FF-E0C6-7848-BFAF-C8DABB3DDDDD}" srcOrd="0" destOrd="0" presId="urn:microsoft.com/office/officeart/2005/8/layout/process4"/>
    <dgm:cxn modelId="{522D75DC-B2B4-4FCB-B212-CC71F563A22E}" type="presOf" srcId="{A947EBBF-1809-2046-866F-C5CC0D05946B}" destId="{8672556B-95E3-7F4C-A52C-5D6CA8390B40}" srcOrd="0" destOrd="0" presId="urn:microsoft.com/office/officeart/2005/8/layout/process4"/>
    <dgm:cxn modelId="{92A0DB93-53D9-144D-BECF-587C601A7276}" srcId="{B5A66FD1-0F5E-764D-82A7-DAF8C300F054}" destId="{AFA48DF3-6140-5342-8354-E70C80A2BD7D}" srcOrd="2" destOrd="0" parTransId="{27586758-AADA-6C40-8698-FCA86FD7A505}" sibTransId="{C8B5D75F-193D-0348-9B69-3C0CFB5EC43B}"/>
    <dgm:cxn modelId="{3B7E458F-CCF0-467B-BD68-8CC00A7B1098}" type="presParOf" srcId="{24B7B5FF-E0C6-7848-BFAF-C8DABB3DDDDD}" destId="{9F14BD4E-4DD7-EF41-9E14-E45EC888035A}" srcOrd="0" destOrd="0" presId="urn:microsoft.com/office/officeart/2005/8/layout/process4"/>
    <dgm:cxn modelId="{321A0297-B2C3-4D77-A552-416EDE03CC0E}" type="presParOf" srcId="{9F14BD4E-4DD7-EF41-9E14-E45EC888035A}" destId="{334F28B7-7837-2E49-B3CC-ABE8EE39C980}" srcOrd="0" destOrd="0" presId="urn:microsoft.com/office/officeart/2005/8/layout/process4"/>
    <dgm:cxn modelId="{4E12E9BE-0D0C-4694-8E36-051A0BC79390}" type="presParOf" srcId="{24B7B5FF-E0C6-7848-BFAF-C8DABB3DDDDD}" destId="{CD26A85E-1A15-2249-B912-ACBE4271C898}" srcOrd="1" destOrd="0" presId="urn:microsoft.com/office/officeart/2005/8/layout/process4"/>
    <dgm:cxn modelId="{194FA85A-A354-48A6-9E96-33E8A899BB9A}" type="presParOf" srcId="{24B7B5FF-E0C6-7848-BFAF-C8DABB3DDDDD}" destId="{98B8825C-38E2-8241-8C79-62018F879BDE}" srcOrd="2" destOrd="0" presId="urn:microsoft.com/office/officeart/2005/8/layout/process4"/>
    <dgm:cxn modelId="{B92F3E5C-8CEE-4CA4-8836-10EB45D0C89D}" type="presParOf" srcId="{98B8825C-38E2-8241-8C79-62018F879BDE}" destId="{558A38EA-6D93-4248-8AFA-FCD12D27E241}" srcOrd="0" destOrd="0" presId="urn:microsoft.com/office/officeart/2005/8/layout/process4"/>
    <dgm:cxn modelId="{D09704BC-8DB7-4A4F-8BE9-76C28771E9C4}" type="presParOf" srcId="{24B7B5FF-E0C6-7848-BFAF-C8DABB3DDDDD}" destId="{1E4AC97C-8226-1145-814C-C3B981187AD4}" srcOrd="3" destOrd="0" presId="urn:microsoft.com/office/officeart/2005/8/layout/process4"/>
    <dgm:cxn modelId="{6619B4CB-6F2C-4FBC-8AA1-46FF83774789}" type="presParOf" srcId="{24B7B5FF-E0C6-7848-BFAF-C8DABB3DDDDD}" destId="{D0E15CA3-62A8-1547-B973-8C32B22AF737}" srcOrd="4" destOrd="0" presId="urn:microsoft.com/office/officeart/2005/8/layout/process4"/>
    <dgm:cxn modelId="{6E22BC64-ECD4-4BBD-9853-906362E4E80D}" type="presParOf" srcId="{D0E15CA3-62A8-1547-B973-8C32B22AF737}" destId="{8672556B-95E3-7F4C-A52C-5D6CA8390B40}"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4F28B7-7837-2E49-B3CC-ABE8EE39C980}">
      <dsp:nvSpPr>
        <dsp:cNvPr id="0" name=""/>
        <dsp:cNvSpPr/>
      </dsp:nvSpPr>
      <dsp:spPr>
        <a:xfrm>
          <a:off x="0" y="3352796"/>
          <a:ext cx="8183093" cy="1148432"/>
        </a:xfrm>
        <a:prstGeom prst="rect">
          <a:avLst/>
        </a:prstGeom>
        <a:solidFill>
          <a:schemeClr val="accent6">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s-ES" sz="2400" kern="1200" dirty="0" smtClean="0">
              <a:solidFill>
                <a:schemeClr val="accent4">
                  <a:lumMod val="50000"/>
                </a:schemeClr>
              </a:solidFill>
            </a:rPr>
            <a:t>empoderar a sus comunidades de </a:t>
          </a:r>
        </a:p>
        <a:p>
          <a:pPr lvl="0" algn="ctr" defTabSz="1066800" rtl="0">
            <a:lnSpc>
              <a:spcPct val="90000"/>
            </a:lnSpc>
            <a:spcBef>
              <a:spcPct val="0"/>
            </a:spcBef>
            <a:spcAft>
              <a:spcPct val="35000"/>
            </a:spcAft>
          </a:pPr>
          <a:r>
            <a:rPr lang="es-ES" sz="2400" kern="1200" dirty="0" smtClean="0">
              <a:solidFill>
                <a:schemeClr val="accent4">
                  <a:lumMod val="50000"/>
                </a:schemeClr>
              </a:solidFill>
            </a:rPr>
            <a:t>producir alimentos nutritivos, a nivel local y sostenible</a:t>
          </a:r>
          <a:endParaRPr lang="en-US" sz="2400" kern="1200" dirty="0">
            <a:solidFill>
              <a:schemeClr val="accent4">
                <a:lumMod val="50000"/>
              </a:schemeClr>
            </a:solidFill>
          </a:endParaRPr>
        </a:p>
      </dsp:txBody>
      <dsp:txXfrm>
        <a:off x="0" y="3352796"/>
        <a:ext cx="8183093" cy="1148432"/>
      </dsp:txXfrm>
    </dsp:sp>
    <dsp:sp modelId="{558A38EA-6D93-4248-8AFA-FCD12D27E241}">
      <dsp:nvSpPr>
        <dsp:cNvPr id="0" name=""/>
        <dsp:cNvSpPr/>
      </dsp:nvSpPr>
      <dsp:spPr>
        <a:xfrm rot="10800000">
          <a:off x="0" y="1752603"/>
          <a:ext cx="8183093" cy="1766288"/>
        </a:xfrm>
        <a:prstGeom prst="upArrowCallout">
          <a:avLst/>
        </a:prstGeom>
        <a:solidFill>
          <a:schemeClr val="accent4">
            <a:lumMod val="60000"/>
            <a:lumOff val="4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s-ES" sz="2400" b="0" i="0" kern="1200" dirty="0" smtClean="0"/>
            <a:t>para fortalecer las capacidades de los pequeños agricultores, los institutos de investigación y organizaciones de desarrollo</a:t>
          </a:r>
          <a:endParaRPr lang="en-US" sz="2400" kern="1200" dirty="0"/>
        </a:p>
      </dsp:txBody>
      <dsp:txXfrm rot="10800000">
        <a:off x="0" y="1752603"/>
        <a:ext cx="8183093" cy="1147681"/>
      </dsp:txXfrm>
    </dsp:sp>
    <dsp:sp modelId="{8672556B-95E3-7F4C-A52C-5D6CA8390B40}">
      <dsp:nvSpPr>
        <dsp:cNvPr id="0" name=""/>
        <dsp:cNvSpPr/>
      </dsp:nvSpPr>
      <dsp:spPr>
        <a:xfrm rot="10800000">
          <a:off x="0" y="43601"/>
          <a:ext cx="8183093" cy="1766288"/>
        </a:xfrm>
        <a:prstGeom prst="upArrowCallout">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b="0" i="0" kern="1200" dirty="0" err="1" smtClean="0"/>
            <a:t>Investigación</a:t>
          </a:r>
          <a:r>
            <a:rPr lang="en-US" sz="2400" b="0" i="0" kern="1200" dirty="0" smtClean="0"/>
            <a:t> </a:t>
          </a:r>
          <a:r>
            <a:rPr lang="en-US" sz="2400" b="0" i="0" kern="1200" dirty="0" err="1" smtClean="0"/>
            <a:t>Colaborativa</a:t>
          </a:r>
          <a:r>
            <a:rPr lang="en-US" sz="2400" b="0" i="0" kern="1200" dirty="0" smtClean="0"/>
            <a:t>  en IAE</a:t>
          </a:r>
          <a:endParaRPr lang="en-US" sz="2400" kern="1200" dirty="0"/>
        </a:p>
      </dsp:txBody>
      <dsp:txXfrm rot="10800000">
        <a:off x="0" y="43601"/>
        <a:ext cx="8183093" cy="1147681"/>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image" Target="../media/image2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BDDD13-6611-4118-BDAD-FD4546E1E8BB}" type="datetimeFigureOut">
              <a:rPr lang="en-US" smtClean="0"/>
              <a:t>8/15/2014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6D82E0-C9DA-4309-B24D-0A6D37D8E2C6}" type="slidenum">
              <a:rPr lang="en-US" smtClean="0"/>
              <a:t>‹Nº›</a:t>
            </a:fld>
            <a:endParaRPr lang="en-US"/>
          </a:p>
        </p:txBody>
      </p:sp>
    </p:spTree>
    <p:extLst>
      <p:ext uri="{BB962C8B-B14F-4D97-AF65-F5344CB8AC3E}">
        <p14:creationId xmlns:p14="http://schemas.microsoft.com/office/powerpoint/2010/main" val="3513200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JANE</a:t>
            </a:r>
          </a:p>
          <a:p>
            <a:endParaRPr lang="en-US" dirty="0" smtClean="0"/>
          </a:p>
          <a:p>
            <a:pPr marL="168244" indent="-168244">
              <a:buFont typeface="Arial" panose="020B0604020202020204" pitchFamily="34" charset="0"/>
              <a:buChar char="•"/>
            </a:pPr>
            <a:r>
              <a:rPr lang="en-US" dirty="0" smtClean="0"/>
              <a:t>Now that we are all together in person, I would like to take a moment to celebrate the approved Gates grant of 25 million over  the next five years.</a:t>
            </a:r>
          </a:p>
          <a:p>
            <a:pPr marL="168244" indent="-168244">
              <a:buFont typeface="Arial" panose="020B0604020202020204" pitchFamily="34" charset="0"/>
              <a:buChar char="•"/>
            </a:pPr>
            <a:endParaRPr lang="en-US" dirty="0" smtClean="0"/>
          </a:p>
          <a:p>
            <a:pPr marL="168244" indent="-168244">
              <a:buFont typeface="Arial" panose="020B0604020202020204" pitchFamily="34" charset="0"/>
              <a:buChar char="•"/>
            </a:pPr>
            <a:r>
              <a:rPr lang="en-US" dirty="0" smtClean="0"/>
              <a:t>This is a fitting time to reflect on the impacts of the program over the last five years.  Becky and I are going to share a sampling of these impacts with you.</a:t>
            </a:r>
          </a:p>
          <a:p>
            <a:pPr marL="168244" indent="-168244">
              <a:buFont typeface="Arial" panose="020B0604020202020204" pitchFamily="34" charset="0"/>
              <a:buChar char="•"/>
            </a:pPr>
            <a:endParaRPr lang="en-US" dirty="0" smtClean="0"/>
          </a:p>
          <a:p>
            <a:pPr marL="168244" indent="-168244">
              <a:buFont typeface="Arial" panose="020B0604020202020204" pitchFamily="34" charset="0"/>
              <a:buChar char="•"/>
            </a:pPr>
            <a:r>
              <a:rPr lang="en-US" dirty="0" smtClean="0"/>
              <a:t>We also have Richard here to share his thoughts and answer your question at the end of the presentation.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3049608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Verdana" pitchFamily="34" charset="0"/>
              </a:rPr>
              <a:t>Kate</a:t>
            </a:r>
          </a:p>
          <a:p>
            <a:r>
              <a:rPr lang="en-US" dirty="0" smtClean="0">
                <a:latin typeface="Verdana" pitchFamily="34" charset="0"/>
              </a:rPr>
              <a:t>Between </a:t>
            </a:r>
            <a:r>
              <a:rPr lang="en-US" baseline="0" dirty="0" smtClean="0">
                <a:latin typeface="Verdana" pitchFamily="34" charset="0"/>
              </a:rPr>
              <a:t>fall 2011 and spring 2012</a:t>
            </a:r>
            <a:r>
              <a:rPr lang="en-US" dirty="0" smtClean="0">
                <a:latin typeface="Verdana" pitchFamily="34" charset="0"/>
              </a:rPr>
              <a:t>, McKnight’s board and staff engaged in deep exploration</a:t>
            </a:r>
            <a:r>
              <a:rPr lang="en-US" baseline="0" dirty="0" smtClean="0">
                <a:latin typeface="Verdana" pitchFamily="34" charset="0"/>
              </a:rPr>
              <a:t> </a:t>
            </a:r>
            <a:r>
              <a:rPr lang="en-US" dirty="0" smtClean="0">
                <a:latin typeface="Verdana" pitchFamily="34" charset="0"/>
              </a:rPr>
              <a:t>to consider major trends and patterns in our external context, and to develop a shared sense of what the shifting landscape means for our work. We explored a series of questions in the context of both program and operational strategies — </a:t>
            </a:r>
            <a:r>
              <a:rPr lang="en-US" i="1" dirty="0" smtClean="0">
                <a:latin typeface="Verdana" pitchFamily="34" charset="0"/>
              </a:rPr>
              <a:t>what </a:t>
            </a:r>
            <a:r>
              <a:rPr lang="en-US" dirty="0" smtClean="0">
                <a:latin typeface="Verdana" pitchFamily="34" charset="0"/>
              </a:rPr>
              <a:t>we do, as well as </a:t>
            </a:r>
            <a:r>
              <a:rPr lang="en-US" i="1" dirty="0" smtClean="0">
                <a:latin typeface="Verdana" pitchFamily="34" charset="0"/>
              </a:rPr>
              <a:t>how </a:t>
            </a:r>
            <a:r>
              <a:rPr lang="en-US" dirty="0" smtClean="0">
                <a:latin typeface="Verdana" pitchFamily="34" charset="0"/>
              </a:rPr>
              <a:t>we do it. In the end, we arrived at a Strategic Framework that embraces McKnight’s unique</a:t>
            </a:r>
            <a:r>
              <a:rPr lang="en-US" baseline="0" dirty="0" smtClean="0">
                <a:latin typeface="Verdana" pitchFamily="34" charset="0"/>
              </a:rPr>
              <a:t> approach and </a:t>
            </a:r>
            <a:r>
              <a:rPr lang="en-US" dirty="0" smtClean="0">
                <a:latin typeface="Verdana" pitchFamily="34" charset="0"/>
              </a:rPr>
              <a:t>history of commitments, while emphasizing the</a:t>
            </a:r>
            <a:r>
              <a:rPr lang="en-US" baseline="0" dirty="0" smtClean="0">
                <a:latin typeface="Verdana" pitchFamily="34" charset="0"/>
              </a:rPr>
              <a:t> need for </a:t>
            </a:r>
            <a:r>
              <a:rPr lang="en-US" dirty="0" smtClean="0">
                <a:latin typeface="Verdana" pitchFamily="34" charset="0"/>
              </a:rPr>
              <a:t>flexibility to learn and adapt to future challenges and opportunities.</a:t>
            </a:r>
          </a:p>
          <a:p>
            <a:endParaRPr lang="en-US" dirty="0" smtClean="0">
              <a:latin typeface="Verdana" pitchFamily="34" charset="0"/>
            </a:endParaRPr>
          </a:p>
          <a:p>
            <a:r>
              <a:rPr lang="en-US" dirty="0" smtClean="0">
                <a:latin typeface="Verdana" pitchFamily="34" charset="0"/>
              </a:rPr>
              <a:t>In this diagram:</a:t>
            </a:r>
          </a:p>
          <a:p>
            <a:endParaRPr lang="en-US" dirty="0" smtClean="0">
              <a:latin typeface="Verdana" pitchFamily="34" charset="0"/>
            </a:endParaRPr>
          </a:p>
          <a:p>
            <a:r>
              <a:rPr lang="en-US" dirty="0" smtClean="0">
                <a:latin typeface="Verdana" pitchFamily="34" charset="0"/>
              </a:rPr>
              <a:t>INTERNAL </a:t>
            </a:r>
            <a:r>
              <a:rPr lang="en-US" baseline="0" dirty="0" smtClean="0">
                <a:latin typeface="Verdana" pitchFamily="34" charset="0"/>
              </a:rPr>
              <a:t>is at bottom, EXTERNAL is at top, INTERCHANGE between the two is in the middle.</a:t>
            </a:r>
          </a:p>
          <a:p>
            <a:endParaRPr lang="en-US" baseline="0" dirty="0" smtClean="0">
              <a:latin typeface="Verdana" pitchFamily="34" charset="0"/>
            </a:endParaRPr>
          </a:p>
          <a:p>
            <a:pPr marL="168244" indent="-168244">
              <a:buFont typeface="Arial" pitchFamily="34" charset="0"/>
              <a:buChar char="•"/>
            </a:pPr>
            <a:r>
              <a:rPr lang="en-US" baseline="0" dirty="0" smtClean="0">
                <a:latin typeface="Verdana" pitchFamily="34" charset="0"/>
              </a:rPr>
              <a:t>At the bottom (right beside our logo) are our mission and values. This is who we are. Operations or programs, our approach begins with these. </a:t>
            </a:r>
            <a:r>
              <a:rPr lang="en-US" i="1" baseline="0" dirty="0" smtClean="0">
                <a:latin typeface="Verdana" pitchFamily="34" charset="0"/>
              </a:rPr>
              <a:t>[Elaborate more?]</a:t>
            </a:r>
          </a:p>
          <a:p>
            <a:pPr marL="168244" indent="-168244" defTabSz="897301">
              <a:buFont typeface="Arial" pitchFamily="34" charset="0"/>
              <a:buChar char="•"/>
              <a:defRPr/>
            </a:pPr>
            <a:r>
              <a:rPr lang="en-US" dirty="0" smtClean="0">
                <a:latin typeface="Verdana" pitchFamily="34" charset="0"/>
              </a:rPr>
              <a:t>At the</a:t>
            </a:r>
            <a:r>
              <a:rPr lang="en-US" baseline="0" dirty="0" smtClean="0">
                <a:latin typeface="Verdana" pitchFamily="34" charset="0"/>
              </a:rPr>
              <a:t> top are “People, Place, and Possibility.” These are our partners and those we serve. This level is the world we operate in and the communities we support. </a:t>
            </a:r>
            <a:r>
              <a:rPr lang="en-US" i="1" baseline="0" dirty="0" smtClean="0">
                <a:latin typeface="Verdana" pitchFamily="34" charset="0"/>
              </a:rPr>
              <a:t>[Elaborate more?]</a:t>
            </a:r>
          </a:p>
          <a:p>
            <a:pPr marL="168244" indent="-168244" defTabSz="897301">
              <a:buFont typeface="Arial" pitchFamily="34" charset="0"/>
              <a:buChar char="•"/>
              <a:defRPr/>
            </a:pPr>
            <a:r>
              <a:rPr lang="en-US" baseline="0" dirty="0" smtClean="0">
                <a:latin typeface="Verdana" pitchFamily="34" charset="0"/>
              </a:rPr>
              <a:t>The banners in the middle of the slide are two important, explicit strategies we employ in our outreach to our grantees and partners: Adaptive Leadership and Credible Influence. </a:t>
            </a:r>
            <a:r>
              <a:rPr lang="en-US" i="1" baseline="0" dirty="0" smtClean="0">
                <a:latin typeface="Verdana" pitchFamily="34" charset="0"/>
              </a:rPr>
              <a:t>[Elaborate more?]</a:t>
            </a:r>
          </a:p>
          <a:p>
            <a:pPr marL="168244" indent="-168244" defTabSz="897301">
              <a:buFont typeface="Arial" pitchFamily="34" charset="0"/>
              <a:buChar char="•"/>
              <a:defRPr/>
            </a:pPr>
            <a:r>
              <a:rPr lang="en-US" baseline="0" dirty="0" smtClean="0">
                <a:latin typeface="Verdana" pitchFamily="34" charset="0"/>
              </a:rPr>
              <a:t>The arrows on the ends represent a constant, two-way flow of information to leverage our work and inform our strategies: Knowledge Sharing and Understanding Context. </a:t>
            </a:r>
            <a:r>
              <a:rPr lang="en-US" i="1" baseline="0" dirty="0" smtClean="0">
                <a:latin typeface="Verdana" pitchFamily="34" charset="0"/>
              </a:rPr>
              <a:t>[Elaborate more?]</a:t>
            </a:r>
          </a:p>
          <a:p>
            <a:endParaRPr lang="en-US" baseline="0" dirty="0" smtClean="0">
              <a:latin typeface="Verdana" pitchFamily="34" charset="0"/>
            </a:endParaRPr>
          </a:p>
          <a:p>
            <a:pPr defTabSz="897301">
              <a:defRPr/>
            </a:pPr>
            <a:r>
              <a:rPr lang="en-US" dirty="0">
                <a:latin typeface="Verdana" pitchFamily="34" charset="0"/>
              </a:rPr>
              <a:t>The Strategic Framework is grounded in proactive responsiveness and adaptive leadership, balancing our long-term commitments with flexibility to take advantage of unexpected opportunities. It articulates our board and staff’s shared understanding about the values, mission, and approach that will guide the Foundation in the coming years. It is meant to provide coherence across the organization while honoring the diversity of program goals and structures. We consider this a dynamic guide, and intend to update it as needed to ensure relevance to current contexts.</a:t>
            </a:r>
            <a:endParaRPr lang="en-US" dirty="0" smtClean="0">
              <a:latin typeface="Verdana" pitchFamily="34" charset="0"/>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pitchFamily="15" charset="-128"/>
              </a:defRPr>
            </a:lvl1pPr>
            <a:lvl2pPr marL="729017" indent="-280391">
              <a:defRPr sz="2400">
                <a:solidFill>
                  <a:schemeClr val="tx1"/>
                </a:solidFill>
                <a:latin typeface="Arial" charset="0"/>
                <a:ea typeface="ヒラギノ角ゴ Pro W3" pitchFamily="15" charset="-128"/>
              </a:defRPr>
            </a:lvl2pPr>
            <a:lvl3pPr marL="1121564" indent="-224312">
              <a:defRPr sz="2400">
                <a:solidFill>
                  <a:schemeClr val="tx1"/>
                </a:solidFill>
                <a:latin typeface="Arial" charset="0"/>
                <a:ea typeface="ヒラギノ角ゴ Pro W3" pitchFamily="15" charset="-128"/>
              </a:defRPr>
            </a:lvl3pPr>
            <a:lvl4pPr marL="1570189" indent="-224312">
              <a:defRPr sz="2400">
                <a:solidFill>
                  <a:schemeClr val="tx1"/>
                </a:solidFill>
                <a:latin typeface="Arial" charset="0"/>
                <a:ea typeface="ヒラギノ角ゴ Pro W3" pitchFamily="15" charset="-128"/>
              </a:defRPr>
            </a:lvl4pPr>
            <a:lvl5pPr marL="2018816" indent="-224312">
              <a:defRPr sz="2400">
                <a:solidFill>
                  <a:schemeClr val="tx1"/>
                </a:solidFill>
                <a:latin typeface="Arial" charset="0"/>
                <a:ea typeface="ヒラギノ角ゴ Pro W3" pitchFamily="15" charset="-128"/>
              </a:defRPr>
            </a:lvl5pPr>
            <a:lvl6pPr marL="2467441" indent="-224312" eaLnBrk="0" fontAlgn="base" hangingPunct="0">
              <a:spcBef>
                <a:spcPct val="0"/>
              </a:spcBef>
              <a:spcAft>
                <a:spcPct val="0"/>
              </a:spcAft>
              <a:defRPr sz="2400">
                <a:solidFill>
                  <a:schemeClr val="tx1"/>
                </a:solidFill>
                <a:latin typeface="Arial" charset="0"/>
                <a:ea typeface="ヒラギノ角ゴ Pro W3" pitchFamily="15" charset="-128"/>
              </a:defRPr>
            </a:lvl6pPr>
            <a:lvl7pPr marL="2916065" indent="-224312" eaLnBrk="0" fontAlgn="base" hangingPunct="0">
              <a:spcBef>
                <a:spcPct val="0"/>
              </a:spcBef>
              <a:spcAft>
                <a:spcPct val="0"/>
              </a:spcAft>
              <a:defRPr sz="2400">
                <a:solidFill>
                  <a:schemeClr val="tx1"/>
                </a:solidFill>
                <a:latin typeface="Arial" charset="0"/>
                <a:ea typeface="ヒラギノ角ゴ Pro W3" pitchFamily="15" charset="-128"/>
              </a:defRPr>
            </a:lvl7pPr>
            <a:lvl8pPr marL="3364692" indent="-224312" eaLnBrk="0" fontAlgn="base" hangingPunct="0">
              <a:spcBef>
                <a:spcPct val="0"/>
              </a:spcBef>
              <a:spcAft>
                <a:spcPct val="0"/>
              </a:spcAft>
              <a:defRPr sz="2400">
                <a:solidFill>
                  <a:schemeClr val="tx1"/>
                </a:solidFill>
                <a:latin typeface="Arial" charset="0"/>
                <a:ea typeface="ヒラギノ角ゴ Pro W3" pitchFamily="15" charset="-128"/>
              </a:defRPr>
            </a:lvl8pPr>
            <a:lvl9pPr marL="3813317" indent="-224312" eaLnBrk="0" fontAlgn="base" hangingPunct="0">
              <a:spcBef>
                <a:spcPct val="0"/>
              </a:spcBef>
              <a:spcAft>
                <a:spcPct val="0"/>
              </a:spcAft>
              <a:defRPr sz="2400">
                <a:solidFill>
                  <a:schemeClr val="tx1"/>
                </a:solidFill>
                <a:latin typeface="Arial" charset="0"/>
                <a:ea typeface="ヒラギノ角ゴ Pro W3" pitchFamily="15" charset="-128"/>
              </a:defRPr>
            </a:lvl9pPr>
          </a:lstStyle>
          <a:p>
            <a:fld id="{FDDFC2C1-F220-4E46-8A70-303F89EF4038}" type="slidenum">
              <a:rPr lang="en-US" sz="1200">
                <a:solidFill>
                  <a:prstClr val="black"/>
                </a:solidFill>
              </a:rPr>
              <a:pPr/>
              <a:t>2</a:t>
            </a:fld>
            <a:endParaRPr lang="en-US" sz="120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JANE:</a:t>
            </a:r>
          </a:p>
          <a:p>
            <a:endParaRPr lang="en-US" dirty="0" smtClean="0"/>
          </a:p>
          <a:p>
            <a:r>
              <a:rPr lang="en-US" dirty="0" smtClean="0"/>
              <a:t>I would</a:t>
            </a:r>
            <a:r>
              <a:rPr lang="en-US" baseline="0" dirty="0" smtClean="0"/>
              <a:t> like to start with a brief history of the CCRP.   I want to begin by recognizing the inspiration of  Mac and Pat Binger, who wanted to help farmers feed their families back in the early 1980s– this program has grown to make an important and  unique contribution in the field of global ag R+D.  </a:t>
            </a:r>
            <a:endParaRPr lang="en-US" dirty="0" smtClean="0"/>
          </a:p>
          <a:p>
            <a:endParaRPr lang="en-US" baseline="0" dirty="0" smtClean="0"/>
          </a:p>
          <a:p>
            <a:pPr marL="168244" indent="-168244">
              <a:buFont typeface="Arial" panose="020B0604020202020204" pitchFamily="34" charset="0"/>
              <a:buChar char="•"/>
            </a:pPr>
            <a:r>
              <a:rPr lang="en-US" baseline="0" dirty="0" smtClean="0"/>
              <a:t>The program started in 1983 as the plant biology program.  In 1993 it formalized into the CCRP.  We have had essentially four key iterative phases.  </a:t>
            </a:r>
          </a:p>
          <a:p>
            <a:pPr marL="168244" indent="-168244">
              <a:buFont typeface="Arial" panose="020B0604020202020204" pitchFamily="34" charset="0"/>
              <a:buChar char="•"/>
            </a:pPr>
            <a:r>
              <a:rPr lang="en-US" baseline="0" dirty="0" smtClean="0"/>
              <a:t>Presently we are completing the first five year Gates grant, and now are poised to begin another five years.  In both of those phases McKnight and Gates each contribute roughly 5 million each, with them contributing more in this current phase and with us contributing more than 50% in the next five years.</a:t>
            </a:r>
          </a:p>
          <a:p>
            <a:endParaRPr lang="en-US" baseline="0" dirty="0" smtClean="0"/>
          </a:p>
          <a:p>
            <a:r>
              <a:rPr lang="en-US" baseline="0" dirty="0" smtClean="0"/>
              <a:t>At present, the CCRP holds 120 grants, in 70 collaborative research projects, in 12 countries, through 4 COPs</a:t>
            </a:r>
          </a:p>
          <a:p>
            <a:endParaRPr lang="en-US" dirty="0" smtClean="0"/>
          </a:p>
          <a:p>
            <a:r>
              <a:rPr lang="en-US" dirty="0" smtClean="0"/>
              <a:t>**************************************************************************************************************</a:t>
            </a:r>
          </a:p>
          <a:p>
            <a:r>
              <a:rPr lang="en-US" dirty="0" smtClean="0"/>
              <a:t>CCRP 3 – 4.7 and 5 mil (gates)</a:t>
            </a:r>
          </a:p>
          <a:p>
            <a:r>
              <a:rPr lang="en-US" dirty="0" smtClean="0"/>
              <a:t>The CCRP </a:t>
            </a:r>
            <a:r>
              <a:rPr lang="en-US" baseline="0" dirty="0" smtClean="0"/>
              <a:t> IV with Gates…MF provides $5.9  million per year, Gates provides $5M (5.1) in 2014.</a:t>
            </a:r>
          </a:p>
          <a:p>
            <a:endParaRPr lang="en-US" baseline="0" dirty="0" smtClean="0"/>
          </a:p>
          <a:p>
            <a:pPr defTabSz="914350">
              <a:defRPr/>
            </a:pPr>
            <a:r>
              <a:rPr lang="en-US" b="1" dirty="0" smtClean="0"/>
              <a:t>Overall CCRP budget (grants and administrative funds) is 56% McKnight funding and 44% Gates funding over the course of the next 5 years.</a:t>
            </a:r>
          </a:p>
          <a:p>
            <a:endParaRPr lang="en-US" baseline="0" dirty="0" smtClean="0"/>
          </a:p>
          <a:p>
            <a:endParaRPr lang="en-US" baseline="0" dirty="0" smtClean="0"/>
          </a:p>
          <a:p>
            <a:r>
              <a:rPr lang="en-US" baseline="0" dirty="0" smtClean="0"/>
              <a:t>Globally – Investments in Ag R+D are growing, but in 2006 study estimated a 9.6 B gap in needed investments in Ag R+D…(18.5 B needed to address needs)</a:t>
            </a:r>
          </a:p>
          <a:p>
            <a:r>
              <a:rPr lang="en-US" baseline="0" dirty="0" smtClean="0"/>
              <a:t>Private donors about .5% at that time.</a:t>
            </a:r>
          </a:p>
          <a:p>
            <a:endParaRPr lang="en-US" baseline="0" dirty="0" smtClean="0"/>
          </a:p>
          <a:p>
            <a:r>
              <a:rPr lang="en-US" baseline="0" dirty="0" smtClean="0"/>
              <a:t>Public sector dollars have increased over the past 5 years – to XXXX amount, but more is still needed.</a:t>
            </a:r>
          </a:p>
          <a:p>
            <a:endParaRPr lang="en-US" baseline="0" dirty="0" smtClean="0"/>
          </a:p>
        </p:txBody>
      </p:sp>
      <p:sp>
        <p:nvSpPr>
          <p:cNvPr id="4" name="Slide Number Placeholder 3"/>
          <p:cNvSpPr>
            <a:spLocks noGrp="1"/>
          </p:cNvSpPr>
          <p:nvPr>
            <p:ph type="sldNum" sz="quarter" idx="10"/>
          </p:nvPr>
        </p:nvSpPr>
        <p:spPr/>
        <p:txBody>
          <a:bodyPr/>
          <a:lstStyle/>
          <a:p>
            <a:fld id="{0C5E045E-2F87-41D0-89B5-88D895B53189}"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JANE – </a:t>
            </a:r>
          </a:p>
          <a:p>
            <a:r>
              <a:rPr lang="en-US" dirty="0" smtClean="0"/>
              <a:t>The</a:t>
            </a:r>
            <a:r>
              <a:rPr lang="en-US" baseline="0" dirty="0" smtClean="0"/>
              <a:t> core of CCRP - </a:t>
            </a:r>
            <a:endParaRPr lang="en-US" dirty="0" smtClean="0"/>
          </a:p>
          <a:p>
            <a:endParaRPr lang="en-US" dirty="0" smtClean="0"/>
          </a:p>
          <a:p>
            <a:r>
              <a:rPr lang="en-US" dirty="0" smtClean="0"/>
              <a:t>The</a:t>
            </a:r>
            <a:r>
              <a:rPr lang="en-US" baseline="0" dirty="0" smtClean="0"/>
              <a:t> CCRP funds collaborative and participatory focused on agro-ecological solutions – technologies and approaches.   The program provides technical support to strengthen the capacities of farmers, research institutes and development organizations to empower communities to grow nutrition food, locally and sustainably.</a:t>
            </a:r>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751194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5294E4-0E8C-4CA1-A15B-C2DD093AD8F7}" type="slidenum">
              <a:rPr lang="en-US" smtClean="0">
                <a:solidFill>
                  <a:prstClr val="black"/>
                </a:solidFill>
              </a:rPr>
              <a:pPr fontAlgn="base">
                <a:spcBef>
                  <a:spcPct val="0"/>
                </a:spcBef>
                <a:spcAft>
                  <a:spcPct val="0"/>
                </a:spcAft>
                <a:defRPr/>
              </a:pPr>
              <a:t>5</a:t>
            </a:fld>
            <a:endParaRPr lang="en-US" smtClean="0">
              <a:solidFill>
                <a:prstClr val="black"/>
              </a:solidFill>
            </a:endParaRPr>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a:latin typeface="Times New Roman" panose="02020603050405020304" pitchFamily="18" charset="0"/>
                <a:cs typeface="Times New Roman" panose="02020603050405020304" pitchFamily="18" charset="0"/>
              </a:rPr>
              <a:t>JANE: </a:t>
            </a:r>
          </a:p>
          <a:p>
            <a:pPr marL="168244" indent="-168244">
              <a:spcBef>
                <a:spcPct val="0"/>
              </a:spcBef>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CCRP’s geographical focus, as mentioned prior, is in 12 countries. </a:t>
            </a:r>
          </a:p>
          <a:p>
            <a:pPr marL="168244" indent="-168244">
              <a:spcBef>
                <a:spcPct val="0"/>
              </a:spcBef>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We went to the hungriest places on the planet – over 10 years ago… places with   (Richard here at this time?)</a:t>
            </a:r>
          </a:p>
          <a:p>
            <a:pPr marL="616894" lvl="1" indent="-168244">
              <a:spcBef>
                <a:spcPct val="0"/>
              </a:spcBef>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Minimal infrastructure</a:t>
            </a:r>
          </a:p>
          <a:p>
            <a:pPr marL="616894" lvl="1" indent="-168244">
              <a:spcBef>
                <a:spcPct val="0"/>
              </a:spcBef>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Degraded agricultural resources</a:t>
            </a:r>
          </a:p>
          <a:p>
            <a:pPr marL="616894" lvl="1" indent="-168244">
              <a:spcBef>
                <a:spcPct val="0"/>
              </a:spcBef>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Places first affected by climate change – </a:t>
            </a:r>
          </a:p>
          <a:p>
            <a:pPr marL="616894" lvl="1" indent="-168244">
              <a:spcBef>
                <a:spcPct val="0"/>
              </a:spcBef>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Isolated – mountainous – sometimes landlocked </a:t>
            </a:r>
          </a:p>
          <a:p>
            <a:pPr marL="616894" lvl="1" indent="-168244">
              <a:spcBef>
                <a:spcPct val="0"/>
              </a:spcBef>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Where people were very hungry – and relying on mostly starchy diets, lacking in protein and micronutrient sufficient diets</a:t>
            </a:r>
          </a:p>
          <a:p>
            <a:pPr marL="616894" lvl="1" indent="-168244" defTabSz="897301">
              <a:spcBef>
                <a:spcPct val="0"/>
              </a:spcBef>
              <a:buFont typeface="Arial" panose="020B0604020202020204" pitchFamily="34" charset="0"/>
              <a:buChar char="•"/>
              <a:defRPr/>
            </a:pPr>
            <a:r>
              <a:rPr lang="en-GB" dirty="0">
                <a:latin typeface="Times New Roman" panose="02020603050405020304" pitchFamily="18" charset="0"/>
                <a:cs typeface="Times New Roman" panose="02020603050405020304" pitchFamily="18" charset="0"/>
              </a:rPr>
              <a:t>Frequently, the CCRP locations suffered social / cultural / political stresses and conflicts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dirty="0" smtClean="0">
                <a:solidFill>
                  <a:srgbClr val="B12B25"/>
                </a:solidFill>
              </a:rPr>
              <a:t>W</a:t>
            </a:r>
            <a:r>
              <a:rPr lang="en-US" baseline="0" dirty="0" smtClean="0">
                <a:solidFill>
                  <a:srgbClr val="B12B25"/>
                </a:solidFill>
              </a:rPr>
              <a:t>e will be looking at our impacts through these four lenses – </a:t>
            </a:r>
          </a:p>
          <a:p>
            <a:pPr defTabSz="914350">
              <a:defRPr/>
            </a:pPr>
            <a:endParaRPr lang="en-US" baseline="0" dirty="0" smtClean="0">
              <a:solidFill>
                <a:srgbClr val="B12B25"/>
              </a:solidFill>
            </a:endParaRPr>
          </a:p>
          <a:p>
            <a:pPr marL="168244" indent="-168244" defTabSz="914350">
              <a:buFont typeface="Arial" panose="020B0604020202020204" pitchFamily="34" charset="0"/>
              <a:buChar char="•"/>
              <a:defRPr/>
            </a:pPr>
            <a:r>
              <a:rPr lang="en-US" baseline="0" dirty="0" smtClean="0">
                <a:solidFill>
                  <a:srgbClr val="B12B25"/>
                </a:solidFill>
              </a:rPr>
              <a:t>Adaptation of AEI technologies and process by farmers</a:t>
            </a:r>
          </a:p>
          <a:p>
            <a:pPr marL="168244" indent="-168244" defTabSz="914350">
              <a:buFont typeface="Arial" panose="020B0604020202020204" pitchFamily="34" charset="0"/>
              <a:buChar char="•"/>
              <a:defRPr/>
            </a:pPr>
            <a:r>
              <a:rPr lang="en-US" baseline="0" dirty="0" smtClean="0">
                <a:solidFill>
                  <a:srgbClr val="B12B25"/>
                </a:solidFill>
              </a:rPr>
              <a:t>Inspiration</a:t>
            </a:r>
          </a:p>
          <a:p>
            <a:pPr marL="168244" indent="-168244" defTabSz="914350">
              <a:buFont typeface="Arial" panose="020B0604020202020204" pitchFamily="34" charset="0"/>
              <a:buChar char="•"/>
              <a:defRPr/>
            </a:pPr>
            <a:r>
              <a:rPr lang="en-US" baseline="0" dirty="0" smtClean="0">
                <a:solidFill>
                  <a:srgbClr val="B12B25"/>
                </a:solidFill>
              </a:rPr>
              <a:t>Linkages and Collaboration</a:t>
            </a:r>
          </a:p>
          <a:p>
            <a:pPr marL="168244" indent="-168244" defTabSz="914350">
              <a:buFont typeface="Arial" panose="020B0604020202020204" pitchFamily="34" charset="0"/>
              <a:buChar char="•"/>
              <a:defRPr/>
            </a:pPr>
            <a:r>
              <a:rPr lang="en-US" baseline="0" dirty="0" smtClean="0">
                <a:solidFill>
                  <a:srgbClr val="B12B25"/>
                </a:solidFill>
              </a:rPr>
              <a:t>Policy</a:t>
            </a:r>
          </a:p>
          <a:p>
            <a:pPr defTabSz="914350">
              <a:defRPr/>
            </a:pPr>
            <a:endParaRPr lang="en-US" baseline="0" dirty="0" smtClean="0">
              <a:solidFill>
                <a:srgbClr val="B12B25"/>
              </a:solidFill>
            </a:endParaRPr>
          </a:p>
          <a:p>
            <a:pPr defTabSz="914350">
              <a:defRPr/>
            </a:pPr>
            <a:endParaRPr lang="en-US" dirty="0"/>
          </a:p>
          <a:p>
            <a:endParaRPr lang="en-US" dirty="0" smtClean="0"/>
          </a:p>
          <a:p>
            <a:endParaRPr lang="en-US"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702405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BECKY: Local</a:t>
            </a:r>
            <a:r>
              <a:rPr lang="en-US" baseline="0" dirty="0" smtClean="0"/>
              <a:t> markets, where farmers interact directly with consumers and vice versa, become place not just for transactions but for conversations about nutrition, environmental sustainability, </a:t>
            </a:r>
            <a:r>
              <a:rPr lang="en-US" baseline="0" dirty="0" err="1" smtClean="0"/>
              <a:t>etc</a:t>
            </a:r>
            <a:endParaRPr lang="en-US" baseline="0" dirty="0" smtClean="0"/>
          </a:p>
          <a:p>
            <a:endParaRPr lang="en-US" baseline="0" dirty="0" smtClean="0"/>
          </a:p>
          <a:p>
            <a:r>
              <a:rPr lang="en-US" baseline="0" dirty="0" smtClean="0"/>
              <a:t>Grantee: </a:t>
            </a:r>
            <a:r>
              <a:rPr lang="en-US" baseline="0" dirty="0" err="1" smtClean="0"/>
              <a:t>Ekorural</a:t>
            </a:r>
            <a:endParaRPr lang="en-US" baseline="0" dirty="0" smtClean="0"/>
          </a:p>
          <a:p>
            <a:r>
              <a:rPr lang="en-US" baseline="0" dirty="0" smtClean="0"/>
              <a:t>2 community markets in Ecuador, </a:t>
            </a:r>
          </a:p>
          <a:p>
            <a:r>
              <a:rPr lang="en-US" dirty="0" smtClean="0"/>
              <a:t>90% of participating</a:t>
            </a:r>
            <a:r>
              <a:rPr lang="en-US" baseline="0" dirty="0" smtClean="0"/>
              <a:t> farmers (N=30) </a:t>
            </a:r>
            <a:r>
              <a:rPr lang="en-US" dirty="0" smtClean="0"/>
              <a:t>report that their production practices have changed: they have a greater quantity of products (89%), introduced vegetables (77%), plan better (22%), use associated planting (22%), eat their own food instead of buying (18%), less use of chemicals (11%)</a:t>
            </a:r>
          </a:p>
          <a:p>
            <a:r>
              <a:rPr lang="en-US" dirty="0" smtClean="0"/>
              <a:t>In one</a:t>
            </a:r>
            <a:r>
              <a:rPr lang="en-US" baseline="0" dirty="0" smtClean="0"/>
              <a:t> market, consumers pay wholesale price (which is 50% less than retail) for much better quality</a:t>
            </a:r>
          </a:p>
          <a:p>
            <a:pPr defTabSz="914350">
              <a:defRPr/>
            </a:pPr>
            <a:r>
              <a:rPr lang="en-US" dirty="0" smtClean="0"/>
              <a:t>FO made additional $3,000 among 25 farmers for selling to local CSA (Market project)</a:t>
            </a:r>
          </a:p>
          <a:p>
            <a:endParaRPr lang="en-US" dirty="0"/>
          </a:p>
        </p:txBody>
      </p:sp>
      <p:sp>
        <p:nvSpPr>
          <p:cNvPr id="4" name="Slide Number Placeholder 3"/>
          <p:cNvSpPr>
            <a:spLocks noGrp="1"/>
          </p:cNvSpPr>
          <p:nvPr>
            <p:ph type="sldNum" sz="quarter" idx="10"/>
          </p:nvPr>
        </p:nvSpPr>
        <p:spPr/>
        <p:txBody>
          <a:bodyPr/>
          <a:lstStyle/>
          <a:p>
            <a:fld id="{6CD189A3-0317-439F-A545-28DC11285EAB}"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59884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BECKY: </a:t>
            </a:r>
            <a:r>
              <a:rPr lang="en-US" baseline="0" dirty="0" err="1" smtClean="0"/>
              <a:t>Bacu</a:t>
            </a:r>
            <a:r>
              <a:rPr lang="en-US" baseline="0" dirty="0" smtClean="0"/>
              <a:t>-Turin is being produced in semi-industrial quantities </a:t>
            </a:r>
            <a:r>
              <a:rPr lang="en-US" baseline="0" dirty="0" smtClean="0">
                <a:solidFill>
                  <a:srgbClr val="FFFF00"/>
                </a:solidFill>
              </a:rPr>
              <a:t>(HOW MUCH…HOW FAST GROWING?)</a:t>
            </a:r>
          </a:p>
          <a:p>
            <a:r>
              <a:rPr lang="en-US" baseline="0" dirty="0" smtClean="0"/>
              <a:t>Farmers usually combat potato moths using chemical insecticides. Are an expense for farmers and can be damaging to human health, especially when treated seeds are stored inside the house in reach of children.</a:t>
            </a:r>
          </a:p>
          <a:p>
            <a:r>
              <a:rPr lang="en-US" baseline="0" dirty="0" smtClean="0"/>
              <a:t>Grantees: INIAP, PUCE (university), IRD (French institute)</a:t>
            </a:r>
          </a:p>
          <a:p>
            <a:endParaRPr lang="en-US" baseline="0" dirty="0" smtClean="0"/>
          </a:p>
          <a:p>
            <a:endParaRPr lang="en-US" baseline="0" dirty="0" smtClean="0"/>
          </a:p>
          <a:p>
            <a:r>
              <a:rPr lang="en-US" dirty="0"/>
              <a:t>Bacterial wilt is a devastating disease of banana and </a:t>
            </a:r>
            <a:r>
              <a:rPr lang="en-US" dirty="0" err="1"/>
              <a:t>enset</a:t>
            </a:r>
            <a:r>
              <a:rPr lang="en-US" dirty="0"/>
              <a:t>. It has been possible to effectively control the disease on experimental plots and in some benchmark sites where participatory work is being done with farming communities.  But disease management isn’t always effective or stable – sometimes the problem comes right back. With key input from the RT/IMEP, the BXW project team developed the LEARNING AND EXPERIMENTATION APPROACHES FOR FARMERS approach. They’re working with farmer groups to develop management strategies that work well for farmers.</a:t>
            </a:r>
          </a:p>
        </p:txBody>
      </p:sp>
      <p:sp>
        <p:nvSpPr>
          <p:cNvPr id="4" name="Slide Number Placeholder 3"/>
          <p:cNvSpPr>
            <a:spLocks noGrp="1"/>
          </p:cNvSpPr>
          <p:nvPr>
            <p:ph type="sldNum" sz="quarter" idx="10"/>
          </p:nvPr>
        </p:nvSpPr>
        <p:spPr/>
        <p:txBody>
          <a:bodyPr/>
          <a:lstStyle/>
          <a:p>
            <a:fld id="{6CD189A3-0317-439F-A545-28DC11285EAB}"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658114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fund and connect</a:t>
            </a:r>
            <a:r>
              <a:rPr lang="en-US" baseline="0" dirty="0" smtClean="0"/>
              <a:t> </a:t>
            </a:r>
            <a:r>
              <a:rPr lang="en-US" dirty="0" smtClean="0"/>
              <a:t>diverse institutions</a:t>
            </a:r>
            <a:r>
              <a:rPr lang="en-US" baseline="0" dirty="0" smtClean="0"/>
              <a:t> along the R+D value chain, with </a:t>
            </a:r>
            <a:r>
              <a:rPr lang="en-US" dirty="0" smtClean="0"/>
              <a:t>NARS being our biggest group</a:t>
            </a:r>
            <a:r>
              <a:rPr lang="en-US" baseline="0" dirty="0" smtClean="0"/>
              <a:t> of grantees</a:t>
            </a:r>
            <a:endParaRPr lang="en-US" dirty="0" smtClean="0"/>
          </a:p>
        </p:txBody>
      </p:sp>
      <p:sp>
        <p:nvSpPr>
          <p:cNvPr id="4" name="Slide Number Placeholder 3"/>
          <p:cNvSpPr>
            <a:spLocks noGrp="1"/>
          </p:cNvSpPr>
          <p:nvPr>
            <p:ph type="sldNum" sz="quarter" idx="10"/>
          </p:nvPr>
        </p:nvSpPr>
        <p:spPr/>
        <p:txBody>
          <a:bodyPr/>
          <a:lstStyle/>
          <a:p>
            <a:fld id="{4C1D004B-4562-47D0-AB8D-5587EE44195E}" type="slidenum">
              <a:rPr lang="en-US" smtClean="0"/>
              <a:pPr/>
              <a:t>9</a:t>
            </a:fld>
            <a:endParaRPr lang="en-US"/>
          </a:p>
        </p:txBody>
      </p:sp>
    </p:spTree>
    <p:extLst>
      <p:ext uri="{BB962C8B-B14F-4D97-AF65-F5344CB8AC3E}">
        <p14:creationId xmlns:p14="http://schemas.microsoft.com/office/powerpoint/2010/main" val="2375272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all interacting with the external context, these are a few that we know of…what others do</a:t>
            </a:r>
            <a:r>
              <a:rPr lang="en-US" baseline="0" dirty="0" smtClean="0"/>
              <a:t> we have?  </a:t>
            </a:r>
            <a:r>
              <a:rPr lang="en-US" dirty="0" smtClean="0"/>
              <a:t>Jane to add some slides here…..AND just mention the credible influence of the group…throughout</a:t>
            </a:r>
            <a:r>
              <a:rPr lang="en-US" baseline="0" dirty="0" smtClean="0"/>
              <a:t> the presentation or the week.</a:t>
            </a:r>
          </a:p>
          <a:p>
            <a:r>
              <a:rPr lang="en-US" baseline="0" dirty="0" smtClean="0"/>
              <a:t>Deepening and Widening concern </a:t>
            </a:r>
            <a:r>
              <a:rPr lang="en-US" baseline="0" dirty="0" err="1" smtClean="0"/>
              <a:t>sustainbility</a:t>
            </a:r>
            <a:r>
              <a:rPr lang="en-US" baseline="0" dirty="0" smtClean="0"/>
              <a:t>, the,,</a:t>
            </a:r>
            <a:r>
              <a:rPr lang="en-US" dirty="0" smtClean="0"/>
              <a:t> CCRP’s “credible influence”</a:t>
            </a:r>
          </a:p>
          <a:p>
            <a:pPr lvl="1"/>
            <a:r>
              <a:rPr lang="en-US" dirty="0" err="1" smtClean="0"/>
              <a:t>AgREE</a:t>
            </a:r>
            <a:r>
              <a:rPr lang="en-US" dirty="0" smtClean="0"/>
              <a:t>, SDSN</a:t>
            </a:r>
          </a:p>
          <a:p>
            <a:pPr lvl="1"/>
            <a:r>
              <a:rPr lang="en-US" dirty="0" smtClean="0"/>
              <a:t>Many others interactions of our group</a:t>
            </a:r>
          </a:p>
          <a:p>
            <a:r>
              <a:rPr lang="en-US" dirty="0" smtClean="0"/>
              <a:t>Richard’s definition of policy</a:t>
            </a:r>
            <a:endParaRPr lang="en-US" dirty="0"/>
          </a:p>
        </p:txBody>
      </p:sp>
      <p:sp>
        <p:nvSpPr>
          <p:cNvPr id="4" name="Slide Number Placeholder 3"/>
          <p:cNvSpPr>
            <a:spLocks noGrp="1"/>
          </p:cNvSpPr>
          <p:nvPr>
            <p:ph type="sldNum" sz="quarter" idx="10"/>
          </p:nvPr>
        </p:nvSpPr>
        <p:spPr/>
        <p:txBody>
          <a:bodyPr/>
          <a:lstStyle/>
          <a:p>
            <a:fld id="{B7C902CF-B32E-4986-B16E-B28CEA68FEF8}"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601758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CD189A3-0317-439F-A545-28DC11285EAB}"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24467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4661AB88-C1CF-4F10-A6B0-5601435ABEF6}" type="slidenum">
              <a:rPr lang="en-US" smtClean="0"/>
              <a:pPr/>
              <a:t>19</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Bentley:</a:t>
            </a:r>
            <a:r>
              <a:rPr lang="en-US" baseline="0" dirty="0" smtClean="0"/>
              <a:t> Farmers are better at managing stuff they can see.  </a:t>
            </a:r>
            <a:r>
              <a:rPr lang="en-US" dirty="0" smtClean="0"/>
              <a:t>What farmers don’t know can’t help them. What we can’t see can hurt us.</a:t>
            </a:r>
          </a:p>
        </p:txBody>
      </p:sp>
      <p:sp>
        <p:nvSpPr>
          <p:cNvPr id="4" name="Slide Number Placeholder 3"/>
          <p:cNvSpPr>
            <a:spLocks noGrp="1"/>
          </p:cNvSpPr>
          <p:nvPr>
            <p:ph type="sldNum" sz="quarter" idx="10"/>
          </p:nvPr>
        </p:nvSpPr>
        <p:spPr/>
        <p:txBody>
          <a:bodyPr/>
          <a:lstStyle/>
          <a:p>
            <a:fld id="{196D82E0-C9DA-4309-B24D-0A6D37D8E2C6}" type="slidenum">
              <a:rPr lang="en-US" smtClean="0"/>
              <a:t>25</a:t>
            </a:fld>
            <a:endParaRPr lang="en-US"/>
          </a:p>
        </p:txBody>
      </p:sp>
    </p:spTree>
    <p:extLst>
      <p:ext uri="{BB962C8B-B14F-4D97-AF65-F5344CB8AC3E}">
        <p14:creationId xmlns:p14="http://schemas.microsoft.com/office/powerpoint/2010/main" val="2460503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AEI draws upon</a:t>
            </a:r>
            <a:r>
              <a:rPr lang="en-US" baseline="0" dirty="0" smtClean="0"/>
              <a:t> certain principles and practices, as outlined on this slide.  Particularly in the context of resource-constrained smallholder farming in the developing world, it recognizes and aims to work within farmers’ resource limitations.  Through functional diversification and careful matching of options to contexts, AEI aims to reduce risk and improve resilience and productivity.  </a:t>
            </a:r>
            <a:endParaRPr lang="en-US" dirty="0"/>
          </a:p>
        </p:txBody>
      </p:sp>
      <p:sp>
        <p:nvSpPr>
          <p:cNvPr id="4" name="Slide Number Placeholder 3"/>
          <p:cNvSpPr>
            <a:spLocks noGrp="1"/>
          </p:cNvSpPr>
          <p:nvPr>
            <p:ph type="sldNum" sz="quarter" idx="10"/>
          </p:nvPr>
        </p:nvSpPr>
        <p:spPr/>
        <p:txBody>
          <a:bodyPr/>
          <a:lstStyle/>
          <a:p>
            <a:fld id="{4C1D004B-4562-47D0-AB8D-5587EE44195E}" type="slidenum">
              <a:rPr lang="en-US" smtClean="0"/>
              <a:pPr/>
              <a:t>28</a:t>
            </a:fld>
            <a:endParaRPr lang="en-US"/>
          </a:p>
        </p:txBody>
      </p:sp>
    </p:spTree>
    <p:extLst>
      <p:ext uri="{BB962C8B-B14F-4D97-AF65-F5344CB8AC3E}">
        <p14:creationId xmlns:p14="http://schemas.microsoft.com/office/powerpoint/2010/main" val="10632310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Break</a:t>
            </a:r>
            <a:r>
              <a:rPr lang="en-US" baseline="0" dirty="0" smtClean="0"/>
              <a:t> down and animate it better</a:t>
            </a:r>
            <a:endParaRPr lang="en-US" dirty="0"/>
          </a:p>
        </p:txBody>
      </p:sp>
      <p:sp>
        <p:nvSpPr>
          <p:cNvPr id="4" name="Slide Number Placeholder 3"/>
          <p:cNvSpPr>
            <a:spLocks noGrp="1"/>
          </p:cNvSpPr>
          <p:nvPr>
            <p:ph type="sldNum" sz="quarter" idx="10"/>
          </p:nvPr>
        </p:nvSpPr>
        <p:spPr/>
        <p:txBody>
          <a:bodyPr/>
          <a:lstStyle/>
          <a:p>
            <a:fld id="{E56EFB9A-061D-4900-9F0B-ABE0F562CAE9}" type="slidenum">
              <a:rPr lang="en-US" smtClean="0"/>
              <a:pPr/>
              <a:t>29</a:t>
            </a:fld>
            <a:endParaRPr lang="en-US"/>
          </a:p>
        </p:txBody>
      </p:sp>
    </p:spTree>
    <p:extLst>
      <p:ext uri="{BB962C8B-B14F-4D97-AF65-F5344CB8AC3E}">
        <p14:creationId xmlns:p14="http://schemas.microsoft.com/office/powerpoint/2010/main" val="559618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a:t>
            </a:r>
            <a:r>
              <a:rPr lang="en-US" baseline="0" dirty="0" smtClean="0"/>
              <a:t> up a baobab fruit picture</a:t>
            </a:r>
            <a:endParaRPr lang="en-US" dirty="0"/>
          </a:p>
        </p:txBody>
      </p:sp>
      <p:sp>
        <p:nvSpPr>
          <p:cNvPr id="4" name="Slide Number Placeholder 3"/>
          <p:cNvSpPr>
            <a:spLocks noGrp="1"/>
          </p:cNvSpPr>
          <p:nvPr>
            <p:ph type="sldNum" sz="quarter" idx="10"/>
          </p:nvPr>
        </p:nvSpPr>
        <p:spPr/>
        <p:txBody>
          <a:bodyPr/>
          <a:lstStyle/>
          <a:p>
            <a:fld id="{E56EFB9A-061D-4900-9F0B-ABE0F562CAE9}" type="slidenum">
              <a:rPr lang="en-US" smtClean="0"/>
              <a:t>30</a:t>
            </a:fld>
            <a:endParaRPr lang="en-US"/>
          </a:p>
        </p:txBody>
      </p:sp>
    </p:spTree>
    <p:extLst>
      <p:ext uri="{BB962C8B-B14F-4D97-AF65-F5344CB8AC3E}">
        <p14:creationId xmlns:p14="http://schemas.microsoft.com/office/powerpoint/2010/main" val="12454367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olorStri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02352"/>
            <a:ext cx="9144000" cy="1755648"/>
          </a:xfrm>
          <a:prstGeom prst="rect">
            <a:avLst/>
          </a:prstGeom>
        </p:spPr>
      </p:pic>
      <p:sp>
        <p:nvSpPr>
          <p:cNvPr id="2" name="Title 1"/>
          <p:cNvSpPr>
            <a:spLocks noGrp="1"/>
          </p:cNvSpPr>
          <p:nvPr>
            <p:ph type="ctrTitle"/>
          </p:nvPr>
        </p:nvSpPr>
        <p:spPr>
          <a:xfrm>
            <a:off x="2328332" y="2432408"/>
            <a:ext cx="6400800" cy="810682"/>
          </a:xfrm>
        </p:spPr>
        <p:txBody>
          <a:bodyPr anchor="t" anchorCtr="0">
            <a:normAutofit/>
          </a:bodyPr>
          <a:lstStyle>
            <a:lvl1pPr indent="0" algn="l">
              <a:defRPr sz="3800" b="0" i="0">
                <a:solidFill>
                  <a:schemeClr val="tx1"/>
                </a:solidFill>
                <a:latin typeface="Times New Roman"/>
                <a:cs typeface="Times New Roman"/>
              </a:defRPr>
            </a:lvl1pPr>
          </a:lstStyle>
          <a:p>
            <a:r>
              <a:rPr lang="en-US" smtClean="0"/>
              <a:t>Click to edit Master title style</a:t>
            </a:r>
            <a:endParaRPr lang="en-US" dirty="0"/>
          </a:p>
        </p:txBody>
      </p:sp>
      <p:sp>
        <p:nvSpPr>
          <p:cNvPr id="3" name="Subtitle 2"/>
          <p:cNvSpPr>
            <a:spLocks noGrp="1"/>
          </p:cNvSpPr>
          <p:nvPr>
            <p:ph type="subTitle" idx="1"/>
          </p:nvPr>
        </p:nvSpPr>
        <p:spPr>
          <a:xfrm>
            <a:off x="2328332" y="3310444"/>
            <a:ext cx="6400800" cy="1752600"/>
          </a:xfrm>
        </p:spPr>
        <p:txBody>
          <a:bodyPr>
            <a:normAutofit/>
          </a:bodyPr>
          <a:lstStyle>
            <a:lvl1pPr marL="0" indent="0" algn="l">
              <a:buSzPct val="70000"/>
              <a:buFontTx/>
              <a:buNone/>
              <a:defRPr sz="3000" b="0" i="0">
                <a:solidFill>
                  <a:schemeClr val="tx1"/>
                </a:solidFill>
                <a:latin typeface="Times New Roman"/>
                <a:cs typeface="Times New Roman"/>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5" name="Picture 4"/>
          <p:cNvPicPr>
            <a:picLocks noChangeAspect="1"/>
          </p:cNvPicPr>
          <p:nvPr/>
        </p:nvPicPr>
        <p:blipFill>
          <a:blip r:embed="rId3"/>
          <a:stretch>
            <a:fillRect/>
          </a:stretch>
        </p:blipFill>
        <p:spPr>
          <a:xfrm>
            <a:off x="376767" y="313267"/>
            <a:ext cx="1841500" cy="901700"/>
          </a:xfrm>
          <a:prstGeom prst="rect">
            <a:avLst/>
          </a:prstGeom>
        </p:spPr>
      </p:pic>
    </p:spTree>
    <p:extLst>
      <p:ext uri="{BB962C8B-B14F-4D97-AF65-F5344CB8AC3E}">
        <p14:creationId xmlns:p14="http://schemas.microsoft.com/office/powerpoint/2010/main" val="2308216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9143391" cy="6857543"/>
          </a:xfrm>
          <a:prstGeom prst="rect">
            <a:avLst/>
          </a:prstGeom>
        </p:spPr>
      </p:pic>
      <p:sp>
        <p:nvSpPr>
          <p:cNvPr id="2" name="Title 1"/>
          <p:cNvSpPr>
            <a:spLocks noGrp="1"/>
          </p:cNvSpPr>
          <p:nvPr>
            <p:ph type="ctrTitle"/>
          </p:nvPr>
        </p:nvSpPr>
        <p:spPr>
          <a:xfrm>
            <a:off x="2328332" y="2559050"/>
            <a:ext cx="6400800" cy="810682"/>
          </a:xfrm>
        </p:spPr>
        <p:txBody>
          <a:bodyPr anchor="t" anchorCtr="0">
            <a:normAutofit/>
          </a:bodyPr>
          <a:lstStyle>
            <a:lvl1pPr indent="0" algn="l">
              <a:defRPr sz="3800" b="0" i="0">
                <a:solidFill>
                  <a:schemeClr val="bg1"/>
                </a:solidFill>
                <a:latin typeface="Times New Roman"/>
                <a:cs typeface="Times New Roman"/>
              </a:defRPr>
            </a:lvl1pPr>
          </a:lstStyle>
          <a:p>
            <a:r>
              <a:rPr lang="en-US" smtClean="0"/>
              <a:t>Click to edit Master title style</a:t>
            </a:r>
            <a:endParaRPr lang="en-US" dirty="0"/>
          </a:p>
        </p:txBody>
      </p:sp>
      <p:sp>
        <p:nvSpPr>
          <p:cNvPr id="3" name="Subtitle 2"/>
          <p:cNvSpPr>
            <a:spLocks noGrp="1"/>
          </p:cNvSpPr>
          <p:nvPr>
            <p:ph type="subTitle" idx="1"/>
          </p:nvPr>
        </p:nvSpPr>
        <p:spPr>
          <a:xfrm>
            <a:off x="2328332" y="3454774"/>
            <a:ext cx="6400800" cy="1752600"/>
          </a:xfrm>
        </p:spPr>
        <p:txBody>
          <a:bodyPr>
            <a:normAutofit/>
          </a:bodyPr>
          <a:lstStyle>
            <a:lvl1pPr marL="0" indent="0" algn="l">
              <a:buSzPct val="70000"/>
              <a:buFontTx/>
              <a:buNone/>
              <a:defRPr sz="3000" b="0" i="0">
                <a:solidFill>
                  <a:schemeClr val="bg1"/>
                </a:solidFill>
                <a:latin typeface="Times New Roman"/>
                <a:cs typeface="Times New Roman"/>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p:nvPicPr>
        <p:blipFill>
          <a:blip r:embed="rId3"/>
          <a:stretch>
            <a:fillRect/>
          </a:stretch>
        </p:blipFill>
        <p:spPr>
          <a:xfrm>
            <a:off x="7370232" y="5939367"/>
            <a:ext cx="1358900" cy="673100"/>
          </a:xfrm>
          <a:prstGeom prst="rect">
            <a:avLst/>
          </a:prstGeom>
        </p:spPr>
      </p:pic>
      <p:pic>
        <p:nvPicPr>
          <p:cNvPr id="8" name="Picture 7"/>
          <p:cNvPicPr>
            <a:picLocks noChangeAspect="1"/>
          </p:cNvPicPr>
          <p:nvPr/>
        </p:nvPicPr>
        <p:blipFill>
          <a:blip r:embed="rId4"/>
          <a:stretch>
            <a:fillRect/>
          </a:stretch>
        </p:blipFill>
        <p:spPr>
          <a:xfrm>
            <a:off x="-1075268" y="1817159"/>
            <a:ext cx="3403600" cy="2413000"/>
          </a:xfrm>
          <a:prstGeom prst="rect">
            <a:avLst/>
          </a:prstGeom>
        </p:spPr>
      </p:pic>
    </p:spTree>
    <p:extLst>
      <p:ext uri="{BB962C8B-B14F-4D97-AF65-F5344CB8AC3E}">
        <p14:creationId xmlns:p14="http://schemas.microsoft.com/office/powerpoint/2010/main" val="2495759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 y="4980557"/>
            <a:ext cx="9143391" cy="1877443"/>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E17E1DCC-4030-4667-B37C-3D2251772FFB}" type="slidenum">
              <a:rPr lang="en-US" smtClean="0"/>
              <a:t>‹Nº›</a:t>
            </a:fld>
            <a:endParaRPr lang="en-US"/>
          </a:p>
        </p:txBody>
      </p:sp>
      <p:pic>
        <p:nvPicPr>
          <p:cNvPr id="5" name="Picture 4"/>
          <p:cNvPicPr>
            <a:picLocks noChangeAspect="1"/>
          </p:cNvPicPr>
          <p:nvPr/>
        </p:nvPicPr>
        <p:blipFill>
          <a:blip r:embed="rId3"/>
          <a:stretch>
            <a:fillRect/>
          </a:stretch>
        </p:blipFill>
        <p:spPr>
          <a:xfrm>
            <a:off x="7937500" y="6286500"/>
            <a:ext cx="889000" cy="431800"/>
          </a:xfrm>
          <a:prstGeom prst="rect">
            <a:avLst/>
          </a:prstGeom>
        </p:spPr>
      </p:pic>
    </p:spTree>
    <p:extLst>
      <p:ext uri="{BB962C8B-B14F-4D97-AF65-F5344CB8AC3E}">
        <p14:creationId xmlns:p14="http://schemas.microsoft.com/office/powerpoint/2010/main" val="377262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609" y="4980557"/>
            <a:ext cx="9143391" cy="1877443"/>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E17E1DCC-4030-4667-B37C-3D2251772FFB}" type="slidenum">
              <a:rPr lang="en-US" smtClean="0"/>
              <a:t>‹Nº›</a:t>
            </a:fld>
            <a:endParaRPr lang="en-US"/>
          </a:p>
        </p:txBody>
      </p:sp>
      <p:pic>
        <p:nvPicPr>
          <p:cNvPr id="6" name="Picture 5"/>
          <p:cNvPicPr>
            <a:picLocks noChangeAspect="1"/>
          </p:cNvPicPr>
          <p:nvPr/>
        </p:nvPicPr>
        <p:blipFill>
          <a:blip r:embed="rId3"/>
          <a:stretch>
            <a:fillRect/>
          </a:stretch>
        </p:blipFill>
        <p:spPr>
          <a:xfrm>
            <a:off x="7937500" y="6286500"/>
            <a:ext cx="889000" cy="431800"/>
          </a:xfrm>
          <a:prstGeom prst="rect">
            <a:avLst/>
          </a:prstGeom>
        </p:spPr>
      </p:pic>
    </p:spTree>
    <p:extLst>
      <p:ext uri="{BB962C8B-B14F-4D97-AF65-F5344CB8AC3E}">
        <p14:creationId xmlns:p14="http://schemas.microsoft.com/office/powerpoint/2010/main" val="18422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09" y="4980557"/>
            <a:ext cx="9143391" cy="1877443"/>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E17E1DCC-4030-4667-B37C-3D2251772FFB}" type="slidenum">
              <a:rPr lang="en-US" smtClean="0"/>
              <a:t>‹Nº›</a:t>
            </a:fld>
            <a:endParaRPr lang="en-US"/>
          </a:p>
        </p:txBody>
      </p:sp>
      <p:pic>
        <p:nvPicPr>
          <p:cNvPr id="4" name="Picture 3"/>
          <p:cNvPicPr>
            <a:picLocks noChangeAspect="1"/>
          </p:cNvPicPr>
          <p:nvPr/>
        </p:nvPicPr>
        <p:blipFill>
          <a:blip r:embed="rId3"/>
          <a:stretch>
            <a:fillRect/>
          </a:stretch>
        </p:blipFill>
        <p:spPr>
          <a:xfrm>
            <a:off x="7937500" y="6286500"/>
            <a:ext cx="889000" cy="431800"/>
          </a:xfrm>
          <a:prstGeom prst="rect">
            <a:avLst/>
          </a:prstGeom>
        </p:spPr>
      </p:pic>
    </p:spTree>
    <p:extLst>
      <p:ext uri="{BB962C8B-B14F-4D97-AF65-F5344CB8AC3E}">
        <p14:creationId xmlns:p14="http://schemas.microsoft.com/office/powerpoint/2010/main" val="1776013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09" y="4980557"/>
            <a:ext cx="9143391" cy="1877443"/>
          </a:xfrm>
          <a:prstGeom prst="rect">
            <a:avLst/>
          </a:prstGeom>
        </p:spPr>
      </p:pic>
      <p:sp>
        <p:nvSpPr>
          <p:cNvPr id="4" name="Slide Number Placeholder 3"/>
          <p:cNvSpPr>
            <a:spLocks noGrp="1"/>
          </p:cNvSpPr>
          <p:nvPr>
            <p:ph type="sldNum" sz="quarter" idx="12"/>
          </p:nvPr>
        </p:nvSpPr>
        <p:spPr/>
        <p:txBody>
          <a:bodyPr/>
          <a:lstStyle/>
          <a:p>
            <a:fld id="{E17E1DCC-4030-4667-B37C-3D2251772FFB}" type="slidenum">
              <a:rPr lang="en-US" smtClean="0"/>
              <a:t>‹Nº›</a:t>
            </a:fld>
            <a:endParaRPr lang="en-US"/>
          </a:p>
        </p:txBody>
      </p:sp>
      <p:pic>
        <p:nvPicPr>
          <p:cNvPr id="3" name="Picture 2"/>
          <p:cNvPicPr>
            <a:picLocks noChangeAspect="1"/>
          </p:cNvPicPr>
          <p:nvPr/>
        </p:nvPicPr>
        <p:blipFill>
          <a:blip r:embed="rId3"/>
          <a:stretch>
            <a:fillRect/>
          </a:stretch>
        </p:blipFill>
        <p:spPr>
          <a:xfrm>
            <a:off x="7937500" y="6286500"/>
            <a:ext cx="889000" cy="431800"/>
          </a:xfrm>
          <a:prstGeom prst="rect">
            <a:avLst/>
          </a:prstGeom>
        </p:spPr>
      </p:pic>
    </p:spTree>
    <p:extLst>
      <p:ext uri="{BB962C8B-B14F-4D97-AF65-F5344CB8AC3E}">
        <p14:creationId xmlns:p14="http://schemas.microsoft.com/office/powerpoint/2010/main" val="493646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de-DE"/>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Date Placeholder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5E6C38-1661-482A-83DF-6E4469F51B4F}" type="slidenum">
              <a:rPr lang="en-US" smtClean="0"/>
              <a:pPr>
                <a:defRPr/>
              </a:pPr>
              <a:t>‹Nº›</a:t>
            </a:fld>
            <a:endParaRPr lang="en-US"/>
          </a:p>
        </p:txBody>
      </p:sp>
    </p:spTree>
    <p:extLst>
      <p:ext uri="{BB962C8B-B14F-4D97-AF65-F5344CB8AC3E}">
        <p14:creationId xmlns:p14="http://schemas.microsoft.com/office/powerpoint/2010/main" val="130719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21675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199"/>
            <a:ext cx="8229600" cy="452860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457200" y="5763684"/>
            <a:ext cx="2133600" cy="365125"/>
          </a:xfrm>
          <a:prstGeom prst="rect">
            <a:avLst/>
          </a:prstGeom>
        </p:spPr>
        <p:txBody>
          <a:bodyPr vert="horz" lIns="91440" tIns="45720" rIns="91440" bIns="45720" rtlCol="0" anchor="ctr"/>
          <a:lstStyle>
            <a:lvl1pPr algn="l">
              <a:defRPr sz="1200" b="1" i="0">
                <a:solidFill>
                  <a:schemeClr val="tx1"/>
                </a:solidFill>
                <a:latin typeface="Arial"/>
                <a:cs typeface="Arial"/>
              </a:defRPr>
            </a:lvl1pPr>
          </a:lstStyle>
          <a:p>
            <a:fld id="{E17E1DCC-4030-4667-B37C-3D2251772FFB}" type="slidenum">
              <a:rPr lang="en-US" smtClean="0"/>
              <a:t>‹Nº›</a:t>
            </a:fld>
            <a:endParaRPr lang="en-US"/>
          </a:p>
        </p:txBody>
      </p:sp>
    </p:spTree>
    <p:extLst>
      <p:ext uri="{BB962C8B-B14F-4D97-AF65-F5344CB8AC3E}">
        <p14:creationId xmlns:p14="http://schemas.microsoft.com/office/powerpoint/2010/main" val="20378128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defTabSz="457200" rtl="0" eaLnBrk="1" latinLnBrk="0" hangingPunct="1">
        <a:spcBef>
          <a:spcPct val="0"/>
        </a:spcBef>
        <a:buNone/>
        <a:defRPr sz="4000" b="0" i="0" kern="1200" cap="none">
          <a:solidFill>
            <a:schemeClr val="tx1"/>
          </a:solidFill>
          <a:latin typeface="Times New Roman"/>
          <a:ea typeface="+mj-ea"/>
          <a:cs typeface="Times New Roman"/>
        </a:defRPr>
      </a:lvl1pPr>
    </p:titleStyle>
    <p:bodyStyle>
      <a:lvl1pPr marL="342900" indent="-342900" algn="l" defTabSz="457200" rtl="0" eaLnBrk="1" latinLnBrk="0" hangingPunct="1">
        <a:spcBef>
          <a:spcPct val="20000"/>
        </a:spcBef>
        <a:buSzPct val="100000"/>
        <a:buFont typeface="Arial"/>
        <a:buChar char="•"/>
        <a:defRPr sz="2400" kern="1200">
          <a:solidFill>
            <a:schemeClr val="tx2"/>
          </a:solidFill>
          <a:latin typeface="Arial"/>
          <a:ea typeface="+mn-ea"/>
          <a:cs typeface="Arial"/>
        </a:defRPr>
      </a:lvl1pPr>
      <a:lvl2pPr marL="742950" indent="-285750" algn="l" defTabSz="457200" rtl="0" eaLnBrk="1" latinLnBrk="0" hangingPunct="1">
        <a:spcBef>
          <a:spcPct val="20000"/>
        </a:spcBef>
        <a:buSzPct val="100000"/>
        <a:buFont typeface="Arial"/>
        <a:buChar char="•"/>
        <a:defRPr sz="2000" kern="1200">
          <a:solidFill>
            <a:schemeClr val="tx2"/>
          </a:solidFill>
          <a:latin typeface="Arial"/>
          <a:ea typeface="+mn-ea"/>
          <a:cs typeface="Arial"/>
        </a:defRPr>
      </a:lvl2pPr>
      <a:lvl3pPr marL="1143000" indent="-228600" algn="l" defTabSz="457200" rtl="0" eaLnBrk="1" latinLnBrk="0" hangingPunct="1">
        <a:spcBef>
          <a:spcPct val="20000"/>
        </a:spcBef>
        <a:buSzPct val="100000"/>
        <a:buFont typeface="Arial"/>
        <a:buChar char="•"/>
        <a:defRPr sz="1800" kern="1200">
          <a:solidFill>
            <a:schemeClr val="tx2"/>
          </a:solidFill>
          <a:latin typeface="Arial"/>
          <a:ea typeface="+mn-ea"/>
          <a:cs typeface="Arial"/>
        </a:defRPr>
      </a:lvl3pPr>
      <a:lvl4pPr marL="1600200" indent="-228600" algn="l" defTabSz="457200" rtl="0" eaLnBrk="1" latinLnBrk="0" hangingPunct="1">
        <a:spcBef>
          <a:spcPct val="20000"/>
        </a:spcBef>
        <a:buSzPct val="100000"/>
        <a:buFont typeface="Arial"/>
        <a:buChar char="•"/>
        <a:defRPr sz="1600" kern="1200">
          <a:solidFill>
            <a:schemeClr val="tx2"/>
          </a:solidFill>
          <a:latin typeface="Arial"/>
          <a:ea typeface="+mn-ea"/>
          <a:cs typeface="Arial"/>
        </a:defRPr>
      </a:lvl4pPr>
      <a:lvl5pPr marL="2057400" indent="-228600" algn="l" defTabSz="457200" rtl="0" eaLnBrk="1" latinLnBrk="0" hangingPunct="1">
        <a:spcBef>
          <a:spcPct val="20000"/>
        </a:spcBef>
        <a:buSzPct val="100000"/>
        <a:buFont typeface="Arial"/>
        <a:buChar char="•"/>
        <a:defRPr sz="1600" kern="1200">
          <a:solidFill>
            <a:schemeClr val="tx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notesSlide" Target="../notesSlides/notesSlide12.xml"/><Relationship Id="rId7" Type="http://schemas.openxmlformats.org/officeDocument/2006/relationships/image" Target="../media/image28.e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Microsoft_Excel_97-2003_Worksheet2.xls"/><Relationship Id="rId5" Type="http://schemas.openxmlformats.org/officeDocument/2006/relationships/image" Target="../media/image27.emf"/><Relationship Id="rId4" Type="http://schemas.openxmlformats.org/officeDocument/2006/relationships/oleObject" Target="../embeddings/Microsoft_Excel_97-2003_Worksheet1.xls"/><Relationship Id="rId9" Type="http://schemas.openxmlformats.org/officeDocument/2006/relationships/image" Target="../media/image30.emf"/></Relationships>
</file>

<file path=ppt/slides/_rels/slide2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 Id="rId5" Type="http://schemas.openxmlformats.org/officeDocument/2006/relationships/image" Target="../media/image43.jpeg"/><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838200"/>
            <a:ext cx="6400800" cy="762000"/>
          </a:xfrm>
        </p:spPr>
        <p:txBody>
          <a:bodyPr>
            <a:normAutofit fontScale="90000"/>
          </a:bodyPr>
          <a:lstStyle/>
          <a:p>
            <a:r>
              <a:rPr lang="es-ES" dirty="0"/>
              <a:t>La Fundación McKnight y CCRP</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600200"/>
            <a:ext cx="4466897" cy="2383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914400" y="3810000"/>
            <a:ext cx="5715000" cy="2154436"/>
          </a:xfrm>
          <a:prstGeom prst="rect">
            <a:avLst/>
          </a:prstGeom>
        </p:spPr>
        <p:txBody>
          <a:bodyPr wrap="square">
            <a:spAutoFit/>
          </a:bodyPr>
          <a:lstStyle/>
          <a:p>
            <a:pPr algn="ctr"/>
            <a:endParaRPr lang="es-ES_tradnl" sz="2400" b="1" dirty="0" smtClean="0">
              <a:solidFill>
                <a:schemeClr val="bg2"/>
              </a:solidFill>
              <a:ea typeface="MS Mincho"/>
              <a:cs typeface="Times New Roman"/>
            </a:endParaRPr>
          </a:p>
          <a:p>
            <a:pPr algn="ctr"/>
            <a:r>
              <a:rPr lang="es-ES_tradnl" sz="2400" b="1" dirty="0" smtClean="0">
                <a:solidFill>
                  <a:schemeClr val="bg2"/>
                </a:solidFill>
                <a:ea typeface="MS Mincho"/>
                <a:cs typeface="Times New Roman"/>
              </a:rPr>
              <a:t>10ma </a:t>
            </a:r>
            <a:r>
              <a:rPr lang="es-ES_tradnl" sz="2400" b="1" dirty="0">
                <a:solidFill>
                  <a:schemeClr val="bg2"/>
                </a:solidFill>
                <a:ea typeface="MS Mincho"/>
                <a:cs typeface="Times New Roman"/>
              </a:rPr>
              <a:t>Reunión Anual de la </a:t>
            </a:r>
            <a:r>
              <a:rPr lang="es-ES_tradnl" sz="2400" b="1" dirty="0" err="1">
                <a:solidFill>
                  <a:schemeClr val="bg2"/>
                </a:solidFill>
                <a:ea typeface="MS Mincho"/>
                <a:cs typeface="Times New Roman"/>
              </a:rPr>
              <a:t>CdP</a:t>
            </a:r>
            <a:r>
              <a:rPr lang="es-ES_tradnl" sz="2400" b="1" dirty="0">
                <a:solidFill>
                  <a:schemeClr val="bg2"/>
                </a:solidFill>
                <a:ea typeface="MS Mincho"/>
                <a:cs typeface="Times New Roman"/>
              </a:rPr>
              <a:t> Andes</a:t>
            </a:r>
            <a:endParaRPr lang="en-US" sz="2000" dirty="0" smtClean="0">
              <a:solidFill>
                <a:schemeClr val="bg2"/>
              </a:solidFill>
              <a:effectLst/>
              <a:latin typeface="Cambria"/>
              <a:ea typeface="MS Mincho"/>
              <a:cs typeface="Times New Roman"/>
            </a:endParaRPr>
          </a:p>
          <a:p>
            <a:pPr algn="ctr"/>
            <a:r>
              <a:rPr lang="es-ES_tradnl" sz="2400" b="1" dirty="0">
                <a:solidFill>
                  <a:schemeClr val="bg2"/>
                </a:solidFill>
                <a:ea typeface="MS Mincho"/>
                <a:cs typeface="Times New Roman"/>
              </a:rPr>
              <a:t>El Pasado, Presente y Futuro de un Programa de Desarrollo Agrícola Basado en Investigación</a:t>
            </a:r>
            <a:r>
              <a:rPr lang="es-ES_tradnl" sz="2000" b="1" u="sng" dirty="0" smtClean="0">
                <a:solidFill>
                  <a:schemeClr val="bg2"/>
                </a:solidFill>
                <a:effectLst/>
                <a:latin typeface="Cambria"/>
                <a:ea typeface="MS Mincho"/>
                <a:cs typeface="Times New Roman"/>
              </a:rPr>
              <a:t/>
            </a:r>
            <a:br>
              <a:rPr lang="es-ES_tradnl" sz="2000" b="1" u="sng" dirty="0" smtClean="0">
                <a:solidFill>
                  <a:schemeClr val="bg2"/>
                </a:solidFill>
                <a:effectLst/>
                <a:latin typeface="Cambria"/>
                <a:ea typeface="MS Mincho"/>
                <a:cs typeface="Times New Roman"/>
              </a:rPr>
            </a:br>
            <a:r>
              <a:rPr lang="es-ES_tradnl" sz="1400" i="1" dirty="0" smtClean="0">
                <a:solidFill>
                  <a:schemeClr val="bg2"/>
                </a:solidFill>
                <a:effectLst/>
                <a:latin typeface="Cambria"/>
                <a:ea typeface="MS Mincho"/>
                <a:cs typeface="Times New Roman"/>
              </a:rPr>
              <a:t>Cochabamba, Bolivia, 14 al 18 de julio, 2014</a:t>
            </a:r>
            <a:endParaRPr lang="en-US" sz="2000" dirty="0">
              <a:solidFill>
                <a:schemeClr val="bg2"/>
              </a:solidFill>
              <a:effectLst/>
              <a:latin typeface="Cambria"/>
              <a:ea typeface="MS Mincho"/>
              <a:cs typeface="Times New Roman"/>
            </a:endParaRPr>
          </a:p>
        </p:txBody>
      </p:sp>
    </p:spTree>
    <p:extLst>
      <p:ext uri="{BB962C8B-B14F-4D97-AF65-F5344CB8AC3E}">
        <p14:creationId xmlns:p14="http://schemas.microsoft.com/office/powerpoint/2010/main" val="34670484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990600" y="-152400"/>
            <a:ext cx="7772400" cy="1447800"/>
          </a:xfrm>
        </p:spPr>
        <p:txBody>
          <a:bodyPr/>
          <a:lstStyle/>
          <a:p>
            <a:pPr algn="ctr"/>
            <a:endParaRPr lang="en-US" dirty="0" smtClean="0"/>
          </a:p>
        </p:txBody>
      </p:sp>
      <p:grpSp>
        <p:nvGrpSpPr>
          <p:cNvPr id="3" name="Group 2"/>
          <p:cNvGrpSpPr/>
          <p:nvPr/>
        </p:nvGrpSpPr>
        <p:grpSpPr>
          <a:xfrm>
            <a:off x="1384360" y="5217950"/>
            <a:ext cx="6319835" cy="1061103"/>
            <a:chOff x="1526506" y="4707904"/>
            <a:chExt cx="6398294" cy="1203946"/>
          </a:xfrm>
        </p:grpSpPr>
        <p:pic>
          <p:nvPicPr>
            <p:cNvPr id="1024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6506" y="4707904"/>
              <a:ext cx="1203946" cy="1203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3061849" y="4882675"/>
              <a:ext cx="4862951" cy="815608"/>
              <a:chOff x="3061849" y="4882675"/>
              <a:chExt cx="4862951" cy="815608"/>
            </a:xfrm>
          </p:grpSpPr>
          <p:cxnSp>
            <p:nvCxnSpPr>
              <p:cNvPr id="12" name="Straight Connector 11"/>
              <p:cNvCxnSpPr/>
              <p:nvPr/>
            </p:nvCxnSpPr>
            <p:spPr bwMode="auto">
              <a:xfrm flipV="1">
                <a:off x="3061849" y="5698282"/>
                <a:ext cx="4784492" cy="1"/>
              </a:xfrm>
              <a:prstGeom prst="line">
                <a:avLst/>
              </a:prstGeom>
              <a:solidFill>
                <a:schemeClr val="accent1"/>
              </a:solidFill>
              <a:ln w="31750" cap="flat" cmpd="sng" algn="ctr">
                <a:solidFill>
                  <a:srgbClr val="C00000"/>
                </a:solidFill>
                <a:prstDash val="solid"/>
                <a:round/>
                <a:headEnd type="none" w="med" len="med"/>
                <a:tailEnd type="none" w="med" len="med"/>
              </a:ln>
              <a:effectLst/>
            </p:spPr>
          </p:cxnSp>
          <p:sp>
            <p:nvSpPr>
              <p:cNvPr id="6" name="TextBox 5"/>
              <p:cNvSpPr txBox="1"/>
              <p:nvPr/>
            </p:nvSpPr>
            <p:spPr>
              <a:xfrm>
                <a:off x="3133725" y="5359729"/>
                <a:ext cx="4791075" cy="338554"/>
              </a:xfrm>
              <a:prstGeom prst="rect">
                <a:avLst/>
              </a:prstGeom>
              <a:noFill/>
            </p:spPr>
            <p:txBody>
              <a:bodyPr wrap="square" rtlCol="0">
                <a:spAutoFit/>
              </a:bodyPr>
              <a:lstStyle/>
              <a:p>
                <a:endParaRPr lang="en-US" sz="1600" i="1" dirty="0">
                  <a:solidFill>
                    <a:srgbClr val="B2740E"/>
                  </a:solidFill>
                </a:endParaRPr>
              </a:p>
            </p:txBody>
          </p:sp>
          <p:sp>
            <p:nvSpPr>
              <p:cNvPr id="7" name="TextBox 6"/>
              <p:cNvSpPr txBox="1"/>
              <p:nvPr/>
            </p:nvSpPr>
            <p:spPr>
              <a:xfrm>
                <a:off x="3201827" y="4882675"/>
                <a:ext cx="4567676" cy="646331"/>
              </a:xfrm>
              <a:prstGeom prst="rect">
                <a:avLst/>
              </a:prstGeom>
              <a:noFill/>
            </p:spPr>
            <p:txBody>
              <a:bodyPr wrap="square" rtlCol="0">
                <a:spAutoFit/>
              </a:bodyPr>
              <a:lstStyle/>
              <a:p>
                <a:pPr algn="ctr"/>
                <a:r>
                  <a:rPr lang="en-US" dirty="0" smtClean="0">
                    <a:solidFill>
                      <a:srgbClr val="B2740E"/>
                    </a:solidFill>
                  </a:rPr>
                  <a:t>We </a:t>
                </a:r>
                <a:r>
                  <a:rPr lang="en-US" dirty="0" smtClean="0">
                    <a:solidFill>
                      <a:srgbClr val="C00000"/>
                    </a:solidFill>
                  </a:rPr>
                  <a:t>attend, unite, and empower </a:t>
                </a:r>
                <a:r>
                  <a:rPr lang="en-US" dirty="0" smtClean="0">
                    <a:solidFill>
                      <a:srgbClr val="B2740E"/>
                    </a:solidFill>
                  </a:rPr>
                  <a:t>through</a:t>
                </a:r>
              </a:p>
              <a:p>
                <a:pPr algn="ctr"/>
                <a:r>
                  <a:rPr lang="en-US" dirty="0" smtClean="0">
                    <a:solidFill>
                      <a:srgbClr val="B2740E"/>
                    </a:solidFill>
                  </a:rPr>
                  <a:t>grantmaking, collaboration, and policy work</a:t>
                </a:r>
                <a:endParaRPr lang="en-US" dirty="0">
                  <a:solidFill>
                    <a:srgbClr val="B2740E"/>
                  </a:solidFill>
                </a:endParaRPr>
              </a:p>
            </p:txBody>
          </p:sp>
        </p:grpSp>
      </p:grpSp>
      <p:grpSp>
        <p:nvGrpSpPr>
          <p:cNvPr id="9" name="Group 8"/>
          <p:cNvGrpSpPr/>
          <p:nvPr/>
        </p:nvGrpSpPr>
        <p:grpSpPr>
          <a:xfrm>
            <a:off x="1774682" y="53373"/>
            <a:ext cx="5639175" cy="1149698"/>
            <a:chOff x="2153112" y="3299493"/>
            <a:chExt cx="5607022" cy="1149698"/>
          </a:xfrm>
        </p:grpSpPr>
        <p:sp>
          <p:nvSpPr>
            <p:cNvPr id="13" name="Rounded Rectangle 12"/>
            <p:cNvSpPr/>
            <p:nvPr/>
          </p:nvSpPr>
          <p:spPr bwMode="auto">
            <a:xfrm>
              <a:off x="2153112" y="3299493"/>
              <a:ext cx="5607022" cy="1149697"/>
            </a:xfrm>
            <a:prstGeom prst="roundRect">
              <a:avLst/>
            </a:prstGeom>
            <a:gradFill>
              <a:gsLst>
                <a:gs pos="7100">
                  <a:schemeClr val="bg2">
                    <a:lumMod val="40000"/>
                    <a:lumOff val="60000"/>
                  </a:schemeClr>
                </a:gs>
                <a:gs pos="0">
                  <a:schemeClr val="bg2">
                    <a:lumMod val="60000"/>
                    <a:lumOff val="40000"/>
                  </a:schemeClr>
                </a:gs>
                <a:gs pos="100000">
                  <a:schemeClr val="bg2">
                    <a:lumMod val="20000"/>
                    <a:lumOff val="80000"/>
                  </a:schemeClr>
                </a:gs>
              </a:gsLst>
              <a:lin ang="5400000" scaled="0"/>
            </a:gradFill>
            <a:ln w="158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B2740E"/>
                </a:solidFill>
                <a:latin typeface="Arial" charset="0"/>
                <a:ea typeface="ヒラギノ角ゴ Pro W3" pitchFamily="15" charset="-128"/>
              </a:endParaRPr>
            </a:p>
          </p:txBody>
        </p:sp>
        <p:sp>
          <p:nvSpPr>
            <p:cNvPr id="4" name="TextBox 3"/>
            <p:cNvSpPr txBox="1"/>
            <p:nvPr/>
          </p:nvSpPr>
          <p:spPr>
            <a:xfrm>
              <a:off x="2153113" y="3495084"/>
              <a:ext cx="5455457" cy="954107"/>
            </a:xfrm>
            <a:prstGeom prst="rect">
              <a:avLst/>
            </a:prstGeom>
            <a:noFill/>
          </p:spPr>
          <p:txBody>
            <a:bodyPr wrap="square" rtlCol="0">
              <a:spAutoFit/>
            </a:bodyPr>
            <a:lstStyle/>
            <a:p>
              <a:pPr algn="ctr"/>
              <a:r>
                <a:rPr lang="en-US" sz="2800" cap="small" dirty="0">
                  <a:solidFill>
                    <a:srgbClr val="B2740E"/>
                  </a:solidFill>
                </a:rPr>
                <a:t>People, Place, and </a:t>
              </a:r>
              <a:r>
                <a:rPr lang="en-US" sz="2800" cap="small" dirty="0" smtClean="0">
                  <a:solidFill>
                    <a:srgbClr val="B2740E"/>
                  </a:solidFill>
                </a:rPr>
                <a:t>Possibility /</a:t>
              </a:r>
            </a:p>
            <a:p>
              <a:pPr algn="ctr"/>
              <a:r>
                <a:rPr lang="es-ES" sz="2800" cap="small" dirty="0">
                  <a:solidFill>
                    <a:srgbClr val="B2740E"/>
                  </a:solidFill>
                </a:rPr>
                <a:t>La gente, el lugar y la posibilidad</a:t>
              </a:r>
              <a:endParaRPr lang="en-US" sz="2800" cap="small" dirty="0">
                <a:solidFill>
                  <a:srgbClr val="B2740E"/>
                </a:solidFill>
              </a:endParaRPr>
            </a:p>
          </p:txBody>
        </p:sp>
      </p:grpSp>
      <p:pic>
        <p:nvPicPr>
          <p:cNvPr id="4098" name="Picture 2" descr="http://andescdp.org/sites/default/files/styles/fotografia/public/Asociatividad%20y%20mercados.JPG?itok=jA2ieGl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5108" y="2028824"/>
            <a:ext cx="2857500" cy="189547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andescdp.org/sites/default/files/styles/fotografia/public/DSC00988.JPG?itok=s2XCK0I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71" y="1905000"/>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andescdp.org/sites/default/files/styles/fotografia/public/P1040762.JPG?itok=ngFlvuu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9303" y="2678448"/>
            <a:ext cx="285750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156753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061" y="965201"/>
            <a:ext cx="5072074" cy="4247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9347" name="Rectangle 3"/>
          <p:cNvSpPr>
            <a:spLocks noChangeArrowheads="1"/>
          </p:cNvSpPr>
          <p:nvPr/>
        </p:nvSpPr>
        <p:spPr bwMode="auto">
          <a:xfrm>
            <a:off x="4267200" y="1219200"/>
            <a:ext cx="4837613" cy="3505200"/>
          </a:xfrm>
          <a:prstGeom prst="rect">
            <a:avLst/>
          </a:prstGeom>
          <a:noFill/>
          <a:ln w="9525">
            <a:solidFill>
              <a:schemeClr val="accent1"/>
            </a:solidFill>
            <a:miter lim="800000"/>
            <a:headEnd/>
            <a:tailEnd/>
          </a:ln>
          <a:effectLst/>
        </p:spPr>
        <p:txBody>
          <a:bodyPr lIns="91417" tIns="45709" rIns="91417" bIns="45709"/>
          <a:lstStyle/>
          <a:p>
            <a:pPr marL="800100" lvl="1" indent="-342900" eaLnBrk="0" hangingPunct="0">
              <a:spcBef>
                <a:spcPct val="20000"/>
              </a:spcBef>
              <a:defRPr/>
            </a:pPr>
            <a:r>
              <a:rPr lang="en-US" sz="2000" b="1" dirty="0" smtClean="0">
                <a:solidFill>
                  <a:srgbClr val="696252"/>
                </a:solidFill>
              </a:rPr>
              <a:t>Plant Biology Program – 1983-1992</a:t>
            </a:r>
          </a:p>
          <a:p>
            <a:pPr marL="800100" lvl="1" indent="-342900" eaLnBrk="0" hangingPunct="0">
              <a:spcBef>
                <a:spcPct val="20000"/>
              </a:spcBef>
              <a:defRPr/>
            </a:pPr>
            <a:r>
              <a:rPr lang="en-US" sz="2000" b="1" dirty="0" smtClean="0">
                <a:solidFill>
                  <a:srgbClr val="696252"/>
                </a:solidFill>
              </a:rPr>
              <a:t>CCRP 1993 –</a:t>
            </a:r>
            <a:r>
              <a:rPr lang="en-US" sz="2000" b="1" dirty="0" err="1" smtClean="0">
                <a:solidFill>
                  <a:srgbClr val="696252"/>
                </a:solidFill>
              </a:rPr>
              <a:t>presente</a:t>
            </a:r>
            <a:endParaRPr lang="en-US" sz="2000" b="1" dirty="0" smtClean="0">
              <a:solidFill>
                <a:srgbClr val="696252"/>
              </a:solidFill>
            </a:endParaRPr>
          </a:p>
          <a:p>
            <a:pPr marL="800100" lvl="1" indent="-342900" eaLnBrk="0" hangingPunct="0">
              <a:spcBef>
                <a:spcPct val="20000"/>
              </a:spcBef>
              <a:defRPr/>
            </a:pPr>
            <a:endParaRPr lang="en-US" sz="2000" b="1" dirty="0" smtClean="0">
              <a:solidFill>
                <a:srgbClr val="696252"/>
              </a:solidFill>
            </a:endParaRPr>
          </a:p>
          <a:p>
            <a:pPr marL="800100" lvl="1" indent="-342900" eaLnBrk="0" hangingPunct="0">
              <a:spcBef>
                <a:spcPct val="20000"/>
              </a:spcBef>
              <a:defRPr/>
            </a:pPr>
            <a:r>
              <a:rPr lang="en-US" sz="2000" b="1" dirty="0" err="1" smtClean="0">
                <a:solidFill>
                  <a:srgbClr val="696252"/>
                </a:solidFill>
              </a:rPr>
              <a:t>Temas</a:t>
            </a:r>
            <a:endParaRPr lang="en-US" sz="2000" b="1" dirty="0" smtClean="0">
              <a:solidFill>
                <a:srgbClr val="696252"/>
              </a:solidFill>
            </a:endParaRPr>
          </a:p>
          <a:p>
            <a:pPr marL="742950" lvl="1" indent="-285750" eaLnBrk="0" hangingPunct="0">
              <a:spcBef>
                <a:spcPct val="20000"/>
              </a:spcBef>
              <a:buFont typeface="Arial" pitchFamily="34" charset="0"/>
              <a:buChar char="•"/>
              <a:defRPr/>
            </a:pPr>
            <a:r>
              <a:rPr lang="es-ES" sz="2000" dirty="0">
                <a:solidFill>
                  <a:srgbClr val="B2740E"/>
                </a:solidFill>
              </a:rPr>
              <a:t>Investigación </a:t>
            </a:r>
            <a:r>
              <a:rPr lang="es-ES" sz="2000" dirty="0" smtClean="0">
                <a:solidFill>
                  <a:srgbClr val="B2740E"/>
                </a:solidFill>
              </a:rPr>
              <a:t>agropecuaria para </a:t>
            </a:r>
            <a:r>
              <a:rPr lang="es-ES" sz="2000" dirty="0">
                <a:solidFill>
                  <a:srgbClr val="B2740E"/>
                </a:solidFill>
              </a:rPr>
              <a:t>los </a:t>
            </a:r>
            <a:r>
              <a:rPr lang="es-ES" sz="2000" dirty="0" smtClean="0">
                <a:solidFill>
                  <a:srgbClr val="B2740E"/>
                </a:solidFill>
              </a:rPr>
              <a:t>agricultores</a:t>
            </a:r>
          </a:p>
          <a:p>
            <a:pPr marL="742950" lvl="1" indent="-285750" eaLnBrk="0" hangingPunct="0">
              <a:spcBef>
                <a:spcPct val="20000"/>
              </a:spcBef>
              <a:buFont typeface="Arial" pitchFamily="34" charset="0"/>
              <a:buChar char="•"/>
              <a:defRPr/>
            </a:pPr>
            <a:r>
              <a:rPr lang="en-US" sz="2000" dirty="0" err="1" smtClean="0"/>
              <a:t>Fortalecimiento</a:t>
            </a:r>
            <a:r>
              <a:rPr lang="en-US" sz="2000" dirty="0" smtClean="0"/>
              <a:t> </a:t>
            </a:r>
            <a:r>
              <a:rPr lang="en-US" sz="2000" dirty="0"/>
              <a:t>de </a:t>
            </a:r>
            <a:r>
              <a:rPr lang="en-US" sz="2000" dirty="0" err="1"/>
              <a:t>capacidades</a:t>
            </a:r>
            <a:r>
              <a:rPr lang="en-US" sz="2000" dirty="0"/>
              <a:t> - personas e </a:t>
            </a:r>
            <a:r>
              <a:rPr lang="en-US" sz="2000" dirty="0" err="1" smtClean="0"/>
              <a:t>instituciones</a:t>
            </a:r>
            <a:endParaRPr lang="en-US" sz="2000" dirty="0" smtClean="0"/>
          </a:p>
          <a:p>
            <a:pPr marL="742950" lvl="1" indent="-285750" eaLnBrk="0" hangingPunct="0">
              <a:spcBef>
                <a:spcPct val="20000"/>
              </a:spcBef>
              <a:buFont typeface="Arial" pitchFamily="34" charset="0"/>
              <a:buChar char="•"/>
              <a:defRPr/>
            </a:pPr>
            <a:r>
              <a:rPr lang="en-US" sz="2000" dirty="0" err="1" smtClean="0">
                <a:solidFill>
                  <a:srgbClr val="B2740E"/>
                </a:solidFill>
              </a:rPr>
              <a:t>Sostenibilidad</a:t>
            </a:r>
            <a:endParaRPr lang="en-US" sz="2000" dirty="0" smtClean="0">
              <a:solidFill>
                <a:srgbClr val="B2740E"/>
              </a:solidFill>
            </a:endParaRPr>
          </a:p>
          <a:p>
            <a:pPr marL="742950" lvl="1" indent="-285750" eaLnBrk="0" hangingPunct="0">
              <a:spcBef>
                <a:spcPct val="20000"/>
              </a:spcBef>
              <a:buFont typeface="Arial" pitchFamily="34" charset="0"/>
              <a:buChar char="•"/>
              <a:defRPr/>
            </a:pPr>
            <a:endParaRPr lang="en-US" sz="2000" dirty="0" smtClean="0">
              <a:solidFill>
                <a:srgbClr val="B2740E"/>
              </a:solidFill>
            </a:endParaRPr>
          </a:p>
          <a:p>
            <a:pPr marL="742950" lvl="1" indent="-285750" eaLnBrk="0" hangingPunct="0">
              <a:spcBef>
                <a:spcPct val="20000"/>
              </a:spcBef>
              <a:buFont typeface="Arial" pitchFamily="34" charset="0"/>
              <a:buChar char="•"/>
              <a:defRPr/>
            </a:pPr>
            <a:endParaRPr lang="en-US" sz="2000" dirty="0" smtClean="0">
              <a:solidFill>
                <a:srgbClr val="B2740E"/>
              </a:solidFill>
            </a:endParaRPr>
          </a:p>
        </p:txBody>
      </p:sp>
      <p:sp>
        <p:nvSpPr>
          <p:cNvPr id="2" name="Rounded Rectangular Callout 1"/>
          <p:cNvSpPr/>
          <p:nvPr/>
        </p:nvSpPr>
        <p:spPr>
          <a:xfrm>
            <a:off x="3200400" y="4419600"/>
            <a:ext cx="5854700" cy="1585730"/>
          </a:xfrm>
          <a:prstGeom prst="wedgeRoundRectCallout">
            <a:avLst>
              <a:gd name="adj1" fmla="val 20356"/>
              <a:gd name="adj2" fmla="val 50029"/>
              <a:gd name="adj3" fmla="val 16667"/>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2000" dirty="0">
              <a:solidFill>
                <a:srgbClr val="696252"/>
              </a:solidFill>
            </a:endParaRPr>
          </a:p>
        </p:txBody>
      </p:sp>
      <p:sp>
        <p:nvSpPr>
          <p:cNvPr id="37891" name="Text Box 4"/>
          <p:cNvSpPr txBox="1">
            <a:spLocks noChangeArrowheads="1"/>
          </p:cNvSpPr>
          <p:nvPr/>
        </p:nvSpPr>
        <p:spPr bwMode="auto">
          <a:xfrm>
            <a:off x="1828800" y="5457216"/>
            <a:ext cx="4013926" cy="584776"/>
          </a:xfrm>
          <a:prstGeom prst="rect">
            <a:avLst/>
          </a:prstGeom>
          <a:solidFill>
            <a:srgbClr val="BC2D21"/>
          </a:solidFill>
          <a:ln w="9525">
            <a:noFill/>
            <a:miter lim="800000"/>
            <a:headEnd/>
            <a:tailEnd/>
          </a:ln>
        </p:spPr>
        <p:txBody>
          <a:bodyPr wrap="square">
            <a:spAutoFit/>
          </a:bodyPr>
          <a:lstStyle/>
          <a:p>
            <a:pPr eaLnBrk="0" hangingPunct="0"/>
            <a:r>
              <a:rPr lang="en-US" sz="3200" dirty="0">
                <a:solidFill>
                  <a:prstClr val="white"/>
                </a:solidFill>
              </a:rPr>
              <a:t>  http://www.ccrp.org</a:t>
            </a:r>
          </a:p>
        </p:txBody>
      </p:sp>
    </p:spTree>
    <p:extLst>
      <p:ext uri="{BB962C8B-B14F-4D97-AF65-F5344CB8AC3E}">
        <p14:creationId xmlns:p14="http://schemas.microsoft.com/office/powerpoint/2010/main" val="150482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8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93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nodePh="1">
                                  <p:stCondLst>
                                    <p:cond delay="0"/>
                                  </p:stCondLst>
                                  <p:endCondLst>
                                    <p:cond evt="begin" delay="0">
                                      <p:tn val="13"/>
                                    </p:cond>
                                  </p:end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9347" grpId="0" animBg="1"/>
      <p:bldP spid="2" grpId="0"/>
      <p:bldP spid="3789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4286200940"/>
              </p:ext>
            </p:extLst>
          </p:nvPr>
        </p:nvGraphicFramePr>
        <p:xfrm>
          <a:off x="579906" y="1447800"/>
          <a:ext cx="8183093"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p:cNvSpPr txBox="1">
            <a:spLocks/>
          </p:cNvSpPr>
          <p:nvPr/>
        </p:nvSpPr>
        <p:spPr>
          <a:xfrm>
            <a:off x="457200" y="274638"/>
            <a:ext cx="8229600" cy="121675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0" i="0" kern="1200" cap="none">
                <a:solidFill>
                  <a:schemeClr val="tx1"/>
                </a:solidFill>
                <a:latin typeface="Times New Roman"/>
                <a:ea typeface="+mj-ea"/>
                <a:cs typeface="Times New Roman"/>
              </a:defRPr>
            </a:lvl1pPr>
          </a:lstStyle>
          <a:p>
            <a:pPr algn="ctr"/>
            <a:endParaRPr lang="en-US" dirty="0">
              <a:solidFill>
                <a:srgbClr val="B2740E"/>
              </a:solidFill>
            </a:endParaRPr>
          </a:p>
        </p:txBody>
      </p:sp>
      <p:sp>
        <p:nvSpPr>
          <p:cNvPr id="6" name="Title 1"/>
          <p:cNvSpPr>
            <a:spLocks noGrp="1"/>
          </p:cNvSpPr>
          <p:nvPr>
            <p:ph type="title"/>
          </p:nvPr>
        </p:nvSpPr>
        <p:spPr>
          <a:xfrm>
            <a:off x="533400" y="381000"/>
            <a:ext cx="8229600" cy="1216754"/>
          </a:xfrm>
        </p:spPr>
        <p:txBody>
          <a:bodyPr/>
          <a:lstStyle/>
          <a:p>
            <a:pPr algn="ctr"/>
            <a:r>
              <a:rPr lang="en-US" dirty="0" smtClean="0"/>
              <a:t>CCRP</a:t>
            </a:r>
            <a:endParaRPr lang="en-US" dirty="0"/>
          </a:p>
        </p:txBody>
      </p:sp>
    </p:spTree>
    <p:extLst>
      <p:ext uri="{BB962C8B-B14F-4D97-AF65-F5344CB8AC3E}">
        <p14:creationId xmlns:p14="http://schemas.microsoft.com/office/powerpoint/2010/main" val="1631539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3889832" y="1356629"/>
            <a:ext cx="2323143" cy="1034143"/>
          </a:xfrm>
          <a:prstGeom prst="rect">
            <a:avLst/>
          </a:prstGeom>
          <a:solidFill>
            <a:srgbClr val="696252">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5" name="Rectangle 24"/>
          <p:cNvSpPr/>
          <p:nvPr/>
        </p:nvSpPr>
        <p:spPr>
          <a:xfrm>
            <a:off x="3889832" y="2513085"/>
            <a:ext cx="2323143" cy="1034143"/>
          </a:xfrm>
          <a:prstGeom prst="rect">
            <a:avLst/>
          </a:prstGeom>
          <a:solidFill>
            <a:srgbClr val="696252">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8" name="Rectangle 27"/>
          <p:cNvSpPr/>
          <p:nvPr/>
        </p:nvSpPr>
        <p:spPr>
          <a:xfrm>
            <a:off x="3889832" y="3669541"/>
            <a:ext cx="2323143" cy="1034143"/>
          </a:xfrm>
          <a:prstGeom prst="rect">
            <a:avLst/>
          </a:prstGeom>
          <a:solidFill>
            <a:srgbClr val="696252">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9" name="Rectangle 28"/>
          <p:cNvSpPr/>
          <p:nvPr/>
        </p:nvSpPr>
        <p:spPr>
          <a:xfrm>
            <a:off x="3889832" y="4825998"/>
            <a:ext cx="2323143" cy="1034143"/>
          </a:xfrm>
          <a:prstGeom prst="rect">
            <a:avLst/>
          </a:prstGeom>
          <a:solidFill>
            <a:srgbClr val="696252">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9226" name="Picture 3" descr="DSC01658"/>
          <p:cNvPicPr>
            <a:picLocks noChangeAspect="1" noChangeArrowheads="1"/>
          </p:cNvPicPr>
          <p:nvPr/>
        </p:nvPicPr>
        <p:blipFill>
          <a:blip r:embed="rId3" cstate="print"/>
          <a:srcRect l="9023" t="35195" r="12030" b="23989"/>
          <a:stretch>
            <a:fillRect/>
          </a:stretch>
        </p:blipFill>
        <p:spPr bwMode="auto">
          <a:xfrm>
            <a:off x="6212975" y="4825998"/>
            <a:ext cx="2667000" cy="1034143"/>
          </a:xfrm>
          <a:prstGeom prst="rect">
            <a:avLst/>
          </a:prstGeom>
          <a:noFill/>
          <a:ln w="9525">
            <a:noFill/>
            <a:miter lim="800000"/>
            <a:headEnd/>
            <a:tailEnd/>
          </a:ln>
        </p:spPr>
      </p:pic>
      <p:sp>
        <p:nvSpPr>
          <p:cNvPr id="9219" name="Text Box 5"/>
          <p:cNvSpPr txBox="1">
            <a:spLocks noChangeArrowheads="1"/>
          </p:cNvSpPr>
          <p:nvPr/>
        </p:nvSpPr>
        <p:spPr bwMode="auto">
          <a:xfrm>
            <a:off x="3537861" y="4889495"/>
            <a:ext cx="2575333" cy="830997"/>
          </a:xfrm>
          <a:prstGeom prst="rect">
            <a:avLst/>
          </a:prstGeom>
          <a:noFill/>
          <a:ln w="9525">
            <a:noFill/>
            <a:miter lim="800000"/>
            <a:headEnd/>
            <a:tailEnd/>
          </a:ln>
        </p:spPr>
        <p:txBody>
          <a:bodyPr wrap="square">
            <a:spAutoFit/>
          </a:bodyPr>
          <a:lstStyle>
            <a:defPPr>
              <a:defRPr lang="en-US"/>
            </a:defPPr>
            <a:lvl1pPr algn="ctr">
              <a:defRPr sz="2000">
                <a:solidFill>
                  <a:schemeClr val="tx2"/>
                </a:solidFill>
              </a:defRPr>
            </a:lvl1pPr>
          </a:lstStyle>
          <a:p>
            <a:pPr algn="r"/>
            <a:r>
              <a:rPr lang="en-US" sz="1600" dirty="0">
                <a:solidFill>
                  <a:srgbClr val="3C3C3B"/>
                </a:solidFill>
              </a:rPr>
              <a:t>Southern Africa: </a:t>
            </a:r>
          </a:p>
          <a:p>
            <a:pPr algn="r"/>
            <a:r>
              <a:rPr lang="en-US" sz="1600" dirty="0">
                <a:solidFill>
                  <a:srgbClr val="3C3C3B"/>
                </a:solidFill>
              </a:rPr>
              <a:t>Integrating legumes in cereal-based systems</a:t>
            </a:r>
          </a:p>
        </p:txBody>
      </p:sp>
      <p:sp>
        <p:nvSpPr>
          <p:cNvPr id="9218" name="Rectangle 4"/>
          <p:cNvSpPr>
            <a:spLocks noGrp="1" noChangeArrowheads="1"/>
          </p:cNvSpPr>
          <p:nvPr>
            <p:ph type="title"/>
          </p:nvPr>
        </p:nvSpPr>
        <p:spPr>
          <a:xfrm>
            <a:off x="609600" y="274638"/>
            <a:ext cx="8077200" cy="868362"/>
          </a:xfrm>
        </p:spPr>
        <p:txBody>
          <a:bodyPr>
            <a:normAutofit/>
          </a:bodyPr>
          <a:lstStyle/>
          <a:p>
            <a:pPr algn="ctr" eaLnBrk="1" hangingPunct="1"/>
            <a:r>
              <a:rPr lang="en-US" sz="3600" dirty="0" smtClean="0"/>
              <a:t>CCRP </a:t>
            </a:r>
            <a:r>
              <a:rPr lang="en-US" sz="3600" dirty="0" err="1" smtClean="0"/>
              <a:t>Comunidades</a:t>
            </a:r>
            <a:r>
              <a:rPr lang="en-US" sz="3600" dirty="0" smtClean="0"/>
              <a:t> de </a:t>
            </a:r>
            <a:r>
              <a:rPr lang="en-US" sz="3600" dirty="0" err="1" smtClean="0"/>
              <a:t>Practica</a:t>
            </a:r>
            <a:r>
              <a:rPr lang="en-US" sz="3600" dirty="0" smtClean="0"/>
              <a:t> (CoP)</a:t>
            </a:r>
          </a:p>
        </p:txBody>
      </p:sp>
      <p:pic>
        <p:nvPicPr>
          <p:cNvPr id="9225" name="Picture 10" descr="quinoa.JPG"/>
          <p:cNvPicPr>
            <a:picLocks noChangeAspect="1"/>
          </p:cNvPicPr>
          <p:nvPr/>
        </p:nvPicPr>
        <p:blipFill>
          <a:blip r:embed="rId4" cstate="print"/>
          <a:srcRect t="22367" r="13008" b="52807"/>
          <a:stretch>
            <a:fillRect/>
          </a:stretch>
        </p:blipFill>
        <p:spPr bwMode="auto">
          <a:xfrm>
            <a:off x="6203904" y="1356629"/>
            <a:ext cx="2667000" cy="1034143"/>
          </a:xfrm>
          <a:prstGeom prst="rect">
            <a:avLst/>
          </a:prstGeom>
          <a:solidFill>
            <a:schemeClr val="accent5">
              <a:lumMod val="60000"/>
              <a:lumOff val="40000"/>
            </a:schemeClr>
          </a:solidFill>
          <a:ln w="9525">
            <a:noFill/>
            <a:miter lim="800000"/>
            <a:headEnd/>
            <a:tailEnd/>
          </a:ln>
        </p:spPr>
      </p:pic>
      <p:sp>
        <p:nvSpPr>
          <p:cNvPr id="9220" name="Text Box 6"/>
          <p:cNvSpPr txBox="1">
            <a:spLocks noChangeArrowheads="1"/>
          </p:cNvSpPr>
          <p:nvPr/>
        </p:nvSpPr>
        <p:spPr bwMode="auto">
          <a:xfrm>
            <a:off x="3537861" y="1558025"/>
            <a:ext cx="2575333" cy="584776"/>
          </a:xfrm>
          <a:prstGeom prst="rect">
            <a:avLst/>
          </a:prstGeom>
          <a:noFill/>
          <a:ln w="9525">
            <a:noFill/>
            <a:miter lim="800000"/>
            <a:headEnd/>
            <a:tailEnd/>
          </a:ln>
        </p:spPr>
        <p:txBody>
          <a:bodyPr wrap="square">
            <a:spAutoFit/>
          </a:bodyPr>
          <a:lstStyle>
            <a:defPPr>
              <a:defRPr lang="en-US"/>
            </a:defPPr>
            <a:lvl1pPr algn="ctr">
              <a:defRPr sz="2000">
                <a:solidFill>
                  <a:schemeClr val="tx2"/>
                </a:solidFill>
              </a:defRPr>
            </a:lvl1pPr>
          </a:lstStyle>
          <a:p>
            <a:pPr algn="r"/>
            <a:r>
              <a:rPr lang="en-US" sz="1600" dirty="0">
                <a:solidFill>
                  <a:srgbClr val="3C3C3B"/>
                </a:solidFill>
              </a:rPr>
              <a:t>High Andean </a:t>
            </a:r>
          </a:p>
          <a:p>
            <a:pPr algn="r"/>
            <a:r>
              <a:rPr lang="en-US" sz="1600" dirty="0">
                <a:solidFill>
                  <a:srgbClr val="3C3C3B"/>
                </a:solidFill>
              </a:rPr>
              <a:t>Cropping systems</a:t>
            </a:r>
          </a:p>
        </p:txBody>
      </p:sp>
      <p:pic>
        <p:nvPicPr>
          <p:cNvPr id="9222" name="Picture 4" descr="DSC00633"/>
          <p:cNvPicPr>
            <a:picLocks noChangeAspect="1" noChangeArrowheads="1"/>
          </p:cNvPicPr>
          <p:nvPr/>
        </p:nvPicPr>
        <p:blipFill>
          <a:blip r:embed="rId5" cstate="print"/>
          <a:srcRect t="25961" b="41488"/>
          <a:stretch>
            <a:fillRect/>
          </a:stretch>
        </p:blipFill>
        <p:spPr bwMode="auto">
          <a:xfrm>
            <a:off x="6203904" y="2517889"/>
            <a:ext cx="2667000" cy="1029339"/>
          </a:xfrm>
          <a:prstGeom prst="rect">
            <a:avLst/>
          </a:prstGeom>
          <a:noFill/>
          <a:ln w="9525">
            <a:noFill/>
            <a:miter lim="800000"/>
            <a:headEnd/>
            <a:tailEnd/>
          </a:ln>
        </p:spPr>
      </p:pic>
      <p:sp>
        <p:nvSpPr>
          <p:cNvPr id="9221" name="Text Box 7"/>
          <p:cNvSpPr txBox="1">
            <a:spLocks noChangeArrowheads="1"/>
          </p:cNvSpPr>
          <p:nvPr/>
        </p:nvSpPr>
        <p:spPr bwMode="auto">
          <a:xfrm>
            <a:off x="3537861" y="2581386"/>
            <a:ext cx="2575333" cy="830997"/>
          </a:xfrm>
          <a:prstGeom prst="rect">
            <a:avLst/>
          </a:prstGeom>
          <a:noFill/>
          <a:ln w="9525">
            <a:noFill/>
            <a:miter lim="800000"/>
            <a:headEnd/>
            <a:tailEnd/>
          </a:ln>
        </p:spPr>
        <p:txBody>
          <a:bodyPr wrap="square">
            <a:spAutoFit/>
          </a:bodyPr>
          <a:lstStyle>
            <a:defPPr>
              <a:defRPr lang="en-US"/>
            </a:defPPr>
            <a:lvl1pPr algn="ctr">
              <a:defRPr sz="2000">
                <a:solidFill>
                  <a:schemeClr val="tx2"/>
                </a:solidFill>
              </a:defRPr>
            </a:lvl1pPr>
          </a:lstStyle>
          <a:p>
            <a:pPr algn="r"/>
            <a:r>
              <a:rPr lang="en-US" sz="1600" dirty="0" smtClean="0">
                <a:solidFill>
                  <a:srgbClr val="3C3C3B"/>
                </a:solidFill>
              </a:rPr>
              <a:t>West </a:t>
            </a:r>
            <a:r>
              <a:rPr lang="en-US" sz="1600" dirty="0">
                <a:solidFill>
                  <a:srgbClr val="3C3C3B"/>
                </a:solidFill>
              </a:rPr>
              <a:t>Africa:</a:t>
            </a:r>
            <a:r>
              <a:rPr lang="en-US" sz="1600" dirty="0" smtClean="0">
                <a:solidFill>
                  <a:srgbClr val="3C3C3B"/>
                </a:solidFill>
              </a:rPr>
              <a:t> </a:t>
            </a:r>
            <a:br>
              <a:rPr lang="en-US" sz="1600" dirty="0" smtClean="0">
                <a:solidFill>
                  <a:srgbClr val="3C3C3B"/>
                </a:solidFill>
              </a:rPr>
            </a:br>
            <a:r>
              <a:rPr lang="en-US" sz="1600" dirty="0" smtClean="0">
                <a:solidFill>
                  <a:srgbClr val="3C3C3B"/>
                </a:solidFill>
              </a:rPr>
              <a:t>Millet</a:t>
            </a:r>
            <a:r>
              <a:rPr lang="en-US" sz="1600" dirty="0">
                <a:solidFill>
                  <a:srgbClr val="3C3C3B"/>
                </a:solidFill>
              </a:rPr>
              <a:t>-</a:t>
            </a:r>
            <a:r>
              <a:rPr lang="en-US" sz="1600" dirty="0" smtClean="0">
                <a:solidFill>
                  <a:srgbClr val="3C3C3B"/>
                </a:solidFill>
              </a:rPr>
              <a:t> and </a:t>
            </a:r>
            <a:r>
              <a:rPr lang="en-US" sz="1600" dirty="0">
                <a:solidFill>
                  <a:srgbClr val="3C3C3B"/>
                </a:solidFill>
              </a:rPr>
              <a:t>sorghum- </a:t>
            </a:r>
            <a:br>
              <a:rPr lang="en-US" sz="1600" dirty="0">
                <a:solidFill>
                  <a:srgbClr val="3C3C3B"/>
                </a:solidFill>
              </a:rPr>
            </a:br>
            <a:r>
              <a:rPr lang="en-US" sz="1600" dirty="0">
                <a:solidFill>
                  <a:srgbClr val="3C3C3B"/>
                </a:solidFill>
              </a:rPr>
              <a:t>based cropping systems </a:t>
            </a:r>
          </a:p>
        </p:txBody>
      </p:sp>
      <p:pic>
        <p:nvPicPr>
          <p:cNvPr id="9223" name="Picture 5" descr="Weevils_SP"/>
          <p:cNvPicPr>
            <a:picLocks noChangeAspect="1" noChangeArrowheads="1"/>
          </p:cNvPicPr>
          <p:nvPr/>
        </p:nvPicPr>
        <p:blipFill>
          <a:blip r:embed="rId6" cstate="print"/>
          <a:srcRect t="34213" r="6667" b="17653"/>
          <a:stretch>
            <a:fillRect/>
          </a:stretch>
        </p:blipFill>
        <p:spPr bwMode="auto">
          <a:xfrm>
            <a:off x="6203904" y="3671887"/>
            <a:ext cx="2667000" cy="1031797"/>
          </a:xfrm>
          <a:prstGeom prst="rect">
            <a:avLst/>
          </a:prstGeom>
          <a:noFill/>
          <a:ln w="9525">
            <a:noFill/>
            <a:miter lim="800000"/>
            <a:headEnd/>
            <a:tailEnd/>
          </a:ln>
        </p:spPr>
      </p:pic>
      <p:sp>
        <p:nvSpPr>
          <p:cNvPr id="9224" name="Text Box 7"/>
          <p:cNvSpPr txBox="1">
            <a:spLocks noChangeArrowheads="1"/>
          </p:cNvSpPr>
          <p:nvPr/>
        </p:nvSpPr>
        <p:spPr bwMode="auto">
          <a:xfrm>
            <a:off x="3537861" y="3846284"/>
            <a:ext cx="2575333" cy="584776"/>
          </a:xfrm>
          <a:prstGeom prst="rect">
            <a:avLst/>
          </a:prstGeom>
          <a:noFill/>
          <a:ln w="9525">
            <a:noFill/>
            <a:miter lim="800000"/>
            <a:headEnd/>
            <a:tailEnd/>
          </a:ln>
        </p:spPr>
        <p:txBody>
          <a:bodyPr wrap="square">
            <a:spAutoFit/>
          </a:bodyPr>
          <a:lstStyle>
            <a:defPPr>
              <a:defRPr lang="en-US"/>
            </a:defPPr>
            <a:lvl1pPr algn="ctr">
              <a:defRPr sz="2000">
                <a:solidFill>
                  <a:schemeClr val="tx2"/>
                </a:solidFill>
              </a:defRPr>
            </a:lvl1pPr>
          </a:lstStyle>
          <a:p>
            <a:pPr algn="r"/>
            <a:r>
              <a:rPr lang="en-US" sz="1600" dirty="0" smtClean="0">
                <a:solidFill>
                  <a:srgbClr val="3C3C3B"/>
                </a:solidFill>
              </a:rPr>
              <a:t>East and Horn of </a:t>
            </a:r>
            <a:r>
              <a:rPr lang="en-US" sz="1600" dirty="0">
                <a:solidFill>
                  <a:srgbClr val="3C3C3B"/>
                </a:solidFill>
              </a:rPr>
              <a:t>Africa:</a:t>
            </a:r>
            <a:r>
              <a:rPr lang="en-US" sz="1600" dirty="0" smtClean="0">
                <a:solidFill>
                  <a:srgbClr val="3C3C3B"/>
                </a:solidFill>
              </a:rPr>
              <a:t> </a:t>
            </a:r>
            <a:br>
              <a:rPr lang="en-US" sz="1600" dirty="0" smtClean="0">
                <a:solidFill>
                  <a:srgbClr val="3C3C3B"/>
                </a:solidFill>
              </a:rPr>
            </a:br>
            <a:r>
              <a:rPr lang="en-US" sz="1600" dirty="0" smtClean="0">
                <a:solidFill>
                  <a:srgbClr val="3C3C3B"/>
                </a:solidFill>
              </a:rPr>
              <a:t>Crop Improvement</a:t>
            </a:r>
            <a:endParaRPr lang="en-US" sz="1600" dirty="0">
              <a:solidFill>
                <a:srgbClr val="3C3C3B"/>
              </a:solidFill>
            </a:endParaRPr>
          </a:p>
        </p:txBody>
      </p:sp>
      <p:sp>
        <p:nvSpPr>
          <p:cNvPr id="32" name="Right Triangle 31"/>
          <p:cNvSpPr/>
          <p:nvPr/>
        </p:nvSpPr>
        <p:spPr>
          <a:xfrm rot="5400000">
            <a:off x="3894370" y="1367534"/>
            <a:ext cx="244928" cy="244928"/>
          </a:xfrm>
          <a:prstGeom prst="rtTriangle">
            <a:avLst/>
          </a:prstGeom>
          <a:solidFill>
            <a:srgbClr val="DCB3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3" name="Right Triangle 32"/>
          <p:cNvSpPr/>
          <p:nvPr/>
        </p:nvSpPr>
        <p:spPr>
          <a:xfrm rot="5400000">
            <a:off x="3897093" y="2513085"/>
            <a:ext cx="244928" cy="244928"/>
          </a:xfrm>
          <a:prstGeom prst="rtTriangle">
            <a:avLst/>
          </a:prstGeom>
          <a:solidFill>
            <a:srgbClr val="F19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4" name="Right Triangle 33"/>
          <p:cNvSpPr/>
          <p:nvPr/>
        </p:nvSpPr>
        <p:spPr>
          <a:xfrm rot="5400000">
            <a:off x="3889832" y="3671887"/>
            <a:ext cx="244928" cy="244928"/>
          </a:xfrm>
          <a:prstGeom prst="rtTriangle">
            <a:avLst/>
          </a:prstGeom>
          <a:solidFill>
            <a:srgbClr val="788D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5" name="Right Triangle 34"/>
          <p:cNvSpPr/>
          <p:nvPr/>
        </p:nvSpPr>
        <p:spPr>
          <a:xfrm rot="5400000">
            <a:off x="3894370" y="4825998"/>
            <a:ext cx="244928" cy="244928"/>
          </a:xfrm>
          <a:prstGeom prst="rtTriangle">
            <a:avLst/>
          </a:prstGeom>
          <a:solidFill>
            <a:srgbClr val="BC2D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40" name="Picture 39" descr="map1-04.png"/>
          <p:cNvPicPr>
            <a:picLocks noChangeAspect="1"/>
          </p:cNvPicPr>
          <p:nvPr/>
        </p:nvPicPr>
        <p:blipFill>
          <a:blip r:embed="rId7"/>
          <a:stretch>
            <a:fillRect/>
          </a:stretch>
        </p:blipFill>
        <p:spPr>
          <a:xfrm>
            <a:off x="405585" y="1967658"/>
            <a:ext cx="3132276" cy="3159139"/>
          </a:xfrm>
          <a:prstGeom prst="rect">
            <a:avLst/>
          </a:prstGeom>
        </p:spPr>
      </p:pic>
    </p:spTree>
    <p:extLst>
      <p:ext uri="{BB962C8B-B14F-4D97-AF65-F5344CB8AC3E}">
        <p14:creationId xmlns:p14="http://schemas.microsoft.com/office/powerpoint/2010/main" val="33540610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813" y="304800"/>
            <a:ext cx="8229600" cy="1216754"/>
          </a:xfrm>
        </p:spPr>
        <p:txBody>
          <a:bodyPr>
            <a:normAutofit fontScale="90000"/>
          </a:bodyPr>
          <a:lstStyle/>
          <a:p>
            <a:pPr algn="ctr"/>
            <a:r>
              <a:rPr lang="en-US" dirty="0" smtClean="0"/>
              <a:t>Impact/</a:t>
            </a:r>
            <a:r>
              <a:rPr lang="en-US" i="1" dirty="0" err="1" smtClean="0"/>
              <a:t>Impacto</a:t>
            </a:r>
            <a:r>
              <a:rPr lang="en-US" dirty="0" smtClean="0"/>
              <a:t/>
            </a:r>
            <a:br>
              <a:rPr lang="en-US" dirty="0" smtClean="0"/>
            </a:br>
            <a:endParaRPr lang="en-US" dirty="0"/>
          </a:p>
        </p:txBody>
      </p:sp>
      <p:sp>
        <p:nvSpPr>
          <p:cNvPr id="3" name="Content Placeholder 2"/>
          <p:cNvSpPr>
            <a:spLocks noGrp="1"/>
          </p:cNvSpPr>
          <p:nvPr>
            <p:ph sz="half" idx="1"/>
          </p:nvPr>
        </p:nvSpPr>
        <p:spPr>
          <a:xfrm>
            <a:off x="2286000" y="1371600"/>
            <a:ext cx="4038600" cy="609599"/>
          </a:xfrm>
        </p:spPr>
        <p:txBody>
          <a:bodyPr>
            <a:normAutofit fontScale="85000" lnSpcReduction="10000"/>
          </a:bodyPr>
          <a:lstStyle/>
          <a:p>
            <a:pPr marL="457200" lvl="1" indent="0">
              <a:buNone/>
            </a:pPr>
            <a:r>
              <a:rPr lang="en-US" sz="2800" dirty="0" smtClean="0">
                <a:solidFill>
                  <a:schemeClr val="accent3"/>
                </a:solidFill>
                <a:latin typeface="Calibri"/>
                <a:cs typeface="Calibri"/>
              </a:rPr>
              <a:t>ADAPTATION/</a:t>
            </a:r>
            <a:r>
              <a:rPr lang="en-US" sz="2800" i="1" dirty="0" smtClean="0">
                <a:solidFill>
                  <a:schemeClr val="accent3"/>
                </a:solidFill>
                <a:latin typeface="Calibri"/>
                <a:cs typeface="Calibri"/>
              </a:rPr>
              <a:t>ADAPTACIÓN</a:t>
            </a:r>
          </a:p>
        </p:txBody>
      </p:sp>
      <p:sp>
        <p:nvSpPr>
          <p:cNvPr id="4" name="TextBox 3"/>
          <p:cNvSpPr txBox="1"/>
          <p:nvPr/>
        </p:nvSpPr>
        <p:spPr>
          <a:xfrm>
            <a:off x="2134125" y="2662535"/>
            <a:ext cx="5181075" cy="523220"/>
          </a:xfrm>
          <a:prstGeom prst="rect">
            <a:avLst/>
          </a:prstGeom>
          <a:noFill/>
        </p:spPr>
        <p:txBody>
          <a:bodyPr wrap="square" rtlCol="0">
            <a:spAutoFit/>
          </a:bodyPr>
          <a:lstStyle/>
          <a:p>
            <a:pPr algn="ctr"/>
            <a:r>
              <a:rPr lang="en-US" sz="2400" dirty="0" smtClean="0">
                <a:solidFill>
                  <a:srgbClr val="B12B25"/>
                </a:solidFill>
              </a:rPr>
              <a:t>INSPIRATION/</a:t>
            </a:r>
            <a:r>
              <a:rPr lang="en-US" sz="2400" i="1" dirty="0" smtClean="0">
                <a:solidFill>
                  <a:srgbClr val="B12B25"/>
                </a:solidFill>
              </a:rPr>
              <a:t>INSPIRACIÓN</a:t>
            </a:r>
            <a:r>
              <a:rPr lang="en-US" sz="2800" dirty="0" smtClean="0">
                <a:solidFill>
                  <a:srgbClr val="B12B25"/>
                </a:solidFill>
              </a:rPr>
              <a:t> </a:t>
            </a:r>
            <a:endParaRPr lang="en-US" sz="2800" dirty="0">
              <a:solidFill>
                <a:srgbClr val="B12B25"/>
              </a:solidFill>
            </a:endParaRPr>
          </a:p>
        </p:txBody>
      </p:sp>
      <p:sp>
        <p:nvSpPr>
          <p:cNvPr id="5" name="TextBox 4"/>
          <p:cNvSpPr txBox="1"/>
          <p:nvPr/>
        </p:nvSpPr>
        <p:spPr>
          <a:xfrm>
            <a:off x="3548067" y="4876799"/>
            <a:ext cx="2928145" cy="461665"/>
          </a:xfrm>
          <a:prstGeom prst="rect">
            <a:avLst/>
          </a:prstGeom>
          <a:noFill/>
        </p:spPr>
        <p:txBody>
          <a:bodyPr wrap="square" rtlCol="0">
            <a:spAutoFit/>
          </a:bodyPr>
          <a:lstStyle/>
          <a:p>
            <a:r>
              <a:rPr lang="en-US" sz="2400" dirty="0" smtClean="0">
                <a:solidFill>
                  <a:srgbClr val="B12B25"/>
                </a:solidFill>
              </a:rPr>
              <a:t>POLICY/</a:t>
            </a:r>
            <a:r>
              <a:rPr lang="en-US" sz="2400" i="1" dirty="0" smtClean="0">
                <a:solidFill>
                  <a:srgbClr val="B12B25"/>
                </a:solidFill>
              </a:rPr>
              <a:t>POLÍTICA</a:t>
            </a:r>
            <a:endParaRPr lang="en-US" sz="2400" i="1" dirty="0">
              <a:solidFill>
                <a:srgbClr val="B12B25"/>
              </a:solidFill>
            </a:endParaRPr>
          </a:p>
        </p:txBody>
      </p:sp>
      <p:sp>
        <p:nvSpPr>
          <p:cNvPr id="7" name="TextBox 6"/>
          <p:cNvSpPr txBox="1"/>
          <p:nvPr/>
        </p:nvSpPr>
        <p:spPr>
          <a:xfrm>
            <a:off x="1185080" y="3962400"/>
            <a:ext cx="7654120" cy="461665"/>
          </a:xfrm>
          <a:prstGeom prst="rect">
            <a:avLst/>
          </a:prstGeom>
          <a:noFill/>
        </p:spPr>
        <p:txBody>
          <a:bodyPr wrap="square" rtlCol="0">
            <a:spAutoFit/>
          </a:bodyPr>
          <a:lstStyle/>
          <a:p>
            <a:pPr algn="ctr"/>
            <a:r>
              <a:rPr lang="en-US" sz="2400" dirty="0">
                <a:solidFill>
                  <a:srgbClr val="B12B25"/>
                </a:solidFill>
              </a:rPr>
              <a:t>LINKAGES &amp; </a:t>
            </a:r>
            <a:r>
              <a:rPr lang="en-US" sz="2400" dirty="0" smtClean="0">
                <a:solidFill>
                  <a:srgbClr val="B12B25"/>
                </a:solidFill>
              </a:rPr>
              <a:t>COLLABORATION/ </a:t>
            </a:r>
            <a:r>
              <a:rPr lang="en-US" sz="2400" i="1" dirty="0" smtClean="0">
                <a:solidFill>
                  <a:srgbClr val="B12B25"/>
                </a:solidFill>
              </a:rPr>
              <a:t>VÍNCULOS Y COLABORACIÓN</a:t>
            </a:r>
            <a:endParaRPr lang="en-US" sz="2400" i="1" dirty="0">
              <a:solidFill>
                <a:srgbClr val="B12B25"/>
              </a:solidFill>
            </a:endParaRPr>
          </a:p>
        </p:txBody>
      </p:sp>
      <p:sp>
        <p:nvSpPr>
          <p:cNvPr id="8" name="TextBox 7"/>
          <p:cNvSpPr txBox="1"/>
          <p:nvPr/>
        </p:nvSpPr>
        <p:spPr>
          <a:xfrm>
            <a:off x="1185080" y="1752600"/>
            <a:ext cx="6461064" cy="707886"/>
          </a:xfrm>
          <a:prstGeom prst="rect">
            <a:avLst/>
          </a:prstGeom>
          <a:noFill/>
        </p:spPr>
        <p:txBody>
          <a:bodyPr wrap="none" rtlCol="0">
            <a:spAutoFit/>
          </a:bodyPr>
          <a:lstStyle/>
          <a:p>
            <a:pPr algn="ctr"/>
            <a:r>
              <a:rPr lang="en-US" sz="2000" dirty="0">
                <a:solidFill>
                  <a:srgbClr val="3C3C3B"/>
                </a:solidFill>
              </a:rPr>
              <a:t>Of AEI technologies by and for resource-constrained farmers</a:t>
            </a:r>
          </a:p>
          <a:p>
            <a:pPr algn="ctr"/>
            <a:r>
              <a:rPr lang="en-US" sz="2000" dirty="0">
                <a:solidFill>
                  <a:srgbClr val="3C3C3B"/>
                </a:solidFill>
              </a:rPr>
              <a:t>Making global ideas work locally</a:t>
            </a:r>
          </a:p>
        </p:txBody>
      </p:sp>
      <p:sp>
        <p:nvSpPr>
          <p:cNvPr id="10" name="TextBox 9"/>
          <p:cNvSpPr txBox="1"/>
          <p:nvPr/>
        </p:nvSpPr>
        <p:spPr>
          <a:xfrm>
            <a:off x="2439762" y="4408825"/>
            <a:ext cx="4267200" cy="400110"/>
          </a:xfrm>
          <a:prstGeom prst="rect">
            <a:avLst/>
          </a:prstGeom>
          <a:noFill/>
        </p:spPr>
        <p:txBody>
          <a:bodyPr wrap="square" rtlCol="0">
            <a:spAutoFit/>
          </a:bodyPr>
          <a:lstStyle/>
          <a:p>
            <a:pPr algn="ctr"/>
            <a:r>
              <a:rPr lang="en-US" sz="2000" dirty="0">
                <a:solidFill>
                  <a:srgbClr val="3C3C3B"/>
                </a:solidFill>
              </a:rPr>
              <a:t>Within and across sectors and fields</a:t>
            </a:r>
          </a:p>
        </p:txBody>
      </p:sp>
      <p:sp>
        <p:nvSpPr>
          <p:cNvPr id="11" name="TextBox 10"/>
          <p:cNvSpPr txBox="1"/>
          <p:nvPr/>
        </p:nvSpPr>
        <p:spPr>
          <a:xfrm>
            <a:off x="2439762" y="5257800"/>
            <a:ext cx="4267200" cy="707886"/>
          </a:xfrm>
          <a:prstGeom prst="rect">
            <a:avLst/>
          </a:prstGeom>
          <a:noFill/>
        </p:spPr>
        <p:txBody>
          <a:bodyPr wrap="square" rtlCol="0">
            <a:spAutoFit/>
          </a:bodyPr>
          <a:lstStyle/>
          <a:p>
            <a:pPr algn="ctr"/>
            <a:r>
              <a:rPr lang="en-US" sz="2000" dirty="0">
                <a:solidFill>
                  <a:srgbClr val="3C3C3B"/>
                </a:solidFill>
              </a:rPr>
              <a:t>Evidence, relationships, local knowledge</a:t>
            </a:r>
          </a:p>
        </p:txBody>
      </p:sp>
      <p:sp>
        <p:nvSpPr>
          <p:cNvPr id="13" name="TextBox 12"/>
          <p:cNvSpPr txBox="1"/>
          <p:nvPr/>
        </p:nvSpPr>
        <p:spPr>
          <a:xfrm>
            <a:off x="2134125" y="3124200"/>
            <a:ext cx="4782976" cy="707886"/>
          </a:xfrm>
          <a:prstGeom prst="rect">
            <a:avLst/>
          </a:prstGeom>
          <a:noFill/>
        </p:spPr>
        <p:txBody>
          <a:bodyPr wrap="none" rtlCol="0">
            <a:spAutoFit/>
          </a:bodyPr>
          <a:lstStyle/>
          <a:p>
            <a:pPr algn="ctr"/>
            <a:r>
              <a:rPr lang="en-US" sz="2000" dirty="0">
                <a:solidFill>
                  <a:srgbClr val="3C3C3B"/>
                </a:solidFill>
              </a:rPr>
              <a:t>Bringing global attention to local discoveries</a:t>
            </a:r>
          </a:p>
          <a:p>
            <a:pPr algn="ctr"/>
            <a:r>
              <a:rPr lang="en-US" sz="2000" dirty="0">
                <a:solidFill>
                  <a:srgbClr val="3C3C3B"/>
                </a:solidFill>
              </a:rPr>
              <a:t>Quality research &amp; democratic innovation</a:t>
            </a:r>
          </a:p>
        </p:txBody>
      </p:sp>
    </p:spTree>
    <p:extLst>
      <p:ext uri="{BB962C8B-B14F-4D97-AF65-F5344CB8AC3E}">
        <p14:creationId xmlns:p14="http://schemas.microsoft.com/office/powerpoint/2010/main" val="1717522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7" grpId="0"/>
      <p:bldP spid="8" grpId="0"/>
      <p:bldP spid="10" grpId="0"/>
      <p:bldP spid="11"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accent3"/>
                </a:solidFill>
                <a:latin typeface="Calibri"/>
                <a:cs typeface="Calibri"/>
              </a:rPr>
              <a:t/>
            </a:r>
            <a:br>
              <a:rPr lang="en-US" dirty="0" smtClean="0">
                <a:solidFill>
                  <a:schemeClr val="accent3"/>
                </a:solidFill>
                <a:latin typeface="Calibri"/>
                <a:cs typeface="Calibri"/>
              </a:rPr>
            </a:br>
            <a:r>
              <a:rPr lang="en-US" dirty="0" smtClean="0">
                <a:solidFill>
                  <a:schemeClr val="accent3"/>
                </a:solidFill>
                <a:latin typeface="Calibri"/>
                <a:cs typeface="Calibri"/>
              </a:rPr>
              <a:t>Consumers </a:t>
            </a:r>
            <a:r>
              <a:rPr lang="en-US" dirty="0">
                <a:solidFill>
                  <a:schemeClr val="accent3"/>
                </a:solidFill>
                <a:latin typeface="Calibri"/>
                <a:cs typeface="Calibri"/>
              </a:rPr>
              <a:t>as Co-producers / </a:t>
            </a:r>
            <a:r>
              <a:rPr lang="en-US" dirty="0" smtClean="0">
                <a:solidFill>
                  <a:schemeClr val="accent3"/>
                </a:solidFill>
                <a:latin typeface="Calibri"/>
                <a:cs typeface="Calibri"/>
              </a:rPr>
              <a:t/>
            </a:r>
            <a:br>
              <a:rPr lang="en-US" dirty="0" smtClean="0">
                <a:solidFill>
                  <a:schemeClr val="accent3"/>
                </a:solidFill>
                <a:latin typeface="Calibri"/>
                <a:cs typeface="Calibri"/>
              </a:rPr>
            </a:br>
            <a:r>
              <a:rPr lang="en-US" i="1" dirty="0" smtClean="0">
                <a:solidFill>
                  <a:schemeClr val="accent3"/>
                </a:solidFill>
                <a:latin typeface="Calibri"/>
                <a:cs typeface="Calibri"/>
              </a:rPr>
              <a:t>Los </a:t>
            </a:r>
            <a:r>
              <a:rPr lang="en-US" i="1" dirty="0" err="1">
                <a:solidFill>
                  <a:schemeClr val="accent3"/>
                </a:solidFill>
                <a:latin typeface="Calibri"/>
                <a:cs typeface="Calibri"/>
              </a:rPr>
              <a:t>consumidores</a:t>
            </a:r>
            <a:r>
              <a:rPr lang="en-US" i="1" dirty="0">
                <a:solidFill>
                  <a:schemeClr val="accent3"/>
                </a:solidFill>
                <a:latin typeface="Calibri"/>
                <a:cs typeface="Calibri"/>
              </a:rPr>
              <a:t> </a:t>
            </a:r>
            <a:r>
              <a:rPr lang="en-US" i="1" dirty="0" err="1">
                <a:solidFill>
                  <a:schemeClr val="accent3"/>
                </a:solidFill>
                <a:latin typeface="Calibri"/>
                <a:cs typeface="Calibri"/>
              </a:rPr>
              <a:t>como</a:t>
            </a:r>
            <a:r>
              <a:rPr lang="en-US" i="1" dirty="0">
                <a:solidFill>
                  <a:schemeClr val="accent3"/>
                </a:solidFill>
                <a:latin typeface="Calibri"/>
                <a:cs typeface="Calibri"/>
              </a:rPr>
              <a:t> </a:t>
            </a:r>
            <a:r>
              <a:rPr lang="en-US" i="1" dirty="0" err="1">
                <a:solidFill>
                  <a:schemeClr val="accent3"/>
                </a:solidFill>
                <a:latin typeface="Calibri"/>
                <a:cs typeface="Calibri"/>
              </a:rPr>
              <a:t>coproductores</a:t>
            </a:r>
            <a:r>
              <a:rPr lang="en-US" i="1" dirty="0" smtClean="0">
                <a:latin typeface="Calibri"/>
                <a:cs typeface="Calibri"/>
              </a:rPr>
              <a:t> </a:t>
            </a:r>
            <a:r>
              <a:rPr lang="en-US" dirty="0">
                <a:latin typeface="Calibri"/>
                <a:cs typeface="Calibri"/>
              </a:rPr>
              <a:t/>
            </a:r>
            <a:br>
              <a:rPr lang="en-US" dirty="0">
                <a:latin typeface="Calibri"/>
                <a:cs typeface="Calibri"/>
              </a:rPr>
            </a:br>
            <a:endParaRPr lang="en-US" dirty="0" smtClean="0"/>
          </a:p>
        </p:txBody>
      </p:sp>
      <p:sp>
        <p:nvSpPr>
          <p:cNvPr id="3" name="Content Placeholder 2"/>
          <p:cNvSpPr>
            <a:spLocks noGrp="1"/>
          </p:cNvSpPr>
          <p:nvPr>
            <p:ph idx="1"/>
          </p:nvPr>
        </p:nvSpPr>
        <p:spPr>
          <a:xfrm>
            <a:off x="457200" y="1600199"/>
            <a:ext cx="3733800" cy="4038601"/>
          </a:xfrm>
        </p:spPr>
        <p:txBody>
          <a:bodyPr>
            <a:normAutofit/>
          </a:bodyPr>
          <a:lstStyle/>
          <a:p>
            <a:pPr marL="914400" lvl="2" indent="0">
              <a:buNone/>
            </a:pPr>
            <a:endParaRPr lang="en-US" sz="2100" dirty="0" smtClean="0"/>
          </a:p>
          <a:p>
            <a:pPr marL="0" indent="0">
              <a:buNone/>
            </a:pPr>
            <a:endParaRPr lang="en-US" sz="2100" dirty="0" smtClean="0">
              <a:latin typeface="Calibri"/>
              <a:cs typeface="Calibri"/>
            </a:endParaRPr>
          </a:p>
          <a:p>
            <a:pPr marL="57150" indent="0">
              <a:buNone/>
            </a:pPr>
            <a:r>
              <a:rPr lang="en-US" sz="2100" dirty="0" smtClean="0">
                <a:solidFill>
                  <a:schemeClr val="tx1"/>
                </a:solidFill>
                <a:latin typeface="Calibri"/>
                <a:cs typeface="Calibri"/>
              </a:rPr>
              <a:t>Andes: </a:t>
            </a:r>
            <a:r>
              <a:rPr lang="en-US" sz="2100" dirty="0" smtClean="0">
                <a:latin typeface="Calibri"/>
                <a:cs typeface="Calibri"/>
              </a:rPr>
              <a:t>Developing </a:t>
            </a:r>
            <a:r>
              <a:rPr lang="en-US" sz="2100" dirty="0">
                <a:latin typeface="Calibri"/>
                <a:cs typeface="Calibri"/>
              </a:rPr>
              <a:t>local </a:t>
            </a:r>
            <a:r>
              <a:rPr lang="en-US" sz="2100" dirty="0" err="1">
                <a:latin typeface="Calibri"/>
                <a:cs typeface="Calibri"/>
              </a:rPr>
              <a:t>agroecological</a:t>
            </a:r>
            <a:r>
              <a:rPr lang="en-US" sz="2100" dirty="0">
                <a:latin typeface="Calibri"/>
                <a:cs typeface="Calibri"/>
              </a:rPr>
              <a:t> markets where organized urban consumers buy directly from rural farmer associations</a:t>
            </a:r>
          </a:p>
          <a:p>
            <a:pPr marL="457200" lvl="1" indent="0">
              <a:buNone/>
            </a:pPr>
            <a:endParaRPr lang="en-US" dirty="0" smtClean="0"/>
          </a:p>
        </p:txBody>
      </p:sp>
      <p:pic>
        <p:nvPicPr>
          <p:cNvPr id="4" name="Picture 3" descr="Screen Shot 2013-10-02 at 11.25.08 A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67200" y="1981200"/>
            <a:ext cx="4384431" cy="2895600"/>
          </a:xfrm>
          <a:prstGeom prst="rect">
            <a:avLst/>
          </a:prstGeom>
          <a:ln>
            <a:noFill/>
          </a:ln>
          <a:effectLst>
            <a:outerShdw blurRad="190500" algn="tl" rotWithShape="0">
              <a:srgbClr val="000000">
                <a:alpha val="70000"/>
              </a:srgbClr>
            </a:outerShdw>
          </a:effectLst>
        </p:spPr>
      </p:pic>
      <p:sp>
        <p:nvSpPr>
          <p:cNvPr id="5" name="TextBox 4"/>
          <p:cNvSpPr txBox="1"/>
          <p:nvPr/>
        </p:nvSpPr>
        <p:spPr>
          <a:xfrm>
            <a:off x="533400" y="5181600"/>
            <a:ext cx="8153400" cy="446276"/>
          </a:xfrm>
          <a:prstGeom prst="rect">
            <a:avLst/>
          </a:prstGeom>
          <a:noFill/>
        </p:spPr>
        <p:txBody>
          <a:bodyPr wrap="square" rtlCol="0">
            <a:spAutoFit/>
          </a:bodyPr>
          <a:lstStyle/>
          <a:p>
            <a:pPr algn="ctr"/>
            <a:r>
              <a:rPr lang="en-US" sz="2300" i="1" dirty="0">
                <a:solidFill>
                  <a:srgbClr val="B12B25"/>
                </a:solidFill>
                <a:cs typeface="Calibri"/>
              </a:rPr>
              <a:t>Better prices &amp; quality for consumers, better incomes for farmers</a:t>
            </a:r>
          </a:p>
        </p:txBody>
      </p:sp>
    </p:spTree>
    <p:extLst>
      <p:ext uri="{BB962C8B-B14F-4D97-AF65-F5344CB8AC3E}">
        <p14:creationId xmlns:p14="http://schemas.microsoft.com/office/powerpoint/2010/main" val="1018018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Impact through </a:t>
            </a:r>
            <a:r>
              <a:rPr lang="en-US" dirty="0" smtClean="0"/>
              <a:t>Adaptation: </a:t>
            </a:r>
            <a:br>
              <a:rPr lang="en-US" dirty="0" smtClean="0"/>
            </a:br>
            <a:r>
              <a:rPr lang="en-US" b="1" dirty="0" smtClean="0"/>
              <a:t>Pest &amp; Disease Management</a:t>
            </a:r>
            <a:endParaRPr lang="en-US" b="1" dirty="0"/>
          </a:p>
        </p:txBody>
      </p:sp>
      <p:sp>
        <p:nvSpPr>
          <p:cNvPr id="3" name="Content Placeholder 2"/>
          <p:cNvSpPr>
            <a:spLocks noGrp="1"/>
          </p:cNvSpPr>
          <p:nvPr>
            <p:ph idx="1"/>
          </p:nvPr>
        </p:nvSpPr>
        <p:spPr>
          <a:xfrm>
            <a:off x="457200" y="1295400"/>
            <a:ext cx="8458200" cy="1600201"/>
          </a:xfrm>
        </p:spPr>
        <p:txBody>
          <a:bodyPr>
            <a:normAutofit/>
          </a:bodyPr>
          <a:lstStyle/>
          <a:p>
            <a:pPr marL="0" indent="0">
              <a:buNone/>
            </a:pPr>
            <a:endParaRPr lang="en-US" i="1" dirty="0"/>
          </a:p>
          <a:p>
            <a:pPr marL="0" indent="0" algn="ctr">
              <a:buNone/>
            </a:pPr>
            <a:r>
              <a:rPr lang="en-US" dirty="0">
                <a:solidFill>
                  <a:srgbClr val="B12B25"/>
                </a:solidFill>
                <a:latin typeface="Calibri"/>
                <a:cs typeface="Calibri"/>
              </a:rPr>
              <a:t>G</a:t>
            </a:r>
            <a:r>
              <a:rPr lang="en-US" dirty="0" smtClean="0">
                <a:solidFill>
                  <a:srgbClr val="B12B25"/>
                </a:solidFill>
                <a:latin typeface="Calibri"/>
                <a:cs typeface="Calibri"/>
              </a:rPr>
              <a:t>enetic resistance, bio-pesticides, beneficial organisms, pheromones, farm design</a:t>
            </a:r>
          </a:p>
          <a:p>
            <a:pPr marL="0" indent="0" algn="ctr">
              <a:buNone/>
            </a:pPr>
            <a:endParaRPr lang="en-US" sz="2200" i="1" dirty="0" smtClean="0">
              <a:solidFill>
                <a:srgbClr val="B12B25"/>
              </a:solidFill>
            </a:endParaRPr>
          </a:p>
          <a:p>
            <a:pPr marL="0" indent="0">
              <a:buNone/>
            </a:pPr>
            <a:endParaRPr lang="en-US" dirty="0" smtClean="0"/>
          </a:p>
        </p:txBody>
      </p:sp>
      <p:sp>
        <p:nvSpPr>
          <p:cNvPr id="5" name="Rectangle 4"/>
          <p:cNvSpPr/>
          <p:nvPr/>
        </p:nvSpPr>
        <p:spPr>
          <a:xfrm>
            <a:off x="3200400" y="2819400"/>
            <a:ext cx="5867400" cy="2523768"/>
          </a:xfrm>
          <a:prstGeom prst="rect">
            <a:avLst/>
          </a:prstGeom>
        </p:spPr>
        <p:txBody>
          <a:bodyPr wrap="square">
            <a:spAutoFit/>
          </a:bodyPr>
          <a:lstStyle/>
          <a:p>
            <a:r>
              <a:rPr lang="en-US" sz="2000" dirty="0">
                <a:solidFill>
                  <a:srgbClr val="B2740E"/>
                </a:solidFill>
              </a:rPr>
              <a:t>Andes: </a:t>
            </a:r>
            <a:r>
              <a:rPr lang="en-US" sz="2000" dirty="0">
                <a:solidFill>
                  <a:srgbClr val="3C3C3B"/>
                </a:solidFill>
              </a:rPr>
              <a:t>New bio-pesticide </a:t>
            </a:r>
            <a:r>
              <a:rPr lang="en-US" sz="2000" dirty="0" err="1">
                <a:solidFill>
                  <a:srgbClr val="3C3C3B"/>
                </a:solidFill>
              </a:rPr>
              <a:t>Bacu</a:t>
            </a:r>
            <a:r>
              <a:rPr lang="en-US" sz="2000" dirty="0">
                <a:solidFill>
                  <a:srgbClr val="3C3C3B"/>
                </a:solidFill>
              </a:rPr>
              <a:t>-Turin has 99% efficiency in controlling the three species of potato moths that attack potato seed in storage</a:t>
            </a:r>
          </a:p>
          <a:p>
            <a:pPr lvl="1"/>
            <a:endParaRPr lang="en-US" sz="2000" dirty="0">
              <a:solidFill>
                <a:srgbClr val="B2740E"/>
              </a:solidFill>
            </a:endParaRPr>
          </a:p>
          <a:p>
            <a:r>
              <a:rPr lang="en-US" sz="2000" dirty="0">
                <a:solidFill>
                  <a:srgbClr val="B2740E"/>
                </a:solidFill>
              </a:rPr>
              <a:t>East &amp; Horn of Africa: </a:t>
            </a:r>
            <a:r>
              <a:rPr lang="en-US" sz="2000" dirty="0">
                <a:solidFill>
                  <a:srgbClr val="3C3C3B"/>
                </a:solidFill>
              </a:rPr>
              <a:t>On-farm management strategies for banana plants controlled bacterial wilt disease by up to 95% in Kenya and over 80% in Uganda. </a:t>
            </a:r>
          </a:p>
          <a:p>
            <a:pPr lvl="1"/>
            <a:r>
              <a:rPr lang="en-US" dirty="0">
                <a:solidFill>
                  <a:srgbClr val="B2740E"/>
                </a:solidFill>
              </a:rPr>
              <a:t> </a:t>
            </a:r>
          </a:p>
        </p:txBody>
      </p:sp>
      <p:pic>
        <p:nvPicPr>
          <p:cNvPr id="7" name="Picture 6" descr="potatoesAnde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3048000"/>
            <a:ext cx="2560320" cy="19202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520696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3005920823"/>
              </p:ext>
            </p:extLst>
          </p:nvPr>
        </p:nvGraphicFramePr>
        <p:xfrm>
          <a:off x="1318083" y="1034551"/>
          <a:ext cx="7953153" cy="4947959"/>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6"/>
          <p:cNvSpPr>
            <a:spLocks noGrp="1"/>
          </p:cNvSpPr>
          <p:nvPr>
            <p:ph type="title"/>
          </p:nvPr>
        </p:nvSpPr>
        <p:spPr>
          <a:xfrm>
            <a:off x="524931" y="227933"/>
            <a:ext cx="8229600" cy="1216754"/>
          </a:xfrm>
        </p:spPr>
        <p:txBody>
          <a:bodyPr>
            <a:normAutofit/>
          </a:bodyPr>
          <a:lstStyle/>
          <a:p>
            <a:r>
              <a:rPr lang="en-US" sz="4000" dirty="0" smtClean="0"/>
              <a:t>Collaborative roles in CCRP</a:t>
            </a:r>
            <a:endParaRPr lang="en-US" sz="4000" dirty="0"/>
          </a:p>
        </p:txBody>
      </p:sp>
      <p:sp>
        <p:nvSpPr>
          <p:cNvPr id="2" name="TextBox 1"/>
          <p:cNvSpPr txBox="1"/>
          <p:nvPr/>
        </p:nvSpPr>
        <p:spPr>
          <a:xfrm>
            <a:off x="3576059" y="4481889"/>
            <a:ext cx="1320874" cy="707886"/>
          </a:xfrm>
          <a:prstGeom prst="rect">
            <a:avLst/>
          </a:prstGeom>
          <a:noFill/>
        </p:spPr>
        <p:txBody>
          <a:bodyPr wrap="none" rtlCol="0">
            <a:spAutoFit/>
          </a:bodyPr>
          <a:lstStyle/>
          <a:p>
            <a:r>
              <a:rPr lang="en-US" sz="4000" dirty="0" smtClean="0">
                <a:solidFill>
                  <a:schemeClr val="bg1"/>
                </a:solidFill>
              </a:rPr>
              <a:t>NARS</a:t>
            </a:r>
            <a:endParaRPr lang="en-US" sz="4000" dirty="0">
              <a:solidFill>
                <a:schemeClr val="bg1"/>
              </a:solidFill>
            </a:endParaRPr>
          </a:p>
        </p:txBody>
      </p:sp>
      <p:sp>
        <p:nvSpPr>
          <p:cNvPr id="6" name="TextBox 5"/>
          <p:cNvSpPr txBox="1"/>
          <p:nvPr/>
        </p:nvSpPr>
        <p:spPr>
          <a:xfrm>
            <a:off x="5194963" y="3394053"/>
            <a:ext cx="1402948" cy="461665"/>
          </a:xfrm>
          <a:prstGeom prst="rect">
            <a:avLst/>
          </a:prstGeom>
          <a:noFill/>
        </p:spPr>
        <p:txBody>
          <a:bodyPr wrap="none" rtlCol="0">
            <a:spAutoFit/>
          </a:bodyPr>
          <a:lstStyle/>
          <a:p>
            <a:r>
              <a:rPr lang="en-US" sz="2400" dirty="0" smtClean="0">
                <a:solidFill>
                  <a:schemeClr val="bg1"/>
                </a:solidFill>
              </a:rPr>
              <a:t>Int’l </a:t>
            </a:r>
            <a:r>
              <a:rPr lang="en-US" sz="2400" dirty="0" err="1" smtClean="0">
                <a:solidFill>
                  <a:schemeClr val="bg1"/>
                </a:solidFill>
              </a:rPr>
              <a:t>univs</a:t>
            </a:r>
            <a:endParaRPr lang="en-US" sz="2400" dirty="0">
              <a:solidFill>
                <a:schemeClr val="bg1"/>
              </a:solidFill>
            </a:endParaRPr>
          </a:p>
        </p:txBody>
      </p:sp>
      <p:sp>
        <p:nvSpPr>
          <p:cNvPr id="9" name="TextBox 8"/>
          <p:cNvSpPr txBox="1"/>
          <p:nvPr/>
        </p:nvSpPr>
        <p:spPr>
          <a:xfrm>
            <a:off x="4811107" y="2091018"/>
            <a:ext cx="961032" cy="461665"/>
          </a:xfrm>
          <a:prstGeom prst="rect">
            <a:avLst/>
          </a:prstGeom>
          <a:noFill/>
        </p:spPr>
        <p:txBody>
          <a:bodyPr wrap="none" rtlCol="0">
            <a:spAutoFit/>
          </a:bodyPr>
          <a:lstStyle/>
          <a:p>
            <a:r>
              <a:rPr lang="en-US" sz="2400" dirty="0" smtClean="0">
                <a:solidFill>
                  <a:schemeClr val="bg1"/>
                </a:solidFill>
              </a:rPr>
              <a:t>CGIAR</a:t>
            </a:r>
            <a:endParaRPr lang="en-US" sz="2400" dirty="0">
              <a:solidFill>
                <a:schemeClr val="bg1"/>
              </a:solidFill>
            </a:endParaRPr>
          </a:p>
        </p:txBody>
      </p:sp>
      <p:sp>
        <p:nvSpPr>
          <p:cNvPr id="10" name="TextBox 9"/>
          <p:cNvSpPr txBox="1"/>
          <p:nvPr/>
        </p:nvSpPr>
        <p:spPr>
          <a:xfrm>
            <a:off x="2974183" y="1952518"/>
            <a:ext cx="901209" cy="830997"/>
          </a:xfrm>
          <a:prstGeom prst="rect">
            <a:avLst/>
          </a:prstGeom>
          <a:noFill/>
        </p:spPr>
        <p:txBody>
          <a:bodyPr wrap="none" rtlCol="0">
            <a:spAutoFit/>
          </a:bodyPr>
          <a:lstStyle/>
          <a:p>
            <a:r>
              <a:rPr lang="en-US" sz="2400" dirty="0" smtClean="0">
                <a:solidFill>
                  <a:schemeClr val="bg1"/>
                </a:solidFill>
              </a:rPr>
              <a:t>Local</a:t>
            </a:r>
            <a:br>
              <a:rPr lang="en-US" sz="2400" dirty="0" smtClean="0">
                <a:solidFill>
                  <a:schemeClr val="bg1"/>
                </a:solidFill>
              </a:rPr>
            </a:br>
            <a:r>
              <a:rPr lang="en-US" sz="2400" dirty="0" smtClean="0">
                <a:solidFill>
                  <a:schemeClr val="bg1"/>
                </a:solidFill>
              </a:rPr>
              <a:t>NGOs</a:t>
            </a:r>
            <a:endParaRPr lang="en-US" sz="2400" dirty="0">
              <a:solidFill>
                <a:schemeClr val="bg1"/>
              </a:solidFill>
            </a:endParaRPr>
          </a:p>
        </p:txBody>
      </p:sp>
      <p:sp>
        <p:nvSpPr>
          <p:cNvPr id="11" name="TextBox 10"/>
          <p:cNvSpPr txBox="1"/>
          <p:nvPr/>
        </p:nvSpPr>
        <p:spPr>
          <a:xfrm>
            <a:off x="3672215" y="1444687"/>
            <a:ext cx="901209" cy="830997"/>
          </a:xfrm>
          <a:prstGeom prst="rect">
            <a:avLst/>
          </a:prstGeom>
          <a:noFill/>
        </p:spPr>
        <p:txBody>
          <a:bodyPr wrap="none" rtlCol="0">
            <a:spAutoFit/>
          </a:bodyPr>
          <a:lstStyle/>
          <a:p>
            <a:r>
              <a:rPr lang="en-US" sz="2400" dirty="0" smtClean="0">
                <a:solidFill>
                  <a:schemeClr val="bg1"/>
                </a:solidFill>
              </a:rPr>
              <a:t>Int’l.</a:t>
            </a:r>
            <a:br>
              <a:rPr lang="en-US" sz="2400" dirty="0" smtClean="0">
                <a:solidFill>
                  <a:schemeClr val="bg1"/>
                </a:solidFill>
              </a:rPr>
            </a:br>
            <a:r>
              <a:rPr lang="en-US" sz="2400" dirty="0" smtClean="0">
                <a:solidFill>
                  <a:schemeClr val="bg1"/>
                </a:solidFill>
              </a:rPr>
              <a:t>NGOs</a:t>
            </a:r>
            <a:endParaRPr lang="en-US" sz="2400" dirty="0">
              <a:solidFill>
                <a:schemeClr val="bg1"/>
              </a:solidFill>
            </a:endParaRPr>
          </a:p>
        </p:txBody>
      </p:sp>
      <p:sp>
        <p:nvSpPr>
          <p:cNvPr id="5" name="Rectangle 4"/>
          <p:cNvSpPr/>
          <p:nvPr/>
        </p:nvSpPr>
        <p:spPr>
          <a:xfrm>
            <a:off x="6934200" y="1822068"/>
            <a:ext cx="2225040" cy="3329590"/>
          </a:xfrm>
          <a:prstGeom prst="rect">
            <a:avLst/>
          </a:prstGeom>
          <a:solidFill>
            <a:schemeClr val="bg1"/>
          </a:solidFill>
          <a:ln>
            <a:solidFill>
              <a:schemeClr val="bg1"/>
            </a:solid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2438845" y="3277699"/>
            <a:ext cx="1543308" cy="461665"/>
          </a:xfrm>
          <a:prstGeom prst="rect">
            <a:avLst/>
          </a:prstGeom>
          <a:noFill/>
        </p:spPr>
        <p:txBody>
          <a:bodyPr wrap="none" rtlCol="0">
            <a:spAutoFit/>
          </a:bodyPr>
          <a:lstStyle/>
          <a:p>
            <a:r>
              <a:rPr lang="en-US" sz="2400" dirty="0" smtClean="0">
                <a:solidFill>
                  <a:schemeClr val="bg1"/>
                </a:solidFill>
              </a:rPr>
              <a:t>Local </a:t>
            </a:r>
            <a:r>
              <a:rPr lang="en-US" sz="2400" dirty="0" err="1" smtClean="0">
                <a:solidFill>
                  <a:schemeClr val="bg1"/>
                </a:solidFill>
              </a:rPr>
              <a:t>univs</a:t>
            </a:r>
            <a:endParaRPr lang="en-US" sz="2400" dirty="0">
              <a:solidFill>
                <a:schemeClr val="bg1"/>
              </a:solidFill>
            </a:endParaRPr>
          </a:p>
        </p:txBody>
      </p:sp>
      <p:sp>
        <p:nvSpPr>
          <p:cNvPr id="3" name="TextBox 2"/>
          <p:cNvSpPr txBox="1"/>
          <p:nvPr/>
        </p:nvSpPr>
        <p:spPr>
          <a:xfrm>
            <a:off x="6597911" y="4543444"/>
            <a:ext cx="2462277" cy="954107"/>
          </a:xfrm>
          <a:prstGeom prst="rect">
            <a:avLst/>
          </a:prstGeom>
          <a:noFill/>
        </p:spPr>
        <p:txBody>
          <a:bodyPr wrap="none" rtlCol="0">
            <a:spAutoFit/>
          </a:bodyPr>
          <a:lstStyle/>
          <a:p>
            <a:r>
              <a:rPr lang="en-US" sz="2800" dirty="0" smtClean="0"/>
              <a:t>N=120 grants </a:t>
            </a:r>
            <a:br>
              <a:rPr lang="en-US" sz="2800" dirty="0" smtClean="0"/>
            </a:br>
            <a:r>
              <a:rPr lang="en-US" sz="2800" dirty="0" smtClean="0"/>
              <a:t>by grantee type</a:t>
            </a:r>
            <a:endParaRPr lang="en-US" sz="2800" dirty="0"/>
          </a:p>
        </p:txBody>
      </p:sp>
    </p:spTree>
    <p:extLst>
      <p:ext uri="{BB962C8B-B14F-4D97-AF65-F5344CB8AC3E}">
        <p14:creationId xmlns:p14="http://schemas.microsoft.com/office/powerpoint/2010/main" val="2038156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Policy: Influencing and being influenced</a:t>
            </a:r>
            <a:endParaRPr lang="en-US" dirty="0"/>
          </a:p>
        </p:txBody>
      </p:sp>
      <p:sp>
        <p:nvSpPr>
          <p:cNvPr id="5" name="Content Placeholder 4"/>
          <p:cNvSpPr>
            <a:spLocks noGrp="1"/>
          </p:cNvSpPr>
          <p:nvPr>
            <p:ph idx="1"/>
          </p:nvPr>
        </p:nvSpPr>
        <p:spPr>
          <a:xfrm>
            <a:off x="381000" y="1371600"/>
            <a:ext cx="8229600" cy="4528609"/>
          </a:xfrm>
        </p:spPr>
        <p:txBody>
          <a:bodyPr>
            <a:normAutofit/>
          </a:bodyPr>
          <a:lstStyle/>
          <a:p>
            <a:r>
              <a:rPr lang="en-US" dirty="0" smtClean="0"/>
              <a:t>CGIAR</a:t>
            </a:r>
          </a:p>
          <a:p>
            <a:r>
              <a:rPr lang="en-US" dirty="0"/>
              <a:t>Global Alliance for the Future of Food</a:t>
            </a:r>
          </a:p>
          <a:p>
            <a:r>
              <a:rPr lang="en-US" dirty="0"/>
              <a:t>Agree: Research, Education and Extension Convening</a:t>
            </a:r>
          </a:p>
          <a:p>
            <a:r>
              <a:rPr lang="en-US" dirty="0" smtClean="0"/>
              <a:t>Global Alliance for Ecological Agriculture; TCA</a:t>
            </a:r>
          </a:p>
          <a:p>
            <a:r>
              <a:rPr lang="en-US" dirty="0" smtClean="0"/>
              <a:t>CGBD – why agriculture matters to nature conservation</a:t>
            </a:r>
          </a:p>
          <a:p>
            <a:r>
              <a:rPr lang="en-US" dirty="0" smtClean="0"/>
              <a:t>SDSN – Sustainable Development Goal for agriculture</a:t>
            </a:r>
          </a:p>
          <a:p>
            <a:r>
              <a:rPr lang="en-US" dirty="0" smtClean="0"/>
              <a:t>African Union</a:t>
            </a:r>
          </a:p>
          <a:p>
            <a:r>
              <a:rPr lang="en-US" dirty="0" smtClean="0"/>
              <a:t>Chicago Global Council</a:t>
            </a:r>
          </a:p>
          <a:p>
            <a:r>
              <a:rPr lang="en-US" dirty="0" smtClean="0"/>
              <a:t>USAID - </a:t>
            </a:r>
            <a:r>
              <a:rPr lang="en-US" dirty="0" err="1" smtClean="0"/>
              <a:t>FtF</a:t>
            </a:r>
            <a:endParaRPr lang="en-US" dirty="0" smtClean="0"/>
          </a:p>
          <a:p>
            <a:r>
              <a:rPr lang="en-US" dirty="0" smtClean="0"/>
              <a:t>Others – From the Floor</a:t>
            </a:r>
          </a:p>
        </p:txBody>
      </p:sp>
    </p:spTree>
    <p:extLst>
      <p:ext uri="{BB962C8B-B14F-4D97-AF65-F5344CB8AC3E}">
        <p14:creationId xmlns:p14="http://schemas.microsoft.com/office/powerpoint/2010/main" val="3717613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Grantmaking targets for 2014-2018</a:t>
            </a:r>
            <a:endParaRPr lang="en-US" dirty="0"/>
          </a:p>
        </p:txBody>
      </p:sp>
      <p:sp>
        <p:nvSpPr>
          <p:cNvPr id="3" name="Content Placeholder 2"/>
          <p:cNvSpPr>
            <a:spLocks noGrp="1"/>
          </p:cNvSpPr>
          <p:nvPr>
            <p:ph idx="1"/>
          </p:nvPr>
        </p:nvSpPr>
        <p:spPr>
          <a:xfrm>
            <a:off x="457200" y="1600200"/>
            <a:ext cx="8229600" cy="4376057"/>
          </a:xfrm>
        </p:spPr>
        <p:txBody>
          <a:bodyPr/>
          <a:lstStyle/>
          <a:p>
            <a:r>
              <a:rPr lang="en-US" dirty="0"/>
              <a:t>Mali, Burkina Faso, Uganda, Ethiopia, and </a:t>
            </a:r>
            <a:r>
              <a:rPr lang="en-US" dirty="0" smtClean="0"/>
              <a:t>Tanzania</a:t>
            </a:r>
          </a:p>
          <a:p>
            <a:r>
              <a:rPr lang="en-US" dirty="0" smtClean="0"/>
              <a:t>Primary focus on common bean, cowpea, groundnut, chickpea, with secondary focus on other legumes</a:t>
            </a:r>
          </a:p>
          <a:p>
            <a:r>
              <a:rPr lang="en-US" dirty="0" smtClean="0"/>
              <a:t>Increase legume grantmaking to 50% of overall portfolio</a:t>
            </a:r>
          </a:p>
          <a:p>
            <a:r>
              <a:rPr lang="en-US" dirty="0" smtClean="0"/>
              <a:t>60 post-graduate training opportunities (50% related to legumes) with at least half of all funded projects including either a MSc or PhD student. At minimum 1/3 of trainees will be women.</a:t>
            </a:r>
          </a:p>
          <a:p>
            <a:r>
              <a:rPr lang="en-US" dirty="0" smtClean="0"/>
              <a:t>Functioning FRNs in each region</a:t>
            </a:r>
          </a:p>
          <a:p>
            <a:endParaRPr lang="en-US" dirty="0" smtClean="0"/>
          </a:p>
          <a:p>
            <a:endParaRPr lang="en-US" dirty="0" smtClean="0"/>
          </a:p>
          <a:p>
            <a:endParaRPr lang="en-US" dirty="0"/>
          </a:p>
        </p:txBody>
      </p:sp>
    </p:spTree>
    <p:extLst>
      <p:ext uri="{BB962C8B-B14F-4D97-AF65-F5344CB8AC3E}">
        <p14:creationId xmlns:p14="http://schemas.microsoft.com/office/powerpoint/2010/main" val="261856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0975" y="1169988"/>
            <a:ext cx="3700463" cy="451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rot="16200000">
            <a:off x="7511279" y="2511165"/>
            <a:ext cx="2134110" cy="369332"/>
          </a:xfrm>
          <a:prstGeom prst="rect">
            <a:avLst/>
          </a:prstGeom>
          <a:noFill/>
        </p:spPr>
        <p:txBody>
          <a:bodyPr wrap="none" rtlCol="0">
            <a:spAutoFit/>
          </a:bodyPr>
          <a:lstStyle/>
          <a:p>
            <a:r>
              <a:rPr lang="de-DE" dirty="0" smtClean="0">
                <a:solidFill>
                  <a:srgbClr val="000000"/>
                </a:solidFill>
              </a:rPr>
              <a:t>Source: Eva </a:t>
            </a:r>
            <a:r>
              <a:rPr lang="de-DE" dirty="0" err="1" smtClean="0">
                <a:solidFill>
                  <a:srgbClr val="000000"/>
                </a:solidFill>
              </a:rPr>
              <a:t>Weltzien</a:t>
            </a:r>
            <a:endParaRPr lang="en-US" dirty="0">
              <a:solidFill>
                <a:srgbClr val="000000"/>
              </a:solidFill>
            </a:endParaRPr>
          </a:p>
        </p:txBody>
      </p:sp>
    </p:spTree>
    <p:extLst>
      <p:ext uri="{BB962C8B-B14F-4D97-AF65-F5344CB8AC3E}">
        <p14:creationId xmlns:p14="http://schemas.microsoft.com/office/powerpoint/2010/main" val="2798174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38200" y="304800"/>
            <a:ext cx="6400800" cy="810682"/>
          </a:xfrm>
        </p:spPr>
        <p:txBody>
          <a:bodyPr>
            <a:noAutofit/>
          </a:bodyPr>
          <a:lstStyle/>
          <a:p>
            <a:r>
              <a:rPr lang="es-BO" sz="4000" dirty="0" smtClean="0"/>
              <a:t>Apoyando a la Intensificación Agroecológico</a:t>
            </a:r>
            <a:endParaRPr lang="es-BO" sz="4000" dirty="0"/>
          </a:p>
        </p:txBody>
      </p:sp>
      <p:sp>
        <p:nvSpPr>
          <p:cNvPr id="5" name="Subtitle 4"/>
          <p:cNvSpPr>
            <a:spLocks noGrp="1"/>
          </p:cNvSpPr>
          <p:nvPr>
            <p:ph type="subTitle" idx="1"/>
          </p:nvPr>
        </p:nvSpPr>
        <p:spPr>
          <a:xfrm>
            <a:off x="1752600" y="1752600"/>
            <a:ext cx="7391400" cy="914400"/>
          </a:xfrm>
        </p:spPr>
        <p:txBody>
          <a:bodyPr>
            <a:normAutofit fontScale="85000" lnSpcReduction="10000"/>
          </a:bodyPr>
          <a:lstStyle/>
          <a:p>
            <a:r>
              <a:rPr lang="es-BO" dirty="0" smtClean="0"/>
              <a:t>--Redes de Investigación de los Agricultores (</a:t>
            </a:r>
            <a:r>
              <a:rPr lang="es-BO" dirty="0" err="1" smtClean="0"/>
              <a:t>RIAs</a:t>
            </a:r>
            <a:r>
              <a:rPr lang="es-BO" dirty="0" smtClean="0"/>
              <a:t>)</a:t>
            </a:r>
          </a:p>
          <a:p>
            <a:r>
              <a:rPr lang="es-BO" dirty="0" smtClean="0"/>
              <a:t>--IAE Intercambio (</a:t>
            </a:r>
            <a:r>
              <a:rPr lang="es-BO" dirty="0" err="1" smtClean="0"/>
              <a:t>AEIx</a:t>
            </a:r>
            <a:r>
              <a:rPr lang="es-BO" dirty="0" smtClean="0"/>
              <a:t>)</a:t>
            </a:r>
            <a:endParaRPr lang="es-BO" dirty="0"/>
          </a:p>
        </p:txBody>
      </p:sp>
      <p:sp>
        <p:nvSpPr>
          <p:cNvPr id="6" name="Rectangle 5"/>
          <p:cNvSpPr/>
          <p:nvPr/>
        </p:nvSpPr>
        <p:spPr>
          <a:xfrm>
            <a:off x="2520207" y="6243935"/>
            <a:ext cx="2674386" cy="461665"/>
          </a:xfrm>
          <a:prstGeom prst="rect">
            <a:avLst/>
          </a:prstGeom>
        </p:spPr>
        <p:txBody>
          <a:bodyPr wrap="none">
            <a:spAutoFit/>
          </a:bodyPr>
          <a:lstStyle/>
          <a:p>
            <a:r>
              <a:rPr lang="es-BO" sz="2400" dirty="0" err="1" smtClean="0">
                <a:solidFill>
                  <a:schemeClr val="bg1"/>
                </a:solidFill>
              </a:rPr>
              <a:t>Photo</a:t>
            </a:r>
            <a:r>
              <a:rPr lang="es-BO" sz="2400" dirty="0" smtClean="0">
                <a:solidFill>
                  <a:schemeClr val="bg1"/>
                </a:solidFill>
              </a:rPr>
              <a:t>: Doris </a:t>
            </a:r>
            <a:r>
              <a:rPr lang="es-BO" sz="2400" dirty="0" err="1" smtClean="0">
                <a:solidFill>
                  <a:schemeClr val="bg1"/>
                </a:solidFill>
              </a:rPr>
              <a:t>Chavez</a:t>
            </a:r>
            <a:endParaRPr lang="es-BO" sz="2400" dirty="0">
              <a:solidFill>
                <a:schemeClr val="bg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8334" y="3124200"/>
            <a:ext cx="4267200" cy="3200400"/>
          </a:xfrm>
          <a:prstGeom prst="rect">
            <a:avLst/>
          </a:prstGeom>
        </p:spPr>
      </p:pic>
    </p:spTree>
    <p:extLst>
      <p:ext uri="{BB962C8B-B14F-4D97-AF65-F5344CB8AC3E}">
        <p14:creationId xmlns:p14="http://schemas.microsoft.com/office/powerpoint/2010/main" val="41078039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77438" y="2339046"/>
            <a:ext cx="1127232" cy="923330"/>
          </a:xfrm>
          <a:prstGeom prst="rect">
            <a:avLst/>
          </a:prstGeom>
        </p:spPr>
        <p:style>
          <a:lnRef idx="2">
            <a:schemeClr val="accent4"/>
          </a:lnRef>
          <a:fillRef idx="1">
            <a:schemeClr val="lt1"/>
          </a:fillRef>
          <a:effectRef idx="0">
            <a:schemeClr val="accent4"/>
          </a:effectRef>
          <a:fontRef idx="minor">
            <a:schemeClr val="dk1"/>
          </a:fontRef>
        </p:style>
        <p:txBody>
          <a:bodyPr wrap="none" lIns="91440" tIns="45720" rIns="91440" bIns="45720">
            <a:spAutoFit/>
          </a:bodyPr>
          <a:lstStyle/>
          <a:p>
            <a:pPr algn="ctr"/>
            <a:r>
              <a:rPr lang="es-BO"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IAE</a:t>
            </a:r>
          </a:p>
        </p:txBody>
      </p:sp>
      <p:sp>
        <p:nvSpPr>
          <p:cNvPr id="5" name="TextBox 4"/>
          <p:cNvSpPr txBox="1"/>
          <p:nvPr/>
        </p:nvSpPr>
        <p:spPr>
          <a:xfrm>
            <a:off x="3420238" y="3360003"/>
            <a:ext cx="2142362" cy="830997"/>
          </a:xfrm>
          <a:prstGeom prst="rect">
            <a:avLst/>
          </a:prstGeom>
          <a:noFill/>
        </p:spPr>
        <p:txBody>
          <a:bodyPr wrap="square" rtlCol="0">
            <a:spAutoFit/>
          </a:bodyPr>
          <a:lstStyle/>
          <a:p>
            <a:pPr algn="ctr"/>
            <a:r>
              <a:rPr lang="es-BO" sz="2400" dirty="0" smtClean="0"/>
              <a:t>Intensificación agroecológico</a:t>
            </a:r>
            <a:endParaRPr lang="es-BO" sz="2400" dirty="0"/>
          </a:p>
        </p:txBody>
      </p:sp>
      <p:grpSp>
        <p:nvGrpSpPr>
          <p:cNvPr id="20" name="Group 19"/>
          <p:cNvGrpSpPr/>
          <p:nvPr/>
        </p:nvGrpSpPr>
        <p:grpSpPr>
          <a:xfrm>
            <a:off x="152400" y="741168"/>
            <a:ext cx="3124200" cy="5107361"/>
            <a:chOff x="152400" y="741168"/>
            <a:chExt cx="3124200" cy="5107361"/>
          </a:xfrm>
        </p:grpSpPr>
        <p:sp>
          <p:nvSpPr>
            <p:cNvPr id="11" name="TextBox 10"/>
            <p:cNvSpPr txBox="1"/>
            <p:nvPr/>
          </p:nvSpPr>
          <p:spPr>
            <a:xfrm>
              <a:off x="228600" y="741168"/>
              <a:ext cx="2362201" cy="830997"/>
            </a:xfrm>
            <a:prstGeom prst="rect">
              <a:avLst/>
            </a:prstGeom>
            <a:noFill/>
          </p:spPr>
          <p:txBody>
            <a:bodyPr wrap="square" rtlCol="0">
              <a:spAutoFit/>
            </a:bodyPr>
            <a:lstStyle/>
            <a:p>
              <a:pPr algn="ctr"/>
              <a:r>
                <a:rPr lang="es-BO" sz="2400" dirty="0" smtClean="0"/>
                <a:t>Base de evidencia de IAE</a:t>
              </a:r>
              <a:endParaRPr lang="es-BO" sz="2400" dirty="0"/>
            </a:p>
          </p:txBody>
        </p:sp>
        <p:sp>
          <p:nvSpPr>
            <p:cNvPr id="12" name="TextBox 11"/>
            <p:cNvSpPr txBox="1"/>
            <p:nvPr/>
          </p:nvSpPr>
          <p:spPr>
            <a:xfrm>
              <a:off x="152400" y="1847671"/>
              <a:ext cx="2438401" cy="1200329"/>
            </a:xfrm>
            <a:prstGeom prst="rect">
              <a:avLst/>
            </a:prstGeom>
            <a:noFill/>
          </p:spPr>
          <p:txBody>
            <a:bodyPr wrap="square" rtlCol="0">
              <a:spAutoFit/>
            </a:bodyPr>
            <a:lstStyle/>
            <a:p>
              <a:pPr algn="ctr"/>
              <a:r>
                <a:rPr lang="es-BO" sz="2400" dirty="0" smtClean="0"/>
                <a:t>Compartir; inspirar; </a:t>
              </a:r>
              <a:r>
                <a:rPr lang="es-BO" sz="2400" dirty="0"/>
                <a:t>conectar los puntos</a:t>
              </a:r>
            </a:p>
          </p:txBody>
        </p:sp>
        <p:sp>
          <p:nvSpPr>
            <p:cNvPr id="13" name="TextBox 12"/>
            <p:cNvSpPr txBox="1"/>
            <p:nvPr/>
          </p:nvSpPr>
          <p:spPr>
            <a:xfrm>
              <a:off x="228600" y="3407584"/>
              <a:ext cx="2209800" cy="830997"/>
            </a:xfrm>
            <a:prstGeom prst="rect">
              <a:avLst/>
            </a:prstGeom>
            <a:noFill/>
          </p:spPr>
          <p:txBody>
            <a:bodyPr wrap="square" rtlCol="0">
              <a:spAutoFit/>
            </a:bodyPr>
            <a:lstStyle/>
            <a:p>
              <a:pPr algn="ctr"/>
              <a:r>
                <a:rPr lang="es-BO" sz="2400" dirty="0" smtClean="0"/>
                <a:t>Implementar, adaptar, innovar</a:t>
              </a:r>
              <a:endParaRPr lang="es-BO" sz="2400" dirty="0"/>
            </a:p>
          </p:txBody>
        </p:sp>
        <p:sp>
          <p:nvSpPr>
            <p:cNvPr id="14" name="TextBox 13"/>
            <p:cNvSpPr txBox="1"/>
            <p:nvPr/>
          </p:nvSpPr>
          <p:spPr>
            <a:xfrm>
              <a:off x="228600" y="4648200"/>
              <a:ext cx="2286001" cy="1200329"/>
            </a:xfrm>
            <a:prstGeom prst="rect">
              <a:avLst/>
            </a:prstGeom>
            <a:noFill/>
          </p:spPr>
          <p:txBody>
            <a:bodyPr wrap="square" rtlCol="0">
              <a:spAutoFit/>
            </a:bodyPr>
            <a:lstStyle/>
            <a:p>
              <a:pPr algn="ctr"/>
              <a:r>
                <a:rPr lang="es-BO" sz="2400" dirty="0" smtClean="0"/>
                <a:t> Cadenas de valor; llegar al mercados</a:t>
              </a:r>
              <a:endParaRPr lang="es-BO" sz="2400" dirty="0"/>
            </a:p>
          </p:txBody>
        </p:sp>
        <p:sp>
          <p:nvSpPr>
            <p:cNvPr id="17" name="Right Brace 16"/>
            <p:cNvSpPr/>
            <p:nvPr/>
          </p:nvSpPr>
          <p:spPr>
            <a:xfrm>
              <a:off x="2133600" y="741169"/>
              <a:ext cx="1143000" cy="5107360"/>
            </a:xfrm>
            <a:prstGeom prst="rightBrace">
              <a:avLst>
                <a:gd name="adj1" fmla="val 8333"/>
                <a:gd name="adj2" fmla="val 4309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9" name="Group 18"/>
          <p:cNvGrpSpPr/>
          <p:nvPr/>
        </p:nvGrpSpPr>
        <p:grpSpPr>
          <a:xfrm>
            <a:off x="5715000" y="741168"/>
            <a:ext cx="3200400" cy="5107361"/>
            <a:chOff x="5715000" y="741168"/>
            <a:chExt cx="3200400" cy="5107361"/>
          </a:xfrm>
        </p:grpSpPr>
        <p:sp>
          <p:nvSpPr>
            <p:cNvPr id="6" name="TextBox 5"/>
            <p:cNvSpPr txBox="1"/>
            <p:nvPr/>
          </p:nvSpPr>
          <p:spPr>
            <a:xfrm>
              <a:off x="6605335" y="741169"/>
              <a:ext cx="2057401" cy="830997"/>
            </a:xfrm>
            <a:prstGeom prst="rect">
              <a:avLst/>
            </a:prstGeom>
            <a:noFill/>
          </p:spPr>
          <p:txBody>
            <a:bodyPr wrap="square" rtlCol="0">
              <a:spAutoFit/>
            </a:bodyPr>
            <a:lstStyle/>
            <a:p>
              <a:pPr algn="ctr"/>
              <a:r>
                <a:rPr lang="es-BO" sz="2400" dirty="0" smtClean="0"/>
                <a:t>Mejores medias de vida</a:t>
              </a:r>
              <a:endParaRPr lang="es-BO" sz="2400" dirty="0"/>
            </a:p>
          </p:txBody>
        </p:sp>
        <p:sp>
          <p:nvSpPr>
            <p:cNvPr id="8" name="TextBox 7"/>
            <p:cNvSpPr txBox="1"/>
            <p:nvPr/>
          </p:nvSpPr>
          <p:spPr>
            <a:xfrm>
              <a:off x="6605336" y="2211164"/>
              <a:ext cx="2057401" cy="830997"/>
            </a:xfrm>
            <a:prstGeom prst="rect">
              <a:avLst/>
            </a:prstGeom>
            <a:noFill/>
          </p:spPr>
          <p:txBody>
            <a:bodyPr wrap="square" rtlCol="0">
              <a:spAutoFit/>
            </a:bodyPr>
            <a:lstStyle/>
            <a:p>
              <a:pPr algn="ctr"/>
              <a:r>
                <a:rPr lang="es-BO" sz="2400" dirty="0" smtClean="0"/>
                <a:t>Mejor nutrición</a:t>
              </a:r>
              <a:endParaRPr lang="es-BO" sz="2400" dirty="0"/>
            </a:p>
          </p:txBody>
        </p:sp>
        <p:sp>
          <p:nvSpPr>
            <p:cNvPr id="9" name="TextBox 8"/>
            <p:cNvSpPr txBox="1"/>
            <p:nvPr/>
          </p:nvSpPr>
          <p:spPr>
            <a:xfrm>
              <a:off x="6406899" y="3801070"/>
              <a:ext cx="2508501" cy="1569660"/>
            </a:xfrm>
            <a:prstGeom prst="rect">
              <a:avLst/>
            </a:prstGeom>
            <a:noFill/>
          </p:spPr>
          <p:txBody>
            <a:bodyPr wrap="square" rtlCol="0">
              <a:spAutoFit/>
            </a:bodyPr>
            <a:lstStyle/>
            <a:p>
              <a:pPr algn="ctr"/>
              <a:r>
                <a:rPr lang="es-BO" sz="2400" dirty="0" smtClean="0"/>
                <a:t>Mas sostenibilidad, menos daño al medio ambiente</a:t>
              </a:r>
              <a:endParaRPr lang="es-BO" sz="2400" dirty="0"/>
            </a:p>
          </p:txBody>
        </p:sp>
        <p:sp>
          <p:nvSpPr>
            <p:cNvPr id="18" name="Left Brace 17"/>
            <p:cNvSpPr/>
            <p:nvPr/>
          </p:nvSpPr>
          <p:spPr>
            <a:xfrm>
              <a:off x="5715000" y="741168"/>
              <a:ext cx="1066800" cy="5107361"/>
            </a:xfrm>
            <a:prstGeom prst="leftBrace">
              <a:avLst>
                <a:gd name="adj1" fmla="val 8333"/>
                <a:gd name="adj2" fmla="val 4152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71059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68238" y="2209800"/>
            <a:ext cx="1127232" cy="923330"/>
          </a:xfrm>
          <a:prstGeom prst="rect">
            <a:avLst/>
          </a:prstGeom>
        </p:spPr>
        <p:style>
          <a:lnRef idx="2">
            <a:schemeClr val="accent4"/>
          </a:lnRef>
          <a:fillRef idx="1">
            <a:schemeClr val="lt1"/>
          </a:fillRef>
          <a:effectRef idx="0">
            <a:schemeClr val="accent4"/>
          </a:effectRef>
          <a:fontRef idx="minor">
            <a:schemeClr val="dk1"/>
          </a:fontRef>
        </p:style>
        <p:txBody>
          <a:bodyPr wrap="none" lIns="91440" tIns="45720" rIns="91440" bIns="45720">
            <a:spAutoFit/>
          </a:bodyPr>
          <a:lstStyle/>
          <a:p>
            <a:pPr algn="ctr"/>
            <a:r>
              <a:rPr lang="es-BO"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IAE</a:t>
            </a:r>
          </a:p>
        </p:txBody>
      </p:sp>
      <p:sp>
        <p:nvSpPr>
          <p:cNvPr id="3" name="TextBox 2"/>
          <p:cNvSpPr txBox="1"/>
          <p:nvPr/>
        </p:nvSpPr>
        <p:spPr>
          <a:xfrm>
            <a:off x="5934838" y="3283803"/>
            <a:ext cx="2142362" cy="830997"/>
          </a:xfrm>
          <a:prstGeom prst="rect">
            <a:avLst/>
          </a:prstGeom>
          <a:noFill/>
        </p:spPr>
        <p:txBody>
          <a:bodyPr wrap="square" rtlCol="0">
            <a:spAutoFit/>
          </a:bodyPr>
          <a:lstStyle/>
          <a:p>
            <a:pPr algn="ctr"/>
            <a:r>
              <a:rPr lang="es-BO" sz="2400" dirty="0" smtClean="0"/>
              <a:t>Intensificación agroecológico</a:t>
            </a:r>
            <a:endParaRPr lang="es-BO" sz="2400" dirty="0"/>
          </a:p>
        </p:txBody>
      </p:sp>
      <p:sp>
        <p:nvSpPr>
          <p:cNvPr id="4" name="Rectangle 3"/>
          <p:cNvSpPr/>
          <p:nvPr/>
        </p:nvSpPr>
        <p:spPr>
          <a:xfrm>
            <a:off x="839006" y="3415605"/>
            <a:ext cx="2742394" cy="1384995"/>
          </a:xfrm>
          <a:prstGeom prst="rect">
            <a:avLst/>
          </a:prstGeom>
        </p:spPr>
        <p:txBody>
          <a:bodyPr wrap="square">
            <a:spAutoFit/>
          </a:bodyPr>
          <a:lstStyle/>
          <a:p>
            <a:pPr algn="ctr"/>
            <a:r>
              <a:rPr lang="es-BO" sz="2800" dirty="0" smtClean="0"/>
              <a:t>Compartir los principios, evidencia y casos</a:t>
            </a:r>
            <a:endParaRPr lang="es-BO" sz="2800" dirty="0"/>
          </a:p>
        </p:txBody>
      </p:sp>
      <p:sp>
        <p:nvSpPr>
          <p:cNvPr id="5" name="Rectangle 4"/>
          <p:cNvSpPr/>
          <p:nvPr/>
        </p:nvSpPr>
        <p:spPr>
          <a:xfrm>
            <a:off x="609600" y="1066800"/>
            <a:ext cx="3276600" cy="954107"/>
          </a:xfrm>
          <a:prstGeom prst="rect">
            <a:avLst/>
          </a:prstGeom>
        </p:spPr>
        <p:txBody>
          <a:bodyPr wrap="square">
            <a:spAutoFit/>
          </a:bodyPr>
          <a:lstStyle/>
          <a:p>
            <a:pPr algn="ctr"/>
            <a:r>
              <a:rPr lang="es-BO" sz="2800" dirty="0" smtClean="0"/>
              <a:t>Generar la base </a:t>
            </a:r>
            <a:r>
              <a:rPr lang="es-BO" sz="2800" dirty="0"/>
              <a:t>de evidencia de </a:t>
            </a:r>
            <a:r>
              <a:rPr lang="es-BO" sz="2800" dirty="0" smtClean="0"/>
              <a:t>IAE</a:t>
            </a:r>
            <a:endParaRPr lang="es-BO" sz="2800" dirty="0"/>
          </a:p>
        </p:txBody>
      </p:sp>
      <p:sp>
        <p:nvSpPr>
          <p:cNvPr id="6" name="Down Arrow 5"/>
          <p:cNvSpPr/>
          <p:nvPr/>
        </p:nvSpPr>
        <p:spPr>
          <a:xfrm>
            <a:off x="1943100" y="2286000"/>
            <a:ext cx="456797" cy="90993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Brace 6"/>
          <p:cNvSpPr/>
          <p:nvPr/>
        </p:nvSpPr>
        <p:spPr>
          <a:xfrm>
            <a:off x="4114800" y="1143000"/>
            <a:ext cx="1143000" cy="3733800"/>
          </a:xfrm>
          <a:prstGeom prst="rightBrace">
            <a:avLst>
              <a:gd name="adj1" fmla="val 8333"/>
              <a:gd name="adj2" fmla="val 4309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Down Arrow 7"/>
          <p:cNvSpPr/>
          <p:nvPr/>
        </p:nvSpPr>
        <p:spPr>
          <a:xfrm rot="16200000">
            <a:off x="5439393" y="2513482"/>
            <a:ext cx="300335" cy="45496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30282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err="1" smtClean="0"/>
              <a:t>Redes</a:t>
            </a:r>
            <a:r>
              <a:rPr lang="en-US" dirty="0" smtClean="0"/>
              <a:t> </a:t>
            </a:r>
            <a:r>
              <a:rPr lang="en-US" dirty="0"/>
              <a:t>de </a:t>
            </a:r>
            <a:r>
              <a:rPr lang="en-US" dirty="0" err="1" smtClean="0"/>
              <a:t>Investigación</a:t>
            </a:r>
            <a:r>
              <a:rPr lang="en-US" dirty="0" smtClean="0"/>
              <a:t> de los </a:t>
            </a:r>
            <a:r>
              <a:rPr lang="en-US" dirty="0" err="1" smtClean="0"/>
              <a:t>Agricultores</a:t>
            </a:r>
            <a:r>
              <a:rPr lang="en-US" dirty="0" smtClean="0"/>
              <a:t> (RIA)</a:t>
            </a:r>
            <a:endParaRPr lang="en-US" dirty="0"/>
          </a:p>
        </p:txBody>
      </p:sp>
      <p:sp>
        <p:nvSpPr>
          <p:cNvPr id="7" name="Subtitle 6"/>
          <p:cNvSpPr>
            <a:spLocks noGrp="1"/>
          </p:cNvSpPr>
          <p:nvPr>
            <p:ph type="subTitle" idx="4294967295"/>
          </p:nvPr>
        </p:nvSpPr>
        <p:spPr>
          <a:xfrm>
            <a:off x="304800" y="1676400"/>
            <a:ext cx="4191000" cy="4419026"/>
          </a:xfrm>
        </p:spPr>
        <p:txBody>
          <a:bodyPr>
            <a:normAutofit/>
          </a:bodyPr>
          <a:lstStyle/>
          <a:p>
            <a:pPr marL="457200" indent="-457200">
              <a:buFont typeface="Arial" panose="020B0604020202020204" pitchFamily="34" charset="0"/>
              <a:buChar char="•"/>
            </a:pPr>
            <a:r>
              <a:rPr lang="es-ES" dirty="0"/>
              <a:t>Una innovación social </a:t>
            </a:r>
            <a:endParaRPr lang="es-ES" dirty="0" smtClean="0"/>
          </a:p>
          <a:p>
            <a:pPr marL="457200" indent="-457200">
              <a:buFont typeface="Arial" panose="020B0604020202020204" pitchFamily="34" charset="0"/>
              <a:buChar char="•"/>
            </a:pPr>
            <a:r>
              <a:rPr lang="es-ES" dirty="0" smtClean="0"/>
              <a:t>Una manera de </a:t>
            </a:r>
            <a:r>
              <a:rPr lang="es-ES" dirty="0"/>
              <a:t>vincular los procesos de innovación social y técnica </a:t>
            </a:r>
            <a:endParaRPr lang="es-ES" dirty="0" smtClean="0"/>
          </a:p>
          <a:p>
            <a:pPr marL="457200" indent="-457200">
              <a:buFont typeface="Arial" panose="020B0604020202020204" pitchFamily="34" charset="0"/>
              <a:buChar char="•"/>
            </a:pPr>
            <a:r>
              <a:rPr lang="es-ES" dirty="0" smtClean="0"/>
              <a:t>Un </a:t>
            </a:r>
            <a:r>
              <a:rPr lang="es-ES" dirty="0"/>
              <a:t>tipo de enfoque de investigación participativa </a:t>
            </a:r>
          </a:p>
          <a:p>
            <a:pPr marL="457200" indent="-457200">
              <a:buFont typeface="Arial" panose="020B0604020202020204" pitchFamily="34" charset="0"/>
              <a:buChar char="•"/>
            </a:pPr>
            <a:r>
              <a:rPr lang="es-ES" dirty="0" smtClean="0"/>
              <a:t>Una </a:t>
            </a:r>
            <a:r>
              <a:rPr lang="es-ES" dirty="0"/>
              <a:t>clase de prueba </a:t>
            </a:r>
            <a:r>
              <a:rPr lang="es-ES" dirty="0" err="1"/>
              <a:t>multi</a:t>
            </a:r>
            <a:r>
              <a:rPr lang="es-ES" dirty="0"/>
              <a:t>-entorno</a:t>
            </a:r>
            <a:endParaRPr lang="en-US" dirty="0" smtClean="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3581" r="3866"/>
          <a:stretch/>
        </p:blipFill>
        <p:spPr>
          <a:xfrm>
            <a:off x="4436918" y="1905000"/>
            <a:ext cx="4386240" cy="3199827"/>
          </a:xfrm>
          <a:prstGeom prst="rect">
            <a:avLst/>
          </a:prstGeom>
        </p:spPr>
      </p:pic>
    </p:spTree>
    <p:extLst>
      <p:ext uri="{BB962C8B-B14F-4D97-AF65-F5344CB8AC3E}">
        <p14:creationId xmlns:p14="http://schemas.microsoft.com/office/powerpoint/2010/main" val="34551620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dirty="0" err="1" smtClean="0"/>
              <a:t>Porque</a:t>
            </a:r>
            <a:r>
              <a:rPr lang="en-US" dirty="0" smtClean="0"/>
              <a:t> </a:t>
            </a:r>
            <a:r>
              <a:rPr lang="en-US" dirty="0" err="1" smtClean="0"/>
              <a:t>desarollar</a:t>
            </a:r>
            <a:r>
              <a:rPr lang="en-US" dirty="0" smtClean="0"/>
              <a:t> </a:t>
            </a:r>
            <a:r>
              <a:rPr lang="en-US" dirty="0" err="1" smtClean="0"/>
              <a:t>las</a:t>
            </a:r>
            <a:r>
              <a:rPr lang="en-US" dirty="0" smtClean="0"/>
              <a:t> RIAs?</a:t>
            </a:r>
            <a:endParaRPr lang="en-US" dirty="0"/>
          </a:p>
        </p:txBody>
      </p:sp>
      <p:sp>
        <p:nvSpPr>
          <p:cNvPr id="3" name="Content Placeholder 2"/>
          <p:cNvSpPr>
            <a:spLocks noGrp="1"/>
          </p:cNvSpPr>
          <p:nvPr>
            <p:ph idx="1"/>
          </p:nvPr>
        </p:nvSpPr>
        <p:spPr>
          <a:xfrm>
            <a:off x="0" y="1371600"/>
            <a:ext cx="5943600" cy="4528609"/>
          </a:xfrm>
        </p:spPr>
        <p:txBody>
          <a:bodyPr>
            <a:noAutofit/>
          </a:bodyPr>
          <a:lstStyle/>
          <a:p>
            <a:r>
              <a:rPr lang="es-ES" sz="2800" dirty="0" smtClean="0"/>
              <a:t>Limitaciones del modelo </a:t>
            </a:r>
            <a:r>
              <a:rPr lang="es-ES" sz="2800" dirty="0"/>
              <a:t>de I + </a:t>
            </a:r>
            <a:r>
              <a:rPr lang="es-ES" sz="2800" dirty="0" smtClean="0"/>
              <a:t>D</a:t>
            </a:r>
          </a:p>
          <a:p>
            <a:pPr lvl="1"/>
            <a:r>
              <a:rPr lang="es-ES" sz="2400" dirty="0" smtClean="0"/>
              <a:t>Opciones </a:t>
            </a:r>
            <a:r>
              <a:rPr lang="es-ES" sz="2400" dirty="0"/>
              <a:t>interactúan </a:t>
            </a:r>
            <a:r>
              <a:rPr lang="es-ES" sz="2400" dirty="0" smtClean="0"/>
              <a:t>con </a:t>
            </a:r>
            <a:r>
              <a:rPr lang="es-ES" sz="2400" dirty="0"/>
              <a:t>contextos (</a:t>
            </a:r>
            <a:r>
              <a:rPr lang="es-ES" sz="2400" dirty="0" smtClean="0"/>
              <a:t>OXC)</a:t>
            </a:r>
          </a:p>
          <a:p>
            <a:pPr lvl="1"/>
            <a:r>
              <a:rPr lang="es-ES" sz="2400" dirty="0" smtClean="0"/>
              <a:t>Instituciones </a:t>
            </a:r>
            <a:r>
              <a:rPr lang="es-ES" sz="2400" dirty="0"/>
              <a:t>de investigación, de extensión </a:t>
            </a:r>
            <a:r>
              <a:rPr lang="es-ES" sz="2400" dirty="0" smtClean="0"/>
              <a:t>– somos limitadas</a:t>
            </a:r>
          </a:p>
          <a:p>
            <a:pPr lvl="1"/>
            <a:r>
              <a:rPr lang="es-ES" sz="2400" dirty="0" smtClean="0"/>
              <a:t>Necesidad </a:t>
            </a:r>
            <a:r>
              <a:rPr lang="es-ES" sz="2400" dirty="0"/>
              <a:t>base de </a:t>
            </a:r>
            <a:r>
              <a:rPr lang="es-ES" sz="2400" dirty="0" smtClean="0"/>
              <a:t>evidencia para IAE</a:t>
            </a:r>
          </a:p>
          <a:p>
            <a:r>
              <a:rPr lang="es-ES" sz="2800" dirty="0" smtClean="0"/>
              <a:t>Oportunidades </a:t>
            </a:r>
          </a:p>
          <a:p>
            <a:pPr lvl="1"/>
            <a:r>
              <a:rPr lang="es-ES" sz="2400" dirty="0" smtClean="0"/>
              <a:t>La </a:t>
            </a:r>
            <a:r>
              <a:rPr lang="es-ES" sz="2400" dirty="0"/>
              <a:t>innovación social como base para la innovación técnica </a:t>
            </a:r>
            <a:endParaRPr lang="es-ES" sz="2400" dirty="0" smtClean="0"/>
          </a:p>
          <a:p>
            <a:pPr lvl="1"/>
            <a:r>
              <a:rPr lang="es-ES" sz="2400" dirty="0" smtClean="0"/>
              <a:t>Nuevas posibilidades con de </a:t>
            </a:r>
            <a:r>
              <a:rPr lang="es-ES" sz="2400" dirty="0"/>
              <a:t>las TIC </a:t>
            </a:r>
            <a:endParaRPr lang="es-ES" sz="2400" dirty="0" smtClean="0"/>
          </a:p>
        </p:txBody>
      </p:sp>
      <p:pic>
        <p:nvPicPr>
          <p:cNvPr id="7" name="Content Placeholder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3600" y="1782362"/>
            <a:ext cx="2817668" cy="2113251"/>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4546" t="8283" r="7120" b="24040"/>
          <a:stretch/>
        </p:blipFill>
        <p:spPr>
          <a:xfrm>
            <a:off x="5953598" y="4394941"/>
            <a:ext cx="2788620" cy="1602380"/>
          </a:xfrm>
          <a:prstGeom prst="rect">
            <a:avLst/>
          </a:prstGeom>
        </p:spPr>
      </p:pic>
    </p:spTree>
    <p:extLst>
      <p:ext uri="{BB962C8B-B14F-4D97-AF65-F5344CB8AC3E}">
        <p14:creationId xmlns:p14="http://schemas.microsoft.com/office/powerpoint/2010/main" val="17570071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686800" cy="1216754"/>
          </a:xfrm>
        </p:spPr>
        <p:txBody>
          <a:bodyPr>
            <a:normAutofit fontScale="90000"/>
          </a:bodyPr>
          <a:lstStyle/>
          <a:p>
            <a:r>
              <a:rPr lang="es-ES" dirty="0"/>
              <a:t>Recomendaciones </a:t>
            </a:r>
            <a:r>
              <a:rPr lang="es-ES" dirty="0" smtClean="0"/>
              <a:t>globales v. </a:t>
            </a:r>
            <a:r>
              <a:rPr lang="es-ES" dirty="0" err="1"/>
              <a:t>ag</a:t>
            </a:r>
            <a:r>
              <a:rPr lang="es-ES" dirty="0"/>
              <a:t> </a:t>
            </a:r>
            <a:r>
              <a:rPr lang="es-ES" dirty="0" smtClean="0"/>
              <a:t>de precisión</a:t>
            </a:r>
            <a:endParaRPr lang="en-US"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973" t="18182" r="37899" b="19538"/>
          <a:stretch/>
        </p:blipFill>
        <p:spPr bwMode="auto">
          <a:xfrm>
            <a:off x="1313411" y="1387642"/>
            <a:ext cx="6001789" cy="4555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846095" y="2286000"/>
            <a:ext cx="4572000" cy="1569660"/>
          </a:xfrm>
          <a:prstGeom prst="rect">
            <a:avLst/>
          </a:prstGeom>
          <a:solidFill>
            <a:schemeClr val="bg1"/>
          </a:solidFill>
        </p:spPr>
        <p:txBody>
          <a:bodyPr>
            <a:spAutoFit/>
          </a:bodyPr>
          <a:lstStyle/>
          <a:p>
            <a:r>
              <a:rPr lang="es-ES" sz="2400" dirty="0"/>
              <a:t>Si vale la pena la gestión de cada metro de otra manera, ¿por qué manejar un país como si fuera uniforme?</a:t>
            </a:r>
            <a:endParaRPr lang="en-US" sz="2400" dirty="0"/>
          </a:p>
        </p:txBody>
      </p:sp>
    </p:spTree>
    <p:extLst>
      <p:ext uri="{BB962C8B-B14F-4D97-AF65-F5344CB8AC3E}">
        <p14:creationId xmlns:p14="http://schemas.microsoft.com/office/powerpoint/2010/main" val="31804608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5562600"/>
            <a:ext cx="9144000" cy="12954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26" name="Object 2"/>
          <p:cNvGraphicFramePr>
            <a:graphicFrameLocks noChangeAspect="1"/>
          </p:cNvGraphicFramePr>
          <p:nvPr/>
        </p:nvGraphicFramePr>
        <p:xfrm>
          <a:off x="304800" y="0"/>
          <a:ext cx="6019800" cy="3567113"/>
        </p:xfrm>
        <a:graphic>
          <a:graphicData uri="http://schemas.openxmlformats.org/presentationml/2006/ole">
            <mc:AlternateContent xmlns:mc="http://schemas.openxmlformats.org/markup-compatibility/2006">
              <mc:Choice xmlns:v="urn:schemas-microsoft-com:vml" Requires="v">
                <p:oleObj spid="_x0000_s2258" name="Chart" r:id="rId4" imgW="5669280" imgH="3360420" progId="Excel.Sheet.8">
                  <p:embed/>
                </p:oleObj>
              </mc:Choice>
              <mc:Fallback>
                <p:oleObj name="Chart" r:id="rId4" imgW="5669280" imgH="336042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0"/>
                        <a:ext cx="6019800" cy="356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8" name="Text Box 3"/>
          <p:cNvSpPr txBox="1">
            <a:spLocks noChangeArrowheads="1"/>
          </p:cNvSpPr>
          <p:nvPr/>
        </p:nvSpPr>
        <p:spPr bwMode="auto">
          <a:xfrm>
            <a:off x="6553200" y="5943600"/>
            <a:ext cx="2456891" cy="830997"/>
          </a:xfrm>
          <a:prstGeom prst="rect">
            <a:avLst/>
          </a:prstGeom>
          <a:noFill/>
          <a:ln w="9525">
            <a:noFill/>
            <a:miter lim="800000"/>
            <a:headEnd/>
            <a:tailEnd/>
          </a:ln>
        </p:spPr>
        <p:txBody>
          <a:bodyPr wrap="none">
            <a:spAutoFit/>
          </a:bodyPr>
          <a:lstStyle/>
          <a:p>
            <a:r>
              <a:rPr lang="en-US" sz="2400" dirty="0"/>
              <a:t>J. Andrade-</a:t>
            </a:r>
            <a:r>
              <a:rPr lang="en-US" sz="2400" dirty="0" err="1"/>
              <a:t>Piedra</a:t>
            </a:r>
            <a:r>
              <a:rPr lang="en-US" sz="2400" dirty="0"/>
              <a:t>,</a:t>
            </a:r>
            <a:br>
              <a:rPr lang="en-US" sz="2400" dirty="0"/>
            </a:br>
            <a:r>
              <a:rPr lang="en-US" sz="2400" dirty="0"/>
              <a:t> CIP &amp; Cornell</a:t>
            </a:r>
          </a:p>
        </p:txBody>
      </p:sp>
      <p:graphicFrame>
        <p:nvGraphicFramePr>
          <p:cNvPr id="1027" name="Object 4"/>
          <p:cNvGraphicFramePr>
            <a:graphicFrameLocks noChangeAspect="1"/>
          </p:cNvGraphicFramePr>
          <p:nvPr/>
        </p:nvGraphicFramePr>
        <p:xfrm>
          <a:off x="304800" y="3200400"/>
          <a:ext cx="6019800" cy="3568700"/>
        </p:xfrm>
        <a:graphic>
          <a:graphicData uri="http://schemas.openxmlformats.org/presentationml/2006/ole">
            <mc:AlternateContent xmlns:mc="http://schemas.openxmlformats.org/markup-compatibility/2006">
              <mc:Choice xmlns:v="urn:schemas-microsoft-com:vml" Requires="v">
                <p:oleObj spid="_x0000_s2259" name="Chart" r:id="rId6" imgW="5669280" imgH="3360420" progId="Excel.Sheet.8">
                  <p:embed/>
                </p:oleObj>
              </mc:Choice>
              <mc:Fallback>
                <p:oleObj name="Chart" r:id="rId6" imgW="5669280" imgH="3360420" progId="Excel.Shee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 y="3200400"/>
                        <a:ext cx="6019800" cy="356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9" name="Text Box 5"/>
          <p:cNvSpPr txBox="1">
            <a:spLocks noChangeArrowheads="1"/>
          </p:cNvSpPr>
          <p:nvPr/>
        </p:nvSpPr>
        <p:spPr bwMode="auto">
          <a:xfrm>
            <a:off x="6613525" y="265113"/>
            <a:ext cx="2378075" cy="2246769"/>
          </a:xfrm>
          <a:prstGeom prst="rect">
            <a:avLst/>
          </a:prstGeom>
          <a:noFill/>
          <a:ln w="9525">
            <a:noFill/>
            <a:miter lim="800000"/>
            <a:headEnd/>
            <a:tailEnd/>
          </a:ln>
        </p:spPr>
        <p:txBody>
          <a:bodyPr wrap="square">
            <a:spAutoFit/>
          </a:bodyPr>
          <a:lstStyle/>
          <a:p>
            <a:r>
              <a:rPr lang="es-ES" sz="2800" dirty="0"/>
              <a:t>Desempeño de la resistencia es muy dependiente del tiempo</a:t>
            </a:r>
            <a:endParaRPr lang="en-US" sz="2800" dirty="0"/>
          </a:p>
        </p:txBody>
      </p:sp>
      <p:grpSp>
        <p:nvGrpSpPr>
          <p:cNvPr id="6" name="Group 2"/>
          <p:cNvGrpSpPr>
            <a:grpSpLocks/>
          </p:cNvGrpSpPr>
          <p:nvPr/>
        </p:nvGrpSpPr>
        <p:grpSpPr bwMode="auto">
          <a:xfrm>
            <a:off x="6629400" y="2743200"/>
            <a:ext cx="2209800" cy="2152723"/>
            <a:chOff x="386" y="866"/>
            <a:chExt cx="1152" cy="1393"/>
          </a:xfrm>
        </p:grpSpPr>
        <p:pic>
          <p:nvPicPr>
            <p:cNvPr id="7" name="Picture 3"/>
            <p:cNvPicPr>
              <a:picLocks noChangeAspect="1" noChangeArrowheads="1"/>
            </p:cNvPicPr>
            <p:nvPr/>
          </p:nvPicPr>
          <p:blipFill>
            <a:blip r:embed="rId8" cstate="print"/>
            <a:srcRect/>
            <a:stretch>
              <a:fillRect/>
            </a:stretch>
          </p:blipFill>
          <p:spPr bwMode="auto">
            <a:xfrm>
              <a:off x="386" y="866"/>
              <a:ext cx="1152" cy="1393"/>
            </a:xfrm>
            <a:prstGeom prst="rect">
              <a:avLst/>
            </a:prstGeom>
            <a:noFill/>
            <a:ln w="9525">
              <a:noFill/>
              <a:miter lim="800000"/>
              <a:headEnd/>
              <a:tailEnd/>
            </a:ln>
          </p:spPr>
        </p:pic>
        <p:pic>
          <p:nvPicPr>
            <p:cNvPr id="8" name="Picture 4"/>
            <p:cNvPicPr>
              <a:picLocks noChangeAspect="1" noChangeArrowheads="1"/>
            </p:cNvPicPr>
            <p:nvPr/>
          </p:nvPicPr>
          <p:blipFill>
            <a:blip r:embed="rId9" cstate="print"/>
            <a:srcRect/>
            <a:stretch>
              <a:fillRect/>
            </a:stretch>
          </p:blipFill>
          <p:spPr bwMode="auto">
            <a:xfrm>
              <a:off x="386" y="866"/>
              <a:ext cx="1152" cy="1393"/>
            </a:xfrm>
            <a:prstGeom prst="rect">
              <a:avLst/>
            </a:prstGeom>
            <a:noFill/>
            <a:ln w="9525">
              <a:noFill/>
              <a:miter lim="800000"/>
              <a:headEnd/>
              <a:tailEnd/>
            </a:ln>
          </p:spPr>
        </p:pic>
      </p:grpSp>
    </p:spTree>
    <p:extLst>
      <p:ext uri="{BB962C8B-B14F-4D97-AF65-F5344CB8AC3E}">
        <p14:creationId xmlns:p14="http://schemas.microsoft.com/office/powerpoint/2010/main" val="40322820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Contextos</a:t>
            </a:r>
            <a:r>
              <a:rPr lang="en-US" dirty="0" smtClean="0"/>
              <a:t> </a:t>
            </a:r>
            <a:r>
              <a:rPr lang="en-US" dirty="0" err="1" smtClean="0"/>
              <a:t>tienen</a:t>
            </a:r>
            <a:r>
              <a:rPr lang="en-US" dirty="0" smtClean="0"/>
              <a:t> </a:t>
            </a:r>
            <a:r>
              <a:rPr lang="en-US" dirty="0" err="1" smtClean="0"/>
              <a:t>sus</a:t>
            </a:r>
            <a:r>
              <a:rPr lang="en-US" dirty="0" smtClean="0"/>
              <a:t> </a:t>
            </a:r>
            <a:r>
              <a:rPr lang="en-US" dirty="0" err="1" smtClean="0"/>
              <a:t>dimensiones</a:t>
            </a:r>
            <a:endParaRPr lang="en-US" dirty="0"/>
          </a:p>
        </p:txBody>
      </p:sp>
      <p:sp>
        <p:nvSpPr>
          <p:cNvPr id="4" name="Content Placeholder 3"/>
          <p:cNvSpPr>
            <a:spLocks noGrp="1"/>
          </p:cNvSpPr>
          <p:nvPr>
            <p:ph sz="half" idx="1"/>
          </p:nvPr>
        </p:nvSpPr>
        <p:spPr>
          <a:xfrm>
            <a:off x="457200" y="1447800"/>
            <a:ext cx="4038600" cy="4525963"/>
          </a:xfrm>
        </p:spPr>
        <p:txBody>
          <a:bodyPr/>
          <a:lstStyle/>
          <a:p>
            <a:r>
              <a:rPr lang="es-BO" dirty="0" smtClean="0"/>
              <a:t>Sociales</a:t>
            </a:r>
          </a:p>
          <a:p>
            <a:pPr lvl="1"/>
            <a:r>
              <a:rPr lang="es-BO" dirty="0" smtClean="0"/>
              <a:t>Productores varían en sus recursos, tierras, prioridades, intereses, grado de integración con mercados…</a:t>
            </a:r>
          </a:p>
          <a:p>
            <a:r>
              <a:rPr lang="es-BO" dirty="0" err="1" smtClean="0"/>
              <a:t>Biofisicos</a:t>
            </a:r>
            <a:endParaRPr lang="es-BO" dirty="0" smtClean="0"/>
          </a:p>
          <a:p>
            <a:pPr lvl="1"/>
            <a:r>
              <a:rPr lang="es-BO" dirty="0" smtClean="0"/>
              <a:t>Fincas varían en sus suelos, plagas, agua, etc.</a:t>
            </a:r>
            <a:endParaRPr lang="es-BO"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36588" y="1371600"/>
            <a:ext cx="3200400" cy="4267200"/>
          </a:xfrm>
        </p:spPr>
      </p:pic>
      <p:sp>
        <p:nvSpPr>
          <p:cNvPr id="7" name="TextBox 6"/>
          <p:cNvSpPr txBox="1"/>
          <p:nvPr/>
        </p:nvSpPr>
        <p:spPr>
          <a:xfrm>
            <a:off x="6024023" y="5638800"/>
            <a:ext cx="1900777" cy="369332"/>
          </a:xfrm>
          <a:prstGeom prst="rect">
            <a:avLst/>
          </a:prstGeom>
          <a:noFill/>
        </p:spPr>
        <p:txBody>
          <a:bodyPr wrap="none" rtlCol="0">
            <a:spAutoFit/>
          </a:bodyPr>
          <a:lstStyle/>
          <a:p>
            <a:r>
              <a:rPr lang="en-US" dirty="0" smtClean="0"/>
              <a:t>Photo:  Irene Roca</a:t>
            </a:r>
            <a:endParaRPr lang="en-US" dirty="0"/>
          </a:p>
        </p:txBody>
      </p:sp>
      <p:sp>
        <p:nvSpPr>
          <p:cNvPr id="8" name="TextBox 7"/>
          <p:cNvSpPr txBox="1"/>
          <p:nvPr/>
        </p:nvSpPr>
        <p:spPr>
          <a:xfrm>
            <a:off x="228600" y="4800600"/>
            <a:ext cx="4343400" cy="1200329"/>
          </a:xfrm>
          <a:prstGeom prst="rect">
            <a:avLst/>
          </a:prstGeom>
          <a:noFill/>
        </p:spPr>
        <p:txBody>
          <a:bodyPr wrap="square" rtlCol="0">
            <a:spAutoFit/>
          </a:bodyPr>
          <a:lstStyle/>
          <a:p>
            <a:pPr algn="ctr"/>
            <a:r>
              <a:rPr lang="en-US" sz="2400" dirty="0" smtClean="0">
                <a:sym typeface="Wingdings" panose="05000000000000000000" pitchFamily="2" charset="2"/>
              </a:rPr>
              <a:t> RIAs </a:t>
            </a:r>
            <a:r>
              <a:rPr lang="en-US" sz="2400" dirty="0" err="1" smtClean="0">
                <a:sym typeface="Wingdings" panose="05000000000000000000" pitchFamily="2" charset="2"/>
              </a:rPr>
              <a:t>pueden</a:t>
            </a:r>
            <a:r>
              <a:rPr lang="en-US" sz="2400" dirty="0" smtClean="0">
                <a:sym typeface="Wingdings" panose="05000000000000000000" pitchFamily="2" charset="2"/>
              </a:rPr>
              <a:t> </a:t>
            </a:r>
            <a:r>
              <a:rPr lang="en-US" sz="2400" dirty="0" err="1" smtClean="0">
                <a:sym typeface="Wingdings" panose="05000000000000000000" pitchFamily="2" charset="2"/>
              </a:rPr>
              <a:t>considerar</a:t>
            </a:r>
            <a:r>
              <a:rPr lang="en-US" sz="2400" dirty="0" smtClean="0">
                <a:sym typeface="Wingdings" panose="05000000000000000000" pitchFamily="2" charset="2"/>
              </a:rPr>
              <a:t> </a:t>
            </a:r>
            <a:r>
              <a:rPr lang="en-US" sz="2400" dirty="0" err="1" smtClean="0">
                <a:sym typeface="Wingdings" panose="05000000000000000000" pitchFamily="2" charset="2"/>
              </a:rPr>
              <a:t>sus</a:t>
            </a:r>
            <a:r>
              <a:rPr lang="en-US" sz="2400" dirty="0" smtClean="0">
                <a:sym typeface="Wingdings" panose="05000000000000000000" pitchFamily="2" charset="2"/>
              </a:rPr>
              <a:t> </a:t>
            </a:r>
            <a:r>
              <a:rPr lang="en-US" sz="2400" dirty="0" err="1" smtClean="0">
                <a:sym typeface="Wingdings" panose="05000000000000000000" pitchFamily="2" charset="2"/>
              </a:rPr>
              <a:t>diferencias</a:t>
            </a:r>
            <a:r>
              <a:rPr lang="en-US" sz="2400" dirty="0" smtClean="0">
                <a:sym typeface="Wingdings" panose="05000000000000000000" pitchFamily="2" charset="2"/>
              </a:rPr>
              <a:t> en </a:t>
            </a:r>
            <a:r>
              <a:rPr lang="en-US" sz="2400" dirty="0" err="1" smtClean="0">
                <a:sym typeface="Wingdings" panose="05000000000000000000" pitchFamily="2" charset="2"/>
              </a:rPr>
              <a:t>su</a:t>
            </a:r>
            <a:r>
              <a:rPr lang="en-US" sz="2400" dirty="0" smtClean="0">
                <a:sym typeface="Wingdings" panose="05000000000000000000" pitchFamily="2" charset="2"/>
              </a:rPr>
              <a:t> </a:t>
            </a:r>
            <a:r>
              <a:rPr lang="en-US" sz="2400" dirty="0" err="1" smtClean="0">
                <a:sym typeface="Wingdings" panose="05000000000000000000" pitchFamily="2" charset="2"/>
              </a:rPr>
              <a:t>diseno</a:t>
            </a:r>
            <a:r>
              <a:rPr lang="en-US" sz="2400" dirty="0" smtClean="0">
                <a:sym typeface="Wingdings" panose="05000000000000000000" pitchFamily="2" charset="2"/>
              </a:rPr>
              <a:t> y analysis de </a:t>
            </a:r>
            <a:r>
              <a:rPr lang="en-US" sz="2400" dirty="0" err="1" smtClean="0">
                <a:sym typeface="Wingdings" panose="05000000000000000000" pitchFamily="2" charset="2"/>
              </a:rPr>
              <a:t>datos</a:t>
            </a:r>
            <a:endParaRPr lang="en-US" sz="2400" dirty="0"/>
          </a:p>
        </p:txBody>
      </p:sp>
    </p:spTree>
    <p:extLst>
      <p:ext uri="{BB962C8B-B14F-4D97-AF65-F5344CB8AC3E}">
        <p14:creationId xmlns:p14="http://schemas.microsoft.com/office/powerpoint/2010/main" val="10569928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3390313" y="2978259"/>
            <a:ext cx="1752600" cy="198120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t>FRN</a:t>
            </a:r>
            <a:endParaRPr lang="en-US" dirty="0"/>
          </a:p>
        </p:txBody>
      </p:sp>
      <p:sp>
        <p:nvSpPr>
          <p:cNvPr id="3" name="TextBox 2"/>
          <p:cNvSpPr txBox="1"/>
          <p:nvPr/>
        </p:nvSpPr>
        <p:spPr>
          <a:xfrm>
            <a:off x="1965470" y="1536918"/>
            <a:ext cx="4602286" cy="1384995"/>
          </a:xfrm>
          <a:prstGeom prst="rect">
            <a:avLst/>
          </a:prstGeom>
          <a:noFill/>
        </p:spPr>
        <p:txBody>
          <a:bodyPr wrap="none" rtlCol="0">
            <a:spAutoFit/>
          </a:bodyPr>
          <a:lstStyle/>
          <a:p>
            <a:pPr algn="ctr"/>
            <a:r>
              <a:rPr lang="en-US" sz="2800" b="1" dirty="0" smtClean="0">
                <a:solidFill>
                  <a:schemeClr val="tx2"/>
                </a:solidFill>
              </a:rPr>
              <a:t>Capital social </a:t>
            </a:r>
            <a:r>
              <a:rPr lang="en-US" sz="2800" dirty="0" smtClean="0">
                <a:solidFill>
                  <a:schemeClr val="tx2"/>
                </a:solidFill>
              </a:rPr>
              <a:t>: </a:t>
            </a:r>
            <a:r>
              <a:rPr lang="en-US" sz="2800" dirty="0" err="1" smtClean="0">
                <a:solidFill>
                  <a:schemeClr val="tx2"/>
                </a:solidFill>
              </a:rPr>
              <a:t>Organizaciones</a:t>
            </a:r>
            <a:r>
              <a:rPr lang="en-US" sz="2800" dirty="0" smtClean="0">
                <a:solidFill>
                  <a:schemeClr val="tx2"/>
                </a:solidFill>
              </a:rPr>
              <a:t/>
            </a:r>
            <a:br>
              <a:rPr lang="en-US" sz="2800" dirty="0" smtClean="0">
                <a:solidFill>
                  <a:schemeClr val="tx2"/>
                </a:solidFill>
              </a:rPr>
            </a:br>
            <a:r>
              <a:rPr lang="en-US" sz="2800" dirty="0" err="1" smtClean="0">
                <a:solidFill>
                  <a:schemeClr val="tx2"/>
                </a:solidFill>
              </a:rPr>
              <a:t>innovadores</a:t>
            </a:r>
            <a:r>
              <a:rPr lang="en-US" sz="2800" dirty="0" smtClean="0">
                <a:solidFill>
                  <a:schemeClr val="tx2"/>
                </a:solidFill>
              </a:rPr>
              <a:t>, </a:t>
            </a:r>
            <a:r>
              <a:rPr lang="en-US" sz="2800" dirty="0" err="1" smtClean="0">
                <a:solidFill>
                  <a:schemeClr val="tx2"/>
                </a:solidFill>
              </a:rPr>
              <a:t>intermediarios</a:t>
            </a:r>
            <a:r>
              <a:rPr lang="en-US" sz="2800" dirty="0" smtClean="0">
                <a:solidFill>
                  <a:schemeClr val="tx2"/>
                </a:solidFill>
              </a:rPr>
              <a:t> </a:t>
            </a:r>
            <a:br>
              <a:rPr lang="en-US" sz="2800" dirty="0" smtClean="0">
                <a:solidFill>
                  <a:schemeClr val="tx2"/>
                </a:solidFill>
              </a:rPr>
            </a:br>
            <a:r>
              <a:rPr lang="en-US" sz="2800" dirty="0" err="1" smtClean="0">
                <a:solidFill>
                  <a:schemeClr val="tx2"/>
                </a:solidFill>
              </a:rPr>
              <a:t>expertos</a:t>
            </a:r>
            <a:r>
              <a:rPr lang="en-US" sz="2800" dirty="0" smtClean="0">
                <a:solidFill>
                  <a:schemeClr val="tx2"/>
                </a:solidFill>
              </a:rPr>
              <a:t> en </a:t>
            </a:r>
            <a:r>
              <a:rPr lang="en-US" sz="2800" dirty="0" err="1" smtClean="0">
                <a:solidFill>
                  <a:schemeClr val="tx2"/>
                </a:solidFill>
              </a:rPr>
              <a:t>facilitacion</a:t>
            </a:r>
            <a:endParaRPr lang="en-US" sz="2800" dirty="0">
              <a:solidFill>
                <a:schemeClr val="tx2"/>
              </a:solidFill>
            </a:endParaRPr>
          </a:p>
        </p:txBody>
      </p:sp>
      <p:sp>
        <p:nvSpPr>
          <p:cNvPr id="4" name="TextBox 3"/>
          <p:cNvSpPr txBox="1"/>
          <p:nvPr/>
        </p:nvSpPr>
        <p:spPr>
          <a:xfrm>
            <a:off x="-1" y="3733800"/>
            <a:ext cx="3447789" cy="2246769"/>
          </a:xfrm>
          <a:prstGeom prst="rect">
            <a:avLst/>
          </a:prstGeom>
          <a:noFill/>
        </p:spPr>
        <p:txBody>
          <a:bodyPr wrap="square" rtlCol="0">
            <a:spAutoFit/>
          </a:bodyPr>
          <a:lstStyle/>
          <a:p>
            <a:pPr algn="r"/>
            <a:r>
              <a:rPr lang="en-US" sz="2800" b="1" dirty="0" smtClean="0">
                <a:solidFill>
                  <a:schemeClr val="tx2"/>
                </a:solidFill>
              </a:rPr>
              <a:t>Capital </a:t>
            </a:r>
            <a:r>
              <a:rPr lang="en-US" sz="2800" b="1" dirty="0" err="1" smtClean="0">
                <a:solidFill>
                  <a:schemeClr val="tx2"/>
                </a:solidFill>
              </a:rPr>
              <a:t>technico</a:t>
            </a:r>
            <a:r>
              <a:rPr lang="en-US" sz="2800" b="1" dirty="0" smtClean="0">
                <a:solidFill>
                  <a:schemeClr val="tx2"/>
                </a:solidFill>
              </a:rPr>
              <a:t> </a:t>
            </a:r>
            <a:r>
              <a:rPr lang="en-US" sz="2800" dirty="0" smtClean="0">
                <a:solidFill>
                  <a:schemeClr val="tx2"/>
                </a:solidFill>
              </a:rPr>
              <a:t>:</a:t>
            </a:r>
            <a:br>
              <a:rPr lang="en-US" sz="2800" dirty="0" smtClean="0">
                <a:solidFill>
                  <a:schemeClr val="tx2"/>
                </a:solidFill>
              </a:rPr>
            </a:br>
            <a:r>
              <a:rPr lang="en-US" sz="2800" dirty="0" err="1" smtClean="0">
                <a:solidFill>
                  <a:schemeClr val="tx2"/>
                </a:solidFill>
              </a:rPr>
              <a:t>Opciones</a:t>
            </a:r>
            <a:r>
              <a:rPr lang="en-US" sz="2800" dirty="0" smtClean="0">
                <a:solidFill>
                  <a:schemeClr val="tx2"/>
                </a:solidFill>
              </a:rPr>
              <a:t> </a:t>
            </a:r>
            <a:r>
              <a:rPr lang="en-US" sz="2800" dirty="0" err="1" smtClean="0">
                <a:solidFill>
                  <a:schemeClr val="tx2"/>
                </a:solidFill>
              </a:rPr>
              <a:t>viables</a:t>
            </a:r>
            <a:r>
              <a:rPr lang="en-US" sz="2800" dirty="0" smtClean="0">
                <a:solidFill>
                  <a:schemeClr val="tx2"/>
                </a:solidFill>
              </a:rPr>
              <a:t> </a:t>
            </a:r>
            <a:r>
              <a:rPr lang="en-US" sz="2800" dirty="0" err="1" smtClean="0">
                <a:solidFill>
                  <a:schemeClr val="tx2"/>
                </a:solidFill>
              </a:rPr>
              <a:t>que</a:t>
            </a:r>
            <a:r>
              <a:rPr lang="en-US" sz="2800" dirty="0" smtClean="0">
                <a:solidFill>
                  <a:schemeClr val="tx2"/>
                </a:solidFill>
              </a:rPr>
              <a:t> </a:t>
            </a:r>
            <a:r>
              <a:rPr lang="en-US" sz="2800" dirty="0" err="1" smtClean="0">
                <a:solidFill>
                  <a:schemeClr val="tx2"/>
                </a:solidFill>
              </a:rPr>
              <a:t>puedan</a:t>
            </a:r>
            <a:r>
              <a:rPr lang="en-US" sz="2800" dirty="0" smtClean="0">
                <a:solidFill>
                  <a:schemeClr val="tx2"/>
                </a:solidFill>
              </a:rPr>
              <a:t> </a:t>
            </a:r>
            <a:r>
              <a:rPr lang="en-US" sz="2800" dirty="0" err="1" smtClean="0">
                <a:solidFill>
                  <a:schemeClr val="tx2"/>
                </a:solidFill>
              </a:rPr>
              <a:t>satisfacer</a:t>
            </a:r>
            <a:r>
              <a:rPr lang="en-US" sz="2800" dirty="0" smtClean="0">
                <a:solidFill>
                  <a:schemeClr val="tx2"/>
                </a:solidFill>
              </a:rPr>
              <a:t> </a:t>
            </a:r>
            <a:r>
              <a:rPr lang="en-US" sz="2800" dirty="0" err="1" smtClean="0">
                <a:solidFill>
                  <a:schemeClr val="tx2"/>
                </a:solidFill>
              </a:rPr>
              <a:t>una</a:t>
            </a:r>
            <a:r>
              <a:rPr lang="en-US" sz="2800" dirty="0" smtClean="0">
                <a:solidFill>
                  <a:schemeClr val="tx2"/>
                </a:solidFill>
              </a:rPr>
              <a:t> </a:t>
            </a:r>
            <a:r>
              <a:rPr lang="en-US" sz="2800" dirty="0" err="1" smtClean="0">
                <a:solidFill>
                  <a:schemeClr val="tx2"/>
                </a:solidFill>
              </a:rPr>
              <a:t>necessidad</a:t>
            </a:r>
            <a:r>
              <a:rPr lang="en-US" sz="2800" dirty="0" smtClean="0">
                <a:solidFill>
                  <a:schemeClr val="tx2"/>
                </a:solidFill>
              </a:rPr>
              <a:t> u </a:t>
            </a:r>
            <a:r>
              <a:rPr lang="en-US" sz="2800" dirty="0" err="1" smtClean="0">
                <a:solidFill>
                  <a:schemeClr val="tx2"/>
                </a:solidFill>
              </a:rPr>
              <a:t>oportunidad</a:t>
            </a:r>
            <a:endParaRPr lang="en-US" sz="2800" dirty="0" smtClean="0">
              <a:solidFill>
                <a:schemeClr val="tx2"/>
              </a:solidFill>
            </a:endParaRPr>
          </a:p>
        </p:txBody>
      </p:sp>
      <p:sp>
        <p:nvSpPr>
          <p:cNvPr id="5" name="TextBox 4"/>
          <p:cNvSpPr txBox="1"/>
          <p:nvPr/>
        </p:nvSpPr>
        <p:spPr>
          <a:xfrm>
            <a:off x="5238751" y="3886200"/>
            <a:ext cx="3524249" cy="1815882"/>
          </a:xfrm>
          <a:prstGeom prst="rect">
            <a:avLst/>
          </a:prstGeom>
          <a:noFill/>
        </p:spPr>
        <p:txBody>
          <a:bodyPr wrap="square" rtlCol="0">
            <a:spAutoFit/>
          </a:bodyPr>
          <a:lstStyle/>
          <a:p>
            <a:r>
              <a:rPr lang="en-US" sz="2800" b="1" dirty="0" smtClean="0">
                <a:solidFill>
                  <a:schemeClr val="tx2"/>
                </a:solidFill>
              </a:rPr>
              <a:t>Capital </a:t>
            </a:r>
            <a:r>
              <a:rPr lang="en-US" sz="2800" b="1" dirty="0" err="1" smtClean="0">
                <a:solidFill>
                  <a:schemeClr val="tx2"/>
                </a:solidFill>
              </a:rPr>
              <a:t>methodologico</a:t>
            </a:r>
            <a:r>
              <a:rPr lang="en-US" sz="2800" b="1" dirty="0" smtClean="0">
                <a:solidFill>
                  <a:schemeClr val="tx2"/>
                </a:solidFill>
              </a:rPr>
              <a:t/>
            </a:r>
            <a:br>
              <a:rPr lang="en-US" sz="2800" b="1" dirty="0" smtClean="0">
                <a:solidFill>
                  <a:schemeClr val="tx2"/>
                </a:solidFill>
              </a:rPr>
            </a:br>
            <a:r>
              <a:rPr lang="en-US" sz="2800" dirty="0" err="1" smtClean="0">
                <a:solidFill>
                  <a:schemeClr val="tx2"/>
                </a:solidFill>
              </a:rPr>
              <a:t>Diseno</a:t>
            </a:r>
            <a:r>
              <a:rPr lang="en-US" sz="2800" dirty="0" smtClean="0">
                <a:solidFill>
                  <a:schemeClr val="tx2"/>
                </a:solidFill>
              </a:rPr>
              <a:t> experimental; </a:t>
            </a:r>
            <a:r>
              <a:rPr lang="en-US" sz="2800" dirty="0" err="1" smtClean="0">
                <a:solidFill>
                  <a:schemeClr val="tx2"/>
                </a:solidFill>
              </a:rPr>
              <a:t>participacion</a:t>
            </a:r>
            <a:r>
              <a:rPr lang="en-US" sz="2800" dirty="0" smtClean="0">
                <a:solidFill>
                  <a:schemeClr val="tx2"/>
                </a:solidFill>
              </a:rPr>
              <a:t>, analysis </a:t>
            </a:r>
            <a:r>
              <a:rPr lang="en-US" sz="2800" dirty="0" err="1" smtClean="0">
                <a:solidFill>
                  <a:schemeClr val="tx2"/>
                </a:solidFill>
              </a:rPr>
              <a:t>participativa</a:t>
            </a:r>
            <a:endParaRPr lang="en-US" sz="2800" dirty="0">
              <a:solidFill>
                <a:schemeClr val="tx2"/>
              </a:solidFill>
            </a:endParaRPr>
          </a:p>
        </p:txBody>
      </p:sp>
      <p:sp>
        <p:nvSpPr>
          <p:cNvPr id="6" name="Title 5"/>
          <p:cNvSpPr>
            <a:spLocks noGrp="1"/>
          </p:cNvSpPr>
          <p:nvPr>
            <p:ph type="title"/>
          </p:nvPr>
        </p:nvSpPr>
        <p:spPr/>
        <p:txBody>
          <a:bodyPr/>
          <a:lstStyle/>
          <a:p>
            <a:r>
              <a:rPr lang="es-BO" dirty="0" smtClean="0"/>
              <a:t>Ingredientes para un RIA</a:t>
            </a:r>
            <a:endParaRPr lang="es-BO" dirty="0"/>
          </a:p>
        </p:txBody>
      </p:sp>
    </p:spTree>
    <p:extLst>
      <p:ext uri="{BB962C8B-B14F-4D97-AF65-F5344CB8AC3E}">
        <p14:creationId xmlns:p14="http://schemas.microsoft.com/office/powerpoint/2010/main" val="9595596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dirty="0"/>
              <a:t>Ensayos satélite </a:t>
            </a:r>
            <a:r>
              <a:rPr lang="es-ES" dirty="0" smtClean="0"/>
              <a:t>v. </a:t>
            </a:r>
            <a:r>
              <a:rPr lang="es-ES" dirty="0"/>
              <a:t>central</a:t>
            </a:r>
            <a:endParaRPr lang="en-US" dirty="0"/>
          </a:p>
        </p:txBody>
      </p:sp>
      <p:sp>
        <p:nvSpPr>
          <p:cNvPr id="6" name="Rounded Rectangle 5"/>
          <p:cNvSpPr/>
          <p:nvPr/>
        </p:nvSpPr>
        <p:spPr>
          <a:xfrm>
            <a:off x="533400" y="1600200"/>
            <a:ext cx="2286000" cy="1447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9" name="Rounded Rectangle 8"/>
          <p:cNvSpPr/>
          <p:nvPr/>
        </p:nvSpPr>
        <p:spPr>
          <a:xfrm>
            <a:off x="3352800" y="1632284"/>
            <a:ext cx="533400" cy="304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10" name="Rectangle 9"/>
          <p:cNvSpPr/>
          <p:nvPr/>
        </p:nvSpPr>
        <p:spPr>
          <a:xfrm>
            <a:off x="507544" y="3137918"/>
            <a:ext cx="2318583" cy="461665"/>
          </a:xfrm>
          <a:prstGeom prst="rect">
            <a:avLst/>
          </a:prstGeom>
        </p:spPr>
        <p:txBody>
          <a:bodyPr wrap="none">
            <a:spAutoFit/>
          </a:bodyPr>
          <a:lstStyle/>
          <a:p>
            <a:pPr algn="ctr"/>
            <a:r>
              <a:rPr lang="en-US" sz="2400" dirty="0" err="1" smtClean="0">
                <a:solidFill>
                  <a:schemeClr val="tx2"/>
                </a:solidFill>
              </a:rPr>
              <a:t>Ensayo</a:t>
            </a:r>
            <a:r>
              <a:rPr lang="en-US" sz="2400" dirty="0" smtClean="0">
                <a:solidFill>
                  <a:schemeClr val="tx2"/>
                </a:solidFill>
              </a:rPr>
              <a:t> en </a:t>
            </a:r>
            <a:r>
              <a:rPr lang="en-US" sz="2400" dirty="0" err="1" smtClean="0">
                <a:solidFill>
                  <a:schemeClr val="tx2"/>
                </a:solidFill>
              </a:rPr>
              <a:t>grupo</a:t>
            </a:r>
            <a:endParaRPr lang="en-US" sz="2400" dirty="0">
              <a:solidFill>
                <a:schemeClr val="tx2"/>
              </a:solidFill>
            </a:endParaRPr>
          </a:p>
        </p:txBody>
      </p:sp>
      <p:sp>
        <p:nvSpPr>
          <p:cNvPr id="11" name="Rectangle 10"/>
          <p:cNvSpPr/>
          <p:nvPr/>
        </p:nvSpPr>
        <p:spPr>
          <a:xfrm>
            <a:off x="4528631" y="3048000"/>
            <a:ext cx="2829941" cy="461665"/>
          </a:xfrm>
          <a:prstGeom prst="rect">
            <a:avLst/>
          </a:prstGeom>
        </p:spPr>
        <p:txBody>
          <a:bodyPr wrap="none">
            <a:spAutoFit/>
          </a:bodyPr>
          <a:lstStyle/>
          <a:p>
            <a:pPr algn="ctr"/>
            <a:r>
              <a:rPr lang="en-US" sz="2400" dirty="0" err="1" smtClean="0">
                <a:solidFill>
                  <a:schemeClr val="tx2"/>
                </a:solidFill>
              </a:rPr>
              <a:t>Ensayos</a:t>
            </a:r>
            <a:r>
              <a:rPr lang="en-US" sz="2400" dirty="0" smtClean="0">
                <a:solidFill>
                  <a:schemeClr val="tx2"/>
                </a:solidFill>
              </a:rPr>
              <a:t> </a:t>
            </a:r>
            <a:r>
              <a:rPr lang="en-US" sz="2400" dirty="0" err="1" smtClean="0">
                <a:solidFill>
                  <a:schemeClr val="tx2"/>
                </a:solidFill>
              </a:rPr>
              <a:t>individuales</a:t>
            </a:r>
            <a:endParaRPr lang="en-US" sz="2400" dirty="0">
              <a:solidFill>
                <a:schemeClr val="tx2"/>
              </a:solidFill>
            </a:endParaRPr>
          </a:p>
        </p:txBody>
      </p:sp>
      <p:sp>
        <p:nvSpPr>
          <p:cNvPr id="12" name="Rounded Rectangle 11"/>
          <p:cNvSpPr/>
          <p:nvPr/>
        </p:nvSpPr>
        <p:spPr>
          <a:xfrm>
            <a:off x="3505200" y="1784684"/>
            <a:ext cx="533400" cy="304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13" name="Rounded Rectangle 12"/>
          <p:cNvSpPr/>
          <p:nvPr/>
        </p:nvSpPr>
        <p:spPr>
          <a:xfrm>
            <a:off x="3657600" y="1937084"/>
            <a:ext cx="533400" cy="304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14" name="Rounded Rectangle 13"/>
          <p:cNvSpPr/>
          <p:nvPr/>
        </p:nvSpPr>
        <p:spPr>
          <a:xfrm>
            <a:off x="3810000" y="2089484"/>
            <a:ext cx="533400" cy="304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15" name="Rounded Rectangle 14"/>
          <p:cNvSpPr/>
          <p:nvPr/>
        </p:nvSpPr>
        <p:spPr>
          <a:xfrm>
            <a:off x="3962400" y="2241884"/>
            <a:ext cx="533400" cy="304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16" name="Rounded Rectangle 15"/>
          <p:cNvSpPr/>
          <p:nvPr/>
        </p:nvSpPr>
        <p:spPr>
          <a:xfrm>
            <a:off x="4572000" y="1752600"/>
            <a:ext cx="533400" cy="304800"/>
          </a:xfrm>
          <a:prstGeom prst="round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17" name="Rounded Rectangle 16"/>
          <p:cNvSpPr/>
          <p:nvPr/>
        </p:nvSpPr>
        <p:spPr>
          <a:xfrm>
            <a:off x="4724400" y="1905000"/>
            <a:ext cx="533400" cy="304800"/>
          </a:xfrm>
          <a:prstGeom prst="round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18" name="Rounded Rectangle 17"/>
          <p:cNvSpPr/>
          <p:nvPr/>
        </p:nvSpPr>
        <p:spPr>
          <a:xfrm>
            <a:off x="4876800" y="2057400"/>
            <a:ext cx="533400" cy="304800"/>
          </a:xfrm>
          <a:prstGeom prst="round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19" name="Rounded Rectangle 18"/>
          <p:cNvSpPr/>
          <p:nvPr/>
        </p:nvSpPr>
        <p:spPr>
          <a:xfrm>
            <a:off x="5029200" y="2209800"/>
            <a:ext cx="533400" cy="304800"/>
          </a:xfrm>
          <a:prstGeom prst="round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20" name="Rounded Rectangle 19"/>
          <p:cNvSpPr/>
          <p:nvPr/>
        </p:nvSpPr>
        <p:spPr>
          <a:xfrm>
            <a:off x="5181600" y="2362200"/>
            <a:ext cx="533400" cy="304800"/>
          </a:xfrm>
          <a:prstGeom prst="round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21" name="Rounded Rectangle 20"/>
          <p:cNvSpPr/>
          <p:nvPr/>
        </p:nvSpPr>
        <p:spPr>
          <a:xfrm>
            <a:off x="5791200" y="1872916"/>
            <a:ext cx="533400" cy="304800"/>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22" name="Rounded Rectangle 21"/>
          <p:cNvSpPr/>
          <p:nvPr/>
        </p:nvSpPr>
        <p:spPr>
          <a:xfrm>
            <a:off x="5943600" y="2025316"/>
            <a:ext cx="533400" cy="304800"/>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23" name="Rounded Rectangle 22"/>
          <p:cNvSpPr/>
          <p:nvPr/>
        </p:nvSpPr>
        <p:spPr>
          <a:xfrm>
            <a:off x="6096000" y="2177716"/>
            <a:ext cx="533400" cy="304800"/>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24" name="Rounded Rectangle 23"/>
          <p:cNvSpPr/>
          <p:nvPr/>
        </p:nvSpPr>
        <p:spPr>
          <a:xfrm>
            <a:off x="6248400" y="2330116"/>
            <a:ext cx="533400" cy="304800"/>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25" name="Rounded Rectangle 24"/>
          <p:cNvSpPr/>
          <p:nvPr/>
        </p:nvSpPr>
        <p:spPr>
          <a:xfrm>
            <a:off x="6400800" y="2482516"/>
            <a:ext cx="533400" cy="304800"/>
          </a:xfrm>
          <a:prstGeom prst="round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endParaRPr>
          </a:p>
        </p:txBody>
      </p:sp>
      <p:sp>
        <p:nvSpPr>
          <p:cNvPr id="26" name="TextBox 25"/>
          <p:cNvSpPr txBox="1"/>
          <p:nvPr/>
        </p:nvSpPr>
        <p:spPr>
          <a:xfrm>
            <a:off x="228600" y="3699808"/>
            <a:ext cx="4338624" cy="1938992"/>
          </a:xfrm>
          <a:prstGeom prst="rect">
            <a:avLst/>
          </a:prstGeom>
          <a:noFill/>
        </p:spPr>
        <p:txBody>
          <a:bodyPr wrap="none" rtlCol="0">
            <a:spAutoFit/>
          </a:bodyPr>
          <a:lstStyle/>
          <a:p>
            <a:pPr marL="285750" indent="-285750">
              <a:buFont typeface="Arial" panose="020B0604020202020204" pitchFamily="34" charset="0"/>
              <a:buChar char="•"/>
            </a:pPr>
            <a:r>
              <a:rPr lang="en-US" sz="2400" dirty="0" err="1" smtClean="0"/>
              <a:t>Probar</a:t>
            </a:r>
            <a:r>
              <a:rPr lang="en-US" sz="2400" dirty="0" smtClean="0"/>
              <a:t> </a:t>
            </a:r>
            <a:r>
              <a:rPr lang="en-US" sz="2400" dirty="0" err="1" smtClean="0"/>
              <a:t>opciones</a:t>
            </a:r>
            <a:r>
              <a:rPr lang="en-US" sz="2400" dirty="0" smtClean="0"/>
              <a:t> (</a:t>
            </a:r>
            <a:r>
              <a:rPr lang="es-ES" sz="2400" dirty="0" smtClean="0"/>
              <a:t>arriesgados?</a:t>
            </a:r>
            <a:r>
              <a:rPr lang="en-US" sz="2400" dirty="0" smtClean="0"/>
              <a:t>)</a:t>
            </a:r>
          </a:p>
          <a:p>
            <a:pPr marL="285750" indent="-285750">
              <a:buFont typeface="Arial" panose="020B0604020202020204" pitchFamily="34" charset="0"/>
              <a:buChar char="•"/>
            </a:pPr>
            <a:r>
              <a:rPr lang="es-ES" sz="2400" dirty="0"/>
              <a:t>Rechazar malas opciones </a:t>
            </a:r>
            <a:endParaRPr lang="es-ES" sz="2400" dirty="0" smtClean="0"/>
          </a:p>
          <a:p>
            <a:pPr marL="285750" indent="-285750">
              <a:buFont typeface="Arial" panose="020B0604020202020204" pitchFamily="34" charset="0"/>
              <a:buChar char="•"/>
            </a:pPr>
            <a:r>
              <a:rPr lang="es-ES" sz="2400" dirty="0" smtClean="0"/>
              <a:t>Ampliar semillas</a:t>
            </a:r>
          </a:p>
          <a:p>
            <a:pPr marL="285750" indent="-285750">
              <a:buFont typeface="Arial" panose="020B0604020202020204" pitchFamily="34" charset="0"/>
              <a:buChar char="•"/>
            </a:pPr>
            <a:r>
              <a:rPr lang="es-ES" sz="2400" dirty="0" smtClean="0"/>
              <a:t>Aprendan </a:t>
            </a:r>
            <a:r>
              <a:rPr lang="es-ES" sz="2400" dirty="0"/>
              <a:t>juntos </a:t>
            </a:r>
            <a:endParaRPr lang="es-ES" sz="2400" dirty="0" smtClean="0"/>
          </a:p>
          <a:p>
            <a:pPr marL="285750" indent="-285750">
              <a:buFont typeface="Arial" panose="020B0604020202020204" pitchFamily="34" charset="0"/>
              <a:buChar char="•"/>
            </a:pPr>
            <a:r>
              <a:rPr lang="es-ES" sz="2400" dirty="0" smtClean="0"/>
              <a:t>La </a:t>
            </a:r>
            <a:r>
              <a:rPr lang="es-ES" sz="2400" dirty="0"/>
              <a:t>acción colectiva</a:t>
            </a:r>
            <a:endParaRPr lang="en-US" sz="2400" dirty="0"/>
          </a:p>
        </p:txBody>
      </p:sp>
      <p:sp>
        <p:nvSpPr>
          <p:cNvPr id="27" name="TextBox 26"/>
          <p:cNvSpPr txBox="1"/>
          <p:nvPr/>
        </p:nvSpPr>
        <p:spPr>
          <a:xfrm>
            <a:off x="4876801" y="3699808"/>
            <a:ext cx="4038599" cy="1938992"/>
          </a:xfrm>
          <a:prstGeom prst="rect">
            <a:avLst/>
          </a:prstGeom>
          <a:noFill/>
        </p:spPr>
        <p:txBody>
          <a:bodyPr wrap="square" rtlCol="0">
            <a:spAutoFit/>
          </a:bodyPr>
          <a:lstStyle/>
          <a:p>
            <a:pPr marL="285750" indent="-285750">
              <a:buFont typeface="Arial" panose="020B0604020202020204" pitchFamily="34" charset="0"/>
              <a:buChar char="•"/>
            </a:pPr>
            <a:r>
              <a:rPr lang="es-ES" sz="2400" dirty="0"/>
              <a:t>Prueba opciones seleccionadas bajo condiciones propias </a:t>
            </a:r>
            <a:endParaRPr lang="es-ES" sz="2400" dirty="0" smtClean="0"/>
          </a:p>
          <a:p>
            <a:pPr marL="285750" indent="-285750">
              <a:buFont typeface="Arial" panose="020B0604020202020204" pitchFamily="34" charset="0"/>
              <a:buChar char="•"/>
            </a:pPr>
            <a:r>
              <a:rPr lang="es-ES" sz="2400" dirty="0" smtClean="0"/>
              <a:t>Contribuir </a:t>
            </a:r>
            <a:r>
              <a:rPr lang="es-ES" sz="2400" dirty="0"/>
              <a:t>a la comprensión del desempeño en entornos</a:t>
            </a:r>
            <a:endParaRPr lang="en-US" sz="2400" dirty="0" smtClean="0"/>
          </a:p>
        </p:txBody>
      </p:sp>
    </p:spTree>
    <p:extLst>
      <p:ext uri="{BB962C8B-B14F-4D97-AF65-F5344CB8AC3E}">
        <p14:creationId xmlns:p14="http://schemas.microsoft.com/office/powerpoint/2010/main" val="1672641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686800" cy="914400"/>
          </a:xfrm>
          <a:solidFill>
            <a:schemeClr val="bg1"/>
          </a:solidFill>
        </p:spPr>
        <p:txBody>
          <a:bodyPr>
            <a:normAutofit fontScale="90000"/>
          </a:bodyPr>
          <a:lstStyle/>
          <a:p>
            <a:r>
              <a:rPr lang="es-ES" dirty="0"/>
              <a:t>Vamos a trabajar en la visualización de datos!</a:t>
            </a:r>
            <a:endParaRPr lang="en-US" dirty="0"/>
          </a:p>
        </p:txBody>
      </p:sp>
      <p:sp>
        <p:nvSpPr>
          <p:cNvPr id="3" name="Content Placeholder 2"/>
          <p:cNvSpPr>
            <a:spLocks noGrp="1"/>
          </p:cNvSpPr>
          <p:nvPr>
            <p:ph idx="1"/>
          </p:nvPr>
        </p:nvSpPr>
        <p:spPr>
          <a:xfrm>
            <a:off x="457200" y="1066800"/>
            <a:ext cx="8229600" cy="4525963"/>
          </a:xfrm>
        </p:spPr>
        <p:txBody>
          <a:bodyPr/>
          <a:lstStyle/>
          <a:p>
            <a:pPr marL="0" indent="0">
              <a:buNone/>
            </a:pPr>
            <a:r>
              <a:rPr lang="en-US" dirty="0" err="1"/>
              <a:t>Calendarios</a:t>
            </a:r>
            <a:r>
              <a:rPr lang="en-US" dirty="0"/>
              <a:t> de los </a:t>
            </a:r>
            <a:r>
              <a:rPr lang="en-US" dirty="0" err="1"/>
              <a:t>cultivos</a:t>
            </a:r>
            <a:endParaRPr lang="en-US" dirty="0"/>
          </a:p>
          <a:p>
            <a:pPr marL="0" indent="0">
              <a:buNone/>
            </a:pPr>
            <a:endParaRPr lang="en-US" dirty="0" smtClean="0"/>
          </a:p>
        </p:txBody>
      </p:sp>
      <p:cxnSp>
        <p:nvCxnSpPr>
          <p:cNvPr id="5" name="Straight Connector 4"/>
          <p:cNvCxnSpPr/>
          <p:nvPr/>
        </p:nvCxnSpPr>
        <p:spPr>
          <a:xfrm>
            <a:off x="609600" y="2438400"/>
            <a:ext cx="6400800" cy="0"/>
          </a:xfrm>
          <a:prstGeom prst="line">
            <a:avLst/>
          </a:prstGeom>
          <a:ln w="22225" cmpd="sng">
            <a:tailEnd type="stealth"/>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09600" y="2819400"/>
            <a:ext cx="6400800" cy="0"/>
          </a:xfrm>
          <a:prstGeom prst="line">
            <a:avLst/>
          </a:prstGeom>
          <a:ln w="22225" cmpd="sng">
            <a:tailEnd type="stealt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09600" y="3429000"/>
            <a:ext cx="6400800" cy="0"/>
          </a:xfrm>
          <a:prstGeom prst="line">
            <a:avLst/>
          </a:prstGeom>
          <a:ln w="22225" cmpd="sng">
            <a:tailEnd type="stealt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09600" y="3886200"/>
            <a:ext cx="6400800" cy="0"/>
          </a:xfrm>
          <a:prstGeom prst="line">
            <a:avLst/>
          </a:prstGeom>
          <a:ln w="22225" cmpd="sng">
            <a:tailEnd type="stealt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09600" y="4343400"/>
            <a:ext cx="6400800" cy="0"/>
          </a:xfrm>
          <a:prstGeom prst="line">
            <a:avLst/>
          </a:prstGeom>
          <a:ln w="22225" cmpd="sng">
            <a:tailEnd type="stealt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9600" y="4876800"/>
            <a:ext cx="6400800" cy="0"/>
          </a:xfrm>
          <a:prstGeom prst="line">
            <a:avLst/>
          </a:prstGeom>
          <a:ln w="22225" cmpd="sng">
            <a:tailEnd type="stealt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09600" y="5410200"/>
            <a:ext cx="6400800" cy="0"/>
          </a:xfrm>
          <a:prstGeom prst="line">
            <a:avLst/>
          </a:prstGeom>
          <a:ln w="22225" cmpd="sng">
            <a:tailEnd type="stealth"/>
          </a:ln>
        </p:spPr>
        <p:style>
          <a:lnRef idx="1">
            <a:schemeClr val="accent1"/>
          </a:lnRef>
          <a:fillRef idx="0">
            <a:schemeClr val="accent1"/>
          </a:fillRef>
          <a:effectRef idx="0">
            <a:schemeClr val="accent1"/>
          </a:effectRef>
          <a:fontRef idx="minor">
            <a:schemeClr val="tx1"/>
          </a:fontRef>
        </p:style>
      </p:cxnSp>
      <p:sp>
        <p:nvSpPr>
          <p:cNvPr id="17" name="Down Arrow 16"/>
          <p:cNvSpPr/>
          <p:nvPr/>
        </p:nvSpPr>
        <p:spPr>
          <a:xfrm>
            <a:off x="1219200" y="2133600"/>
            <a:ext cx="3810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a:off x="1447800" y="2563091"/>
            <a:ext cx="3810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a:off x="990600" y="3048000"/>
            <a:ext cx="3810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a:off x="1600200" y="3581400"/>
            <a:ext cx="3810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a:off x="2514600" y="4038600"/>
            <a:ext cx="381000" cy="304800"/>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p:cNvSpPr/>
          <p:nvPr/>
        </p:nvSpPr>
        <p:spPr>
          <a:xfrm>
            <a:off x="3429000" y="4572000"/>
            <a:ext cx="381000" cy="304800"/>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Down Arrow 22"/>
          <p:cNvSpPr/>
          <p:nvPr/>
        </p:nvSpPr>
        <p:spPr>
          <a:xfrm>
            <a:off x="2971800" y="5105400"/>
            <a:ext cx="381000" cy="304800"/>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220980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0" y="226026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226026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0" y="274320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7200" y="279366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58200" y="279366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327660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332706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419100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335280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464820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0" y="469866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523206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274320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378426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3834720"/>
            <a:ext cx="381000" cy="40674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3860460"/>
            <a:ext cx="381000" cy="406740"/>
          </a:xfrm>
          <a:prstGeom prst="rect">
            <a:avLst/>
          </a:prstGeom>
          <a:noFill/>
          <a:extLst>
            <a:ext uri="{909E8E84-426E-40DD-AFC4-6F175D3DCCD1}">
              <a14:hiddenFill xmlns:a14="http://schemas.microsoft.com/office/drawing/2010/main">
                <a:solidFill>
                  <a:srgbClr val="FFFFFF"/>
                </a:solidFill>
              </a14:hiddenFill>
            </a:ext>
          </a:extLst>
        </p:spPr>
      </p:pic>
      <p:cxnSp>
        <p:nvCxnSpPr>
          <p:cNvPr id="61" name="Straight Connector 60"/>
          <p:cNvCxnSpPr/>
          <p:nvPr/>
        </p:nvCxnSpPr>
        <p:spPr>
          <a:xfrm>
            <a:off x="609600" y="5943600"/>
            <a:ext cx="6400800" cy="0"/>
          </a:xfrm>
          <a:prstGeom prst="line">
            <a:avLst/>
          </a:prstGeom>
          <a:ln w="22225" cmpd="sng">
            <a:tailEnd type="stealth"/>
          </a:ln>
        </p:spPr>
        <p:style>
          <a:lnRef idx="1">
            <a:schemeClr val="accent1"/>
          </a:lnRef>
          <a:fillRef idx="0">
            <a:schemeClr val="accent1"/>
          </a:fillRef>
          <a:effectRef idx="0">
            <a:schemeClr val="accent1"/>
          </a:effectRef>
          <a:fontRef idx="minor">
            <a:schemeClr val="tx1"/>
          </a:fontRef>
        </p:style>
      </p:cxnSp>
      <p:sp>
        <p:nvSpPr>
          <p:cNvPr id="62" name="Down Arrow 61"/>
          <p:cNvSpPr/>
          <p:nvPr/>
        </p:nvSpPr>
        <p:spPr>
          <a:xfrm>
            <a:off x="2743200" y="5638800"/>
            <a:ext cx="381000" cy="304800"/>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3" name="Picture 2" descr="C:\Users\rjn7\AppData\Local\Microsoft\Windows\Temporary Internet Files\Content.IE5\7CSD0S4H\MC900333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5765460"/>
            <a:ext cx="381000" cy="406740"/>
          </a:xfrm>
          <a:prstGeom prst="rect">
            <a:avLst/>
          </a:prstGeom>
          <a:noFill/>
          <a:extLst>
            <a:ext uri="{909E8E84-426E-40DD-AFC4-6F175D3DCCD1}">
              <a14:hiddenFill xmlns:a14="http://schemas.microsoft.com/office/drawing/2010/main">
                <a:solidFill>
                  <a:srgbClr val="FFFFFF"/>
                </a:solidFill>
              </a14:hiddenFill>
            </a:ext>
          </a:extLst>
        </p:spPr>
      </p:pic>
      <p:sp>
        <p:nvSpPr>
          <p:cNvPr id="2055" name="TextBox 2054"/>
          <p:cNvSpPr txBox="1"/>
          <p:nvPr/>
        </p:nvSpPr>
        <p:spPr>
          <a:xfrm>
            <a:off x="762000" y="1645913"/>
            <a:ext cx="2655342" cy="461665"/>
          </a:xfrm>
          <a:prstGeom prst="rect">
            <a:avLst/>
          </a:prstGeom>
          <a:solidFill>
            <a:srgbClr val="FFFF00"/>
          </a:solidFill>
        </p:spPr>
        <p:txBody>
          <a:bodyPr wrap="none" rtlCol="0">
            <a:spAutoFit/>
          </a:bodyPr>
          <a:lstStyle/>
          <a:p>
            <a:r>
              <a:rPr lang="en-US" sz="2400" dirty="0" err="1" smtClean="0"/>
              <a:t>Fecha</a:t>
            </a:r>
            <a:r>
              <a:rPr lang="en-US" sz="2400" dirty="0" smtClean="0"/>
              <a:t> de la </a:t>
            </a:r>
            <a:r>
              <a:rPr lang="en-US" sz="2400" dirty="0" err="1" smtClean="0"/>
              <a:t>siembra</a:t>
            </a:r>
            <a:endParaRPr lang="en-US" sz="2400" dirty="0"/>
          </a:p>
        </p:txBody>
      </p:sp>
      <p:sp>
        <p:nvSpPr>
          <p:cNvPr id="65" name="TextBox 64"/>
          <p:cNvSpPr txBox="1"/>
          <p:nvPr/>
        </p:nvSpPr>
        <p:spPr>
          <a:xfrm>
            <a:off x="7128883" y="1524000"/>
            <a:ext cx="1784399" cy="461665"/>
          </a:xfrm>
          <a:prstGeom prst="rect">
            <a:avLst/>
          </a:prstGeom>
          <a:solidFill>
            <a:srgbClr val="FFFF00"/>
          </a:solidFill>
        </p:spPr>
        <p:txBody>
          <a:bodyPr wrap="none" rtlCol="0">
            <a:spAutoFit/>
          </a:bodyPr>
          <a:lstStyle/>
          <a:p>
            <a:r>
              <a:rPr lang="en-US" sz="2400" dirty="0" err="1" smtClean="0"/>
              <a:t>Rendimiento</a:t>
            </a:r>
            <a:endParaRPr lang="en-US" sz="2400" dirty="0"/>
          </a:p>
        </p:txBody>
      </p:sp>
    </p:spTree>
    <p:extLst>
      <p:ext uri="{BB962C8B-B14F-4D97-AF65-F5344CB8AC3E}">
        <p14:creationId xmlns:p14="http://schemas.microsoft.com/office/powerpoint/2010/main" val="4122533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6754"/>
          </a:xfrm>
        </p:spPr>
        <p:txBody>
          <a:bodyPr>
            <a:normAutofit/>
          </a:bodyPr>
          <a:lstStyle/>
          <a:p>
            <a:r>
              <a:rPr lang="es-BO" dirty="0" smtClean="0"/>
              <a:t>Aprendizaje y investigación</a:t>
            </a:r>
            <a:endParaRPr lang="es-BO" dirty="0"/>
          </a:p>
        </p:txBody>
      </p:sp>
      <p:sp>
        <p:nvSpPr>
          <p:cNvPr id="3" name="Content Placeholder 2"/>
          <p:cNvSpPr>
            <a:spLocks noGrp="1"/>
          </p:cNvSpPr>
          <p:nvPr>
            <p:ph sz="half" idx="1"/>
          </p:nvPr>
        </p:nvSpPr>
        <p:spPr>
          <a:xfrm>
            <a:off x="381000" y="1295401"/>
            <a:ext cx="4495800" cy="4724400"/>
          </a:xfrm>
        </p:spPr>
        <p:txBody>
          <a:bodyPr>
            <a:normAutofit/>
          </a:bodyPr>
          <a:lstStyle/>
          <a:p>
            <a:pPr marL="0" indent="0">
              <a:buNone/>
            </a:pPr>
            <a:r>
              <a:rPr lang="es-ES" b="1" dirty="0"/>
              <a:t>Los mismos principios se aplican a los agricultores como a otros científicos </a:t>
            </a:r>
            <a:endParaRPr lang="es-ES" b="1" dirty="0" smtClean="0"/>
          </a:p>
          <a:p>
            <a:r>
              <a:rPr lang="es-ES" dirty="0" smtClean="0"/>
              <a:t>Necesidad </a:t>
            </a:r>
            <a:r>
              <a:rPr lang="es-ES" dirty="0"/>
              <a:t>de combinar el aprendizaje con la </a:t>
            </a:r>
            <a:r>
              <a:rPr lang="es-ES" dirty="0" smtClean="0"/>
              <a:t>investigación</a:t>
            </a:r>
          </a:p>
          <a:p>
            <a:r>
              <a:rPr lang="es-ES" dirty="0" smtClean="0"/>
              <a:t>La </a:t>
            </a:r>
            <a:r>
              <a:rPr lang="es-ES" dirty="0"/>
              <a:t>calidad importa </a:t>
            </a:r>
            <a:endParaRPr lang="es-ES" dirty="0" smtClean="0"/>
          </a:p>
          <a:p>
            <a:r>
              <a:rPr lang="es-ES" dirty="0" smtClean="0"/>
              <a:t>Muchos </a:t>
            </a:r>
            <a:r>
              <a:rPr lang="es-ES" dirty="0"/>
              <a:t>de los datos necesarios para establecer conclusiones </a:t>
            </a:r>
            <a:r>
              <a:rPr lang="es-ES" dirty="0" smtClean="0"/>
              <a:t>confiables </a:t>
            </a:r>
          </a:p>
          <a:p>
            <a:r>
              <a:rPr lang="es-ES" dirty="0" smtClean="0"/>
              <a:t>Método </a:t>
            </a:r>
            <a:r>
              <a:rPr lang="es-ES" dirty="0"/>
              <a:t>es esencial </a:t>
            </a:r>
            <a:endParaRPr lang="es-ES" dirty="0" smtClean="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029200" y="1371600"/>
            <a:ext cx="3124200" cy="4718841"/>
          </a:xfrm>
          <a:prstGeom prst="rect">
            <a:avLst/>
          </a:prstGeom>
        </p:spPr>
      </p:pic>
    </p:spTree>
    <p:extLst>
      <p:ext uri="{BB962C8B-B14F-4D97-AF65-F5344CB8AC3E}">
        <p14:creationId xmlns:p14="http://schemas.microsoft.com/office/powerpoint/2010/main" val="36672421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78646"/>
            <a:ext cx="9144000" cy="1216754"/>
          </a:xfrm>
        </p:spPr>
        <p:txBody>
          <a:bodyPr>
            <a:normAutofit/>
          </a:bodyPr>
          <a:lstStyle/>
          <a:p>
            <a:r>
              <a:rPr lang="es-ES" dirty="0" smtClean="0"/>
              <a:t>Revelar </a:t>
            </a:r>
            <a:r>
              <a:rPr lang="es-ES" dirty="0"/>
              <a:t>lo </a:t>
            </a:r>
            <a:r>
              <a:rPr lang="es-ES" dirty="0" smtClean="0"/>
              <a:t>que es invisible </a:t>
            </a:r>
            <a:r>
              <a:rPr lang="es-ES" dirty="0"/>
              <a:t>pero importante</a:t>
            </a:r>
            <a:endParaRPr lang="en-US" dirty="0"/>
          </a:p>
        </p:txBody>
      </p:sp>
      <p:sp>
        <p:nvSpPr>
          <p:cNvPr id="4" name="Content Placeholder 3"/>
          <p:cNvSpPr>
            <a:spLocks noGrp="1"/>
          </p:cNvSpPr>
          <p:nvPr>
            <p:ph sz="half" idx="1"/>
          </p:nvPr>
        </p:nvSpPr>
        <p:spPr>
          <a:xfrm>
            <a:off x="457200" y="1143000"/>
            <a:ext cx="4648200" cy="4956701"/>
          </a:xfrm>
        </p:spPr>
        <p:txBody>
          <a:bodyPr>
            <a:noAutofit/>
          </a:bodyPr>
          <a:lstStyle/>
          <a:p>
            <a:r>
              <a:rPr lang="en-US" sz="2800" b="1" dirty="0" smtClean="0"/>
              <a:t>No se </a:t>
            </a:r>
            <a:r>
              <a:rPr lang="en-US" sz="2800" b="1" dirty="0" err="1" smtClean="0"/>
              <a:t>ve</a:t>
            </a:r>
            <a:endParaRPr lang="en-US" sz="2800" b="1" dirty="0" smtClean="0"/>
          </a:p>
          <a:p>
            <a:pPr lvl="1"/>
            <a:r>
              <a:rPr lang="es-BO" sz="2400" dirty="0" smtClean="0"/>
              <a:t>Microbios</a:t>
            </a:r>
          </a:p>
          <a:p>
            <a:pPr lvl="1"/>
            <a:r>
              <a:rPr lang="es-BO" sz="2400" dirty="0" err="1" smtClean="0"/>
              <a:t>Micotoxinas</a:t>
            </a:r>
            <a:endParaRPr lang="es-BO" sz="2400" dirty="0" smtClean="0"/>
          </a:p>
          <a:p>
            <a:pPr lvl="1"/>
            <a:r>
              <a:rPr lang="es-BO" sz="2400" dirty="0" smtClean="0"/>
              <a:t>Clima del futuro</a:t>
            </a:r>
          </a:p>
          <a:p>
            <a:pPr lvl="1"/>
            <a:r>
              <a:rPr lang="es-BO" sz="2400" dirty="0" smtClean="0"/>
              <a:t>Propiedades del suelo</a:t>
            </a:r>
          </a:p>
          <a:p>
            <a:r>
              <a:rPr lang="en-US" sz="2800" b="1" dirty="0">
                <a:sym typeface="Wingdings" pitchFamily="2" charset="2"/>
              </a:rPr>
              <a:t> </a:t>
            </a:r>
            <a:r>
              <a:rPr lang="en-US" sz="2800" b="1" dirty="0" err="1">
                <a:sym typeface="Wingdings" pitchFamily="2" charset="2"/>
              </a:rPr>
              <a:t>Hacer</a:t>
            </a:r>
            <a:r>
              <a:rPr lang="en-US" sz="2800" b="1" dirty="0">
                <a:sym typeface="Wingdings" pitchFamily="2" charset="2"/>
              </a:rPr>
              <a:t> visible</a:t>
            </a:r>
            <a:endParaRPr lang="en-US" sz="2800" b="1" dirty="0"/>
          </a:p>
          <a:p>
            <a:pPr lvl="1"/>
            <a:r>
              <a:rPr lang="en-US" sz="2400" dirty="0" err="1"/>
              <a:t>Spectroscopia</a:t>
            </a:r>
            <a:endParaRPr lang="en-US" sz="2400" dirty="0"/>
          </a:p>
          <a:p>
            <a:pPr lvl="1"/>
            <a:r>
              <a:rPr lang="en-US" sz="2400" dirty="0"/>
              <a:t>Etc.</a:t>
            </a:r>
          </a:p>
          <a:p>
            <a:r>
              <a:rPr lang="en-US" b="1" dirty="0" err="1" smtClean="0"/>
              <a:t>Pregunta</a:t>
            </a:r>
            <a:r>
              <a:rPr lang="en-US" b="1" dirty="0" smtClean="0"/>
              <a:t>: </a:t>
            </a:r>
            <a:r>
              <a:rPr lang="es-ES" dirty="0" smtClean="0"/>
              <a:t>Puedan las </a:t>
            </a:r>
            <a:r>
              <a:rPr lang="es-ES" dirty="0"/>
              <a:t>herramientas / conocimiento promover la acción?</a:t>
            </a:r>
            <a:endParaRPr lang="en-US" b="1" dirty="0" smtClean="0"/>
          </a:p>
        </p:txBody>
      </p:sp>
      <p:pic>
        <p:nvPicPr>
          <p:cNvPr id="6" name="Picture 11" descr="Vitian 024"/>
          <p:cNvPicPr>
            <a:picLocks noChangeAspect="1" noChangeArrowheads="1"/>
          </p:cNvPicPr>
          <p:nvPr/>
        </p:nvPicPr>
        <p:blipFill>
          <a:blip r:embed="rId3" cstate="print">
            <a:extLst>
              <a:ext uri="{28A0092B-C50C-407E-A947-70E740481C1C}">
                <a14:useLocalDpi xmlns:a14="http://schemas.microsoft.com/office/drawing/2010/main" val="0"/>
              </a:ext>
            </a:extLst>
          </a:blip>
          <a:srcRect t="27692" b="19844"/>
          <a:stretch>
            <a:fillRect/>
          </a:stretch>
        </p:blipFill>
        <p:spPr bwMode="auto">
          <a:xfrm>
            <a:off x="5105400" y="3912000"/>
            <a:ext cx="3209925" cy="224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5509283" y="922739"/>
            <a:ext cx="2402157" cy="3209925"/>
          </a:xfrm>
          <a:prstGeom prst="rect">
            <a:avLst/>
          </a:prstGeom>
        </p:spPr>
      </p:pic>
    </p:spTree>
    <p:extLst>
      <p:ext uri="{BB962C8B-B14F-4D97-AF65-F5344CB8AC3E}">
        <p14:creationId xmlns:p14="http://schemas.microsoft.com/office/powerpoint/2010/main" val="17339772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Foldscope</a:t>
            </a:r>
            <a:r>
              <a:rPr lang="en-US" dirty="0" smtClean="0"/>
              <a:t>: </a:t>
            </a:r>
            <a:r>
              <a:rPr lang="en-US" dirty="0"/>
              <a:t>2,000x </a:t>
            </a:r>
            <a:r>
              <a:rPr lang="en-US" dirty="0" smtClean="0"/>
              <a:t>a </a:t>
            </a:r>
            <a:r>
              <a:rPr lang="en-US" dirty="0" err="1" smtClean="0"/>
              <a:t>costo</a:t>
            </a:r>
            <a:r>
              <a:rPr lang="en-US" dirty="0" smtClean="0"/>
              <a:t> de US$0.50</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161" t="13409" b="11136"/>
          <a:stretch/>
        </p:blipFill>
        <p:spPr bwMode="auto">
          <a:xfrm>
            <a:off x="0" y="1414549"/>
            <a:ext cx="9426951" cy="4605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78518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68238" y="2209800"/>
            <a:ext cx="1127232" cy="923330"/>
          </a:xfrm>
          <a:prstGeom prst="rect">
            <a:avLst/>
          </a:prstGeom>
        </p:spPr>
        <p:style>
          <a:lnRef idx="2">
            <a:schemeClr val="accent4"/>
          </a:lnRef>
          <a:fillRef idx="1">
            <a:schemeClr val="lt1"/>
          </a:fillRef>
          <a:effectRef idx="0">
            <a:schemeClr val="accent4"/>
          </a:effectRef>
          <a:fontRef idx="minor">
            <a:schemeClr val="dk1"/>
          </a:fontRef>
        </p:style>
        <p:txBody>
          <a:bodyPr wrap="none" lIns="91440" tIns="45720" rIns="91440" bIns="45720">
            <a:spAutoFit/>
          </a:bodyPr>
          <a:lstStyle/>
          <a:p>
            <a:pPr algn="ctr"/>
            <a:r>
              <a:rPr lang="es-BO"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IAE</a:t>
            </a:r>
          </a:p>
        </p:txBody>
      </p:sp>
      <p:sp>
        <p:nvSpPr>
          <p:cNvPr id="3" name="TextBox 2"/>
          <p:cNvSpPr txBox="1"/>
          <p:nvPr/>
        </p:nvSpPr>
        <p:spPr>
          <a:xfrm>
            <a:off x="5934838" y="3283803"/>
            <a:ext cx="2142362" cy="830997"/>
          </a:xfrm>
          <a:prstGeom prst="rect">
            <a:avLst/>
          </a:prstGeom>
          <a:noFill/>
        </p:spPr>
        <p:txBody>
          <a:bodyPr wrap="square" rtlCol="0">
            <a:spAutoFit/>
          </a:bodyPr>
          <a:lstStyle/>
          <a:p>
            <a:pPr algn="ctr"/>
            <a:r>
              <a:rPr lang="es-BO" sz="2400" dirty="0" smtClean="0"/>
              <a:t>Intensificación agroecológico</a:t>
            </a:r>
            <a:endParaRPr lang="es-BO" sz="2400" dirty="0"/>
          </a:p>
        </p:txBody>
      </p:sp>
      <p:sp>
        <p:nvSpPr>
          <p:cNvPr id="4" name="Rectangle 3"/>
          <p:cNvSpPr/>
          <p:nvPr/>
        </p:nvSpPr>
        <p:spPr>
          <a:xfrm>
            <a:off x="839006" y="3415605"/>
            <a:ext cx="2742394" cy="1384995"/>
          </a:xfrm>
          <a:prstGeom prst="rect">
            <a:avLst/>
          </a:prstGeom>
        </p:spPr>
        <p:txBody>
          <a:bodyPr wrap="square">
            <a:spAutoFit/>
          </a:bodyPr>
          <a:lstStyle/>
          <a:p>
            <a:pPr algn="ctr"/>
            <a:r>
              <a:rPr lang="es-BO" sz="2800" dirty="0" smtClean="0"/>
              <a:t>Compartir los principios, evidencia y casos</a:t>
            </a:r>
            <a:endParaRPr lang="es-BO" sz="2800" dirty="0"/>
          </a:p>
        </p:txBody>
      </p:sp>
      <p:sp>
        <p:nvSpPr>
          <p:cNvPr id="5" name="Rectangle 4"/>
          <p:cNvSpPr/>
          <p:nvPr/>
        </p:nvSpPr>
        <p:spPr>
          <a:xfrm>
            <a:off x="609600" y="1066800"/>
            <a:ext cx="3276600" cy="954107"/>
          </a:xfrm>
          <a:prstGeom prst="rect">
            <a:avLst/>
          </a:prstGeom>
        </p:spPr>
        <p:txBody>
          <a:bodyPr wrap="square">
            <a:spAutoFit/>
          </a:bodyPr>
          <a:lstStyle/>
          <a:p>
            <a:pPr algn="ctr"/>
            <a:r>
              <a:rPr lang="es-BO" sz="2800" dirty="0" smtClean="0"/>
              <a:t>Generar la base </a:t>
            </a:r>
            <a:r>
              <a:rPr lang="es-BO" sz="2800" dirty="0"/>
              <a:t>de evidencia de </a:t>
            </a:r>
            <a:r>
              <a:rPr lang="es-BO" sz="2800" dirty="0" smtClean="0"/>
              <a:t>IAE</a:t>
            </a:r>
            <a:endParaRPr lang="es-BO" sz="2800" dirty="0"/>
          </a:p>
        </p:txBody>
      </p:sp>
      <p:sp>
        <p:nvSpPr>
          <p:cNvPr id="6" name="Down Arrow 5"/>
          <p:cNvSpPr/>
          <p:nvPr/>
        </p:nvSpPr>
        <p:spPr>
          <a:xfrm>
            <a:off x="1943100" y="2286000"/>
            <a:ext cx="456797" cy="90993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Brace 6"/>
          <p:cNvSpPr/>
          <p:nvPr/>
        </p:nvSpPr>
        <p:spPr>
          <a:xfrm>
            <a:off x="4114800" y="1143000"/>
            <a:ext cx="1143000" cy="3733800"/>
          </a:xfrm>
          <a:prstGeom prst="rightBrace">
            <a:avLst>
              <a:gd name="adj1" fmla="val 8333"/>
              <a:gd name="adj2" fmla="val 4309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Down Arrow 7"/>
          <p:cNvSpPr/>
          <p:nvPr/>
        </p:nvSpPr>
        <p:spPr>
          <a:xfrm rot="16200000">
            <a:off x="5439393" y="2513482"/>
            <a:ext cx="300335" cy="45496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75500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46"/>
            <a:ext cx="9144000" cy="1216754"/>
          </a:xfrm>
          <a:noFill/>
        </p:spPr>
        <p:txBody>
          <a:bodyPr>
            <a:normAutofit/>
          </a:bodyPr>
          <a:lstStyle/>
          <a:p>
            <a:pPr algn="ctr"/>
            <a:r>
              <a:rPr lang="es-BO" dirty="0" smtClean="0"/>
              <a:t>Intensificación Agroecológico (</a:t>
            </a:r>
            <a:r>
              <a:rPr lang="es-BO" sz="4000" dirty="0" smtClean="0"/>
              <a:t>IEI)</a:t>
            </a:r>
            <a:endParaRPr lang="es-BO" sz="4000" dirty="0"/>
          </a:p>
        </p:txBody>
      </p:sp>
      <p:sp>
        <p:nvSpPr>
          <p:cNvPr id="3" name="Content Placeholder 2"/>
          <p:cNvSpPr>
            <a:spLocks noGrp="1"/>
          </p:cNvSpPr>
          <p:nvPr>
            <p:ph sz="half" idx="1"/>
          </p:nvPr>
        </p:nvSpPr>
        <p:spPr>
          <a:xfrm>
            <a:off x="381000" y="2903363"/>
            <a:ext cx="8534400" cy="3649837"/>
          </a:xfrm>
        </p:spPr>
        <p:txBody>
          <a:bodyPr>
            <a:noAutofit/>
          </a:bodyPr>
          <a:lstStyle/>
          <a:p>
            <a:r>
              <a:rPr lang="es-ES" b="1" dirty="0"/>
              <a:t>Apoyar ... </a:t>
            </a:r>
            <a:r>
              <a:rPr lang="es-ES" dirty="0"/>
              <a:t/>
            </a:r>
            <a:br>
              <a:rPr lang="es-ES" dirty="0"/>
            </a:br>
            <a:r>
              <a:rPr lang="es-ES" dirty="0"/>
              <a:t>Productividad bajo las limitaciones de recursos </a:t>
            </a:r>
            <a:br>
              <a:rPr lang="es-ES" dirty="0"/>
            </a:br>
            <a:r>
              <a:rPr lang="es-ES" dirty="0"/>
              <a:t>Sostenibilidad, choques resiliencia v, la capacidad de adaptación </a:t>
            </a:r>
            <a:endParaRPr lang="es-ES" dirty="0" smtClean="0"/>
          </a:p>
          <a:p>
            <a:r>
              <a:rPr lang="es-ES" b="1" dirty="0" smtClean="0"/>
              <a:t>Al </a:t>
            </a:r>
            <a:r>
              <a:rPr lang="es-ES" b="1" dirty="0"/>
              <a:t>facilitar ... </a:t>
            </a:r>
            <a:br>
              <a:rPr lang="es-ES" b="1" dirty="0"/>
            </a:br>
            <a:r>
              <a:rPr lang="es-ES" dirty="0" smtClean="0"/>
              <a:t>Diversificación </a:t>
            </a:r>
            <a:r>
              <a:rPr lang="es-ES" dirty="0"/>
              <a:t/>
            </a:r>
            <a:br>
              <a:rPr lang="es-ES" dirty="0"/>
            </a:br>
            <a:r>
              <a:rPr lang="es-ES" dirty="0"/>
              <a:t>Opciones flexibles para diversos contextos </a:t>
            </a:r>
            <a:br>
              <a:rPr lang="es-ES" dirty="0"/>
            </a:br>
            <a:r>
              <a:rPr lang="es-ES" dirty="0"/>
              <a:t>La innovación social para la adaptación local y la adopción</a:t>
            </a:r>
            <a:endParaRPr lang="en-US" sz="1050" dirty="0"/>
          </a:p>
        </p:txBody>
      </p:sp>
      <p:sp>
        <p:nvSpPr>
          <p:cNvPr id="6" name="Rectangle 5"/>
          <p:cNvSpPr/>
          <p:nvPr/>
        </p:nvSpPr>
        <p:spPr>
          <a:xfrm>
            <a:off x="318655" y="1295400"/>
            <a:ext cx="8534400" cy="1384995"/>
          </a:xfrm>
          <a:prstGeom prst="rect">
            <a:avLst/>
          </a:prstGeom>
          <a:ln>
            <a:solidFill>
              <a:srgbClr val="C00000"/>
            </a:solidFill>
          </a:ln>
        </p:spPr>
        <p:txBody>
          <a:bodyPr wrap="square">
            <a:spAutoFit/>
          </a:bodyPr>
          <a:lstStyle/>
          <a:p>
            <a:pPr algn="ctr"/>
            <a:r>
              <a:rPr lang="es-ES" sz="2800" dirty="0" smtClean="0"/>
              <a:t>Mejorar el </a:t>
            </a:r>
            <a:r>
              <a:rPr lang="es-ES" sz="2800" b="1" dirty="0" smtClean="0"/>
              <a:t>desempeño</a:t>
            </a:r>
            <a:r>
              <a:rPr lang="es-ES" sz="2800" dirty="0" smtClean="0"/>
              <a:t> de </a:t>
            </a:r>
            <a:r>
              <a:rPr lang="es-ES" sz="2800" dirty="0"/>
              <a:t>los sistemas de cultivo </a:t>
            </a:r>
            <a:br>
              <a:rPr lang="es-ES" sz="2800" dirty="0"/>
            </a:br>
            <a:r>
              <a:rPr lang="es-ES" sz="2800" dirty="0"/>
              <a:t>a través de la integración de los </a:t>
            </a:r>
            <a:r>
              <a:rPr lang="es-ES" sz="2800" b="1" dirty="0"/>
              <a:t>principios ecológicos </a:t>
            </a:r>
            <a:r>
              <a:rPr lang="es-ES" sz="2800" dirty="0"/>
              <a:t/>
            </a:r>
            <a:br>
              <a:rPr lang="es-ES" sz="2800" dirty="0"/>
            </a:br>
            <a:r>
              <a:rPr lang="es-ES" sz="2800" dirty="0"/>
              <a:t>en la gestión </a:t>
            </a:r>
            <a:r>
              <a:rPr lang="es-ES" sz="2800" dirty="0" smtClean="0"/>
              <a:t>de la </a:t>
            </a:r>
            <a:r>
              <a:rPr lang="es-ES" sz="2800" dirty="0"/>
              <a:t>granja y </a:t>
            </a:r>
            <a:r>
              <a:rPr lang="es-ES" sz="2800" dirty="0" smtClean="0"/>
              <a:t>del </a:t>
            </a:r>
            <a:r>
              <a:rPr lang="es-ES" sz="2800" dirty="0"/>
              <a:t>sistema</a:t>
            </a:r>
            <a:endParaRPr lang="en-US" sz="2800" b="1" dirty="0" smtClean="0">
              <a:solidFill>
                <a:srgbClr val="C00000"/>
              </a:solidFill>
            </a:endParaRPr>
          </a:p>
        </p:txBody>
      </p:sp>
    </p:spTree>
    <p:extLst>
      <p:ext uri="{BB962C8B-B14F-4D97-AF65-F5344CB8AC3E}">
        <p14:creationId xmlns:p14="http://schemas.microsoft.com/office/powerpoint/2010/main" val="212249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763000" cy="1143000"/>
          </a:xfrm>
          <a:noFill/>
        </p:spPr>
        <p:txBody>
          <a:bodyPr>
            <a:normAutofit/>
          </a:bodyPr>
          <a:lstStyle/>
          <a:p>
            <a:r>
              <a:rPr lang="es-ES" sz="4400" dirty="0"/>
              <a:t>Hay dos tipos de principios </a:t>
            </a:r>
            <a:r>
              <a:rPr lang="es-ES" sz="4400" dirty="0" smtClean="0"/>
              <a:t>IAE</a:t>
            </a:r>
            <a:endParaRPr lang="en-US" sz="4400" dirty="0"/>
          </a:p>
        </p:txBody>
      </p:sp>
      <p:sp>
        <p:nvSpPr>
          <p:cNvPr id="3" name="Text Placeholder 2"/>
          <p:cNvSpPr>
            <a:spLocks noGrp="1"/>
          </p:cNvSpPr>
          <p:nvPr>
            <p:ph type="body" sz="half" idx="1"/>
          </p:nvPr>
        </p:nvSpPr>
        <p:spPr>
          <a:xfrm>
            <a:off x="0" y="2098964"/>
            <a:ext cx="4630993" cy="919511"/>
          </a:xfrm>
        </p:spPr>
        <p:txBody>
          <a:bodyPr>
            <a:noAutofit/>
          </a:bodyPr>
          <a:lstStyle/>
          <a:p>
            <a:pPr marL="0" indent="0" algn="ctr">
              <a:buNone/>
            </a:pPr>
            <a:r>
              <a:rPr lang="en-US" sz="2800" dirty="0" err="1" smtClean="0">
                <a:solidFill>
                  <a:schemeClr val="accent3">
                    <a:lumMod val="50000"/>
                  </a:schemeClr>
                </a:solidFill>
              </a:rPr>
              <a:t>Principios</a:t>
            </a:r>
            <a:r>
              <a:rPr lang="en-US" sz="2800" dirty="0" smtClean="0">
                <a:solidFill>
                  <a:schemeClr val="accent3">
                    <a:lumMod val="50000"/>
                  </a:schemeClr>
                </a:solidFill>
              </a:rPr>
              <a:t> </a:t>
            </a:r>
            <a:r>
              <a:rPr lang="en-US" sz="2800" dirty="0" err="1" smtClean="0">
                <a:solidFill>
                  <a:schemeClr val="accent3">
                    <a:lumMod val="50000"/>
                  </a:schemeClr>
                </a:solidFill>
              </a:rPr>
              <a:t>agroecologicos</a:t>
            </a:r>
            <a:r>
              <a:rPr lang="en-US" sz="2800" dirty="0" smtClean="0"/>
              <a:t/>
            </a:r>
            <a:br>
              <a:rPr lang="en-US" sz="2800" dirty="0" smtClean="0"/>
            </a:br>
            <a:r>
              <a:rPr lang="en-US" sz="2800" dirty="0" smtClean="0"/>
              <a:t>~  </a:t>
            </a:r>
            <a:r>
              <a:rPr lang="en-US" sz="2800" dirty="0" err="1" smtClean="0"/>
              <a:t>Verdades</a:t>
            </a:r>
            <a:r>
              <a:rPr lang="en-US" sz="2800" dirty="0" smtClean="0"/>
              <a:t> </a:t>
            </a:r>
            <a:r>
              <a:rPr lang="en-US" sz="2800" dirty="0" err="1" smtClean="0"/>
              <a:t>utiles</a:t>
            </a:r>
            <a:endParaRPr lang="en-US" sz="2800" dirty="0" smtClean="0"/>
          </a:p>
          <a:p>
            <a:pPr algn="ctr"/>
            <a:endParaRPr lang="en-US" sz="2800" dirty="0"/>
          </a:p>
        </p:txBody>
      </p:sp>
      <p:sp>
        <p:nvSpPr>
          <p:cNvPr id="4" name="Content Placeholder 3"/>
          <p:cNvSpPr>
            <a:spLocks noGrp="1"/>
          </p:cNvSpPr>
          <p:nvPr>
            <p:ph sz="half" idx="2"/>
          </p:nvPr>
        </p:nvSpPr>
        <p:spPr>
          <a:xfrm>
            <a:off x="4572000" y="1983295"/>
            <a:ext cx="4648200" cy="949036"/>
          </a:xfrm>
        </p:spPr>
        <p:txBody>
          <a:bodyPr>
            <a:noAutofit/>
          </a:bodyPr>
          <a:lstStyle/>
          <a:p>
            <a:pPr marL="0" indent="0" algn="ctr">
              <a:buNone/>
            </a:pPr>
            <a:r>
              <a:rPr lang="en-US" sz="2800" dirty="0" err="1" smtClean="0">
                <a:solidFill>
                  <a:schemeClr val="accent3">
                    <a:lumMod val="50000"/>
                  </a:schemeClr>
                </a:solidFill>
              </a:rPr>
              <a:t>Principios</a:t>
            </a:r>
            <a:r>
              <a:rPr lang="en-US" sz="2800" dirty="0" smtClean="0">
                <a:solidFill>
                  <a:schemeClr val="accent3">
                    <a:lumMod val="50000"/>
                  </a:schemeClr>
                </a:solidFill>
              </a:rPr>
              <a:t> para la </a:t>
            </a:r>
            <a:r>
              <a:rPr lang="en-US" sz="2800" dirty="0" err="1" smtClean="0">
                <a:solidFill>
                  <a:schemeClr val="accent3">
                    <a:lumMod val="50000"/>
                  </a:schemeClr>
                </a:solidFill>
              </a:rPr>
              <a:t>intensificacion</a:t>
            </a:r>
            <a:endParaRPr lang="en-US" sz="2800" dirty="0" smtClean="0">
              <a:solidFill>
                <a:schemeClr val="accent3">
                  <a:lumMod val="50000"/>
                </a:schemeClr>
              </a:solidFill>
            </a:endParaRPr>
          </a:p>
          <a:p>
            <a:pPr marL="0" indent="0" algn="ctr">
              <a:buNone/>
            </a:pPr>
            <a:r>
              <a:rPr lang="en-US" sz="2800" dirty="0" smtClean="0"/>
              <a:t>~ </a:t>
            </a:r>
            <a:r>
              <a:rPr lang="es-ES" sz="2800" dirty="0" smtClean="0"/>
              <a:t>Normas </a:t>
            </a:r>
            <a:r>
              <a:rPr lang="es-ES" sz="2800" dirty="0"/>
              <a:t>éticas</a:t>
            </a:r>
            <a:endParaRPr lang="en-US" sz="2800" dirty="0" smtClean="0"/>
          </a:p>
          <a:p>
            <a:pPr marL="0" indent="0" algn="ctr">
              <a:buNone/>
            </a:pPr>
            <a:endParaRPr lang="en-US" sz="2800" dirty="0" smtClean="0"/>
          </a:p>
          <a:p>
            <a:pPr marL="0" indent="0" algn="ctr">
              <a:buNone/>
            </a:pPr>
            <a:endParaRPr lang="en-US" sz="2800" dirty="0" smtClean="0"/>
          </a:p>
        </p:txBody>
      </p:sp>
      <p:sp>
        <p:nvSpPr>
          <p:cNvPr id="9" name="TextBox 8"/>
          <p:cNvSpPr txBox="1"/>
          <p:nvPr/>
        </p:nvSpPr>
        <p:spPr>
          <a:xfrm>
            <a:off x="381000" y="3230701"/>
            <a:ext cx="3886200" cy="3416320"/>
          </a:xfrm>
          <a:prstGeom prst="rect">
            <a:avLst/>
          </a:prstGeom>
          <a:noFill/>
        </p:spPr>
        <p:txBody>
          <a:bodyPr wrap="square" rtlCol="0">
            <a:spAutoFit/>
          </a:bodyPr>
          <a:lstStyle/>
          <a:p>
            <a:r>
              <a:rPr lang="es-ES" sz="2400" dirty="0"/>
              <a:t>Conocimientos agroecológicos apoyados por evidencia científica </a:t>
            </a:r>
            <a:br>
              <a:rPr lang="es-ES" sz="2400" dirty="0"/>
            </a:br>
            <a:r>
              <a:rPr lang="es-ES" sz="2400" dirty="0"/>
              <a:t>- El manejo de plagas </a:t>
            </a:r>
            <a:br>
              <a:rPr lang="es-ES" sz="2400" dirty="0"/>
            </a:br>
            <a:r>
              <a:rPr lang="es-ES" sz="2400" dirty="0"/>
              <a:t>- La diversidad funcional </a:t>
            </a:r>
            <a:endParaRPr lang="es-ES" sz="2400" dirty="0" smtClean="0"/>
          </a:p>
          <a:p>
            <a:pPr marL="342900" indent="-342900">
              <a:buFontTx/>
              <a:buChar char="-"/>
            </a:pPr>
            <a:r>
              <a:rPr lang="es-ES" sz="2400" dirty="0" smtClean="0"/>
              <a:t>El </a:t>
            </a:r>
            <a:r>
              <a:rPr lang="es-ES" sz="2400" dirty="0"/>
              <a:t>ciclo de nutrientes </a:t>
            </a:r>
            <a:endParaRPr lang="es-ES" sz="2400" dirty="0" smtClean="0"/>
          </a:p>
          <a:p>
            <a:pPr marL="342900" indent="-342900">
              <a:buFontTx/>
              <a:buChar char="-"/>
            </a:pPr>
            <a:r>
              <a:rPr lang="es-ES" sz="2400" dirty="0" smtClean="0"/>
              <a:t>- </a:t>
            </a:r>
            <a:r>
              <a:rPr lang="es-ES" sz="2400" dirty="0"/>
              <a:t>Integración de cultivos, árboles, ganado? ...</a:t>
            </a:r>
            <a:endParaRPr lang="en-US" sz="2400" dirty="0" smtClean="0"/>
          </a:p>
          <a:p>
            <a:endParaRPr lang="en-US" sz="2400" dirty="0"/>
          </a:p>
        </p:txBody>
      </p:sp>
      <p:sp>
        <p:nvSpPr>
          <p:cNvPr id="10" name="TextBox 9"/>
          <p:cNvSpPr txBox="1"/>
          <p:nvPr/>
        </p:nvSpPr>
        <p:spPr>
          <a:xfrm>
            <a:off x="4994789" y="3377148"/>
            <a:ext cx="4149211" cy="3785652"/>
          </a:xfrm>
          <a:prstGeom prst="rect">
            <a:avLst/>
          </a:prstGeom>
          <a:noFill/>
        </p:spPr>
        <p:txBody>
          <a:bodyPr wrap="square" rtlCol="0">
            <a:spAutoFit/>
          </a:bodyPr>
          <a:lstStyle/>
          <a:p>
            <a:r>
              <a:rPr lang="es-ES" sz="2400" dirty="0"/>
              <a:t>¿Cómo apoyar a un mejor rendimiento del sistema en el respeto de la gente, su cultura y la autodeterminación </a:t>
            </a:r>
            <a:endParaRPr lang="es-ES" sz="2400" dirty="0" smtClean="0"/>
          </a:p>
          <a:p>
            <a:pPr marL="285750" indent="-285750">
              <a:buFont typeface="Arial" panose="020B0604020202020204" pitchFamily="34" charset="0"/>
              <a:buChar char="•"/>
            </a:pPr>
            <a:r>
              <a:rPr lang="es-ES" sz="2400" dirty="0" smtClean="0"/>
              <a:t>Participación </a:t>
            </a:r>
          </a:p>
          <a:p>
            <a:pPr marL="285750" indent="-285750">
              <a:buFont typeface="Arial" panose="020B0604020202020204" pitchFamily="34" charset="0"/>
              <a:buChar char="•"/>
            </a:pPr>
            <a:r>
              <a:rPr lang="es-ES" sz="2400" dirty="0" smtClean="0"/>
              <a:t>Las decisiones mutuas</a:t>
            </a:r>
          </a:p>
          <a:p>
            <a:pPr marL="285750" indent="-285750">
              <a:buFont typeface="Arial" panose="020B0604020202020204" pitchFamily="34" charset="0"/>
              <a:buChar char="•"/>
            </a:pPr>
            <a:r>
              <a:rPr lang="es-ES" sz="2400" dirty="0" smtClean="0"/>
              <a:t>La </a:t>
            </a:r>
            <a:r>
              <a:rPr lang="es-ES" sz="2400" dirty="0"/>
              <a:t>conciencia de género </a:t>
            </a:r>
            <a:endParaRPr lang="es-ES" sz="2400" dirty="0" smtClean="0"/>
          </a:p>
          <a:p>
            <a:pPr marL="285750" indent="-285750">
              <a:buFont typeface="Arial" panose="020B0604020202020204" pitchFamily="34" charset="0"/>
              <a:buChar char="•"/>
            </a:pPr>
            <a:r>
              <a:rPr lang="es-ES" sz="2400" dirty="0" smtClean="0"/>
              <a:t>No aumentar los </a:t>
            </a:r>
            <a:r>
              <a:rPr lang="es-ES" sz="2400" dirty="0"/>
              <a:t>riesgos </a:t>
            </a:r>
            <a:br>
              <a:rPr lang="es-ES" sz="2400" dirty="0"/>
            </a:br>
            <a:r>
              <a:rPr lang="es-ES" sz="2400" dirty="0"/>
              <a:t>    ... </a:t>
            </a:r>
            <a:br>
              <a:rPr lang="es-ES" sz="2400" dirty="0"/>
            </a:br>
            <a:endParaRPr lang="en-US" sz="2400" dirty="0"/>
          </a:p>
        </p:txBody>
      </p:sp>
      <p:sp>
        <p:nvSpPr>
          <p:cNvPr id="11" name="Rectangle 10"/>
          <p:cNvSpPr/>
          <p:nvPr/>
        </p:nvSpPr>
        <p:spPr>
          <a:xfrm>
            <a:off x="2001156" y="1447800"/>
            <a:ext cx="806631" cy="646331"/>
          </a:xfrm>
          <a:prstGeom prst="rect">
            <a:avLst/>
          </a:prstGeom>
        </p:spPr>
        <p:txBody>
          <a:bodyPr wrap="none">
            <a:spAutoFit/>
          </a:bodyPr>
          <a:lstStyle/>
          <a:p>
            <a:r>
              <a:rPr lang="en-US" sz="3600" dirty="0"/>
              <a:t>I</a:t>
            </a:r>
            <a:r>
              <a:rPr lang="en-US" sz="3600" b="1" dirty="0" smtClean="0">
                <a:solidFill>
                  <a:schemeClr val="accent3">
                    <a:lumMod val="50000"/>
                  </a:schemeClr>
                </a:solidFill>
              </a:rPr>
              <a:t>AE</a:t>
            </a:r>
            <a:endParaRPr lang="en-US" sz="3600" dirty="0"/>
          </a:p>
        </p:txBody>
      </p:sp>
      <p:sp>
        <p:nvSpPr>
          <p:cNvPr id="12" name="Rectangle 11"/>
          <p:cNvSpPr/>
          <p:nvPr/>
        </p:nvSpPr>
        <p:spPr>
          <a:xfrm>
            <a:off x="6324600" y="1371600"/>
            <a:ext cx="801823" cy="646331"/>
          </a:xfrm>
          <a:prstGeom prst="rect">
            <a:avLst/>
          </a:prstGeom>
        </p:spPr>
        <p:txBody>
          <a:bodyPr wrap="none">
            <a:spAutoFit/>
          </a:bodyPr>
          <a:lstStyle/>
          <a:p>
            <a:r>
              <a:rPr lang="en-US" sz="3600" b="1" dirty="0" smtClean="0">
                <a:solidFill>
                  <a:schemeClr val="accent3">
                    <a:lumMod val="50000"/>
                  </a:schemeClr>
                </a:solidFill>
              </a:rPr>
              <a:t>I</a:t>
            </a:r>
            <a:r>
              <a:rPr lang="en-US" sz="3600" dirty="0" smtClean="0"/>
              <a:t>AE</a:t>
            </a:r>
            <a:endParaRPr lang="en-US" sz="3600" dirty="0">
              <a:solidFill>
                <a:schemeClr val="accent3">
                  <a:lumMod val="50000"/>
                </a:schemeClr>
              </a:solidFill>
            </a:endParaRPr>
          </a:p>
        </p:txBody>
      </p:sp>
    </p:spTree>
    <p:extLst>
      <p:ext uri="{BB962C8B-B14F-4D97-AF65-F5344CB8AC3E}">
        <p14:creationId xmlns:p14="http://schemas.microsoft.com/office/powerpoint/2010/main" val="8639950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772088" cy="1132514"/>
          </a:xfrm>
          <a:noFill/>
        </p:spPr>
        <p:txBody>
          <a:bodyPr vert="horz" lIns="91440" tIns="45720" rIns="91440" bIns="45720" rtlCol="0" anchor="ctr">
            <a:normAutofit/>
          </a:bodyPr>
          <a:lstStyle/>
          <a:p>
            <a:r>
              <a:rPr lang="en-US" sz="3600" dirty="0" err="1" smtClean="0"/>
              <a:t>Principios</a:t>
            </a:r>
            <a:r>
              <a:rPr lang="en-US" sz="3600" dirty="0" smtClean="0"/>
              <a:t> de </a:t>
            </a:r>
            <a:r>
              <a:rPr lang="en-US" sz="3600" dirty="0" err="1" smtClean="0"/>
              <a:t>manejo</a:t>
            </a:r>
            <a:r>
              <a:rPr lang="en-US" sz="3600" dirty="0" smtClean="0"/>
              <a:t> de </a:t>
            </a:r>
            <a:r>
              <a:rPr lang="en-US" sz="3600" dirty="0" err="1" smtClean="0"/>
              <a:t>las</a:t>
            </a:r>
            <a:r>
              <a:rPr lang="en-US" sz="3600" dirty="0" smtClean="0"/>
              <a:t> </a:t>
            </a:r>
            <a:r>
              <a:rPr lang="en-US" sz="3600" dirty="0" err="1" smtClean="0"/>
              <a:t>plagas</a:t>
            </a:r>
            <a:endParaRPr lang="en-US" sz="3600" dirty="0"/>
          </a:p>
        </p:txBody>
      </p:sp>
      <p:grpSp>
        <p:nvGrpSpPr>
          <p:cNvPr id="6" name="Group 5"/>
          <p:cNvGrpSpPr/>
          <p:nvPr/>
        </p:nvGrpSpPr>
        <p:grpSpPr>
          <a:xfrm>
            <a:off x="2152423" y="2620328"/>
            <a:ext cx="4553177" cy="3421389"/>
            <a:chOff x="2286000" y="2421200"/>
            <a:chExt cx="4553177" cy="3421389"/>
          </a:xfrm>
        </p:grpSpPr>
        <p:pic>
          <p:nvPicPr>
            <p:cNvPr id="3" name="Picture 2" descr="Baobab t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421200"/>
              <a:ext cx="4553177" cy="34213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62400" y="4876800"/>
              <a:ext cx="870751" cy="584775"/>
            </a:xfrm>
            <a:prstGeom prst="rect">
              <a:avLst/>
            </a:prstGeom>
            <a:noFill/>
          </p:spPr>
          <p:txBody>
            <a:bodyPr wrap="none" rtlCol="0">
              <a:spAutoFit/>
            </a:bodyPr>
            <a:lstStyle/>
            <a:p>
              <a:r>
                <a:rPr lang="en-US" sz="3200" b="1" dirty="0" smtClean="0">
                  <a:solidFill>
                    <a:schemeClr val="bg1"/>
                  </a:solidFill>
                </a:rPr>
                <a:t>IPM</a:t>
              </a:r>
              <a:endParaRPr lang="en-US" sz="3200" b="1" dirty="0">
                <a:solidFill>
                  <a:schemeClr val="bg1"/>
                </a:solidFill>
              </a:endParaRPr>
            </a:p>
          </p:txBody>
        </p:sp>
      </p:grpSp>
      <p:sp>
        <p:nvSpPr>
          <p:cNvPr id="7" name="TextBox 6"/>
          <p:cNvSpPr txBox="1"/>
          <p:nvPr/>
        </p:nvSpPr>
        <p:spPr>
          <a:xfrm>
            <a:off x="2285999" y="5668328"/>
            <a:ext cx="4292072" cy="369332"/>
          </a:xfrm>
          <a:prstGeom prst="rect">
            <a:avLst/>
          </a:prstGeom>
          <a:noFill/>
        </p:spPr>
        <p:txBody>
          <a:bodyPr wrap="none" rtlCol="0">
            <a:spAutoFit/>
          </a:bodyPr>
          <a:lstStyle/>
          <a:p>
            <a:r>
              <a:rPr lang="en-US" b="1" dirty="0" smtClean="0">
                <a:solidFill>
                  <a:schemeClr val="bg1"/>
                </a:solidFill>
              </a:rPr>
              <a:t>Roots: knowledge of pest biology / ecology</a:t>
            </a:r>
            <a:endParaRPr lang="en-US" b="1" dirty="0">
              <a:solidFill>
                <a:schemeClr val="bg1"/>
              </a:solidFill>
            </a:endParaRPr>
          </a:p>
        </p:txBody>
      </p:sp>
      <p:sp>
        <p:nvSpPr>
          <p:cNvPr id="8" name="TextBox 7"/>
          <p:cNvSpPr txBox="1"/>
          <p:nvPr/>
        </p:nvSpPr>
        <p:spPr>
          <a:xfrm>
            <a:off x="209778" y="1295400"/>
            <a:ext cx="2076222" cy="1015663"/>
          </a:xfrm>
          <a:prstGeom prst="rect">
            <a:avLst/>
          </a:prstGeom>
          <a:noFill/>
          <a:ln>
            <a:solidFill>
              <a:schemeClr val="bg1"/>
            </a:solidFill>
          </a:ln>
        </p:spPr>
        <p:txBody>
          <a:bodyPr wrap="square" rtlCol="0">
            <a:spAutoFit/>
          </a:bodyPr>
          <a:lstStyle/>
          <a:p>
            <a:pPr algn="r"/>
            <a:r>
              <a:rPr lang="en-US" sz="2000" b="1" dirty="0" err="1" smtClean="0"/>
              <a:t>Barreras</a:t>
            </a:r>
            <a:r>
              <a:rPr lang="en-US" sz="2000" dirty="0" smtClean="0"/>
              <a:t>:  </a:t>
            </a:r>
            <a:r>
              <a:rPr lang="en-US" sz="2000" dirty="0" err="1" smtClean="0"/>
              <a:t>Reducir</a:t>
            </a:r>
            <a:r>
              <a:rPr lang="en-US" sz="2000" dirty="0" smtClean="0"/>
              <a:t> el </a:t>
            </a:r>
            <a:r>
              <a:rPr lang="en-US" sz="2000" dirty="0" err="1" smtClean="0"/>
              <a:t>acceso</a:t>
            </a:r>
            <a:r>
              <a:rPr lang="en-US" sz="2000" dirty="0" smtClean="0"/>
              <a:t> al </a:t>
            </a:r>
            <a:r>
              <a:rPr lang="en-US" sz="2000" dirty="0" err="1" smtClean="0"/>
              <a:t>cultivo</a:t>
            </a:r>
            <a:endParaRPr lang="en-US" sz="2000" dirty="0"/>
          </a:p>
        </p:txBody>
      </p:sp>
      <p:sp>
        <p:nvSpPr>
          <p:cNvPr id="9" name="TextBox 8"/>
          <p:cNvSpPr txBox="1"/>
          <p:nvPr/>
        </p:nvSpPr>
        <p:spPr>
          <a:xfrm>
            <a:off x="6929449" y="2943999"/>
            <a:ext cx="1923823" cy="923330"/>
          </a:xfrm>
          <a:prstGeom prst="rect">
            <a:avLst/>
          </a:prstGeom>
          <a:noFill/>
        </p:spPr>
        <p:txBody>
          <a:bodyPr wrap="square" rtlCol="0">
            <a:spAutoFit/>
          </a:bodyPr>
          <a:lstStyle/>
          <a:p>
            <a:r>
              <a:rPr lang="en-US" b="1" dirty="0" err="1" smtClean="0">
                <a:solidFill>
                  <a:srgbClr val="293315"/>
                </a:solidFill>
              </a:rPr>
              <a:t>Mejoramiento</a:t>
            </a:r>
            <a:r>
              <a:rPr lang="en-US" dirty="0" smtClean="0">
                <a:solidFill>
                  <a:srgbClr val="293315"/>
                </a:solidFill>
              </a:rPr>
              <a:t>:  </a:t>
            </a:r>
            <a:r>
              <a:rPr lang="en-US" dirty="0" err="1" smtClean="0">
                <a:solidFill>
                  <a:srgbClr val="293315"/>
                </a:solidFill>
              </a:rPr>
              <a:t>Reducir</a:t>
            </a:r>
            <a:r>
              <a:rPr lang="en-US" dirty="0" smtClean="0">
                <a:solidFill>
                  <a:srgbClr val="293315"/>
                </a:solidFill>
              </a:rPr>
              <a:t> la </a:t>
            </a:r>
            <a:r>
              <a:rPr lang="en-US" dirty="0" err="1" smtClean="0">
                <a:solidFill>
                  <a:srgbClr val="293315"/>
                </a:solidFill>
              </a:rPr>
              <a:t>vulnerabilidad</a:t>
            </a:r>
            <a:endParaRPr lang="en-US" dirty="0">
              <a:solidFill>
                <a:srgbClr val="293315"/>
              </a:solidFill>
            </a:endParaRPr>
          </a:p>
        </p:txBody>
      </p:sp>
      <p:sp>
        <p:nvSpPr>
          <p:cNvPr id="10" name="TextBox 9"/>
          <p:cNvSpPr txBox="1"/>
          <p:nvPr/>
        </p:nvSpPr>
        <p:spPr>
          <a:xfrm>
            <a:off x="-228600" y="4191000"/>
            <a:ext cx="2272144" cy="1754326"/>
          </a:xfrm>
          <a:prstGeom prst="rect">
            <a:avLst/>
          </a:prstGeom>
          <a:noFill/>
        </p:spPr>
        <p:txBody>
          <a:bodyPr wrap="square" rtlCol="0">
            <a:spAutoFit/>
          </a:bodyPr>
          <a:lstStyle/>
          <a:p>
            <a:pPr algn="r"/>
            <a:r>
              <a:rPr lang="es-ES" b="1" dirty="0"/>
              <a:t>Administrar el microambiente: </a:t>
            </a:r>
            <a:r>
              <a:rPr lang="es-ES" dirty="0"/>
              <a:t>espaciamiento </a:t>
            </a:r>
            <a:r>
              <a:rPr lang="es-ES" dirty="0" err="1"/>
              <a:t>etc</a:t>
            </a:r>
            <a:r>
              <a:rPr lang="es-ES" dirty="0"/>
              <a:t>  menos favorables para la plaga / patógeno</a:t>
            </a:r>
            <a:endParaRPr lang="en-US" dirty="0">
              <a:solidFill>
                <a:schemeClr val="tx2"/>
              </a:solidFill>
            </a:endParaRPr>
          </a:p>
        </p:txBody>
      </p:sp>
      <p:sp>
        <p:nvSpPr>
          <p:cNvPr id="11" name="TextBox 10"/>
          <p:cNvSpPr txBox="1"/>
          <p:nvPr/>
        </p:nvSpPr>
        <p:spPr>
          <a:xfrm>
            <a:off x="6553200" y="1295400"/>
            <a:ext cx="2381023" cy="1015663"/>
          </a:xfrm>
          <a:prstGeom prst="rect">
            <a:avLst/>
          </a:prstGeom>
          <a:noFill/>
        </p:spPr>
        <p:txBody>
          <a:bodyPr wrap="square" rtlCol="0">
            <a:spAutoFit/>
          </a:bodyPr>
          <a:lstStyle/>
          <a:p>
            <a:r>
              <a:rPr lang="en-US" sz="2000" b="1" dirty="0" err="1" smtClean="0">
                <a:solidFill>
                  <a:srgbClr val="293315"/>
                </a:solidFill>
              </a:rPr>
              <a:t>Mesclas</a:t>
            </a:r>
            <a:r>
              <a:rPr lang="en-US" sz="2000" dirty="0" smtClean="0">
                <a:solidFill>
                  <a:srgbClr val="293315"/>
                </a:solidFill>
              </a:rPr>
              <a:t>:  </a:t>
            </a:r>
            <a:r>
              <a:rPr lang="en-US" sz="2000" dirty="0" err="1" smtClean="0">
                <a:solidFill>
                  <a:srgbClr val="293315"/>
                </a:solidFill>
              </a:rPr>
              <a:t>reducir</a:t>
            </a:r>
            <a:r>
              <a:rPr lang="en-US" sz="2000" dirty="0" smtClean="0">
                <a:solidFill>
                  <a:srgbClr val="293315"/>
                </a:solidFill>
              </a:rPr>
              <a:t> la </a:t>
            </a:r>
            <a:r>
              <a:rPr lang="en-US" sz="2000" dirty="0" err="1" smtClean="0">
                <a:solidFill>
                  <a:srgbClr val="293315"/>
                </a:solidFill>
              </a:rPr>
              <a:t>densidad</a:t>
            </a:r>
            <a:r>
              <a:rPr lang="en-US" sz="2000" dirty="0" smtClean="0">
                <a:solidFill>
                  <a:srgbClr val="293315"/>
                </a:solidFill>
              </a:rPr>
              <a:t> del </a:t>
            </a:r>
            <a:r>
              <a:rPr lang="en-US" sz="2000" dirty="0" err="1" smtClean="0">
                <a:solidFill>
                  <a:srgbClr val="293315"/>
                </a:solidFill>
              </a:rPr>
              <a:t>huesped</a:t>
            </a:r>
            <a:r>
              <a:rPr lang="en-US" sz="2000" dirty="0" smtClean="0">
                <a:solidFill>
                  <a:srgbClr val="293315"/>
                </a:solidFill>
              </a:rPr>
              <a:t>; </a:t>
            </a:r>
            <a:r>
              <a:rPr lang="en-US" sz="2000" dirty="0" err="1" smtClean="0">
                <a:solidFill>
                  <a:srgbClr val="293315"/>
                </a:solidFill>
              </a:rPr>
              <a:t>barreras</a:t>
            </a:r>
            <a:endParaRPr lang="en-US" sz="2000" dirty="0">
              <a:solidFill>
                <a:srgbClr val="293315"/>
              </a:solidFill>
            </a:endParaRPr>
          </a:p>
        </p:txBody>
      </p:sp>
      <p:sp>
        <p:nvSpPr>
          <p:cNvPr id="12" name="TextBox 11"/>
          <p:cNvSpPr txBox="1"/>
          <p:nvPr/>
        </p:nvSpPr>
        <p:spPr>
          <a:xfrm>
            <a:off x="119866" y="2838787"/>
            <a:ext cx="1923823" cy="1200329"/>
          </a:xfrm>
          <a:prstGeom prst="rect">
            <a:avLst/>
          </a:prstGeom>
          <a:noFill/>
        </p:spPr>
        <p:txBody>
          <a:bodyPr wrap="square" rtlCol="0">
            <a:spAutoFit/>
          </a:bodyPr>
          <a:lstStyle/>
          <a:p>
            <a:pPr algn="r"/>
            <a:r>
              <a:rPr lang="es-ES" b="1" dirty="0">
                <a:solidFill>
                  <a:schemeClr val="tx2"/>
                </a:solidFill>
              </a:rPr>
              <a:t>Repele la plaga</a:t>
            </a:r>
            <a:r>
              <a:rPr lang="es-ES" dirty="0">
                <a:solidFill>
                  <a:schemeClr val="tx2"/>
                </a:solidFill>
              </a:rPr>
              <a:t>: Use cultivos intercalados, </a:t>
            </a:r>
            <a:r>
              <a:rPr lang="es-ES" dirty="0" smtClean="0">
                <a:solidFill>
                  <a:schemeClr val="tx2"/>
                </a:solidFill>
              </a:rPr>
              <a:t>u asociados</a:t>
            </a:r>
            <a:endParaRPr lang="en-US" dirty="0">
              <a:solidFill>
                <a:schemeClr val="tx2"/>
              </a:solidFill>
            </a:endParaRPr>
          </a:p>
        </p:txBody>
      </p:sp>
      <p:sp>
        <p:nvSpPr>
          <p:cNvPr id="13" name="TextBox 12"/>
          <p:cNvSpPr txBox="1"/>
          <p:nvPr/>
        </p:nvSpPr>
        <p:spPr>
          <a:xfrm>
            <a:off x="2375068" y="1278915"/>
            <a:ext cx="2226722" cy="707886"/>
          </a:xfrm>
          <a:prstGeom prst="rect">
            <a:avLst/>
          </a:prstGeom>
          <a:noFill/>
        </p:spPr>
        <p:txBody>
          <a:bodyPr wrap="square" rtlCol="0">
            <a:spAutoFit/>
          </a:bodyPr>
          <a:lstStyle/>
          <a:p>
            <a:pPr algn="ctr"/>
            <a:r>
              <a:rPr lang="en-US" sz="2000" b="1" dirty="0" err="1" smtClean="0">
                <a:solidFill>
                  <a:srgbClr val="293315"/>
                </a:solidFill>
              </a:rPr>
              <a:t>Matarlo</a:t>
            </a:r>
            <a:r>
              <a:rPr lang="en-US" sz="2000" dirty="0" smtClean="0">
                <a:solidFill>
                  <a:srgbClr val="293315"/>
                </a:solidFill>
              </a:rPr>
              <a:t>:  </a:t>
            </a:r>
            <a:r>
              <a:rPr lang="en-US" sz="2000" dirty="0" err="1" smtClean="0">
                <a:solidFill>
                  <a:srgbClr val="293315"/>
                </a:solidFill>
              </a:rPr>
              <a:t>Biopesticideas</a:t>
            </a:r>
            <a:endParaRPr lang="en-US" sz="2000" dirty="0">
              <a:solidFill>
                <a:srgbClr val="293315"/>
              </a:solidFill>
            </a:endParaRPr>
          </a:p>
        </p:txBody>
      </p:sp>
      <p:sp>
        <p:nvSpPr>
          <p:cNvPr id="14" name="TextBox 13"/>
          <p:cNvSpPr txBox="1"/>
          <p:nvPr/>
        </p:nvSpPr>
        <p:spPr>
          <a:xfrm>
            <a:off x="4741693" y="1276609"/>
            <a:ext cx="1735307" cy="1015663"/>
          </a:xfrm>
          <a:prstGeom prst="rect">
            <a:avLst/>
          </a:prstGeom>
          <a:noFill/>
        </p:spPr>
        <p:txBody>
          <a:bodyPr wrap="square" rtlCol="0">
            <a:spAutoFit/>
          </a:bodyPr>
          <a:lstStyle/>
          <a:p>
            <a:r>
              <a:rPr lang="en-US" sz="2000" b="1" dirty="0" err="1" smtClean="0"/>
              <a:t>Comerlo</a:t>
            </a:r>
            <a:r>
              <a:rPr lang="en-US" sz="2000" b="1" dirty="0" smtClean="0"/>
              <a:t>: </a:t>
            </a:r>
            <a:r>
              <a:rPr lang="en-US" sz="2000" dirty="0" err="1" smtClean="0"/>
              <a:t>Enemigos</a:t>
            </a:r>
            <a:r>
              <a:rPr lang="en-US" sz="2000" dirty="0" smtClean="0"/>
              <a:t> </a:t>
            </a:r>
            <a:r>
              <a:rPr lang="en-US" sz="2000" dirty="0" err="1" smtClean="0"/>
              <a:t>naturales</a:t>
            </a:r>
            <a:endParaRPr lang="en-US" sz="2000" dirty="0"/>
          </a:p>
        </p:txBody>
      </p:sp>
      <p:sp>
        <p:nvSpPr>
          <p:cNvPr id="15" name="TextBox 14"/>
          <p:cNvSpPr txBox="1"/>
          <p:nvPr/>
        </p:nvSpPr>
        <p:spPr>
          <a:xfrm>
            <a:off x="6871856" y="4287391"/>
            <a:ext cx="2272144" cy="1200329"/>
          </a:xfrm>
          <a:prstGeom prst="rect">
            <a:avLst/>
          </a:prstGeom>
          <a:noFill/>
        </p:spPr>
        <p:txBody>
          <a:bodyPr wrap="square" rtlCol="0">
            <a:spAutoFit/>
          </a:bodyPr>
          <a:lstStyle/>
          <a:p>
            <a:r>
              <a:rPr lang="en-US" b="1" dirty="0" err="1" smtClean="0"/>
              <a:t>Manejar</a:t>
            </a:r>
            <a:r>
              <a:rPr lang="en-US" b="1" dirty="0" smtClean="0"/>
              <a:t> la </a:t>
            </a:r>
            <a:r>
              <a:rPr lang="en-US" b="1" dirty="0" err="1" smtClean="0"/>
              <a:t>evolucion</a:t>
            </a:r>
            <a:r>
              <a:rPr lang="en-US" dirty="0" smtClean="0"/>
              <a:t>:  </a:t>
            </a:r>
            <a:r>
              <a:rPr lang="en-US" dirty="0" err="1" smtClean="0"/>
              <a:t>Reducir</a:t>
            </a:r>
            <a:r>
              <a:rPr lang="en-US" dirty="0" smtClean="0"/>
              <a:t> la </a:t>
            </a:r>
            <a:r>
              <a:rPr lang="en-US" dirty="0" err="1" smtClean="0"/>
              <a:t>presion</a:t>
            </a:r>
            <a:r>
              <a:rPr lang="en-US" dirty="0" smtClean="0"/>
              <a:t> para los </a:t>
            </a:r>
            <a:r>
              <a:rPr lang="en-US" dirty="0" err="1" smtClean="0"/>
              <a:t>cambios</a:t>
            </a:r>
            <a:r>
              <a:rPr lang="en-US" dirty="0" smtClean="0"/>
              <a:t> </a:t>
            </a:r>
            <a:r>
              <a:rPr lang="en-US" dirty="0" err="1" smtClean="0"/>
              <a:t>negativos</a:t>
            </a:r>
            <a:endParaRPr lang="en-US" dirty="0"/>
          </a:p>
        </p:txBody>
      </p:sp>
      <p:cxnSp>
        <p:nvCxnSpPr>
          <p:cNvPr id="16" name="Straight Arrow Connector 15"/>
          <p:cNvCxnSpPr/>
          <p:nvPr/>
        </p:nvCxnSpPr>
        <p:spPr>
          <a:xfrm flipH="1">
            <a:off x="2375068" y="4733463"/>
            <a:ext cx="9619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flipV="1">
            <a:off x="2119744" y="3610928"/>
            <a:ext cx="1561633" cy="7619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H="1" flipV="1">
            <a:off x="1864421" y="2488393"/>
            <a:ext cx="1964402" cy="143626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flipV="1">
            <a:off x="3505200" y="2488393"/>
            <a:ext cx="323624" cy="12749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4400777" y="2488393"/>
            <a:ext cx="745202" cy="16092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4773378" y="2335115"/>
            <a:ext cx="1804693" cy="176254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5145979" y="3610928"/>
            <a:ext cx="1739728" cy="7200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5422253" y="4769512"/>
            <a:ext cx="1463454" cy="9064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47892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621" t="15625" r="24231" b="6250"/>
          <a:stretch/>
        </p:blipFill>
        <p:spPr bwMode="auto">
          <a:xfrm>
            <a:off x="1143000" y="228600"/>
            <a:ext cx="6915150"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909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err="1" smtClean="0"/>
              <a:t>Biblioteca</a:t>
            </a:r>
            <a:r>
              <a:rPr lang="en-US" dirty="0" smtClean="0"/>
              <a:t> de </a:t>
            </a:r>
            <a:r>
              <a:rPr lang="en-US" dirty="0" err="1" smtClean="0"/>
              <a:t>publicaciones</a:t>
            </a:r>
            <a:r>
              <a:rPr lang="en-US" dirty="0" smtClean="0"/>
              <a:t> </a:t>
            </a:r>
            <a:r>
              <a:rPr lang="en-US" dirty="0" err="1" smtClean="0"/>
              <a:t>sobre</a:t>
            </a:r>
            <a:r>
              <a:rPr lang="en-US" dirty="0" smtClean="0"/>
              <a:t> IAE</a:t>
            </a:r>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76"/>
          <a:stretch/>
        </p:blipFill>
        <p:spPr bwMode="auto">
          <a:xfrm>
            <a:off x="6927" y="1143000"/>
            <a:ext cx="9081482"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5629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P3250011"/>
          <p:cNvPicPr>
            <a:picLocks noChangeAspect="1" noChangeArrowheads="1"/>
          </p:cNvPicPr>
          <p:nvPr/>
        </p:nvPicPr>
        <p:blipFill>
          <a:blip r:embed="rId2" cstate="print">
            <a:lum bright="6000"/>
            <a:extLst>
              <a:ext uri="{28A0092B-C50C-407E-A947-70E740481C1C}">
                <a14:useLocalDpi xmlns:a14="http://schemas.microsoft.com/office/drawing/2010/main" val="0"/>
              </a:ext>
            </a:extLst>
          </a:blip>
          <a:srcRect t="9639"/>
          <a:stretch>
            <a:fillRect/>
          </a:stretch>
        </p:blipFill>
        <p:spPr bwMode="auto">
          <a:xfrm>
            <a:off x="188686" y="398462"/>
            <a:ext cx="44958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Picture 3" descr="P3250012"/>
          <p:cNvPicPr>
            <a:picLocks noChangeAspect="1" noChangeArrowheads="1"/>
          </p:cNvPicPr>
          <p:nvPr/>
        </p:nvPicPr>
        <p:blipFill>
          <a:blip r:embed="rId3" cstate="print">
            <a:lum bright="6000"/>
            <a:extLst>
              <a:ext uri="{28A0092B-C50C-407E-A947-70E740481C1C}">
                <a14:useLocalDpi xmlns:a14="http://schemas.microsoft.com/office/drawing/2010/main" val="0"/>
              </a:ext>
            </a:extLst>
          </a:blip>
          <a:srcRect/>
          <a:stretch>
            <a:fillRect/>
          </a:stretch>
        </p:blipFill>
        <p:spPr bwMode="auto">
          <a:xfrm>
            <a:off x="264886" y="3581400"/>
            <a:ext cx="4343400" cy="301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4" descr="P325003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212725"/>
            <a:ext cx="4114800"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3" name="Rectangle 5"/>
          <p:cNvSpPr>
            <a:spLocks noChangeArrowheads="1"/>
          </p:cNvSpPr>
          <p:nvPr/>
        </p:nvSpPr>
        <p:spPr bwMode="auto">
          <a:xfrm>
            <a:off x="3500438" y="26241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104454" name="Picture 6" descr="PA040001"/>
          <p:cNvPicPr>
            <a:picLocks noChangeAspect="1" noChangeArrowheads="1"/>
          </p:cNvPicPr>
          <p:nvPr/>
        </p:nvPicPr>
        <p:blipFill>
          <a:blip r:embed="rId5" cstate="print">
            <a:lum bright="12000" contrast="18000"/>
            <a:extLst>
              <a:ext uri="{28A0092B-C50C-407E-A947-70E740481C1C}">
                <a14:useLocalDpi xmlns:a14="http://schemas.microsoft.com/office/drawing/2010/main" val="0"/>
              </a:ext>
            </a:extLst>
          </a:blip>
          <a:srcRect t="3566"/>
          <a:stretch>
            <a:fillRect/>
          </a:stretch>
        </p:blipFill>
        <p:spPr bwMode="auto">
          <a:xfrm>
            <a:off x="4724400" y="3614737"/>
            <a:ext cx="4267200" cy="3090863"/>
          </a:xfrm>
          <a:prstGeom prst="rect">
            <a:avLst/>
          </a:prstGeom>
          <a:solidFill>
            <a:srgbClr val="FFFFFF"/>
          </a:solidFill>
          <a:ln w="9525">
            <a:solidFill>
              <a:srgbClr val="000000"/>
            </a:solidFill>
            <a:miter lim="800000"/>
            <a:headEnd/>
            <a:tailEnd/>
          </a:ln>
        </p:spPr>
      </p:pic>
    </p:spTree>
    <p:extLst>
      <p:ext uri="{BB962C8B-B14F-4D97-AF65-F5344CB8AC3E}">
        <p14:creationId xmlns:p14="http://schemas.microsoft.com/office/powerpoint/2010/main" val="1455739519"/>
      </p:ext>
    </p:extLst>
  </p:cSld>
  <p:clrMapOvr>
    <a:masterClrMapping/>
  </p:clrMapOvr>
  <p:timing>
    <p:tnLst>
      <p:par>
        <p:cTn id="1" dur="indefinite" restart="never" nodeType="tmRoot"/>
      </p:par>
    </p:tnLst>
  </p:timing>
</p:sld>
</file>

<file path=ppt/theme/theme1.xml><?xml version="1.0" encoding="utf-8"?>
<a:theme xmlns:a="http://schemas.openxmlformats.org/drawingml/2006/main" name="CCRP-Multicolor">
  <a:themeElements>
    <a:clrScheme name="McKnight Final">
      <a:dk1>
        <a:srgbClr val="B2740E"/>
      </a:dk1>
      <a:lt1>
        <a:sysClr val="window" lastClr="FFFFFF"/>
      </a:lt1>
      <a:dk2>
        <a:srgbClr val="3C3C3B"/>
      </a:dk2>
      <a:lt2>
        <a:srgbClr val="EEECE1"/>
      </a:lt2>
      <a:accent1>
        <a:srgbClr val="DEB408"/>
      </a:accent1>
      <a:accent2>
        <a:srgbClr val="ED8028"/>
      </a:accent2>
      <a:accent3>
        <a:srgbClr val="B12B25"/>
      </a:accent3>
      <a:accent4>
        <a:srgbClr val="6A8126"/>
      </a:accent4>
      <a:accent5>
        <a:srgbClr val="797061"/>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PASP_10jan13</Template>
  <TotalTime>7965</TotalTime>
  <Words>2365</Words>
  <Application>Microsoft Office PowerPoint</Application>
  <PresentationFormat>Presentación en pantalla (4:3)</PresentationFormat>
  <Paragraphs>291</Paragraphs>
  <Slides>33</Slides>
  <Notes>16</Notes>
  <HiddenSlides>4</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33</vt:i4>
      </vt:variant>
    </vt:vector>
  </HeadingPairs>
  <TitlesOfParts>
    <vt:vector size="35" baseType="lpstr">
      <vt:lpstr>CCRP-Multicolor</vt:lpstr>
      <vt:lpstr>Chart</vt:lpstr>
      <vt:lpstr>La Fundación McKnight y CCRP</vt:lpstr>
      <vt:lpstr>Presentación de PowerPoint</vt:lpstr>
      <vt:lpstr>Presentación de PowerPoint</vt:lpstr>
      <vt:lpstr>CCRP</vt:lpstr>
      <vt:lpstr>CCRP Comunidades de Practica (CoP)</vt:lpstr>
      <vt:lpstr>Impact/Impacto </vt:lpstr>
      <vt:lpstr> Consumers as Co-producers /  Los consumidores como coproductores  </vt:lpstr>
      <vt:lpstr>Impact through Adaptation:  Pest &amp; Disease Management</vt:lpstr>
      <vt:lpstr>Collaborative roles in CCRP</vt:lpstr>
      <vt:lpstr>Policy: Influencing and being influenced</vt:lpstr>
      <vt:lpstr>Grantmaking targets for 2014-2018</vt:lpstr>
      <vt:lpstr>Presentación de PowerPoint</vt:lpstr>
      <vt:lpstr>Apoyando a la Intensificación Agroecológico</vt:lpstr>
      <vt:lpstr>Presentación de PowerPoint</vt:lpstr>
      <vt:lpstr>Presentación de PowerPoint</vt:lpstr>
      <vt:lpstr>Redes de Investigación de los Agricultores (RIA)</vt:lpstr>
      <vt:lpstr>? Porque desarollar las RIAs?</vt:lpstr>
      <vt:lpstr>Recomendaciones globales v. ag de precisión</vt:lpstr>
      <vt:lpstr>Presentación de PowerPoint</vt:lpstr>
      <vt:lpstr>Contextos tienen sus dimensiones</vt:lpstr>
      <vt:lpstr>Ingredientes para un RIA</vt:lpstr>
      <vt:lpstr>Ensayos satélite v. central</vt:lpstr>
      <vt:lpstr>Vamos a trabajar en la visualización de datos!</vt:lpstr>
      <vt:lpstr>Aprendizaje y investigación</vt:lpstr>
      <vt:lpstr>Revelar lo que es invisible pero importante</vt:lpstr>
      <vt:lpstr>Foldscope: 2,000x a costo de US$0.50</vt:lpstr>
      <vt:lpstr>Presentación de PowerPoint</vt:lpstr>
      <vt:lpstr>Intensificación Agroecológico (IEI)</vt:lpstr>
      <vt:lpstr>Hay dos tipos de principios IAE</vt:lpstr>
      <vt:lpstr>Principios de manejo de las plagas</vt:lpstr>
      <vt:lpstr>Presentación de PowerPoint</vt:lpstr>
      <vt:lpstr>Biblioteca de publicaciones sobre IAE</vt:lpstr>
      <vt:lpstr>Presentación de PowerPoint</vt:lpstr>
    </vt:vector>
  </TitlesOfParts>
  <Company>Cornell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Nelson</dc:creator>
  <cp:lastModifiedBy>PATTY</cp:lastModifiedBy>
  <cp:revision>158</cp:revision>
  <dcterms:created xsi:type="dcterms:W3CDTF">2013-01-11T18:51:05Z</dcterms:created>
  <dcterms:modified xsi:type="dcterms:W3CDTF">2014-08-15T20:57:55Z</dcterms:modified>
</cp:coreProperties>
</file>