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79" r:id="rId2"/>
    <p:sldId id="326" r:id="rId3"/>
    <p:sldId id="327" r:id="rId4"/>
    <p:sldId id="263" r:id="rId5"/>
    <p:sldId id="333" r:id="rId6"/>
    <p:sldId id="269" r:id="rId7"/>
    <p:sldId id="271" r:id="rId8"/>
    <p:sldId id="272" r:id="rId9"/>
    <p:sldId id="273" r:id="rId10"/>
    <p:sldId id="270" r:id="rId11"/>
    <p:sldId id="274" r:id="rId12"/>
    <p:sldId id="275" r:id="rId13"/>
    <p:sldId id="268" r:id="rId14"/>
    <p:sldId id="281" r:id="rId15"/>
    <p:sldId id="277" r:id="rId16"/>
    <p:sldId id="276" r:id="rId17"/>
    <p:sldId id="284" r:id="rId18"/>
    <p:sldId id="260" r:id="rId19"/>
    <p:sldId id="285" r:id="rId20"/>
    <p:sldId id="293" r:id="rId21"/>
    <p:sldId id="331" r:id="rId22"/>
    <p:sldId id="328" r:id="rId23"/>
    <p:sldId id="329" r:id="rId24"/>
    <p:sldId id="319" r:id="rId25"/>
    <p:sldId id="297" r:id="rId26"/>
    <p:sldId id="330" r:id="rId27"/>
    <p:sldId id="315" r:id="rId28"/>
    <p:sldId id="305" r:id="rId29"/>
    <p:sldId id="306" r:id="rId30"/>
    <p:sldId id="308" r:id="rId31"/>
    <p:sldId id="332" r:id="rId32"/>
    <p:sldId id="323" r:id="rId33"/>
    <p:sldId id="334" r:id="rId34"/>
    <p:sldId id="321" r:id="rId35"/>
    <p:sldId id="322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McKnight%20Project\McKnight-ImpactAssessment%20Grant\Analysis%20MBellon\AnalysisParticipacionBolivi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C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Sheet3!$N$1</c:f>
              <c:strCache>
                <c:ptCount val="1"/>
                <c:pt idx="0">
                  <c:v>aplication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numFmt formatCode="General" sourceLinked="0"/>
            </c:trendlineLbl>
          </c:trendline>
          <c:xVal>
            <c:numRef>
              <c:f>Sheet3!$M$2:$M$324</c:f>
              <c:numCache>
                <c:formatCode>General</c:formatCode>
                <c:ptCount val="323"/>
                <c:pt idx="0">
                  <c:v>0.68750000000000155</c:v>
                </c:pt>
                <c:pt idx="1">
                  <c:v>6.2500000000000139E-2</c:v>
                </c:pt>
                <c:pt idx="2">
                  <c:v>0.5</c:v>
                </c:pt>
                <c:pt idx="3">
                  <c:v>0.18750000000000039</c:v>
                </c:pt>
                <c:pt idx="4">
                  <c:v>0</c:v>
                </c:pt>
                <c:pt idx="5">
                  <c:v>0.75000000000000155</c:v>
                </c:pt>
                <c:pt idx="6">
                  <c:v>0.5625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0</c:v>
                </c:pt>
                <c:pt idx="14">
                  <c:v>0.68750000000000155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0.43750000000000072</c:v>
                </c:pt>
                <c:pt idx="19">
                  <c:v>0.68750000000000155</c:v>
                </c:pt>
                <c:pt idx="20">
                  <c:v>0</c:v>
                </c:pt>
                <c:pt idx="21">
                  <c:v>0</c:v>
                </c:pt>
                <c:pt idx="22">
                  <c:v>0.37500000000000072</c:v>
                </c:pt>
                <c:pt idx="23">
                  <c:v>0</c:v>
                </c:pt>
                <c:pt idx="24">
                  <c:v>0.25</c:v>
                </c:pt>
                <c:pt idx="25">
                  <c:v>6.2500000000000139E-2</c:v>
                </c:pt>
                <c:pt idx="26">
                  <c:v>6.2500000000000139E-2</c:v>
                </c:pt>
                <c:pt idx="27">
                  <c:v>0.5</c:v>
                </c:pt>
                <c:pt idx="28">
                  <c:v>0.87500000000000155</c:v>
                </c:pt>
                <c:pt idx="29">
                  <c:v>0.125</c:v>
                </c:pt>
                <c:pt idx="30">
                  <c:v>0.37500000000000072</c:v>
                </c:pt>
                <c:pt idx="31">
                  <c:v>0.31250000000000072</c:v>
                </c:pt>
                <c:pt idx="32">
                  <c:v>0.68750000000000155</c:v>
                </c:pt>
                <c:pt idx="33">
                  <c:v>0.62500000000000155</c:v>
                </c:pt>
                <c:pt idx="34">
                  <c:v>0.87500000000000155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0.5625</c:v>
                </c:pt>
                <c:pt idx="39">
                  <c:v>0</c:v>
                </c:pt>
                <c:pt idx="40">
                  <c:v>0.8125</c:v>
                </c:pt>
                <c:pt idx="41">
                  <c:v>0.68750000000000155</c:v>
                </c:pt>
                <c:pt idx="42">
                  <c:v>0.68750000000000155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0.5</c:v>
                </c:pt>
                <c:pt idx="54">
                  <c:v>0</c:v>
                </c:pt>
                <c:pt idx="55">
                  <c:v>0.31250000000000072</c:v>
                </c:pt>
                <c:pt idx="56">
                  <c:v>0.68750000000000155</c:v>
                </c:pt>
                <c:pt idx="57">
                  <c:v>0.8125</c:v>
                </c:pt>
                <c:pt idx="58">
                  <c:v>0.62500000000000155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6.2500000000000139E-2</c:v>
                </c:pt>
                <c:pt idx="63">
                  <c:v>0</c:v>
                </c:pt>
                <c:pt idx="64">
                  <c:v>0.87500000000000155</c:v>
                </c:pt>
                <c:pt idx="65">
                  <c:v>0.75000000000000155</c:v>
                </c:pt>
                <c:pt idx="66">
                  <c:v>6.2500000000000139E-2</c:v>
                </c:pt>
                <c:pt idx="67">
                  <c:v>0</c:v>
                </c:pt>
                <c:pt idx="68">
                  <c:v>0.75000000000000155</c:v>
                </c:pt>
                <c:pt idx="69">
                  <c:v>0</c:v>
                </c:pt>
                <c:pt idx="70">
                  <c:v>0.5625</c:v>
                </c:pt>
                <c:pt idx="71">
                  <c:v>0</c:v>
                </c:pt>
                <c:pt idx="72">
                  <c:v>0.43750000000000072</c:v>
                </c:pt>
                <c:pt idx="73">
                  <c:v>0</c:v>
                </c:pt>
                <c:pt idx="74">
                  <c:v>6.2500000000000139E-2</c:v>
                </c:pt>
                <c:pt idx="75">
                  <c:v>0.25</c:v>
                </c:pt>
                <c:pt idx="76">
                  <c:v>0</c:v>
                </c:pt>
                <c:pt idx="77">
                  <c:v>0</c:v>
                </c:pt>
                <c:pt idx="78">
                  <c:v>0.5</c:v>
                </c:pt>
                <c:pt idx="79">
                  <c:v>0</c:v>
                </c:pt>
                <c:pt idx="80">
                  <c:v>0.75000000000000155</c:v>
                </c:pt>
                <c:pt idx="81">
                  <c:v>0</c:v>
                </c:pt>
                <c:pt idx="82">
                  <c:v>0</c:v>
                </c:pt>
                <c:pt idx="83">
                  <c:v>0.68750000000000155</c:v>
                </c:pt>
                <c:pt idx="84">
                  <c:v>0</c:v>
                </c:pt>
                <c:pt idx="85">
                  <c:v>0.18750000000000039</c:v>
                </c:pt>
                <c:pt idx="86">
                  <c:v>6.2500000000000139E-2</c:v>
                </c:pt>
                <c:pt idx="87">
                  <c:v>0.125</c:v>
                </c:pt>
                <c:pt idx="88">
                  <c:v>0.5625</c:v>
                </c:pt>
                <c:pt idx="89">
                  <c:v>0</c:v>
                </c:pt>
                <c:pt idx="90">
                  <c:v>0</c:v>
                </c:pt>
                <c:pt idx="91">
                  <c:v>0.31250000000000072</c:v>
                </c:pt>
                <c:pt idx="92">
                  <c:v>0</c:v>
                </c:pt>
                <c:pt idx="93">
                  <c:v>0.62500000000000155</c:v>
                </c:pt>
                <c:pt idx="94">
                  <c:v>0.31250000000000072</c:v>
                </c:pt>
                <c:pt idx="95">
                  <c:v>0.75000000000000155</c:v>
                </c:pt>
                <c:pt idx="96">
                  <c:v>0.68750000000000155</c:v>
                </c:pt>
                <c:pt idx="97">
                  <c:v>0.62500000000000155</c:v>
                </c:pt>
                <c:pt idx="98">
                  <c:v>0</c:v>
                </c:pt>
                <c:pt idx="99">
                  <c:v>0.75000000000000155</c:v>
                </c:pt>
                <c:pt idx="100">
                  <c:v>0.31250000000000072</c:v>
                </c:pt>
                <c:pt idx="101">
                  <c:v>0</c:v>
                </c:pt>
                <c:pt idx="102">
                  <c:v>0.125</c:v>
                </c:pt>
                <c:pt idx="103">
                  <c:v>0.25</c:v>
                </c:pt>
                <c:pt idx="104">
                  <c:v>0.75000000000000155</c:v>
                </c:pt>
                <c:pt idx="105">
                  <c:v>0.62500000000000155</c:v>
                </c:pt>
                <c:pt idx="106">
                  <c:v>0.62500000000000155</c:v>
                </c:pt>
                <c:pt idx="107">
                  <c:v>0</c:v>
                </c:pt>
                <c:pt idx="108">
                  <c:v>0.18750000000000039</c:v>
                </c:pt>
                <c:pt idx="109">
                  <c:v>0</c:v>
                </c:pt>
                <c:pt idx="110">
                  <c:v>0.18750000000000039</c:v>
                </c:pt>
                <c:pt idx="111">
                  <c:v>0.125</c:v>
                </c:pt>
                <c:pt idx="112">
                  <c:v>0.75000000000000155</c:v>
                </c:pt>
                <c:pt idx="113">
                  <c:v>0.68750000000000155</c:v>
                </c:pt>
                <c:pt idx="114">
                  <c:v>0.68750000000000155</c:v>
                </c:pt>
                <c:pt idx="115">
                  <c:v>0</c:v>
                </c:pt>
                <c:pt idx="116">
                  <c:v>0.75000000000000155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0.5</c:v>
                </c:pt>
                <c:pt idx="124">
                  <c:v>0.5</c:v>
                </c:pt>
                <c:pt idx="125">
                  <c:v>0.43750000000000072</c:v>
                </c:pt>
                <c:pt idx="126">
                  <c:v>0</c:v>
                </c:pt>
                <c:pt idx="127">
                  <c:v>0</c:v>
                </c:pt>
                <c:pt idx="128">
                  <c:v>0.43750000000000072</c:v>
                </c:pt>
                <c:pt idx="129">
                  <c:v>0</c:v>
                </c:pt>
                <c:pt idx="130">
                  <c:v>0.68750000000000155</c:v>
                </c:pt>
                <c:pt idx="131">
                  <c:v>0</c:v>
                </c:pt>
                <c:pt idx="132">
                  <c:v>0.5625</c:v>
                </c:pt>
                <c:pt idx="133">
                  <c:v>0.87500000000000155</c:v>
                </c:pt>
                <c:pt idx="134">
                  <c:v>0</c:v>
                </c:pt>
                <c:pt idx="135">
                  <c:v>0</c:v>
                </c:pt>
                <c:pt idx="136">
                  <c:v>0.62500000000000155</c:v>
                </c:pt>
                <c:pt idx="137">
                  <c:v>0</c:v>
                </c:pt>
                <c:pt idx="138">
                  <c:v>0.5</c:v>
                </c:pt>
                <c:pt idx="139">
                  <c:v>0.5625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0.5</c:v>
                </c:pt>
                <c:pt idx="146">
                  <c:v>0.68750000000000155</c:v>
                </c:pt>
                <c:pt idx="147">
                  <c:v>0</c:v>
                </c:pt>
                <c:pt idx="148">
                  <c:v>6.2500000000000139E-2</c:v>
                </c:pt>
                <c:pt idx="149">
                  <c:v>0.5</c:v>
                </c:pt>
                <c:pt idx="150">
                  <c:v>0.75000000000000155</c:v>
                </c:pt>
                <c:pt idx="151">
                  <c:v>0.8125</c:v>
                </c:pt>
                <c:pt idx="152">
                  <c:v>0</c:v>
                </c:pt>
                <c:pt idx="153">
                  <c:v>0</c:v>
                </c:pt>
                <c:pt idx="154">
                  <c:v>0.62500000000000155</c:v>
                </c:pt>
                <c:pt idx="155">
                  <c:v>0.8125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0.125</c:v>
                </c:pt>
                <c:pt idx="162">
                  <c:v>0.61538461538461564</c:v>
                </c:pt>
                <c:pt idx="163">
                  <c:v>0</c:v>
                </c:pt>
                <c:pt idx="164">
                  <c:v>0</c:v>
                </c:pt>
                <c:pt idx="165">
                  <c:v>1</c:v>
                </c:pt>
                <c:pt idx="166">
                  <c:v>0.3846153846153848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0.92307692307692257</c:v>
                </c:pt>
                <c:pt idx="171">
                  <c:v>0</c:v>
                </c:pt>
                <c:pt idx="172">
                  <c:v>0.23076923076923153</c:v>
                </c:pt>
                <c:pt idx="173">
                  <c:v>0.76923076923076927</c:v>
                </c:pt>
                <c:pt idx="174">
                  <c:v>0.92307692307692257</c:v>
                </c:pt>
                <c:pt idx="175">
                  <c:v>0</c:v>
                </c:pt>
                <c:pt idx="176">
                  <c:v>0.92307692307692257</c:v>
                </c:pt>
                <c:pt idx="177">
                  <c:v>0.76923076923076927</c:v>
                </c:pt>
                <c:pt idx="178">
                  <c:v>0.61538461538461564</c:v>
                </c:pt>
                <c:pt idx="179">
                  <c:v>0.76923076923076927</c:v>
                </c:pt>
                <c:pt idx="180">
                  <c:v>0.92307692307692257</c:v>
                </c:pt>
                <c:pt idx="181">
                  <c:v>0</c:v>
                </c:pt>
                <c:pt idx="182">
                  <c:v>0.84615384615384803</c:v>
                </c:pt>
                <c:pt idx="183">
                  <c:v>0</c:v>
                </c:pt>
                <c:pt idx="184">
                  <c:v>0</c:v>
                </c:pt>
                <c:pt idx="185">
                  <c:v>0.92307692307692257</c:v>
                </c:pt>
                <c:pt idx="186">
                  <c:v>0</c:v>
                </c:pt>
                <c:pt idx="187">
                  <c:v>0</c:v>
                </c:pt>
                <c:pt idx="188">
                  <c:v>0.92307692307692257</c:v>
                </c:pt>
                <c:pt idx="189">
                  <c:v>0</c:v>
                </c:pt>
                <c:pt idx="190">
                  <c:v>0</c:v>
                </c:pt>
                <c:pt idx="191">
                  <c:v>0.53846153846153844</c:v>
                </c:pt>
                <c:pt idx="192">
                  <c:v>0</c:v>
                </c:pt>
                <c:pt idx="193">
                  <c:v>0.84615384615384803</c:v>
                </c:pt>
                <c:pt idx="194">
                  <c:v>7.6923076923077024E-2</c:v>
                </c:pt>
                <c:pt idx="195">
                  <c:v>0.84615384615384803</c:v>
                </c:pt>
                <c:pt idx="196">
                  <c:v>0</c:v>
                </c:pt>
                <c:pt idx="197">
                  <c:v>0</c:v>
                </c:pt>
                <c:pt idx="198">
                  <c:v>0.69230769230769462</c:v>
                </c:pt>
                <c:pt idx="199">
                  <c:v>0.61538461538461564</c:v>
                </c:pt>
                <c:pt idx="200">
                  <c:v>0.84615384615384803</c:v>
                </c:pt>
                <c:pt idx="201">
                  <c:v>0</c:v>
                </c:pt>
                <c:pt idx="202">
                  <c:v>0</c:v>
                </c:pt>
                <c:pt idx="203">
                  <c:v>0.84615384615384803</c:v>
                </c:pt>
                <c:pt idx="204">
                  <c:v>0</c:v>
                </c:pt>
                <c:pt idx="205">
                  <c:v>7.6923076923077024E-2</c:v>
                </c:pt>
                <c:pt idx="206">
                  <c:v>0</c:v>
                </c:pt>
                <c:pt idx="207">
                  <c:v>0.84615384615384803</c:v>
                </c:pt>
                <c:pt idx="208">
                  <c:v>7.6923076923077024E-2</c:v>
                </c:pt>
                <c:pt idx="209">
                  <c:v>0</c:v>
                </c:pt>
                <c:pt idx="210">
                  <c:v>0.69230769230769462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0.92307692307692257</c:v>
                </c:pt>
                <c:pt idx="216">
                  <c:v>0.69230769230769462</c:v>
                </c:pt>
                <c:pt idx="217">
                  <c:v>0</c:v>
                </c:pt>
                <c:pt idx="218">
                  <c:v>0.84615384615384803</c:v>
                </c:pt>
                <c:pt idx="219">
                  <c:v>0.15384615384615447</c:v>
                </c:pt>
                <c:pt idx="220">
                  <c:v>0.76923076923076927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0.15384615384615447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0.84615384615384803</c:v>
                </c:pt>
                <c:pt idx="236">
                  <c:v>0</c:v>
                </c:pt>
                <c:pt idx="237">
                  <c:v>0</c:v>
                </c:pt>
                <c:pt idx="238">
                  <c:v>0.23076923076923153</c:v>
                </c:pt>
                <c:pt idx="239">
                  <c:v>0</c:v>
                </c:pt>
                <c:pt idx="240">
                  <c:v>0</c:v>
                </c:pt>
                <c:pt idx="241">
                  <c:v>0.30769230769230782</c:v>
                </c:pt>
                <c:pt idx="242">
                  <c:v>0</c:v>
                </c:pt>
                <c:pt idx="243">
                  <c:v>0.76923076923076927</c:v>
                </c:pt>
                <c:pt idx="244">
                  <c:v>0</c:v>
                </c:pt>
                <c:pt idx="245">
                  <c:v>0</c:v>
                </c:pt>
                <c:pt idx="246">
                  <c:v>0.30769230769230782</c:v>
                </c:pt>
                <c:pt idx="247">
                  <c:v>0</c:v>
                </c:pt>
                <c:pt idx="248">
                  <c:v>7.6923076923077024E-2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0.84615384615384803</c:v>
                </c:pt>
                <c:pt idx="254">
                  <c:v>0</c:v>
                </c:pt>
                <c:pt idx="255">
                  <c:v>0.92307692307692257</c:v>
                </c:pt>
                <c:pt idx="256">
                  <c:v>0.92307692307692257</c:v>
                </c:pt>
                <c:pt idx="257">
                  <c:v>0.69230769230769462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0.84615384615384803</c:v>
                </c:pt>
                <c:pt idx="263">
                  <c:v>0</c:v>
                </c:pt>
                <c:pt idx="264">
                  <c:v>0.76923076923076927</c:v>
                </c:pt>
                <c:pt idx="265">
                  <c:v>0</c:v>
                </c:pt>
                <c:pt idx="266">
                  <c:v>0</c:v>
                </c:pt>
                <c:pt idx="267">
                  <c:v>0.53846153846153844</c:v>
                </c:pt>
                <c:pt idx="268">
                  <c:v>0.84615384615384803</c:v>
                </c:pt>
                <c:pt idx="269">
                  <c:v>0.76923076923076927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0.76923076923076927</c:v>
                </c:pt>
                <c:pt idx="274">
                  <c:v>0.76923076923076927</c:v>
                </c:pt>
                <c:pt idx="275">
                  <c:v>7.6923076923077024E-2</c:v>
                </c:pt>
                <c:pt idx="276">
                  <c:v>0.23076923076923153</c:v>
                </c:pt>
                <c:pt idx="277">
                  <c:v>0.3846153846153848</c:v>
                </c:pt>
                <c:pt idx="278">
                  <c:v>0.15384615384615447</c:v>
                </c:pt>
                <c:pt idx="279">
                  <c:v>0.30769230769230782</c:v>
                </c:pt>
                <c:pt idx="280">
                  <c:v>0.15384615384615447</c:v>
                </c:pt>
                <c:pt idx="281">
                  <c:v>0.76923076923076927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0.3846153846153848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0.84615384615384803</c:v>
                </c:pt>
                <c:pt idx="293">
                  <c:v>0.61538461538461564</c:v>
                </c:pt>
                <c:pt idx="294">
                  <c:v>0</c:v>
                </c:pt>
                <c:pt idx="295">
                  <c:v>0</c:v>
                </c:pt>
                <c:pt idx="296">
                  <c:v>0.76923076923076927</c:v>
                </c:pt>
                <c:pt idx="297">
                  <c:v>0.23076923076923153</c:v>
                </c:pt>
                <c:pt idx="298">
                  <c:v>0.30769230769230782</c:v>
                </c:pt>
                <c:pt idx="299">
                  <c:v>0.76923076923076927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0.15384615384615447</c:v>
                </c:pt>
                <c:pt idx="308">
                  <c:v>0</c:v>
                </c:pt>
                <c:pt idx="309">
                  <c:v>0.61538461538461564</c:v>
                </c:pt>
                <c:pt idx="310">
                  <c:v>1</c:v>
                </c:pt>
                <c:pt idx="311">
                  <c:v>0.84615384615384803</c:v>
                </c:pt>
                <c:pt idx="312">
                  <c:v>0</c:v>
                </c:pt>
                <c:pt idx="313">
                  <c:v>0.61538461538461564</c:v>
                </c:pt>
                <c:pt idx="314">
                  <c:v>0</c:v>
                </c:pt>
                <c:pt idx="315">
                  <c:v>0</c:v>
                </c:pt>
                <c:pt idx="316">
                  <c:v>0.23076923076923153</c:v>
                </c:pt>
                <c:pt idx="317">
                  <c:v>0</c:v>
                </c:pt>
                <c:pt idx="318">
                  <c:v>0</c:v>
                </c:pt>
                <c:pt idx="319">
                  <c:v>7.6923076923077024E-2</c:v>
                </c:pt>
                <c:pt idx="320">
                  <c:v>0</c:v>
                </c:pt>
                <c:pt idx="321">
                  <c:v>0</c:v>
                </c:pt>
              </c:numCache>
            </c:numRef>
          </c:xVal>
          <c:yVal>
            <c:numRef>
              <c:f>Sheet3!$N$2:$N$324</c:f>
              <c:numCache>
                <c:formatCode>General</c:formatCode>
                <c:ptCount val="323"/>
                <c:pt idx="0">
                  <c:v>0.25</c:v>
                </c:pt>
                <c:pt idx="1">
                  <c:v>6.2500000000000139E-2</c:v>
                </c:pt>
                <c:pt idx="2">
                  <c:v>6.2500000000000139E-2</c:v>
                </c:pt>
                <c:pt idx="3">
                  <c:v>6.2500000000000139E-2</c:v>
                </c:pt>
                <c:pt idx="4">
                  <c:v>0</c:v>
                </c:pt>
                <c:pt idx="5">
                  <c:v>0.43750000000000072</c:v>
                </c:pt>
                <c:pt idx="6">
                  <c:v>0.18750000000000039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6.2500000000000139E-2</c:v>
                </c:pt>
                <c:pt idx="12">
                  <c:v>0</c:v>
                </c:pt>
                <c:pt idx="13">
                  <c:v>0</c:v>
                </c:pt>
                <c:pt idx="14">
                  <c:v>0.18750000000000039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0.25</c:v>
                </c:pt>
                <c:pt idx="19">
                  <c:v>0.125</c:v>
                </c:pt>
                <c:pt idx="20">
                  <c:v>0</c:v>
                </c:pt>
                <c:pt idx="21">
                  <c:v>0</c:v>
                </c:pt>
                <c:pt idx="22">
                  <c:v>0.31250000000000072</c:v>
                </c:pt>
                <c:pt idx="23">
                  <c:v>0</c:v>
                </c:pt>
                <c:pt idx="24">
                  <c:v>0.25</c:v>
                </c:pt>
                <c:pt idx="25">
                  <c:v>6.2500000000000139E-2</c:v>
                </c:pt>
                <c:pt idx="26">
                  <c:v>6.2500000000000139E-2</c:v>
                </c:pt>
                <c:pt idx="27">
                  <c:v>0.25</c:v>
                </c:pt>
                <c:pt idx="28">
                  <c:v>0.37500000000000072</c:v>
                </c:pt>
                <c:pt idx="29">
                  <c:v>0.125</c:v>
                </c:pt>
                <c:pt idx="30">
                  <c:v>0.37500000000000072</c:v>
                </c:pt>
                <c:pt idx="31">
                  <c:v>0.31250000000000072</c:v>
                </c:pt>
                <c:pt idx="32">
                  <c:v>6.2500000000000139E-2</c:v>
                </c:pt>
                <c:pt idx="33">
                  <c:v>0.25</c:v>
                </c:pt>
                <c:pt idx="34">
                  <c:v>0.5625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0.125</c:v>
                </c:pt>
                <c:pt idx="39">
                  <c:v>0</c:v>
                </c:pt>
                <c:pt idx="40">
                  <c:v>0.8125</c:v>
                </c:pt>
                <c:pt idx="41">
                  <c:v>0.5</c:v>
                </c:pt>
                <c:pt idx="42">
                  <c:v>0.25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0.43750000000000072</c:v>
                </c:pt>
                <c:pt idx="54">
                  <c:v>0</c:v>
                </c:pt>
                <c:pt idx="55">
                  <c:v>0</c:v>
                </c:pt>
                <c:pt idx="56">
                  <c:v>6.2500000000000139E-2</c:v>
                </c:pt>
                <c:pt idx="57">
                  <c:v>0.125</c:v>
                </c:pt>
                <c:pt idx="58">
                  <c:v>6.2500000000000139E-2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6.2500000000000139E-2</c:v>
                </c:pt>
                <c:pt idx="63">
                  <c:v>0</c:v>
                </c:pt>
                <c:pt idx="64">
                  <c:v>0</c:v>
                </c:pt>
                <c:pt idx="65">
                  <c:v>6.2500000000000139E-2</c:v>
                </c:pt>
                <c:pt idx="66">
                  <c:v>6.2500000000000139E-2</c:v>
                </c:pt>
                <c:pt idx="67">
                  <c:v>0</c:v>
                </c:pt>
                <c:pt idx="68">
                  <c:v>6.2500000000000139E-2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6.2500000000000139E-2</c:v>
                </c:pt>
                <c:pt idx="73">
                  <c:v>0</c:v>
                </c:pt>
                <c:pt idx="74">
                  <c:v>0</c:v>
                </c:pt>
                <c:pt idx="75">
                  <c:v>0.18750000000000039</c:v>
                </c:pt>
                <c:pt idx="76">
                  <c:v>0</c:v>
                </c:pt>
                <c:pt idx="77">
                  <c:v>0</c:v>
                </c:pt>
                <c:pt idx="78">
                  <c:v>0.31250000000000072</c:v>
                </c:pt>
                <c:pt idx="79">
                  <c:v>0</c:v>
                </c:pt>
                <c:pt idx="80">
                  <c:v>0.31250000000000072</c:v>
                </c:pt>
                <c:pt idx="81">
                  <c:v>0</c:v>
                </c:pt>
                <c:pt idx="82">
                  <c:v>0</c:v>
                </c:pt>
                <c:pt idx="83">
                  <c:v>0.5</c:v>
                </c:pt>
                <c:pt idx="84">
                  <c:v>0</c:v>
                </c:pt>
                <c:pt idx="85">
                  <c:v>0.18750000000000039</c:v>
                </c:pt>
                <c:pt idx="86">
                  <c:v>0</c:v>
                </c:pt>
                <c:pt idx="87">
                  <c:v>0.125</c:v>
                </c:pt>
                <c:pt idx="88">
                  <c:v>0.125</c:v>
                </c:pt>
                <c:pt idx="89">
                  <c:v>0</c:v>
                </c:pt>
                <c:pt idx="90">
                  <c:v>0</c:v>
                </c:pt>
                <c:pt idx="91">
                  <c:v>0.125</c:v>
                </c:pt>
                <c:pt idx="92">
                  <c:v>0</c:v>
                </c:pt>
                <c:pt idx="93">
                  <c:v>0.25</c:v>
                </c:pt>
                <c:pt idx="94">
                  <c:v>0.25</c:v>
                </c:pt>
                <c:pt idx="95">
                  <c:v>0.18750000000000039</c:v>
                </c:pt>
                <c:pt idx="96">
                  <c:v>0.125</c:v>
                </c:pt>
                <c:pt idx="97">
                  <c:v>0.25</c:v>
                </c:pt>
                <c:pt idx="98">
                  <c:v>0</c:v>
                </c:pt>
                <c:pt idx="99">
                  <c:v>0.75000000000000155</c:v>
                </c:pt>
                <c:pt idx="100">
                  <c:v>0.31250000000000072</c:v>
                </c:pt>
                <c:pt idx="101">
                  <c:v>0</c:v>
                </c:pt>
                <c:pt idx="102">
                  <c:v>6.2500000000000139E-2</c:v>
                </c:pt>
                <c:pt idx="103">
                  <c:v>0</c:v>
                </c:pt>
                <c:pt idx="104">
                  <c:v>0</c:v>
                </c:pt>
                <c:pt idx="105">
                  <c:v>6.2500000000000139E-2</c:v>
                </c:pt>
                <c:pt idx="106">
                  <c:v>0.5625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0.125</c:v>
                </c:pt>
                <c:pt idx="112">
                  <c:v>0.75000000000000155</c:v>
                </c:pt>
                <c:pt idx="113">
                  <c:v>0.62500000000000155</c:v>
                </c:pt>
                <c:pt idx="114">
                  <c:v>0.25</c:v>
                </c:pt>
                <c:pt idx="115">
                  <c:v>0</c:v>
                </c:pt>
                <c:pt idx="116">
                  <c:v>0.43750000000000072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0.31250000000000072</c:v>
                </c:pt>
                <c:pt idx="124">
                  <c:v>0.25</c:v>
                </c:pt>
                <c:pt idx="125">
                  <c:v>0.18750000000000039</c:v>
                </c:pt>
                <c:pt idx="126">
                  <c:v>0</c:v>
                </c:pt>
                <c:pt idx="127">
                  <c:v>0</c:v>
                </c:pt>
                <c:pt idx="128">
                  <c:v>6.2500000000000139E-2</c:v>
                </c:pt>
                <c:pt idx="129">
                  <c:v>0</c:v>
                </c:pt>
                <c:pt idx="130">
                  <c:v>0.43750000000000072</c:v>
                </c:pt>
                <c:pt idx="131">
                  <c:v>0</c:v>
                </c:pt>
                <c:pt idx="132">
                  <c:v>0.25</c:v>
                </c:pt>
                <c:pt idx="133">
                  <c:v>0.37500000000000072</c:v>
                </c:pt>
                <c:pt idx="134">
                  <c:v>0</c:v>
                </c:pt>
                <c:pt idx="135">
                  <c:v>0</c:v>
                </c:pt>
                <c:pt idx="136">
                  <c:v>0.43750000000000072</c:v>
                </c:pt>
                <c:pt idx="137">
                  <c:v>0</c:v>
                </c:pt>
                <c:pt idx="138">
                  <c:v>0.37500000000000072</c:v>
                </c:pt>
                <c:pt idx="139">
                  <c:v>0.31250000000000072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6.2500000000000139E-2</c:v>
                </c:pt>
                <c:pt idx="147">
                  <c:v>0</c:v>
                </c:pt>
                <c:pt idx="148">
                  <c:v>6.2500000000000139E-2</c:v>
                </c:pt>
                <c:pt idx="149">
                  <c:v>0.25</c:v>
                </c:pt>
                <c:pt idx="150">
                  <c:v>0.25</c:v>
                </c:pt>
                <c:pt idx="151">
                  <c:v>0.43750000000000072</c:v>
                </c:pt>
                <c:pt idx="152">
                  <c:v>0</c:v>
                </c:pt>
                <c:pt idx="153">
                  <c:v>0</c:v>
                </c:pt>
                <c:pt idx="154">
                  <c:v>6.2500000000000139E-2</c:v>
                </c:pt>
                <c:pt idx="155">
                  <c:v>0.37500000000000072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6.2500000000000139E-2</c:v>
                </c:pt>
                <c:pt idx="162">
                  <c:v>0.15384615384615447</c:v>
                </c:pt>
                <c:pt idx="163">
                  <c:v>0</c:v>
                </c:pt>
                <c:pt idx="164">
                  <c:v>0</c:v>
                </c:pt>
                <c:pt idx="165">
                  <c:v>0.23076923076923153</c:v>
                </c:pt>
                <c:pt idx="166">
                  <c:v>0.23076923076923153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0.15384615384615447</c:v>
                </c:pt>
                <c:pt idx="171">
                  <c:v>0</c:v>
                </c:pt>
                <c:pt idx="172">
                  <c:v>0</c:v>
                </c:pt>
                <c:pt idx="173">
                  <c:v>0.15384615384615447</c:v>
                </c:pt>
                <c:pt idx="174">
                  <c:v>0.3846153846153848</c:v>
                </c:pt>
                <c:pt idx="175">
                  <c:v>0</c:v>
                </c:pt>
                <c:pt idx="176">
                  <c:v>7.6923076923077024E-2</c:v>
                </c:pt>
                <c:pt idx="177">
                  <c:v>0.23076923076923153</c:v>
                </c:pt>
                <c:pt idx="178">
                  <c:v>0</c:v>
                </c:pt>
                <c:pt idx="179">
                  <c:v>0.3846153846153848</c:v>
                </c:pt>
                <c:pt idx="180">
                  <c:v>0.30769230769230782</c:v>
                </c:pt>
                <c:pt idx="181">
                  <c:v>0</c:v>
                </c:pt>
                <c:pt idx="182">
                  <c:v>0.23076923076923153</c:v>
                </c:pt>
                <c:pt idx="183">
                  <c:v>0</c:v>
                </c:pt>
                <c:pt idx="184">
                  <c:v>0</c:v>
                </c:pt>
                <c:pt idx="185">
                  <c:v>0.61538461538461564</c:v>
                </c:pt>
                <c:pt idx="186">
                  <c:v>0</c:v>
                </c:pt>
                <c:pt idx="187">
                  <c:v>0</c:v>
                </c:pt>
                <c:pt idx="188">
                  <c:v>0.4615384615384624</c:v>
                </c:pt>
                <c:pt idx="189">
                  <c:v>0</c:v>
                </c:pt>
                <c:pt idx="190">
                  <c:v>0</c:v>
                </c:pt>
                <c:pt idx="191">
                  <c:v>0.30769230769230782</c:v>
                </c:pt>
                <c:pt idx="192">
                  <c:v>0</c:v>
                </c:pt>
                <c:pt idx="193">
                  <c:v>0.15384615384615447</c:v>
                </c:pt>
                <c:pt idx="194">
                  <c:v>0</c:v>
                </c:pt>
                <c:pt idx="195">
                  <c:v>0.3846153846153848</c:v>
                </c:pt>
                <c:pt idx="196">
                  <c:v>0</c:v>
                </c:pt>
                <c:pt idx="197">
                  <c:v>0</c:v>
                </c:pt>
                <c:pt idx="198">
                  <c:v>0.15384615384615447</c:v>
                </c:pt>
                <c:pt idx="199">
                  <c:v>0.15384615384615447</c:v>
                </c:pt>
                <c:pt idx="200">
                  <c:v>0.53846153846153844</c:v>
                </c:pt>
                <c:pt idx="201">
                  <c:v>0</c:v>
                </c:pt>
                <c:pt idx="202">
                  <c:v>0</c:v>
                </c:pt>
                <c:pt idx="203">
                  <c:v>7.6923076923077024E-2</c:v>
                </c:pt>
                <c:pt idx="204">
                  <c:v>0</c:v>
                </c:pt>
                <c:pt idx="205">
                  <c:v>7.6923076923077024E-2</c:v>
                </c:pt>
                <c:pt idx="206">
                  <c:v>0</c:v>
                </c:pt>
                <c:pt idx="207">
                  <c:v>0.4615384615384624</c:v>
                </c:pt>
                <c:pt idx="208">
                  <c:v>0</c:v>
                </c:pt>
                <c:pt idx="209">
                  <c:v>0</c:v>
                </c:pt>
                <c:pt idx="210">
                  <c:v>0.53846153846153844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0.53846153846153844</c:v>
                </c:pt>
                <c:pt idx="216">
                  <c:v>0.30769230769230782</c:v>
                </c:pt>
                <c:pt idx="217">
                  <c:v>0</c:v>
                </c:pt>
                <c:pt idx="218">
                  <c:v>0.53846153846153844</c:v>
                </c:pt>
                <c:pt idx="219">
                  <c:v>0</c:v>
                </c:pt>
                <c:pt idx="220">
                  <c:v>0.30769230769230782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0.53846153846153844</c:v>
                </c:pt>
                <c:pt idx="236">
                  <c:v>0</c:v>
                </c:pt>
                <c:pt idx="237">
                  <c:v>0</c:v>
                </c:pt>
                <c:pt idx="238">
                  <c:v>0.23076923076923153</c:v>
                </c:pt>
                <c:pt idx="239">
                  <c:v>0</c:v>
                </c:pt>
                <c:pt idx="240">
                  <c:v>0</c:v>
                </c:pt>
                <c:pt idx="241">
                  <c:v>0.30769230769230782</c:v>
                </c:pt>
                <c:pt idx="242">
                  <c:v>0</c:v>
                </c:pt>
                <c:pt idx="243">
                  <c:v>0.23076923076923153</c:v>
                </c:pt>
                <c:pt idx="244">
                  <c:v>0</c:v>
                </c:pt>
                <c:pt idx="245">
                  <c:v>0</c:v>
                </c:pt>
                <c:pt idx="246">
                  <c:v>0.30769230769230782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0.30769230769230782</c:v>
                </c:pt>
                <c:pt idx="254">
                  <c:v>0</c:v>
                </c:pt>
                <c:pt idx="255">
                  <c:v>0.61538461538461564</c:v>
                </c:pt>
                <c:pt idx="256">
                  <c:v>0.69230769230769462</c:v>
                </c:pt>
                <c:pt idx="257">
                  <c:v>0.30769230769230782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0.53846153846153844</c:v>
                </c:pt>
                <c:pt idx="263">
                  <c:v>0</c:v>
                </c:pt>
                <c:pt idx="264">
                  <c:v>0.23076923076923153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7.6923076923077024E-2</c:v>
                </c:pt>
                <c:pt idx="269">
                  <c:v>7.6923076923077024E-2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0.15384615384615447</c:v>
                </c:pt>
                <c:pt idx="275">
                  <c:v>7.6923076923077024E-2</c:v>
                </c:pt>
                <c:pt idx="276">
                  <c:v>0</c:v>
                </c:pt>
                <c:pt idx="277">
                  <c:v>0</c:v>
                </c:pt>
                <c:pt idx="278">
                  <c:v>0.15384615384615447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0.3846153846153848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0.53846153846153844</c:v>
                </c:pt>
                <c:pt idx="297">
                  <c:v>0.15384615384615447</c:v>
                </c:pt>
                <c:pt idx="298">
                  <c:v>0</c:v>
                </c:pt>
                <c:pt idx="299">
                  <c:v>0.30769230769230782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0.15384615384615447</c:v>
                </c:pt>
                <c:pt idx="310">
                  <c:v>0</c:v>
                </c:pt>
                <c:pt idx="311">
                  <c:v>7.6923076923077024E-2</c:v>
                </c:pt>
                <c:pt idx="312">
                  <c:v>0</c:v>
                </c:pt>
                <c:pt idx="313">
                  <c:v>7.6923076923077024E-2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7.6923076923077024E-2</c:v>
                </c:pt>
                <c:pt idx="320">
                  <c:v>0</c:v>
                </c:pt>
                <c:pt idx="321">
                  <c:v>0</c:v>
                </c:pt>
              </c:numCache>
            </c:numRef>
          </c:yVal>
        </c:ser>
        <c:axId val="36222080"/>
        <c:axId val="37110912"/>
      </c:scatterChart>
      <c:valAx>
        <c:axId val="362220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Rate</a:t>
                </a:r>
                <a:r>
                  <a:rPr lang="en-US" sz="1200" baseline="0" dirty="0"/>
                  <a:t> of participation</a:t>
                </a:r>
                <a:endParaRPr lang="en-US" sz="1200" dirty="0"/>
              </a:p>
            </c:rich>
          </c:tx>
        </c:title>
        <c:numFmt formatCode="General" sourceLinked="1"/>
        <c:tickLblPos val="nextTo"/>
        <c:crossAx val="37110912"/>
        <c:crosses val="autoZero"/>
        <c:crossBetween val="midCat"/>
      </c:valAx>
      <c:valAx>
        <c:axId val="37110912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Rate of </a:t>
                </a:r>
                <a:r>
                  <a:rPr lang="en-US" sz="1200" dirty="0" smtClean="0"/>
                  <a:t>adoption</a:t>
                </a:r>
                <a:endParaRPr lang="en-US" sz="1200" dirty="0"/>
              </a:p>
            </c:rich>
          </c:tx>
        </c:title>
        <c:numFmt formatCode="General" sourceLinked="1"/>
        <c:tickLblPos val="nextTo"/>
        <c:crossAx val="36222080"/>
        <c:crosses val="autoZero"/>
        <c:crossBetween val="midCat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0027861-5558-4BCF-B5D2-9F7B2ACA7451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CEF2EF5-31BF-4C49-9EA7-B816695CF7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FF9AAF-FC45-4416-8385-42E10FF11013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CD507-8601-4B97-AFFE-D29F58393350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8DEC1-3239-4E84-A7C6-7A199C012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C4A58-1A4D-4FD3-822B-EA1A7B2088BD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49FE1-FC2E-4513-B836-632D82EB9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EAAE-6655-49D1-9A87-8985F156BF84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CD0A3-3015-4AFC-9EEA-DB6DA77F2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7E863-CCB9-46CA-BF99-7FFF5BAA64BA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0275-8923-4A01-9FC8-3D10A36AA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3ADA7-D006-42A9-B16E-0752B64CEE11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10588-1F4C-4552-B8F4-4FB1950DE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204CF-3C63-47DB-A14D-6CBFF391BC76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FABDA-1731-405E-B007-69BD70261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B27BC-0097-4F7D-B1FE-D4B7CAA7769C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80DE5-54AC-4576-BC67-B2037CFB0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0A392-4179-407F-BC88-342E3C4A8CAE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F70D2-D98A-4DB3-A7EE-AD9D801CD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D14B2-C3E4-4B81-B33F-05B2DC7D99B9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5F9DE-AEAD-4E21-BC9C-99E2FCC85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9B537-2D96-4EE9-9B3E-97C85DB80C15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F856A-7F9A-49FE-BA4D-49102E3CD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C2969-7D4B-45BA-9699-33F931FD0282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C3CCC-D4AD-4DF7-8A98-CEF373DEC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BBED24-4C67-4D3C-B8D7-748270217D10}" type="datetimeFigureOut">
              <a:rPr lang="en-US"/>
              <a:pPr>
                <a:defRPr/>
              </a:pPr>
              <a:t>7/16/2012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A5BE05-9ED2-47D2-8172-E0D112FBB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7" descr="strip BIG copy"/>
          <p:cNvPicPr>
            <a:picLocks noChangeAspect="1" noChangeArrowheads="1"/>
          </p:cNvPicPr>
          <p:nvPr/>
        </p:nvPicPr>
        <p:blipFill>
          <a:blip r:embed="rId3" cstate="screen"/>
          <a:srcRect r="-70"/>
          <a:stretch>
            <a:fillRect/>
          </a:stretch>
        </p:blipFill>
        <p:spPr bwMode="auto">
          <a:xfrm>
            <a:off x="42863" y="-3175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4338" name="Picture 34" descr="Bioversity FINAL ou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28600"/>
            <a:ext cx="12446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1219200" y="3886200"/>
            <a:ext cx="6858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Mauricio R. Bellon and Elisabetta Gotor</a:t>
            </a:r>
          </a:p>
          <a:p>
            <a:pPr algn="ctr"/>
            <a:r>
              <a:rPr lang="en-US" b="1"/>
              <a:t>Bioversity International</a:t>
            </a:r>
          </a:p>
          <a:p>
            <a:pPr algn="ctr"/>
            <a:endParaRPr lang="en-US" b="1"/>
          </a:p>
          <a:p>
            <a:pPr algn="ctr"/>
            <a:r>
              <a:rPr lang="en-US" b="1"/>
              <a:t>Francesco Caracciolo</a:t>
            </a:r>
          </a:p>
          <a:p>
            <a:pPr algn="ctr"/>
            <a:r>
              <a:rPr lang="es-MX" b="1"/>
              <a:t>Universitá degli Studi di Napoli Federico II</a:t>
            </a:r>
            <a:endParaRPr lang="en-US" b="1"/>
          </a:p>
          <a:p>
            <a:pPr algn="ctr"/>
            <a:endParaRPr lang="en-US" b="1"/>
          </a:p>
        </p:txBody>
      </p:sp>
      <p:sp>
        <p:nvSpPr>
          <p:cNvPr id="8" name="Rectangle 7"/>
          <p:cNvSpPr/>
          <p:nvPr/>
        </p:nvSpPr>
        <p:spPr>
          <a:xfrm>
            <a:off x="304800" y="1600200"/>
            <a:ext cx="8382000" cy="2041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3200" b="1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UN MARCO CONCEPTUAL PARA EVALUAR EL ÉXITO DE PROYECTOS DE CONSERVACIÓN EN FINCA CON EVIDENCIA DE 6 CASOS EN LOS ANDES DE ECUADOR, PERÚ Y BOLIVIA</a:t>
            </a:r>
            <a:endParaRPr lang="en-US" sz="3200" b="1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Last 20 years a growing interest in the use and management of agricultural biodiversity in farmers’ fields and in the wild (i.e. on-farm and </a:t>
            </a:r>
            <a:r>
              <a:rPr lang="en-US" i="1" dirty="0" smtClean="0"/>
              <a:t>in situ </a:t>
            </a:r>
            <a:r>
              <a:rPr lang="en-US" dirty="0" smtClean="0"/>
              <a:t>conservation) </a:t>
            </a:r>
          </a:p>
          <a:p>
            <a:pPr lvl="1">
              <a:defRPr/>
            </a:pPr>
            <a:r>
              <a:rPr lang="en-US" dirty="0" smtClean="0"/>
              <a:t>as a complementary strategy to </a:t>
            </a:r>
            <a:r>
              <a:rPr lang="en-US" i="1" dirty="0" smtClean="0"/>
              <a:t>ex situ</a:t>
            </a:r>
            <a:r>
              <a:rPr lang="en-US" dirty="0" smtClean="0"/>
              <a:t> conservation</a:t>
            </a:r>
          </a:p>
          <a:p>
            <a:pPr>
              <a:defRPr/>
            </a:pPr>
            <a:r>
              <a:rPr lang="en-GB" dirty="0" smtClean="0"/>
              <a:t>Many projects implemented worldwide to support on farm conservation</a:t>
            </a:r>
          </a:p>
          <a:p>
            <a:pPr>
              <a:defRPr/>
            </a:pPr>
            <a:r>
              <a:rPr lang="en-US" dirty="0" smtClean="0"/>
              <a:t>However, still a lack of tools that enable donors, practitioners and policy makers to systematically evaluate a project’s success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Project to provide donors, policy-makers and practitioners with the conceptual and methodological tools to assess the success of their projects and the lessons learned, and hence their investments</a:t>
            </a:r>
          </a:p>
          <a:p>
            <a:pPr>
              <a:defRPr/>
            </a:pPr>
            <a:r>
              <a:rPr lang="en-US" dirty="0" smtClean="0"/>
              <a:t>Focus on the high Andes of South America</a:t>
            </a:r>
          </a:p>
          <a:p>
            <a:pPr>
              <a:defRPr/>
            </a:pPr>
            <a:r>
              <a:rPr lang="en-US" dirty="0" smtClean="0"/>
              <a:t>Use of case studies and mixed methodologies</a:t>
            </a:r>
          </a:p>
          <a:p>
            <a:pPr>
              <a:defRPr/>
            </a:pPr>
            <a:r>
              <a:rPr lang="en-US" dirty="0" smtClean="0"/>
              <a:t>Analyzed six projects on </a:t>
            </a:r>
            <a:r>
              <a:rPr lang="en-US" dirty="0" err="1" smtClean="0"/>
              <a:t>on</a:t>
            </a:r>
            <a:r>
              <a:rPr lang="en-US" dirty="0" smtClean="0"/>
              <a:t>-farm conservation in the region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on </a:t>
            </a:r>
            <a:r>
              <a:rPr lang="en-US" b="1" dirty="0" err="1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n-US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-farm conservation seek to influence three outcomes</a:t>
            </a:r>
            <a:endParaRPr lang="en-US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Agricultural biodiversity</a:t>
            </a:r>
          </a:p>
          <a:p>
            <a:pPr lvl="1"/>
            <a:r>
              <a:rPr lang="en-US" sz="2400" smtClean="0"/>
              <a:t>the relevant components and their respective levels of biodiversity maintained in an agricultural system</a:t>
            </a:r>
          </a:p>
          <a:p>
            <a:r>
              <a:rPr lang="en-US" sz="2800" smtClean="0"/>
              <a:t>Livelihood benefits</a:t>
            </a:r>
          </a:p>
          <a:p>
            <a:pPr lvl="1"/>
            <a:r>
              <a:rPr lang="en-US" sz="2400" smtClean="0"/>
              <a:t>the </a:t>
            </a:r>
            <a:r>
              <a:rPr lang="en-US" sz="2400" u="sng" smtClean="0"/>
              <a:t>private</a:t>
            </a:r>
            <a:r>
              <a:rPr lang="en-US" sz="2400" smtClean="0"/>
              <a:t> benefits that farmers and their households derive from that agricultural system</a:t>
            </a:r>
          </a:p>
          <a:p>
            <a:r>
              <a:rPr lang="en-US" smtClean="0"/>
              <a:t>Societal benefits</a:t>
            </a:r>
          </a:p>
          <a:p>
            <a:pPr lvl="1"/>
            <a:r>
              <a:rPr lang="en-US" sz="2400" smtClean="0"/>
              <a:t>the </a:t>
            </a:r>
            <a:r>
              <a:rPr lang="en-US" sz="2400" u="sng" smtClean="0"/>
              <a:t>public</a:t>
            </a:r>
            <a:r>
              <a:rPr lang="en-US" sz="2400" smtClean="0"/>
              <a:t> benefits that society derives from the relevant components of biodiversity maintained in an agricultural system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 simple conceptual framework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3124200" y="4191000"/>
            <a:ext cx="3124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3048000" y="16764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5-Point Star 6"/>
          <p:cNvSpPr/>
          <p:nvPr/>
        </p:nvSpPr>
        <p:spPr bwMode="gray">
          <a:xfrm>
            <a:off x="3810000" y="23622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3048000" y="24384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3886200" y="24384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Rectangle 9"/>
          <p:cNvSpPr>
            <a:spLocks noChangeArrowheads="1"/>
          </p:cNvSpPr>
          <p:nvPr/>
        </p:nvSpPr>
        <p:spPr bwMode="gray">
          <a:xfrm>
            <a:off x="3657600" y="43434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sp>
        <p:nvSpPr>
          <p:cNvPr id="20487" name="Rectangle 30"/>
          <p:cNvSpPr>
            <a:spLocks noChangeArrowheads="1"/>
          </p:cNvSpPr>
          <p:nvPr/>
        </p:nvSpPr>
        <p:spPr bwMode="gray">
          <a:xfrm>
            <a:off x="2514600" y="8382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Group 11"/>
          <p:cNvGrpSpPr>
            <a:grpSpLocks/>
          </p:cNvGrpSpPr>
          <p:nvPr/>
        </p:nvGrpSpPr>
        <p:grpSpPr bwMode="auto">
          <a:xfrm>
            <a:off x="2057400" y="1143000"/>
            <a:ext cx="4191000" cy="3341688"/>
            <a:chOff x="3352799" y="685800"/>
            <a:chExt cx="4191001" cy="3341132"/>
          </a:xfrm>
        </p:grpSpPr>
        <p:cxnSp>
          <p:nvCxnSpPr>
            <p:cNvPr id="2" name="Straight Arrow Connector 1"/>
            <p:cNvCxnSpPr/>
            <p:nvPr/>
          </p:nvCxnSpPr>
          <p:spPr bwMode="gray">
            <a:xfrm>
              <a:off x="4419599" y="3504731"/>
              <a:ext cx="312420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/>
            <p:cNvCxnSpPr/>
            <p:nvPr/>
          </p:nvCxnSpPr>
          <p:spPr bwMode="gray">
            <a:xfrm flipH="1" flipV="1">
              <a:off x="4343399" y="990549"/>
              <a:ext cx="76200" cy="25141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08" name="Rectangle 9"/>
            <p:cNvSpPr>
              <a:spLocks noChangeArrowheads="1"/>
            </p:cNvSpPr>
            <p:nvPr/>
          </p:nvSpPr>
          <p:spPr bwMode="gray">
            <a:xfrm>
              <a:off x="4876800" y="3657600"/>
              <a:ext cx="2590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alibri" pitchFamily="34" charset="0"/>
                </a:rPr>
                <a:t>Agricultural Biodiversity</a:t>
              </a:r>
            </a:p>
          </p:txBody>
        </p:sp>
        <p:sp>
          <p:nvSpPr>
            <p:cNvPr id="21509" name="Rectangle 9"/>
            <p:cNvSpPr>
              <a:spLocks noChangeArrowheads="1"/>
            </p:cNvSpPr>
            <p:nvPr/>
          </p:nvSpPr>
          <p:spPr bwMode="auto">
            <a:xfrm rot="-5400000">
              <a:off x="2151965" y="1886634"/>
              <a:ext cx="3048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>
                  <a:latin typeface="Calibri" pitchFamily="34" charset="0"/>
                </a:rPr>
                <a:t>Societal benefits</a:t>
              </a:r>
            </a:p>
            <a:p>
              <a:pPr algn="ctr"/>
              <a:r>
                <a:rPr lang="en-US">
                  <a:latin typeface="Calibri" pitchFamily="34" charset="0"/>
                </a:rPr>
                <a:t>(public)</a:t>
              </a:r>
            </a:p>
          </p:txBody>
        </p:sp>
        <p:sp>
          <p:nvSpPr>
            <p:cNvPr id="11" name="Freeform 10"/>
            <p:cNvSpPr/>
            <p:nvPr/>
          </p:nvSpPr>
          <p:spPr bwMode="gray">
            <a:xfrm rot="5400000">
              <a:off x="4910306" y="1490367"/>
              <a:ext cx="2034836" cy="1949450"/>
            </a:xfrm>
            <a:custGeom>
              <a:avLst/>
              <a:gdLst>
                <a:gd name="connsiteX0" fmla="*/ 2035834 w 2035834"/>
                <a:gd name="connsiteY0" fmla="*/ 1949570 h 1949570"/>
                <a:gd name="connsiteX1" fmla="*/ 1242203 w 2035834"/>
                <a:gd name="connsiteY1" fmla="*/ 1768415 h 1949570"/>
                <a:gd name="connsiteX2" fmla="*/ 448573 w 2035834"/>
                <a:gd name="connsiteY2" fmla="*/ 1155940 h 1949570"/>
                <a:gd name="connsiteX3" fmla="*/ 0 w 2035834"/>
                <a:gd name="connsiteY3" fmla="*/ 0 h 194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5834" h="1949570">
                  <a:moveTo>
                    <a:pt x="2035834" y="1949570"/>
                  </a:moveTo>
                  <a:cubicBezTo>
                    <a:pt x="1771290" y="1925128"/>
                    <a:pt x="1506746" y="1900687"/>
                    <a:pt x="1242203" y="1768415"/>
                  </a:cubicBezTo>
                  <a:cubicBezTo>
                    <a:pt x="977660" y="1636143"/>
                    <a:pt x="655607" y="1450676"/>
                    <a:pt x="448573" y="1155940"/>
                  </a:cubicBezTo>
                  <a:cubicBezTo>
                    <a:pt x="241539" y="861204"/>
                    <a:pt x="120769" y="430602"/>
                    <a:pt x="0" y="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4419600" y="3505200"/>
            <a:ext cx="3124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5-Point Star 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4" name="Rectangle 9"/>
          <p:cNvSpPr>
            <a:spLocks noChangeArrowheads="1"/>
          </p:cNvSpPr>
          <p:nvPr/>
        </p:nvSpPr>
        <p:spPr bwMode="gray">
          <a:xfrm>
            <a:off x="4953000" y="3657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sp>
        <p:nvSpPr>
          <p:cNvPr id="22535" name="Rectangle 30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grpSp>
        <p:nvGrpSpPr>
          <p:cNvPr id="22536" name="Group 9"/>
          <p:cNvGrpSpPr>
            <a:grpSpLocks/>
          </p:cNvGrpSpPr>
          <p:nvPr/>
        </p:nvGrpSpPr>
        <p:grpSpPr bwMode="auto">
          <a:xfrm>
            <a:off x="228600" y="3048000"/>
            <a:ext cx="4191000" cy="3341688"/>
            <a:chOff x="3352799" y="685800"/>
            <a:chExt cx="4191001" cy="3341132"/>
          </a:xfrm>
        </p:grpSpPr>
        <p:cxnSp>
          <p:nvCxnSpPr>
            <p:cNvPr id="11" name="Straight Arrow Connector 10"/>
            <p:cNvCxnSpPr/>
            <p:nvPr/>
          </p:nvCxnSpPr>
          <p:spPr bwMode="gray">
            <a:xfrm>
              <a:off x="4419599" y="3504731"/>
              <a:ext cx="312420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 bwMode="gray">
            <a:xfrm flipH="1" flipV="1">
              <a:off x="4343399" y="990549"/>
              <a:ext cx="76200" cy="25141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39" name="Rectangle 9"/>
            <p:cNvSpPr>
              <a:spLocks noChangeArrowheads="1"/>
            </p:cNvSpPr>
            <p:nvPr/>
          </p:nvSpPr>
          <p:spPr bwMode="gray">
            <a:xfrm>
              <a:off x="4876800" y="3657600"/>
              <a:ext cx="2590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alibri" pitchFamily="34" charset="0"/>
                </a:rPr>
                <a:t>Agricultural Biodiversity</a:t>
              </a:r>
            </a:p>
          </p:txBody>
        </p:sp>
        <p:sp>
          <p:nvSpPr>
            <p:cNvPr id="22540" name="Rectangle 13"/>
            <p:cNvSpPr>
              <a:spLocks noChangeArrowheads="1"/>
            </p:cNvSpPr>
            <p:nvPr/>
          </p:nvSpPr>
          <p:spPr bwMode="auto">
            <a:xfrm rot="-5400000">
              <a:off x="2151965" y="1886634"/>
              <a:ext cx="3048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>
                  <a:latin typeface="Calibri" pitchFamily="34" charset="0"/>
                </a:rPr>
                <a:t>Societal benefits</a:t>
              </a:r>
            </a:p>
            <a:p>
              <a:pPr algn="ctr"/>
              <a:r>
                <a:rPr lang="en-US">
                  <a:latin typeface="Calibri" pitchFamily="34" charset="0"/>
                </a:rPr>
                <a:t>(public)</a:t>
              </a:r>
            </a:p>
          </p:txBody>
        </p:sp>
        <p:sp>
          <p:nvSpPr>
            <p:cNvPr id="15" name="Freeform 14"/>
            <p:cNvSpPr/>
            <p:nvPr/>
          </p:nvSpPr>
          <p:spPr bwMode="gray">
            <a:xfrm rot="5400000">
              <a:off x="4910306" y="1490367"/>
              <a:ext cx="2034836" cy="1949450"/>
            </a:xfrm>
            <a:custGeom>
              <a:avLst/>
              <a:gdLst>
                <a:gd name="connsiteX0" fmla="*/ 2035834 w 2035834"/>
                <a:gd name="connsiteY0" fmla="*/ 1949570 h 1949570"/>
                <a:gd name="connsiteX1" fmla="*/ 1242203 w 2035834"/>
                <a:gd name="connsiteY1" fmla="*/ 1768415 h 1949570"/>
                <a:gd name="connsiteX2" fmla="*/ 448573 w 2035834"/>
                <a:gd name="connsiteY2" fmla="*/ 1155940 h 1949570"/>
                <a:gd name="connsiteX3" fmla="*/ 0 w 2035834"/>
                <a:gd name="connsiteY3" fmla="*/ 0 h 194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5834" h="1949570">
                  <a:moveTo>
                    <a:pt x="2035834" y="1949570"/>
                  </a:moveTo>
                  <a:cubicBezTo>
                    <a:pt x="1771290" y="1925128"/>
                    <a:pt x="1506746" y="1900687"/>
                    <a:pt x="1242203" y="1768415"/>
                  </a:cubicBezTo>
                  <a:cubicBezTo>
                    <a:pt x="977660" y="1636143"/>
                    <a:pt x="655607" y="1450676"/>
                    <a:pt x="448573" y="1155940"/>
                  </a:cubicBezTo>
                  <a:cubicBezTo>
                    <a:pt x="241539" y="861204"/>
                    <a:pt x="120769" y="430602"/>
                    <a:pt x="0" y="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4419600" y="3505200"/>
            <a:ext cx="3124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5-Point Star 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8" name="Rectangle 9"/>
          <p:cNvSpPr>
            <a:spLocks noChangeArrowheads="1"/>
          </p:cNvSpPr>
          <p:nvPr/>
        </p:nvSpPr>
        <p:spPr bwMode="gray">
          <a:xfrm>
            <a:off x="4953000" y="3657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sp>
        <p:nvSpPr>
          <p:cNvPr id="23559" name="Rectangle 30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grpSp>
        <p:nvGrpSpPr>
          <p:cNvPr id="23560" name="Group 9"/>
          <p:cNvGrpSpPr>
            <a:grpSpLocks/>
          </p:cNvGrpSpPr>
          <p:nvPr/>
        </p:nvGrpSpPr>
        <p:grpSpPr bwMode="auto">
          <a:xfrm rot="-2800633">
            <a:off x="-51593" y="2675731"/>
            <a:ext cx="4191000" cy="3341687"/>
            <a:chOff x="3352799" y="685800"/>
            <a:chExt cx="4191001" cy="3341132"/>
          </a:xfrm>
        </p:grpSpPr>
        <p:cxnSp>
          <p:nvCxnSpPr>
            <p:cNvPr id="11" name="Straight Arrow Connector 10"/>
            <p:cNvCxnSpPr/>
            <p:nvPr/>
          </p:nvCxnSpPr>
          <p:spPr bwMode="gray">
            <a:xfrm>
              <a:off x="4420293" y="3503250"/>
              <a:ext cx="312420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 bwMode="gray">
            <a:xfrm flipH="1" flipV="1">
              <a:off x="4343761" y="988894"/>
              <a:ext cx="76200" cy="25141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4" name="Rectangle 9"/>
            <p:cNvSpPr>
              <a:spLocks noChangeArrowheads="1"/>
            </p:cNvSpPr>
            <p:nvPr/>
          </p:nvSpPr>
          <p:spPr bwMode="gray">
            <a:xfrm>
              <a:off x="4876800" y="3657600"/>
              <a:ext cx="2590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alibri" pitchFamily="34" charset="0"/>
                </a:rPr>
                <a:t>Agricultural Biodiversity</a:t>
              </a:r>
            </a:p>
          </p:txBody>
        </p:sp>
        <p:sp>
          <p:nvSpPr>
            <p:cNvPr id="23565" name="Rectangle 13"/>
            <p:cNvSpPr>
              <a:spLocks noChangeArrowheads="1"/>
            </p:cNvSpPr>
            <p:nvPr/>
          </p:nvSpPr>
          <p:spPr bwMode="auto">
            <a:xfrm rot="-5400000">
              <a:off x="2151965" y="1886634"/>
              <a:ext cx="3048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>
                  <a:latin typeface="Calibri" pitchFamily="34" charset="0"/>
                </a:rPr>
                <a:t>Societal benefits</a:t>
              </a:r>
            </a:p>
            <a:p>
              <a:pPr algn="ctr"/>
              <a:r>
                <a:rPr lang="en-US">
                  <a:latin typeface="Calibri" pitchFamily="34" charset="0"/>
                </a:rPr>
                <a:t>(public)</a:t>
              </a:r>
            </a:p>
          </p:txBody>
        </p:sp>
        <p:sp>
          <p:nvSpPr>
            <p:cNvPr id="15" name="Freeform 14"/>
            <p:cNvSpPr/>
            <p:nvPr/>
          </p:nvSpPr>
          <p:spPr bwMode="gray">
            <a:xfrm rot="5400000">
              <a:off x="4911213" y="1488337"/>
              <a:ext cx="2034837" cy="1949450"/>
            </a:xfrm>
            <a:custGeom>
              <a:avLst/>
              <a:gdLst>
                <a:gd name="connsiteX0" fmla="*/ 2035834 w 2035834"/>
                <a:gd name="connsiteY0" fmla="*/ 1949570 h 1949570"/>
                <a:gd name="connsiteX1" fmla="*/ 1242203 w 2035834"/>
                <a:gd name="connsiteY1" fmla="*/ 1768415 h 1949570"/>
                <a:gd name="connsiteX2" fmla="*/ 448573 w 2035834"/>
                <a:gd name="connsiteY2" fmla="*/ 1155940 h 1949570"/>
                <a:gd name="connsiteX3" fmla="*/ 0 w 2035834"/>
                <a:gd name="connsiteY3" fmla="*/ 0 h 194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5834" h="1949570">
                  <a:moveTo>
                    <a:pt x="2035834" y="1949570"/>
                  </a:moveTo>
                  <a:cubicBezTo>
                    <a:pt x="1771290" y="1925128"/>
                    <a:pt x="1506746" y="1900687"/>
                    <a:pt x="1242203" y="1768415"/>
                  </a:cubicBezTo>
                  <a:cubicBezTo>
                    <a:pt x="977660" y="1636143"/>
                    <a:pt x="655607" y="1450676"/>
                    <a:pt x="448573" y="1155940"/>
                  </a:cubicBezTo>
                  <a:cubicBezTo>
                    <a:pt x="241539" y="861204"/>
                    <a:pt x="120769" y="430602"/>
                    <a:pt x="0" y="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Curved Right Arrow 15"/>
          <p:cNvSpPr/>
          <p:nvPr/>
        </p:nvSpPr>
        <p:spPr>
          <a:xfrm rot="10800000">
            <a:off x="3124200" y="1371600"/>
            <a:ext cx="660400" cy="10683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gray">
          <a:xfrm>
            <a:off x="2057400" y="36576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7" name="5-Point Star 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5" name="Rectangle 9"/>
          <p:cNvSpPr>
            <a:spLocks noChangeArrowheads="1"/>
          </p:cNvSpPr>
          <p:nvPr/>
        </p:nvSpPr>
        <p:spPr bwMode="gray">
          <a:xfrm>
            <a:off x="4953000" y="3657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sp>
        <p:nvSpPr>
          <p:cNvPr id="24586" name="Rectangle 30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gray">
          <a:xfrm>
            <a:off x="2057400" y="36576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7" name="5-Point Star 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9" name="Rectangle 9"/>
          <p:cNvSpPr>
            <a:spLocks noChangeArrowheads="1"/>
          </p:cNvSpPr>
          <p:nvPr/>
        </p:nvSpPr>
        <p:spPr bwMode="gray">
          <a:xfrm>
            <a:off x="4953000" y="3657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11" name="Straight Arrow Connector 10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2" name="Rectangle 30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gray">
          <a:xfrm>
            <a:off x="2057400" y="36576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7" name="5-Point Star 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3" name="Rectangle 9"/>
          <p:cNvSpPr>
            <a:spLocks noChangeArrowheads="1"/>
          </p:cNvSpPr>
          <p:nvPr/>
        </p:nvSpPr>
        <p:spPr bwMode="gray">
          <a:xfrm>
            <a:off x="4953000" y="3657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11" name="Straight Arrow Connector 10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5-Point Star 13"/>
          <p:cNvSpPr/>
          <p:nvPr/>
        </p:nvSpPr>
        <p:spPr bwMode="gray">
          <a:xfrm>
            <a:off x="6705600" y="25908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Arrow Connector 15"/>
          <p:cNvCxnSpPr>
            <a:stCxn id="7" idx="3"/>
            <a:endCxn id="14" idx="1"/>
          </p:cNvCxnSpPr>
          <p:nvPr/>
        </p:nvCxnSpPr>
        <p:spPr bwMode="gray">
          <a:xfrm>
            <a:off x="5229225" y="1828800"/>
            <a:ext cx="1476375" cy="820738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8" name="Rectangle 30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26639" name="TextBox 20"/>
          <p:cNvSpPr txBox="1">
            <a:spLocks noChangeArrowheads="1"/>
          </p:cNvSpPr>
          <p:nvPr/>
        </p:nvSpPr>
        <p:spPr bwMode="auto">
          <a:xfrm>
            <a:off x="6019800" y="685800"/>
            <a:ext cx="25574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Expected trend with </a:t>
            </a:r>
          </a:p>
          <a:p>
            <a:r>
              <a:rPr lang="en-US" i="1"/>
              <a:t>economic development</a:t>
            </a:r>
          </a:p>
        </p:txBody>
      </p:sp>
      <p:cxnSp>
        <p:nvCxnSpPr>
          <p:cNvPr id="28" name="Curved Connector 27"/>
          <p:cNvCxnSpPr/>
          <p:nvPr/>
        </p:nvCxnSpPr>
        <p:spPr>
          <a:xfrm rot="5400000">
            <a:off x="6438900" y="1409700"/>
            <a:ext cx="762000" cy="685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653" name="TextBox 5"/>
          <p:cNvSpPr txBox="1">
            <a:spLocks noChangeArrowheads="1"/>
          </p:cNvSpPr>
          <p:nvPr/>
        </p:nvSpPr>
        <p:spPr bwMode="gray">
          <a:xfrm>
            <a:off x="2057400" y="36576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7" name="5-Point Star 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7" name="Rectangle 9"/>
          <p:cNvSpPr>
            <a:spLocks noChangeArrowheads="1"/>
          </p:cNvSpPr>
          <p:nvPr/>
        </p:nvSpPr>
        <p:spPr bwMode="gray">
          <a:xfrm>
            <a:off x="4953000" y="36576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11" name="Straight Arrow Connector 10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5-Point Star 13"/>
          <p:cNvSpPr/>
          <p:nvPr/>
        </p:nvSpPr>
        <p:spPr bwMode="gray">
          <a:xfrm>
            <a:off x="6705600" y="25908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Arrow Connector 15"/>
          <p:cNvCxnSpPr>
            <a:stCxn id="7" idx="3"/>
            <a:endCxn id="14" idx="1"/>
          </p:cNvCxnSpPr>
          <p:nvPr/>
        </p:nvCxnSpPr>
        <p:spPr bwMode="gray">
          <a:xfrm>
            <a:off x="5229225" y="1828800"/>
            <a:ext cx="1476375" cy="820738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4" idx="1"/>
          </p:cNvCxnSpPr>
          <p:nvPr/>
        </p:nvCxnSpPr>
        <p:spPr bwMode="gray">
          <a:xfrm flipH="1">
            <a:off x="4419600" y="2649538"/>
            <a:ext cx="2286000" cy="1746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gray">
          <a:xfrm flipH="1">
            <a:off x="3276600" y="2667000"/>
            <a:ext cx="11430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 bwMode="gray">
          <a:xfrm>
            <a:off x="32766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gray">
          <a:xfrm>
            <a:off x="6781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6" name="Rectangle 30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27667" name="TextBox 20"/>
          <p:cNvSpPr txBox="1">
            <a:spLocks noChangeArrowheads="1"/>
          </p:cNvSpPr>
          <p:nvPr/>
        </p:nvSpPr>
        <p:spPr bwMode="auto">
          <a:xfrm>
            <a:off x="6019800" y="685800"/>
            <a:ext cx="25574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Expected trend with </a:t>
            </a:r>
          </a:p>
          <a:p>
            <a:r>
              <a:rPr lang="en-US" i="1"/>
              <a:t>economic development</a:t>
            </a:r>
          </a:p>
        </p:txBody>
      </p:sp>
      <p:cxnSp>
        <p:nvCxnSpPr>
          <p:cNvPr id="22" name="Curved Connector 21"/>
          <p:cNvCxnSpPr/>
          <p:nvPr/>
        </p:nvCxnSpPr>
        <p:spPr>
          <a:xfrm rot="5400000">
            <a:off x="6438900" y="1409700"/>
            <a:ext cx="762000" cy="685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gray">
          <a:xfrm>
            <a:off x="2667000" y="3581400"/>
            <a:ext cx="658813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 bwMode="gray">
          <a:xfrm>
            <a:off x="5257800" y="3581400"/>
            <a:ext cx="1524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677" name="TextBox 14"/>
          <p:cNvSpPr txBox="1">
            <a:spLocks noChangeArrowheads="1"/>
          </p:cNvSpPr>
          <p:nvPr/>
        </p:nvSpPr>
        <p:spPr bwMode="gray">
          <a:xfrm>
            <a:off x="2057400" y="38100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28678" name="TextBox 15"/>
          <p:cNvSpPr txBox="1">
            <a:spLocks noChangeArrowheads="1"/>
          </p:cNvSpPr>
          <p:nvPr/>
        </p:nvSpPr>
        <p:spPr bwMode="gray">
          <a:xfrm>
            <a:off x="3733800" y="304800"/>
            <a:ext cx="127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17" name="5-Point Star 1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" name="Straight Connector 18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2" name="Rectangle 22"/>
          <p:cNvSpPr>
            <a:spLocks noChangeArrowheads="1"/>
          </p:cNvSpPr>
          <p:nvPr/>
        </p:nvSpPr>
        <p:spPr bwMode="gray">
          <a:xfrm>
            <a:off x="4953000" y="38100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26" name="Straight Arrow Connector 25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5-Point Star 46"/>
          <p:cNvSpPr/>
          <p:nvPr/>
        </p:nvSpPr>
        <p:spPr bwMode="gray">
          <a:xfrm>
            <a:off x="5105400" y="1752600"/>
            <a:ext cx="2286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8" name="Straight Connector 4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-Point Star 52"/>
          <p:cNvSpPr/>
          <p:nvPr/>
        </p:nvSpPr>
        <p:spPr bwMode="gray">
          <a:xfrm>
            <a:off x="6705600" y="26670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 bwMode="gray">
          <a:xfrm flipH="1">
            <a:off x="4419600" y="2743200"/>
            <a:ext cx="2286000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gray">
          <a:xfrm flipH="1">
            <a:off x="3352800" y="2743200"/>
            <a:ext cx="990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gray">
          <a:xfrm>
            <a:off x="3352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gray">
          <a:xfrm>
            <a:off x="6781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9" name="Rectangle 58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61" name="5-Point Star 60"/>
          <p:cNvSpPr/>
          <p:nvPr/>
        </p:nvSpPr>
        <p:spPr bwMode="gray">
          <a:xfrm>
            <a:off x="67056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3" name="Straight Arrow Connector 62"/>
          <p:cNvCxnSpPr>
            <a:stCxn id="53" idx="0"/>
          </p:cNvCxnSpPr>
          <p:nvPr/>
        </p:nvCxnSpPr>
        <p:spPr bwMode="gray">
          <a:xfrm flipV="1">
            <a:off x="6781800" y="1828800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2" name="TextBox 63"/>
          <p:cNvSpPr txBox="1">
            <a:spLocks noChangeArrowheads="1"/>
          </p:cNvSpPr>
          <p:nvPr/>
        </p:nvSpPr>
        <p:spPr bwMode="gray">
          <a:xfrm>
            <a:off x="6934200" y="2209800"/>
            <a:ext cx="1344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Intervention</a:t>
            </a:r>
          </a:p>
        </p:txBody>
      </p:sp>
      <p:cxnSp>
        <p:nvCxnSpPr>
          <p:cNvPr id="46" name="Straight Arrow Connector 45"/>
          <p:cNvCxnSpPr/>
          <p:nvPr/>
        </p:nvCxnSpPr>
        <p:spPr bwMode="gray">
          <a:xfrm>
            <a:off x="5229225" y="1828800"/>
            <a:ext cx="1476375" cy="820738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7" idx="4"/>
            <a:endCxn id="61" idx="1"/>
          </p:cNvCxnSpPr>
          <p:nvPr/>
        </p:nvCxnSpPr>
        <p:spPr bwMode="gray">
          <a:xfrm>
            <a:off x="5257800" y="1735138"/>
            <a:ext cx="1447800" cy="0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 bwMode="gray">
          <a:xfrm>
            <a:off x="2667000" y="3581400"/>
            <a:ext cx="658813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 bwMode="gray">
          <a:xfrm>
            <a:off x="5257800" y="3581400"/>
            <a:ext cx="1524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701" name="TextBox 14"/>
          <p:cNvSpPr txBox="1">
            <a:spLocks noChangeArrowheads="1"/>
          </p:cNvSpPr>
          <p:nvPr/>
        </p:nvSpPr>
        <p:spPr bwMode="gray">
          <a:xfrm>
            <a:off x="2057400" y="38100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29702" name="TextBox 15"/>
          <p:cNvSpPr txBox="1">
            <a:spLocks noChangeArrowheads="1"/>
          </p:cNvSpPr>
          <p:nvPr/>
        </p:nvSpPr>
        <p:spPr bwMode="gray">
          <a:xfrm>
            <a:off x="3733800" y="304800"/>
            <a:ext cx="127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17" name="5-Point Star 1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" name="Straight Connector 18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6" name="Rectangle 22"/>
          <p:cNvSpPr>
            <a:spLocks noChangeArrowheads="1"/>
          </p:cNvSpPr>
          <p:nvPr/>
        </p:nvSpPr>
        <p:spPr bwMode="gray">
          <a:xfrm>
            <a:off x="4953000" y="38100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26" name="Straight Arrow Connector 25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5-Point Star 46"/>
          <p:cNvSpPr/>
          <p:nvPr/>
        </p:nvSpPr>
        <p:spPr bwMode="gray">
          <a:xfrm>
            <a:off x="5105400" y="1752600"/>
            <a:ext cx="2286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8" name="Straight Connector 4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-Point Star 52"/>
          <p:cNvSpPr/>
          <p:nvPr/>
        </p:nvSpPr>
        <p:spPr bwMode="gray">
          <a:xfrm>
            <a:off x="6705600" y="26670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 bwMode="gray">
          <a:xfrm flipH="1">
            <a:off x="4419600" y="2743200"/>
            <a:ext cx="2286000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gray">
          <a:xfrm flipH="1">
            <a:off x="3352800" y="2743200"/>
            <a:ext cx="990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gray">
          <a:xfrm>
            <a:off x="3352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gray">
          <a:xfrm>
            <a:off x="6781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3" name="Rectangle 58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61" name="5-Point Star 60"/>
          <p:cNvSpPr/>
          <p:nvPr/>
        </p:nvSpPr>
        <p:spPr bwMode="gray">
          <a:xfrm>
            <a:off x="6705600" y="21336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3" name="Straight Arrow Connector 62"/>
          <p:cNvCxnSpPr>
            <a:stCxn id="53" idx="0"/>
          </p:cNvCxnSpPr>
          <p:nvPr/>
        </p:nvCxnSpPr>
        <p:spPr bwMode="gray">
          <a:xfrm flipV="1">
            <a:off x="6781800" y="2286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6" name="TextBox 63"/>
          <p:cNvSpPr txBox="1">
            <a:spLocks noChangeArrowheads="1"/>
          </p:cNvSpPr>
          <p:nvPr/>
        </p:nvSpPr>
        <p:spPr bwMode="gray">
          <a:xfrm>
            <a:off x="6934200" y="2209800"/>
            <a:ext cx="1344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Intervention</a:t>
            </a:r>
          </a:p>
        </p:txBody>
      </p:sp>
      <p:cxnSp>
        <p:nvCxnSpPr>
          <p:cNvPr id="46" name="Straight Arrow Connector 45"/>
          <p:cNvCxnSpPr/>
          <p:nvPr/>
        </p:nvCxnSpPr>
        <p:spPr bwMode="gray">
          <a:xfrm>
            <a:off x="5229225" y="1828800"/>
            <a:ext cx="1476375" cy="820738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gray">
          <a:xfrm>
            <a:off x="5410200" y="1828800"/>
            <a:ext cx="1323975" cy="381000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 bwMode="gray">
          <a:xfrm>
            <a:off x="2667000" y="3581400"/>
            <a:ext cx="658813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 bwMode="gray">
          <a:xfrm>
            <a:off x="5257800" y="3581400"/>
            <a:ext cx="1524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25" name="TextBox 14"/>
          <p:cNvSpPr txBox="1">
            <a:spLocks noChangeArrowheads="1"/>
          </p:cNvSpPr>
          <p:nvPr/>
        </p:nvSpPr>
        <p:spPr bwMode="gray">
          <a:xfrm>
            <a:off x="2057400" y="38100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30726" name="TextBox 15"/>
          <p:cNvSpPr txBox="1">
            <a:spLocks noChangeArrowheads="1"/>
          </p:cNvSpPr>
          <p:nvPr/>
        </p:nvSpPr>
        <p:spPr bwMode="gray">
          <a:xfrm>
            <a:off x="3733800" y="304800"/>
            <a:ext cx="127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17" name="5-Point Star 16"/>
          <p:cNvSpPr/>
          <p:nvPr/>
        </p:nvSpPr>
        <p:spPr bwMode="gray">
          <a:xfrm>
            <a:off x="51054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" name="Straight Connector 18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0" name="Rectangle 22"/>
          <p:cNvSpPr>
            <a:spLocks noChangeArrowheads="1"/>
          </p:cNvSpPr>
          <p:nvPr/>
        </p:nvSpPr>
        <p:spPr bwMode="gray">
          <a:xfrm>
            <a:off x="4953000" y="38100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26" name="Straight Arrow Connector 25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gray">
          <a:xfrm>
            <a:off x="2438400" y="35052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gray">
          <a:xfrm flipH="1" flipV="1">
            <a:off x="4343400" y="9906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gray">
          <a:xfrm flipH="1">
            <a:off x="15240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 bwMode="gray">
          <a:xfrm>
            <a:off x="2381250" y="11303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5-Point Star 46"/>
          <p:cNvSpPr/>
          <p:nvPr/>
        </p:nvSpPr>
        <p:spPr bwMode="gray">
          <a:xfrm>
            <a:off x="5105400" y="1752600"/>
            <a:ext cx="2286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8" name="Straight Connector 47"/>
          <p:cNvCxnSpPr/>
          <p:nvPr/>
        </p:nvCxnSpPr>
        <p:spPr bwMode="gray">
          <a:xfrm flipH="1">
            <a:off x="4343400" y="17526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 bwMode="gray">
          <a:xfrm>
            <a:off x="51816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 bwMode="gray">
          <a:xfrm flipH="1">
            <a:off x="2590800" y="17526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gray">
          <a:xfrm>
            <a:off x="2590800" y="17526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-Point Star 52"/>
          <p:cNvSpPr/>
          <p:nvPr/>
        </p:nvSpPr>
        <p:spPr bwMode="gray">
          <a:xfrm>
            <a:off x="6705600" y="26670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 bwMode="gray">
          <a:xfrm flipH="1">
            <a:off x="4419600" y="2743200"/>
            <a:ext cx="2286000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 bwMode="gray">
          <a:xfrm flipH="1">
            <a:off x="3352800" y="2743200"/>
            <a:ext cx="990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gray">
          <a:xfrm>
            <a:off x="3352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gray">
          <a:xfrm>
            <a:off x="6781800" y="27432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7" name="Rectangle 58"/>
          <p:cNvSpPr>
            <a:spLocks noChangeArrowheads="1"/>
          </p:cNvSpPr>
          <p:nvPr/>
        </p:nvSpPr>
        <p:spPr bwMode="gray">
          <a:xfrm>
            <a:off x="3733800" y="3048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61" name="5-Point Star 60"/>
          <p:cNvSpPr/>
          <p:nvPr/>
        </p:nvSpPr>
        <p:spPr bwMode="gray">
          <a:xfrm>
            <a:off x="6705600" y="21336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3" name="Straight Arrow Connector 62"/>
          <p:cNvCxnSpPr>
            <a:stCxn id="53" idx="0"/>
          </p:cNvCxnSpPr>
          <p:nvPr/>
        </p:nvCxnSpPr>
        <p:spPr bwMode="gray">
          <a:xfrm flipV="1">
            <a:off x="6781800" y="2286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50" name="TextBox 63"/>
          <p:cNvSpPr txBox="1">
            <a:spLocks noChangeArrowheads="1"/>
          </p:cNvSpPr>
          <p:nvPr/>
        </p:nvSpPr>
        <p:spPr bwMode="gray">
          <a:xfrm>
            <a:off x="6934200" y="2209800"/>
            <a:ext cx="1344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Intervention</a:t>
            </a:r>
          </a:p>
        </p:txBody>
      </p:sp>
      <p:cxnSp>
        <p:nvCxnSpPr>
          <p:cNvPr id="65" name="Straight Arrow Connector 64"/>
          <p:cNvCxnSpPr/>
          <p:nvPr/>
        </p:nvCxnSpPr>
        <p:spPr bwMode="gray">
          <a:xfrm flipH="1">
            <a:off x="4419600" y="2286000"/>
            <a:ext cx="2286000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 bwMode="gray">
          <a:xfrm flipH="1">
            <a:off x="2819400" y="2286000"/>
            <a:ext cx="1600200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 bwMode="gray">
          <a:xfrm>
            <a:off x="2895600" y="2286000"/>
            <a:ext cx="0" cy="12192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 bwMode="gray">
          <a:xfrm>
            <a:off x="5229225" y="1828800"/>
            <a:ext cx="1476375" cy="820738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gray">
          <a:xfrm>
            <a:off x="5410200" y="1828800"/>
            <a:ext cx="1323975" cy="381000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 bwMode="gray">
          <a:xfrm>
            <a:off x="2667000" y="3581400"/>
            <a:ext cx="658813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gray">
          <a:xfrm flipH="1">
            <a:off x="2895600" y="3733800"/>
            <a:ext cx="381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 bwMode="gray">
          <a:xfrm>
            <a:off x="5257800" y="3581400"/>
            <a:ext cx="1524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60" idx="1"/>
          </p:cNvCxnSpPr>
          <p:nvPr/>
        </p:nvCxnSpPr>
        <p:spPr bwMode="gray">
          <a:xfrm flipV="1">
            <a:off x="5257800" y="1735138"/>
            <a:ext cx="1447800" cy="17462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 bwMode="gray">
          <a:xfrm flipV="1">
            <a:off x="6781800" y="17526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1" name="TextBox 58"/>
          <p:cNvSpPr txBox="1">
            <a:spLocks noChangeArrowheads="1"/>
          </p:cNvSpPr>
          <p:nvPr/>
        </p:nvSpPr>
        <p:spPr bwMode="auto">
          <a:xfrm>
            <a:off x="7010400" y="1524000"/>
            <a:ext cx="14493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Ideal situation</a:t>
            </a:r>
          </a:p>
        </p:txBody>
      </p:sp>
      <p:sp>
        <p:nvSpPr>
          <p:cNvPr id="60" name="5-Point Star 59"/>
          <p:cNvSpPr/>
          <p:nvPr/>
        </p:nvSpPr>
        <p:spPr bwMode="gray">
          <a:xfrm>
            <a:off x="6705600" y="16764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Assessing success involves answering three questions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 farmers apply the interventions provided by the project?</a:t>
            </a:r>
          </a:p>
          <a:p>
            <a:r>
              <a:rPr lang="en-US" smtClean="0"/>
              <a:t>If so, does the application of these interventions lead to farmers maintaining higher levels of crop diversity that would have been without them?</a:t>
            </a:r>
          </a:p>
          <a:p>
            <a:r>
              <a:rPr lang="en-US" smtClean="0"/>
              <a:t>Does this higher level of crop diversity lead to increased well-being among farmers who applied the interventions?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7"/>
          <p:cNvSpPr>
            <a:spLocks noChangeArrowheads="1"/>
          </p:cNvSpPr>
          <p:nvPr/>
        </p:nvSpPr>
        <p:spPr bwMode="auto">
          <a:xfrm>
            <a:off x="4495800" y="30480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32770" name="Rectangle 28"/>
          <p:cNvSpPr>
            <a:spLocks noChangeArrowheads="1"/>
          </p:cNvSpPr>
          <p:nvPr/>
        </p:nvSpPr>
        <p:spPr bwMode="auto">
          <a:xfrm>
            <a:off x="152400" y="3124200"/>
            <a:ext cx="144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Project</a:t>
            </a:r>
          </a:p>
          <a:p>
            <a:r>
              <a:rPr lang="en-US">
                <a:latin typeface="Calibri" pitchFamily="34" charset="0"/>
              </a:rPr>
              <a:t>Interventions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3200400" y="3352800"/>
            <a:ext cx="1219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772" name="Rectangle 30"/>
          <p:cNvSpPr>
            <a:spLocks noChangeArrowheads="1"/>
          </p:cNvSpPr>
          <p:nvPr/>
        </p:nvSpPr>
        <p:spPr bwMode="auto">
          <a:xfrm>
            <a:off x="7162800" y="3048000"/>
            <a:ext cx="1371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</a:t>
            </a:r>
          </a:p>
          <a:p>
            <a:r>
              <a:rPr lang="en-US">
                <a:latin typeface="Calibri" pitchFamily="34" charset="0"/>
              </a:rPr>
              <a:t>Benefits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867400" y="3352800"/>
            <a:ext cx="1219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6200000">
            <a:off x="4728369" y="2586831"/>
            <a:ext cx="952500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775" name="Rectangle 34"/>
          <p:cNvSpPr>
            <a:spLocks noChangeArrowheads="1"/>
          </p:cNvSpPr>
          <p:nvPr/>
        </p:nvSpPr>
        <p:spPr bwMode="auto">
          <a:xfrm>
            <a:off x="4724400" y="1371600"/>
            <a:ext cx="990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Societal</a:t>
            </a:r>
          </a:p>
          <a:p>
            <a:r>
              <a:rPr lang="en-US">
                <a:latin typeface="Calibri" pitchFamily="34" charset="0"/>
              </a:rPr>
              <a:t>Benefits</a:t>
            </a:r>
          </a:p>
        </p:txBody>
      </p:sp>
      <p:sp>
        <p:nvSpPr>
          <p:cNvPr id="32776" name="Rectangle 35"/>
          <p:cNvSpPr>
            <a:spLocks noChangeArrowheads="1"/>
          </p:cNvSpPr>
          <p:nvPr/>
        </p:nvSpPr>
        <p:spPr bwMode="auto">
          <a:xfrm>
            <a:off x="2133600" y="32004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Adoption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1447800" y="3352800"/>
            <a:ext cx="685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L-Shape 44"/>
          <p:cNvSpPr/>
          <p:nvPr/>
        </p:nvSpPr>
        <p:spPr>
          <a:xfrm rot="19343236">
            <a:off x="1603375" y="2684463"/>
            <a:ext cx="636588" cy="2270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L-Shape 45"/>
          <p:cNvSpPr/>
          <p:nvPr/>
        </p:nvSpPr>
        <p:spPr>
          <a:xfrm rot="19343236">
            <a:off x="3584575" y="2760663"/>
            <a:ext cx="636588" cy="2270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L-Shape 46"/>
          <p:cNvSpPr/>
          <p:nvPr/>
        </p:nvSpPr>
        <p:spPr>
          <a:xfrm rot="19343236">
            <a:off x="6251575" y="2760663"/>
            <a:ext cx="636588" cy="2270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781" name="Rectangle 47"/>
          <p:cNvSpPr>
            <a:spLocks noChangeArrowheads="1"/>
          </p:cNvSpPr>
          <p:nvPr/>
        </p:nvSpPr>
        <p:spPr bwMode="auto">
          <a:xfrm>
            <a:off x="4648200" y="4267200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SUCCESS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28600"/>
            <a:ext cx="86868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Answering positively to these three questions indicates that a project is successful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Testable predictions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Farmers who apply project interventions: </a:t>
            </a:r>
          </a:p>
          <a:p>
            <a:pPr marL="971550" lvl="1" indent="-514350">
              <a:buFont typeface="Calibri" pitchFamily="34" charset="0"/>
              <a:buAutoNum type="alphaLcParenR"/>
            </a:pPr>
            <a:r>
              <a:rPr lang="en-US" smtClean="0"/>
              <a:t>maintain higher levels of crop diversity compared to those who do not apply them</a:t>
            </a:r>
          </a:p>
          <a:p>
            <a:pPr marL="971550" lvl="1" indent="-514350">
              <a:buFont typeface="Calibri" pitchFamily="34" charset="0"/>
              <a:buAutoNum type="alphaLcParenR"/>
            </a:pPr>
            <a:r>
              <a:rPr lang="en-US" smtClean="0"/>
              <a:t>those farmers who maintain higher levels of crop diversity obtain additional benefits from this diversity compared to those with lower diversity</a:t>
            </a:r>
          </a:p>
          <a:p>
            <a:r>
              <a:rPr lang="en-US" smtClean="0"/>
              <a:t>In addition for sustainability:</a:t>
            </a:r>
          </a:p>
          <a:p>
            <a:pPr marL="971550" lvl="1" indent="-514350">
              <a:buFont typeface="Calibri" pitchFamily="34" charset="0"/>
              <a:buAutoNum type="alphaLcParenR" startAt="3"/>
            </a:pPr>
            <a:r>
              <a:rPr lang="en-US" smtClean="0"/>
              <a:t>(a) and (b) continue over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Need measurable indicators for</a:t>
            </a:r>
          </a:p>
        </p:txBody>
      </p:sp>
      <p:cxnSp>
        <p:nvCxnSpPr>
          <p:cNvPr id="3" name="Straight Arrow Connector 2"/>
          <p:cNvCxnSpPr/>
          <p:nvPr/>
        </p:nvCxnSpPr>
        <p:spPr bwMode="gray">
          <a:xfrm>
            <a:off x="2495550" y="50419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gray">
          <a:xfrm flipH="1" flipV="1">
            <a:off x="4400550" y="25273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 bwMode="gray">
          <a:xfrm flipH="1">
            <a:off x="1581150" y="50419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 bwMode="gray">
          <a:xfrm>
            <a:off x="2438400" y="26670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822" name="TextBox 14"/>
          <p:cNvSpPr txBox="1">
            <a:spLocks noChangeArrowheads="1"/>
          </p:cNvSpPr>
          <p:nvPr/>
        </p:nvSpPr>
        <p:spPr bwMode="gray">
          <a:xfrm>
            <a:off x="2114550" y="5346700"/>
            <a:ext cx="173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Societal benefits</a:t>
            </a:r>
          </a:p>
          <a:p>
            <a:pPr algn="ctr"/>
            <a:r>
              <a:rPr lang="en-US">
                <a:latin typeface="Calibri" pitchFamily="34" charset="0"/>
              </a:rPr>
              <a:t>(public)</a:t>
            </a:r>
          </a:p>
        </p:txBody>
      </p:sp>
      <p:sp>
        <p:nvSpPr>
          <p:cNvPr id="8" name="5-Point Star 7"/>
          <p:cNvSpPr/>
          <p:nvPr/>
        </p:nvSpPr>
        <p:spPr bwMode="gray">
          <a:xfrm>
            <a:off x="5162550" y="32131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9" name="Straight Connector 8"/>
          <p:cNvCxnSpPr/>
          <p:nvPr/>
        </p:nvCxnSpPr>
        <p:spPr bwMode="gray">
          <a:xfrm flipH="1">
            <a:off x="4400550" y="32893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gray">
          <a:xfrm>
            <a:off x="5238750" y="32893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6" name="Rectangle 22"/>
          <p:cNvSpPr>
            <a:spLocks noChangeArrowheads="1"/>
          </p:cNvSpPr>
          <p:nvPr/>
        </p:nvSpPr>
        <p:spPr bwMode="gray">
          <a:xfrm>
            <a:off x="5010150" y="53467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Livelihood  benefits</a:t>
            </a:r>
          </a:p>
          <a:p>
            <a:pPr algn="ctr"/>
            <a:r>
              <a:rPr lang="en-US">
                <a:latin typeface="Calibri" pitchFamily="34" charset="0"/>
              </a:rPr>
              <a:t>(private)</a:t>
            </a:r>
          </a:p>
        </p:txBody>
      </p:sp>
      <p:cxnSp>
        <p:nvCxnSpPr>
          <p:cNvPr id="12" name="Straight Arrow Connector 11"/>
          <p:cNvCxnSpPr/>
          <p:nvPr/>
        </p:nvCxnSpPr>
        <p:spPr bwMode="gray">
          <a:xfrm flipH="1">
            <a:off x="2647950" y="32893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gray">
          <a:xfrm>
            <a:off x="2647950" y="32893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gray">
          <a:xfrm>
            <a:off x="2495550" y="5041900"/>
            <a:ext cx="510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gray">
          <a:xfrm flipH="1" flipV="1">
            <a:off x="4400550" y="2527300"/>
            <a:ext cx="762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gray">
          <a:xfrm flipH="1">
            <a:off x="1581150" y="50419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 bwMode="gray">
          <a:xfrm>
            <a:off x="2438400" y="2667000"/>
            <a:ext cx="2035175" cy="1949450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5-Point Star 17"/>
          <p:cNvSpPr/>
          <p:nvPr/>
        </p:nvSpPr>
        <p:spPr bwMode="gray">
          <a:xfrm>
            <a:off x="5162550" y="3289300"/>
            <a:ext cx="2286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" name="Straight Connector 18"/>
          <p:cNvCxnSpPr/>
          <p:nvPr/>
        </p:nvCxnSpPr>
        <p:spPr bwMode="gray">
          <a:xfrm flipH="1">
            <a:off x="4400550" y="3289300"/>
            <a:ext cx="838200" cy="1746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gray">
          <a:xfrm>
            <a:off x="5238750" y="32893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gray">
          <a:xfrm flipH="1">
            <a:off x="2647950" y="3289300"/>
            <a:ext cx="1752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gray">
          <a:xfrm>
            <a:off x="2647950" y="3289300"/>
            <a:ext cx="47625" cy="17526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5-Point Star 22"/>
          <p:cNvSpPr/>
          <p:nvPr/>
        </p:nvSpPr>
        <p:spPr bwMode="gray">
          <a:xfrm>
            <a:off x="6762750" y="42037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 bwMode="gray">
          <a:xfrm flipH="1">
            <a:off x="4476750" y="4279900"/>
            <a:ext cx="2286000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gray">
          <a:xfrm flipH="1">
            <a:off x="3409950" y="4279900"/>
            <a:ext cx="9906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 bwMode="gray">
          <a:xfrm>
            <a:off x="3409950" y="42799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 bwMode="gray">
          <a:xfrm>
            <a:off x="6838950" y="4279900"/>
            <a:ext cx="0" cy="762000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5-Point Star 27"/>
          <p:cNvSpPr/>
          <p:nvPr/>
        </p:nvSpPr>
        <p:spPr bwMode="gray">
          <a:xfrm>
            <a:off x="6762750" y="32131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9" name="Straight Arrow Connector 28"/>
          <p:cNvCxnSpPr>
            <a:stCxn id="23" idx="0"/>
          </p:cNvCxnSpPr>
          <p:nvPr/>
        </p:nvCxnSpPr>
        <p:spPr bwMode="gray">
          <a:xfrm flipV="1">
            <a:off x="6838950" y="3365500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gray">
          <a:xfrm>
            <a:off x="5286375" y="3365500"/>
            <a:ext cx="1476375" cy="820738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4"/>
            <a:endCxn id="28" idx="1"/>
          </p:cNvCxnSpPr>
          <p:nvPr/>
        </p:nvCxnSpPr>
        <p:spPr bwMode="gray">
          <a:xfrm>
            <a:off x="5314950" y="3271838"/>
            <a:ext cx="1447800" cy="0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gray">
          <a:xfrm>
            <a:off x="2724150" y="5118100"/>
            <a:ext cx="658813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 bwMode="gray">
          <a:xfrm flipH="1">
            <a:off x="2952750" y="5270500"/>
            <a:ext cx="381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49" name="Rectangle 58"/>
          <p:cNvSpPr>
            <a:spLocks noChangeArrowheads="1"/>
          </p:cNvSpPr>
          <p:nvPr/>
        </p:nvSpPr>
        <p:spPr bwMode="gray">
          <a:xfrm>
            <a:off x="3733800" y="175260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Agricultural</a:t>
            </a:r>
          </a:p>
          <a:p>
            <a:r>
              <a:rPr lang="en-US">
                <a:latin typeface="Calibri" pitchFamily="34" charset="0"/>
              </a:rPr>
              <a:t>Biodiversity</a:t>
            </a:r>
          </a:p>
        </p:txBody>
      </p:sp>
      <p:sp>
        <p:nvSpPr>
          <p:cNvPr id="34850" name="Rectangle 35"/>
          <p:cNvSpPr>
            <a:spLocks noChangeArrowheads="1"/>
          </p:cNvSpPr>
          <p:nvPr/>
        </p:nvSpPr>
        <p:spPr bwMode="auto">
          <a:xfrm>
            <a:off x="7162800" y="3505200"/>
            <a:ext cx="1344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Intervention</a:t>
            </a:r>
          </a:p>
        </p:txBody>
      </p:sp>
      <p:sp>
        <p:nvSpPr>
          <p:cNvPr id="37" name="Oval 36"/>
          <p:cNvSpPr/>
          <p:nvPr/>
        </p:nvSpPr>
        <p:spPr>
          <a:xfrm>
            <a:off x="4724400" y="5334000"/>
            <a:ext cx="2514600" cy="762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752600" y="5334000"/>
            <a:ext cx="2514600" cy="762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124200" y="1752600"/>
            <a:ext cx="2514600" cy="762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86600" y="3352800"/>
            <a:ext cx="1447800" cy="7620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55" name="TextBox 41"/>
          <p:cNvSpPr txBox="1">
            <a:spLocks noChangeArrowheads="1"/>
          </p:cNvSpPr>
          <p:nvPr/>
        </p:nvSpPr>
        <p:spPr bwMode="auto">
          <a:xfrm>
            <a:off x="2286000" y="6248400"/>
            <a:ext cx="4976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And correct for confounding factors</a:t>
            </a:r>
          </a:p>
        </p:txBody>
      </p:sp>
      <p:cxnSp>
        <p:nvCxnSpPr>
          <p:cNvPr id="43" name="Straight Connector 42"/>
          <p:cNvCxnSpPr/>
          <p:nvPr/>
        </p:nvCxnSpPr>
        <p:spPr bwMode="gray">
          <a:xfrm>
            <a:off x="5334000" y="5181600"/>
            <a:ext cx="15240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Six projects examined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16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3124200"/>
                <a:gridCol w="2133600"/>
                <a:gridCol w="11430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Project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Species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Organization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Donor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Ecuador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Promotion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Andean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Crops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Rural </a:t>
                      </a:r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Development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Ecuador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Multiple species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UNORCAC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USDA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Ecuador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Sustainable Production Systems to Ensure Food Security in Poor Communities in the Province of Cotopaxi, 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Quinoa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100" baseline="0" dirty="0" smtClean="0"/>
                        <a:t>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Chenopodium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quinoa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Lupin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Lupinus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mutabilis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INIAP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McKnight</a:t>
                      </a:r>
                      <a:r>
                        <a:rPr lang="en-US" sz="1200" baseline="0" dirty="0" smtClean="0"/>
                        <a:t> Foundation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Peru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Biodiversity of Andean Tubers:  strengthening the On-farm Conservation and Food Security of Andean Tubers in the Fragile Ecosystems of the Southern Peruvian Highlands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Oca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Oxalis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tuberosa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Ulluco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Ullucus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tuberosus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Maswa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Tropaeolum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Potatoes 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Solanum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CRIBA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McKnight</a:t>
                      </a:r>
                      <a:r>
                        <a:rPr lang="en-US" sz="1200" baseline="0" dirty="0" smtClean="0"/>
                        <a:t> Foundation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Peru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Improved production of native potatoes in the Andean Highlands of Peru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Potatoes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Solanum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ITDG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McKnight</a:t>
                      </a:r>
                      <a:r>
                        <a:rPr lang="en-US" sz="1200" baseline="0" dirty="0" smtClean="0"/>
                        <a:t> Foundation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Bolivia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Enhancing the Contribution of Neglected and Underutilized Crops to Food Security and to Incomes of the Rural Poor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Quinoa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Chenopodium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quinoa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Cañahua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Chenopodium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pallidicaule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Bioversity</a:t>
                      </a:r>
                      <a:r>
                        <a:rPr lang="en-US" sz="1200" baseline="0" dirty="0" smtClean="0"/>
                        <a:t> Int. &amp; PROINPA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IFAD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Bolivia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National Genetic Resources System for Food and Agriculture”, Andean Grains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Quinoa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Chenopodium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quinoa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Canahua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Chenopodium</a:t>
                      </a:r>
                      <a:r>
                        <a:rPr lang="en-US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pallidicaule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PROINPA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/>
                        <a:t>Gov’t</a:t>
                      </a:r>
                      <a:r>
                        <a:rPr lang="en-US" sz="1200" dirty="0" smtClean="0"/>
                        <a:t>  of</a:t>
                      </a:r>
                      <a:r>
                        <a:rPr lang="en-US" sz="1200" baseline="0" dirty="0" smtClean="0"/>
                        <a:t> Bolivia</a:t>
                      </a:r>
                      <a:endParaRPr lang="en-US" sz="12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Interventions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Activities carried out by a project aimed at changing the way crop diversity is managed, used, consumed and marketed to: </a:t>
            </a:r>
          </a:p>
          <a:p>
            <a:pPr lvl="1"/>
            <a:r>
              <a:rPr lang="en-US" smtClean="0"/>
              <a:t>increase the benefits farmers and their households derive from it (livelihoods) and </a:t>
            </a:r>
          </a:p>
          <a:p>
            <a:pPr lvl="1"/>
            <a:r>
              <a:rPr lang="en-US" smtClean="0"/>
              <a:t>create the incentives for farmers to continue to maintain this diversity on farm (conservation)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interventions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92 interventions across six projects</a:t>
            </a:r>
          </a:p>
          <a:p>
            <a:pPr lvl="1">
              <a:defRPr/>
            </a:pPr>
            <a:r>
              <a:rPr lang="en-US" dirty="0" smtClean="0"/>
              <a:t>Ecuador</a:t>
            </a:r>
          </a:p>
          <a:p>
            <a:pPr lvl="2">
              <a:defRPr/>
            </a:pPr>
            <a:r>
              <a:rPr lang="en-US" dirty="0" smtClean="0"/>
              <a:t>INIAP (Cotopaxi): 		13</a:t>
            </a:r>
          </a:p>
          <a:p>
            <a:pPr lvl="2">
              <a:defRPr/>
            </a:pPr>
            <a:r>
              <a:rPr lang="en-US" dirty="0" smtClean="0"/>
              <a:t>UNORCAC : 			22</a:t>
            </a:r>
          </a:p>
          <a:p>
            <a:pPr lvl="1">
              <a:defRPr/>
            </a:pPr>
            <a:r>
              <a:rPr lang="en-US" dirty="0" smtClean="0"/>
              <a:t>Peru</a:t>
            </a:r>
          </a:p>
          <a:p>
            <a:pPr lvl="2">
              <a:defRPr/>
            </a:pPr>
            <a:r>
              <a:rPr lang="en-US" dirty="0" smtClean="0"/>
              <a:t>CRIBA:			13</a:t>
            </a:r>
          </a:p>
          <a:p>
            <a:pPr lvl="2">
              <a:defRPr/>
            </a:pPr>
            <a:r>
              <a:rPr lang="en-US" dirty="0" smtClean="0"/>
              <a:t>ITDG:			15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Bolivia</a:t>
            </a:r>
          </a:p>
          <a:p>
            <a:pPr lvl="2">
              <a:defRPr/>
            </a:pPr>
            <a:r>
              <a:rPr lang="en-US" dirty="0" smtClean="0"/>
              <a:t>Bioversity:			16</a:t>
            </a:r>
          </a:p>
          <a:p>
            <a:pPr lvl="2">
              <a:defRPr/>
            </a:pPr>
            <a:r>
              <a:rPr lang="en-US" dirty="0" smtClean="0"/>
              <a:t>SINARGEAA:			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Interventions had different aims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914" name="Content Placeholder 3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4525963"/>
          </a:xfrm>
        </p:spPr>
        <p:txBody>
          <a:bodyPr/>
          <a:lstStyle/>
          <a:p>
            <a:r>
              <a:rPr lang="en-US" sz="2400" smtClean="0"/>
              <a:t>Knowing and enhancing access to native crop diversity</a:t>
            </a:r>
          </a:p>
          <a:p>
            <a:r>
              <a:rPr lang="en-US" sz="2400" smtClean="0"/>
              <a:t>Improving the agronomic management of the crop</a:t>
            </a:r>
          </a:p>
          <a:p>
            <a:pPr lvl="1"/>
            <a:r>
              <a:rPr lang="en-US" sz="2400" smtClean="0"/>
              <a:t>particularly pest &amp; disease management</a:t>
            </a:r>
          </a:p>
          <a:p>
            <a:r>
              <a:rPr lang="en-US" sz="2400" smtClean="0"/>
              <a:t>Improving the consumption of the crop, storage &amp; processing</a:t>
            </a:r>
          </a:p>
          <a:p>
            <a:r>
              <a:rPr lang="en-US" sz="2400" smtClean="0"/>
              <a:t>Improving marketing to enhance income opportunities</a:t>
            </a:r>
          </a:p>
          <a:p>
            <a:r>
              <a:rPr lang="en-US" sz="2400" smtClean="0"/>
              <a:t>Training and capacity building</a:t>
            </a:r>
          </a:p>
          <a:p>
            <a:r>
              <a:rPr lang="en-US" sz="2400" smtClean="0"/>
              <a:t>Enhancing farmer organization for consumption &amp; marketing</a:t>
            </a:r>
          </a:p>
          <a:p>
            <a:r>
              <a:rPr lang="en-US" sz="2400" smtClean="0"/>
              <a:t>Disseminating information and knowledge</a:t>
            </a:r>
          </a:p>
          <a:p>
            <a:r>
              <a:rPr lang="en-US" sz="2400" smtClean="0"/>
              <a:t>Providing opportunities for income generation through agro-tourism (only one project)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 rates versus adoption rates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533400" y="1600200"/>
          <a:ext cx="7696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 versus adoption by project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962" name="Group 5"/>
          <p:cNvGrpSpPr>
            <a:grpSpLocks noChangeAspect="1"/>
          </p:cNvGrpSpPr>
          <p:nvPr/>
        </p:nvGrpSpPr>
        <p:grpSpPr bwMode="auto">
          <a:xfrm>
            <a:off x="1295400" y="1600200"/>
            <a:ext cx="6400800" cy="4694238"/>
            <a:chOff x="816" y="1056"/>
            <a:chExt cx="4032" cy="2957"/>
          </a:xfrm>
        </p:grpSpPr>
        <p:sp>
          <p:nvSpPr>
            <p:cNvPr id="40963" name="AutoShape 4"/>
            <p:cNvSpPr>
              <a:spLocks noChangeAspect="1" noChangeArrowheads="1" noTextEdit="1"/>
            </p:cNvSpPr>
            <p:nvPr/>
          </p:nvSpPr>
          <p:spPr bwMode="auto">
            <a:xfrm>
              <a:off x="816" y="1056"/>
              <a:ext cx="4032" cy="2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grpSp>
          <p:nvGrpSpPr>
            <p:cNvPr id="40964" name="Group 206"/>
            <p:cNvGrpSpPr>
              <a:grpSpLocks/>
            </p:cNvGrpSpPr>
            <p:nvPr/>
          </p:nvGrpSpPr>
          <p:grpSpPr bwMode="auto">
            <a:xfrm>
              <a:off x="862" y="1099"/>
              <a:ext cx="3943" cy="2868"/>
              <a:chOff x="862" y="1099"/>
              <a:chExt cx="3943" cy="2868"/>
            </a:xfrm>
          </p:grpSpPr>
          <p:sp>
            <p:nvSpPr>
              <p:cNvPr id="41693" name="Rectangle 6"/>
              <p:cNvSpPr>
                <a:spLocks noChangeArrowheads="1"/>
              </p:cNvSpPr>
              <p:nvPr/>
            </p:nvSpPr>
            <p:spPr bwMode="auto">
              <a:xfrm>
                <a:off x="862" y="1099"/>
                <a:ext cx="3943" cy="2868"/>
              </a:xfrm>
              <a:prstGeom prst="rect">
                <a:avLst/>
              </a:prstGeom>
              <a:solidFill>
                <a:srgbClr val="EAF2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94" name="Rectangle 7"/>
              <p:cNvSpPr>
                <a:spLocks noChangeArrowheads="1"/>
              </p:cNvSpPr>
              <p:nvPr/>
            </p:nvSpPr>
            <p:spPr bwMode="auto">
              <a:xfrm>
                <a:off x="864" y="1104"/>
                <a:ext cx="3936" cy="2861"/>
              </a:xfrm>
              <a:prstGeom prst="rect">
                <a:avLst/>
              </a:prstGeom>
              <a:solidFill>
                <a:srgbClr val="EAF2F3"/>
              </a:solidFill>
              <a:ln w="7938">
                <a:solidFill>
                  <a:srgbClr val="EAF2F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95" name="Rectangle 8"/>
              <p:cNvSpPr>
                <a:spLocks noChangeArrowheads="1"/>
              </p:cNvSpPr>
              <p:nvPr/>
            </p:nvSpPr>
            <p:spPr bwMode="auto">
              <a:xfrm>
                <a:off x="1241" y="1352"/>
                <a:ext cx="1094" cy="968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96" name="Line 9"/>
              <p:cNvSpPr>
                <a:spLocks noChangeShapeType="1"/>
              </p:cNvSpPr>
              <p:nvPr/>
            </p:nvSpPr>
            <p:spPr bwMode="auto">
              <a:xfrm>
                <a:off x="1241" y="2272"/>
                <a:ext cx="1097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697" name="Line 10"/>
              <p:cNvSpPr>
                <a:spLocks noChangeShapeType="1"/>
              </p:cNvSpPr>
              <p:nvPr/>
            </p:nvSpPr>
            <p:spPr bwMode="auto">
              <a:xfrm>
                <a:off x="1241" y="1868"/>
                <a:ext cx="1097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698" name="Line 11"/>
              <p:cNvSpPr>
                <a:spLocks noChangeShapeType="1"/>
              </p:cNvSpPr>
              <p:nvPr/>
            </p:nvSpPr>
            <p:spPr bwMode="auto">
              <a:xfrm>
                <a:off x="1241" y="1467"/>
                <a:ext cx="1097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699" name="Rectangle 12"/>
              <p:cNvSpPr>
                <a:spLocks noChangeArrowheads="1"/>
              </p:cNvSpPr>
              <p:nvPr/>
            </p:nvSpPr>
            <p:spPr bwMode="auto">
              <a:xfrm>
                <a:off x="2407" y="1352"/>
                <a:ext cx="1094" cy="968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00" name="Line 13"/>
              <p:cNvSpPr>
                <a:spLocks noChangeShapeType="1"/>
              </p:cNvSpPr>
              <p:nvPr/>
            </p:nvSpPr>
            <p:spPr bwMode="auto">
              <a:xfrm>
                <a:off x="2407" y="2272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1" name="Line 14"/>
              <p:cNvSpPr>
                <a:spLocks noChangeShapeType="1"/>
              </p:cNvSpPr>
              <p:nvPr/>
            </p:nvSpPr>
            <p:spPr bwMode="auto">
              <a:xfrm>
                <a:off x="2407" y="1868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2" name="Line 15"/>
              <p:cNvSpPr>
                <a:spLocks noChangeShapeType="1"/>
              </p:cNvSpPr>
              <p:nvPr/>
            </p:nvSpPr>
            <p:spPr bwMode="auto">
              <a:xfrm>
                <a:off x="2407" y="1467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3" name="Rectangle 16"/>
              <p:cNvSpPr>
                <a:spLocks noChangeArrowheads="1"/>
              </p:cNvSpPr>
              <p:nvPr/>
            </p:nvSpPr>
            <p:spPr bwMode="auto">
              <a:xfrm>
                <a:off x="3573" y="1352"/>
                <a:ext cx="1093" cy="968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04" name="Line 17"/>
              <p:cNvSpPr>
                <a:spLocks noChangeShapeType="1"/>
              </p:cNvSpPr>
              <p:nvPr/>
            </p:nvSpPr>
            <p:spPr bwMode="auto">
              <a:xfrm>
                <a:off x="3573" y="2272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5" name="Line 18"/>
              <p:cNvSpPr>
                <a:spLocks noChangeShapeType="1"/>
              </p:cNvSpPr>
              <p:nvPr/>
            </p:nvSpPr>
            <p:spPr bwMode="auto">
              <a:xfrm>
                <a:off x="3573" y="1868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6" name="Line 19"/>
              <p:cNvSpPr>
                <a:spLocks noChangeShapeType="1"/>
              </p:cNvSpPr>
              <p:nvPr/>
            </p:nvSpPr>
            <p:spPr bwMode="auto">
              <a:xfrm>
                <a:off x="3573" y="1467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7" name="Rectangle 20"/>
              <p:cNvSpPr>
                <a:spLocks noChangeArrowheads="1"/>
              </p:cNvSpPr>
              <p:nvPr/>
            </p:nvSpPr>
            <p:spPr bwMode="auto">
              <a:xfrm>
                <a:off x="1241" y="2506"/>
                <a:ext cx="1094" cy="967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08" name="Line 21"/>
              <p:cNvSpPr>
                <a:spLocks noChangeShapeType="1"/>
              </p:cNvSpPr>
              <p:nvPr/>
            </p:nvSpPr>
            <p:spPr bwMode="auto">
              <a:xfrm>
                <a:off x="1241" y="3425"/>
                <a:ext cx="1097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09" name="Line 22"/>
              <p:cNvSpPr>
                <a:spLocks noChangeShapeType="1"/>
              </p:cNvSpPr>
              <p:nvPr/>
            </p:nvSpPr>
            <p:spPr bwMode="auto">
              <a:xfrm>
                <a:off x="1241" y="3022"/>
                <a:ext cx="1097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0" name="Line 23"/>
              <p:cNvSpPr>
                <a:spLocks noChangeShapeType="1"/>
              </p:cNvSpPr>
              <p:nvPr/>
            </p:nvSpPr>
            <p:spPr bwMode="auto">
              <a:xfrm>
                <a:off x="1241" y="2618"/>
                <a:ext cx="1097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1" name="Rectangle 24"/>
              <p:cNvSpPr>
                <a:spLocks noChangeArrowheads="1"/>
              </p:cNvSpPr>
              <p:nvPr/>
            </p:nvSpPr>
            <p:spPr bwMode="auto">
              <a:xfrm>
                <a:off x="2407" y="2506"/>
                <a:ext cx="1094" cy="967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12" name="Line 25"/>
              <p:cNvSpPr>
                <a:spLocks noChangeShapeType="1"/>
              </p:cNvSpPr>
              <p:nvPr/>
            </p:nvSpPr>
            <p:spPr bwMode="auto">
              <a:xfrm>
                <a:off x="2407" y="3425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3" name="Line 26"/>
              <p:cNvSpPr>
                <a:spLocks noChangeShapeType="1"/>
              </p:cNvSpPr>
              <p:nvPr/>
            </p:nvSpPr>
            <p:spPr bwMode="auto">
              <a:xfrm>
                <a:off x="2407" y="3022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4" name="Line 27"/>
              <p:cNvSpPr>
                <a:spLocks noChangeShapeType="1"/>
              </p:cNvSpPr>
              <p:nvPr/>
            </p:nvSpPr>
            <p:spPr bwMode="auto">
              <a:xfrm>
                <a:off x="2407" y="2618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5" name="Rectangle 28"/>
              <p:cNvSpPr>
                <a:spLocks noChangeArrowheads="1"/>
              </p:cNvSpPr>
              <p:nvPr/>
            </p:nvSpPr>
            <p:spPr bwMode="auto">
              <a:xfrm>
                <a:off x="3573" y="2506"/>
                <a:ext cx="1093" cy="967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16" name="Line 29"/>
              <p:cNvSpPr>
                <a:spLocks noChangeShapeType="1"/>
              </p:cNvSpPr>
              <p:nvPr/>
            </p:nvSpPr>
            <p:spPr bwMode="auto">
              <a:xfrm>
                <a:off x="3573" y="3425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7" name="Line 30"/>
              <p:cNvSpPr>
                <a:spLocks noChangeShapeType="1"/>
              </p:cNvSpPr>
              <p:nvPr/>
            </p:nvSpPr>
            <p:spPr bwMode="auto">
              <a:xfrm>
                <a:off x="3573" y="3022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8" name="Line 31"/>
              <p:cNvSpPr>
                <a:spLocks noChangeShapeType="1"/>
              </p:cNvSpPr>
              <p:nvPr/>
            </p:nvSpPr>
            <p:spPr bwMode="auto">
              <a:xfrm>
                <a:off x="3573" y="2618"/>
                <a:ext cx="1096" cy="1"/>
              </a:xfrm>
              <a:prstGeom prst="line">
                <a:avLst/>
              </a:prstGeom>
              <a:noFill/>
              <a:ln w="11113">
                <a:solidFill>
                  <a:srgbClr val="EAF2F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41719" name="Oval 32"/>
              <p:cNvSpPr>
                <a:spLocks noChangeArrowheads="1"/>
              </p:cNvSpPr>
              <p:nvPr/>
            </p:nvSpPr>
            <p:spPr bwMode="auto">
              <a:xfrm>
                <a:off x="2199" y="15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0" name="Oval 33"/>
              <p:cNvSpPr>
                <a:spLocks noChangeArrowheads="1"/>
              </p:cNvSpPr>
              <p:nvPr/>
            </p:nvSpPr>
            <p:spPr bwMode="auto">
              <a:xfrm>
                <a:off x="2058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1" name="Oval 34"/>
              <p:cNvSpPr>
                <a:spLocks noChangeArrowheads="1"/>
              </p:cNvSpPr>
              <p:nvPr/>
            </p:nvSpPr>
            <p:spPr bwMode="auto">
              <a:xfrm>
                <a:off x="2199" y="151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2" name="Oval 3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3" name="Oval 36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4" name="Oval 37"/>
              <p:cNvSpPr>
                <a:spLocks noChangeArrowheads="1"/>
              </p:cNvSpPr>
              <p:nvPr/>
            </p:nvSpPr>
            <p:spPr bwMode="auto">
              <a:xfrm>
                <a:off x="1418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5" name="Oval 38"/>
              <p:cNvSpPr>
                <a:spLocks noChangeArrowheads="1"/>
              </p:cNvSpPr>
              <p:nvPr/>
            </p:nvSpPr>
            <p:spPr bwMode="auto">
              <a:xfrm>
                <a:off x="1487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6" name="Oval 3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7" name="Oval 40"/>
              <p:cNvSpPr>
                <a:spLocks noChangeArrowheads="1"/>
              </p:cNvSpPr>
              <p:nvPr/>
            </p:nvSpPr>
            <p:spPr bwMode="auto">
              <a:xfrm>
                <a:off x="1843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8" name="Oval 41"/>
              <p:cNvSpPr>
                <a:spLocks noChangeArrowheads="1"/>
              </p:cNvSpPr>
              <p:nvPr/>
            </p:nvSpPr>
            <p:spPr bwMode="auto">
              <a:xfrm>
                <a:off x="1631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29" name="Oval 42"/>
              <p:cNvSpPr>
                <a:spLocks noChangeArrowheads="1"/>
              </p:cNvSpPr>
              <p:nvPr/>
            </p:nvSpPr>
            <p:spPr bwMode="auto">
              <a:xfrm>
                <a:off x="1987" y="16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0" name="Oval 43"/>
              <p:cNvSpPr>
                <a:spLocks noChangeArrowheads="1"/>
              </p:cNvSpPr>
              <p:nvPr/>
            </p:nvSpPr>
            <p:spPr bwMode="auto">
              <a:xfrm>
                <a:off x="2199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1" name="Oval 44"/>
              <p:cNvSpPr>
                <a:spLocks noChangeArrowheads="1"/>
              </p:cNvSpPr>
              <p:nvPr/>
            </p:nvSpPr>
            <p:spPr bwMode="auto">
              <a:xfrm>
                <a:off x="1631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2" name="Oval 4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3" name="Oval 46"/>
              <p:cNvSpPr>
                <a:spLocks noChangeArrowheads="1"/>
              </p:cNvSpPr>
              <p:nvPr/>
            </p:nvSpPr>
            <p:spPr bwMode="auto">
              <a:xfrm>
                <a:off x="134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4" name="Oval 47"/>
              <p:cNvSpPr>
                <a:spLocks noChangeArrowheads="1"/>
              </p:cNvSpPr>
              <p:nvPr/>
            </p:nvSpPr>
            <p:spPr bwMode="auto">
              <a:xfrm>
                <a:off x="2199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5" name="Oval 48"/>
              <p:cNvSpPr>
                <a:spLocks noChangeArrowheads="1"/>
              </p:cNvSpPr>
              <p:nvPr/>
            </p:nvSpPr>
            <p:spPr bwMode="auto">
              <a:xfrm>
                <a:off x="1418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6" name="Oval 4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7" name="Oval 50"/>
              <p:cNvSpPr>
                <a:spLocks noChangeArrowheads="1"/>
              </p:cNvSpPr>
              <p:nvPr/>
            </p:nvSpPr>
            <p:spPr bwMode="auto">
              <a:xfrm>
                <a:off x="2199" y="16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8" name="Oval 51"/>
              <p:cNvSpPr>
                <a:spLocks noChangeArrowheads="1"/>
              </p:cNvSpPr>
              <p:nvPr/>
            </p:nvSpPr>
            <p:spPr bwMode="auto">
              <a:xfrm>
                <a:off x="1987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39" name="Oval 52"/>
              <p:cNvSpPr>
                <a:spLocks noChangeArrowheads="1"/>
              </p:cNvSpPr>
              <p:nvPr/>
            </p:nvSpPr>
            <p:spPr bwMode="auto">
              <a:xfrm>
                <a:off x="1702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0" name="Oval 53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1" name="Oval 5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2" name="Oval 5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3" name="Oval 56"/>
              <p:cNvSpPr>
                <a:spLocks noChangeArrowheads="1"/>
              </p:cNvSpPr>
              <p:nvPr/>
            </p:nvSpPr>
            <p:spPr bwMode="auto">
              <a:xfrm>
                <a:off x="148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4" name="Oval 57"/>
              <p:cNvSpPr>
                <a:spLocks noChangeArrowheads="1"/>
              </p:cNvSpPr>
              <p:nvPr/>
            </p:nvSpPr>
            <p:spPr bwMode="auto">
              <a:xfrm>
                <a:off x="1559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5" name="Oval 58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6" name="Oval 5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7" name="Oval 60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8" name="Oval 61"/>
              <p:cNvSpPr>
                <a:spLocks noChangeArrowheads="1"/>
              </p:cNvSpPr>
              <p:nvPr/>
            </p:nvSpPr>
            <p:spPr bwMode="auto">
              <a:xfrm>
                <a:off x="1559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49" name="Oval 62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0" name="Oval 63"/>
              <p:cNvSpPr>
                <a:spLocks noChangeArrowheads="1"/>
              </p:cNvSpPr>
              <p:nvPr/>
            </p:nvSpPr>
            <p:spPr bwMode="auto">
              <a:xfrm>
                <a:off x="2127" y="1699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1" name="Oval 6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2" name="Oval 6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3" name="Oval 66"/>
              <p:cNvSpPr>
                <a:spLocks noChangeArrowheads="1"/>
              </p:cNvSpPr>
              <p:nvPr/>
            </p:nvSpPr>
            <p:spPr bwMode="auto">
              <a:xfrm>
                <a:off x="1772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4" name="Oval 67"/>
              <p:cNvSpPr>
                <a:spLocks noChangeArrowheads="1"/>
              </p:cNvSpPr>
              <p:nvPr/>
            </p:nvSpPr>
            <p:spPr bwMode="auto">
              <a:xfrm>
                <a:off x="1418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5" name="Oval 68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6" name="Oval 69"/>
              <p:cNvSpPr>
                <a:spLocks noChangeArrowheads="1"/>
              </p:cNvSpPr>
              <p:nvPr/>
            </p:nvSpPr>
            <p:spPr bwMode="auto">
              <a:xfrm>
                <a:off x="1631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7" name="Oval 70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8" name="Oval 71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59" name="Oval 72"/>
              <p:cNvSpPr>
                <a:spLocks noChangeArrowheads="1"/>
              </p:cNvSpPr>
              <p:nvPr/>
            </p:nvSpPr>
            <p:spPr bwMode="auto">
              <a:xfrm>
                <a:off x="1631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0" name="Oval 73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1" name="Oval 7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2" name="Oval 7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3" name="Oval 76"/>
              <p:cNvSpPr>
                <a:spLocks noChangeArrowheads="1"/>
              </p:cNvSpPr>
              <p:nvPr/>
            </p:nvSpPr>
            <p:spPr bwMode="auto">
              <a:xfrm>
                <a:off x="1487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4" name="Oval 77"/>
              <p:cNvSpPr>
                <a:spLocks noChangeArrowheads="1"/>
              </p:cNvSpPr>
              <p:nvPr/>
            </p:nvSpPr>
            <p:spPr bwMode="auto">
              <a:xfrm>
                <a:off x="1843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5" name="Oval 78"/>
              <p:cNvSpPr>
                <a:spLocks noChangeArrowheads="1"/>
              </p:cNvSpPr>
              <p:nvPr/>
            </p:nvSpPr>
            <p:spPr bwMode="auto">
              <a:xfrm>
                <a:off x="1772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6" name="Oval 7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7" name="Oval 80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8" name="Oval 81"/>
              <p:cNvSpPr>
                <a:spLocks noChangeArrowheads="1"/>
              </p:cNvSpPr>
              <p:nvPr/>
            </p:nvSpPr>
            <p:spPr bwMode="auto">
              <a:xfrm>
                <a:off x="2127" y="1761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69" name="Oval 82"/>
              <p:cNvSpPr>
                <a:spLocks noChangeArrowheads="1"/>
              </p:cNvSpPr>
              <p:nvPr/>
            </p:nvSpPr>
            <p:spPr bwMode="auto">
              <a:xfrm>
                <a:off x="2199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0" name="Oval 83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1" name="Oval 8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2" name="Oval 8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3" name="Oval 86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4" name="Oval 87"/>
              <p:cNvSpPr>
                <a:spLocks noChangeArrowheads="1"/>
              </p:cNvSpPr>
              <p:nvPr/>
            </p:nvSpPr>
            <p:spPr bwMode="auto">
              <a:xfrm>
                <a:off x="1487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5" name="Oval 88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6" name="Oval 89"/>
              <p:cNvSpPr>
                <a:spLocks noChangeArrowheads="1"/>
              </p:cNvSpPr>
              <p:nvPr/>
            </p:nvSpPr>
            <p:spPr bwMode="auto">
              <a:xfrm>
                <a:off x="1559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7" name="Oval 90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8" name="Oval 91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79" name="Oval 92"/>
              <p:cNvSpPr>
                <a:spLocks noChangeArrowheads="1"/>
              </p:cNvSpPr>
              <p:nvPr/>
            </p:nvSpPr>
            <p:spPr bwMode="auto">
              <a:xfrm>
                <a:off x="2199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0" name="Oval 93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1" name="Oval 9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2" name="Oval 95"/>
              <p:cNvSpPr>
                <a:spLocks noChangeArrowheads="1"/>
              </p:cNvSpPr>
              <p:nvPr/>
            </p:nvSpPr>
            <p:spPr bwMode="auto">
              <a:xfrm>
                <a:off x="1418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3" name="Oval 96"/>
              <p:cNvSpPr>
                <a:spLocks noChangeArrowheads="1"/>
              </p:cNvSpPr>
              <p:nvPr/>
            </p:nvSpPr>
            <p:spPr bwMode="auto">
              <a:xfrm>
                <a:off x="1487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4" name="Oval 97"/>
              <p:cNvSpPr>
                <a:spLocks noChangeArrowheads="1"/>
              </p:cNvSpPr>
              <p:nvPr/>
            </p:nvSpPr>
            <p:spPr bwMode="auto">
              <a:xfrm>
                <a:off x="1772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5" name="Oval 98"/>
              <p:cNvSpPr>
                <a:spLocks noChangeArrowheads="1"/>
              </p:cNvSpPr>
              <p:nvPr/>
            </p:nvSpPr>
            <p:spPr bwMode="auto">
              <a:xfrm>
                <a:off x="1702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6" name="Oval 9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7" name="Oval 100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8" name="Oval 101"/>
              <p:cNvSpPr>
                <a:spLocks noChangeArrowheads="1"/>
              </p:cNvSpPr>
              <p:nvPr/>
            </p:nvSpPr>
            <p:spPr bwMode="auto">
              <a:xfrm>
                <a:off x="1559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89" name="Oval 102"/>
              <p:cNvSpPr>
                <a:spLocks noChangeArrowheads="1"/>
              </p:cNvSpPr>
              <p:nvPr/>
            </p:nvSpPr>
            <p:spPr bwMode="auto">
              <a:xfrm>
                <a:off x="1559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0" name="Oval 103"/>
              <p:cNvSpPr>
                <a:spLocks noChangeArrowheads="1"/>
              </p:cNvSpPr>
              <p:nvPr/>
            </p:nvSpPr>
            <p:spPr bwMode="auto">
              <a:xfrm>
                <a:off x="1915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1" name="Oval 10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2" name="Oval 105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3" name="Oval 106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4" name="Oval 107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5" name="Oval 108"/>
              <p:cNvSpPr>
                <a:spLocks noChangeArrowheads="1"/>
              </p:cNvSpPr>
              <p:nvPr/>
            </p:nvSpPr>
            <p:spPr bwMode="auto">
              <a:xfrm>
                <a:off x="1559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6" name="Oval 10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7" name="Oval 110"/>
              <p:cNvSpPr>
                <a:spLocks noChangeArrowheads="1"/>
              </p:cNvSpPr>
              <p:nvPr/>
            </p:nvSpPr>
            <p:spPr bwMode="auto">
              <a:xfrm>
                <a:off x="1631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8" name="Oval 111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799" name="Oval 112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0" name="Oval 113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1" name="Oval 114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2" name="Oval 115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3" name="Oval 116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4" name="Oval 117"/>
              <p:cNvSpPr>
                <a:spLocks noChangeArrowheads="1"/>
              </p:cNvSpPr>
              <p:nvPr/>
            </p:nvSpPr>
            <p:spPr bwMode="auto">
              <a:xfrm>
                <a:off x="1487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5" name="Oval 118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6" name="Oval 119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7" name="Oval 120"/>
              <p:cNvSpPr>
                <a:spLocks noChangeArrowheads="1"/>
              </p:cNvSpPr>
              <p:nvPr/>
            </p:nvSpPr>
            <p:spPr bwMode="auto">
              <a:xfrm>
                <a:off x="1346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8" name="Oval 121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09" name="Oval 122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0" name="Oval 123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1" name="Oval 124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2" name="Oval 125"/>
              <p:cNvSpPr>
                <a:spLocks noChangeArrowheads="1"/>
              </p:cNvSpPr>
              <p:nvPr/>
            </p:nvSpPr>
            <p:spPr bwMode="auto">
              <a:xfrm>
                <a:off x="1702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3" name="Oval 126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4" name="Oval 127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5" name="Oval 128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6" name="Oval 129"/>
              <p:cNvSpPr>
                <a:spLocks noChangeArrowheads="1"/>
              </p:cNvSpPr>
              <p:nvPr/>
            </p:nvSpPr>
            <p:spPr bwMode="auto">
              <a:xfrm>
                <a:off x="1275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7" name="Oval 130"/>
              <p:cNvSpPr>
                <a:spLocks noChangeArrowheads="1"/>
              </p:cNvSpPr>
              <p:nvPr/>
            </p:nvSpPr>
            <p:spPr bwMode="auto">
              <a:xfrm>
                <a:off x="1559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8" name="Oval 131"/>
              <p:cNvSpPr>
                <a:spLocks noChangeArrowheads="1"/>
              </p:cNvSpPr>
              <p:nvPr/>
            </p:nvSpPr>
            <p:spPr bwMode="auto">
              <a:xfrm>
                <a:off x="134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19" name="Oval 132"/>
              <p:cNvSpPr>
                <a:spLocks noChangeArrowheads="1"/>
              </p:cNvSpPr>
              <p:nvPr/>
            </p:nvSpPr>
            <p:spPr bwMode="auto">
              <a:xfrm>
                <a:off x="3028" y="174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0" name="Oval 133"/>
              <p:cNvSpPr>
                <a:spLocks noChangeArrowheads="1"/>
              </p:cNvSpPr>
              <p:nvPr/>
            </p:nvSpPr>
            <p:spPr bwMode="auto">
              <a:xfrm>
                <a:off x="2818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1" name="Oval 134"/>
              <p:cNvSpPr>
                <a:spLocks noChangeArrowheads="1"/>
              </p:cNvSpPr>
              <p:nvPr/>
            </p:nvSpPr>
            <p:spPr bwMode="auto">
              <a:xfrm>
                <a:off x="2440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2" name="Oval 135"/>
              <p:cNvSpPr>
                <a:spLocks noChangeArrowheads="1"/>
              </p:cNvSpPr>
              <p:nvPr/>
            </p:nvSpPr>
            <p:spPr bwMode="auto">
              <a:xfrm>
                <a:off x="248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3" name="Oval 136"/>
              <p:cNvSpPr>
                <a:spLocks noChangeArrowheads="1"/>
              </p:cNvSpPr>
              <p:nvPr/>
            </p:nvSpPr>
            <p:spPr bwMode="auto">
              <a:xfrm>
                <a:off x="269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4" name="Oval 137"/>
              <p:cNvSpPr>
                <a:spLocks noChangeArrowheads="1"/>
              </p:cNvSpPr>
              <p:nvPr/>
            </p:nvSpPr>
            <p:spPr bwMode="auto">
              <a:xfrm>
                <a:off x="2481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5" name="Oval 138"/>
              <p:cNvSpPr>
                <a:spLocks noChangeArrowheads="1"/>
              </p:cNvSpPr>
              <p:nvPr/>
            </p:nvSpPr>
            <p:spPr bwMode="auto">
              <a:xfrm>
                <a:off x="2691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6" name="Oval 139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7" name="Oval 140"/>
              <p:cNvSpPr>
                <a:spLocks noChangeArrowheads="1"/>
              </p:cNvSpPr>
              <p:nvPr/>
            </p:nvSpPr>
            <p:spPr bwMode="auto">
              <a:xfrm>
                <a:off x="2651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8" name="Oval 141"/>
              <p:cNvSpPr>
                <a:spLocks noChangeArrowheads="1"/>
              </p:cNvSpPr>
              <p:nvPr/>
            </p:nvSpPr>
            <p:spPr bwMode="auto">
              <a:xfrm>
                <a:off x="2901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29" name="Oval 142"/>
              <p:cNvSpPr>
                <a:spLocks noChangeArrowheads="1"/>
              </p:cNvSpPr>
              <p:nvPr/>
            </p:nvSpPr>
            <p:spPr bwMode="auto">
              <a:xfrm>
                <a:off x="2861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0" name="Oval 143"/>
              <p:cNvSpPr>
                <a:spLocks noChangeArrowheads="1"/>
              </p:cNvSpPr>
              <p:nvPr/>
            </p:nvSpPr>
            <p:spPr bwMode="auto">
              <a:xfrm>
                <a:off x="2651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1" name="Oval 144"/>
              <p:cNvSpPr>
                <a:spLocks noChangeArrowheads="1"/>
              </p:cNvSpPr>
              <p:nvPr/>
            </p:nvSpPr>
            <p:spPr bwMode="auto">
              <a:xfrm>
                <a:off x="2777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2" name="Oval 145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3" name="Oval 146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4" name="Oval 147"/>
              <p:cNvSpPr>
                <a:spLocks noChangeArrowheads="1"/>
              </p:cNvSpPr>
              <p:nvPr/>
            </p:nvSpPr>
            <p:spPr bwMode="auto">
              <a:xfrm>
                <a:off x="2481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5" name="Oval 148"/>
              <p:cNvSpPr>
                <a:spLocks noChangeArrowheads="1"/>
              </p:cNvSpPr>
              <p:nvPr/>
            </p:nvSpPr>
            <p:spPr bwMode="auto">
              <a:xfrm>
                <a:off x="2481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6" name="Oval 149"/>
              <p:cNvSpPr>
                <a:spLocks noChangeArrowheads="1"/>
              </p:cNvSpPr>
              <p:nvPr/>
            </p:nvSpPr>
            <p:spPr bwMode="auto">
              <a:xfrm>
                <a:off x="2524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7" name="Oval 150"/>
              <p:cNvSpPr>
                <a:spLocks noChangeArrowheads="1"/>
              </p:cNvSpPr>
              <p:nvPr/>
            </p:nvSpPr>
            <p:spPr bwMode="auto">
              <a:xfrm>
                <a:off x="3112" y="167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8" name="Oval 151"/>
              <p:cNvSpPr>
                <a:spLocks noChangeArrowheads="1"/>
              </p:cNvSpPr>
              <p:nvPr/>
            </p:nvSpPr>
            <p:spPr bwMode="auto">
              <a:xfrm>
                <a:off x="2734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39" name="Oval 152"/>
              <p:cNvSpPr>
                <a:spLocks noChangeArrowheads="1"/>
              </p:cNvSpPr>
              <p:nvPr/>
            </p:nvSpPr>
            <p:spPr bwMode="auto">
              <a:xfrm>
                <a:off x="3112" y="167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0" name="Oval 153"/>
              <p:cNvSpPr>
                <a:spLocks noChangeArrowheads="1"/>
              </p:cNvSpPr>
              <p:nvPr/>
            </p:nvSpPr>
            <p:spPr bwMode="auto">
              <a:xfrm>
                <a:off x="248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1" name="Oval 154"/>
              <p:cNvSpPr>
                <a:spLocks noChangeArrowheads="1"/>
              </p:cNvSpPr>
              <p:nvPr/>
            </p:nvSpPr>
            <p:spPr bwMode="auto">
              <a:xfrm>
                <a:off x="2901" y="18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2" name="Oval 155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3" name="Oval 156"/>
              <p:cNvSpPr>
                <a:spLocks noChangeArrowheads="1"/>
              </p:cNvSpPr>
              <p:nvPr/>
            </p:nvSpPr>
            <p:spPr bwMode="auto">
              <a:xfrm>
                <a:off x="2567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4" name="Oval 157"/>
              <p:cNvSpPr>
                <a:spLocks noChangeArrowheads="1"/>
              </p:cNvSpPr>
              <p:nvPr/>
            </p:nvSpPr>
            <p:spPr bwMode="auto">
              <a:xfrm>
                <a:off x="2524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5" name="Oval 158"/>
              <p:cNvSpPr>
                <a:spLocks noChangeArrowheads="1"/>
              </p:cNvSpPr>
              <p:nvPr/>
            </p:nvSpPr>
            <p:spPr bwMode="auto">
              <a:xfrm>
                <a:off x="3198" y="159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6" name="Oval 159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7" name="Oval 160"/>
              <p:cNvSpPr>
                <a:spLocks noChangeArrowheads="1"/>
              </p:cNvSpPr>
              <p:nvPr/>
            </p:nvSpPr>
            <p:spPr bwMode="auto">
              <a:xfrm>
                <a:off x="2777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8" name="Oval 161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49" name="Oval 162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0" name="Oval 163"/>
              <p:cNvSpPr>
                <a:spLocks noChangeArrowheads="1"/>
              </p:cNvSpPr>
              <p:nvPr/>
            </p:nvSpPr>
            <p:spPr bwMode="auto">
              <a:xfrm>
                <a:off x="2734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1" name="Oval 164"/>
              <p:cNvSpPr>
                <a:spLocks noChangeArrowheads="1"/>
              </p:cNvSpPr>
              <p:nvPr/>
            </p:nvSpPr>
            <p:spPr bwMode="auto">
              <a:xfrm>
                <a:off x="2651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2" name="Oval 165"/>
              <p:cNvSpPr>
                <a:spLocks noChangeArrowheads="1"/>
              </p:cNvSpPr>
              <p:nvPr/>
            </p:nvSpPr>
            <p:spPr bwMode="auto">
              <a:xfrm>
                <a:off x="2608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3" name="Oval 166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4" name="Oval 167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5" name="Oval 168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6" name="Oval 169"/>
              <p:cNvSpPr>
                <a:spLocks noChangeArrowheads="1"/>
              </p:cNvSpPr>
              <p:nvPr/>
            </p:nvSpPr>
            <p:spPr bwMode="auto">
              <a:xfrm>
                <a:off x="2608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7" name="Oval 170"/>
              <p:cNvSpPr>
                <a:spLocks noChangeArrowheads="1"/>
              </p:cNvSpPr>
              <p:nvPr/>
            </p:nvSpPr>
            <p:spPr bwMode="auto">
              <a:xfrm>
                <a:off x="269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8" name="Oval 171"/>
              <p:cNvSpPr>
                <a:spLocks noChangeArrowheads="1"/>
              </p:cNvSpPr>
              <p:nvPr/>
            </p:nvSpPr>
            <p:spPr bwMode="auto">
              <a:xfrm>
                <a:off x="2734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59" name="Oval 172"/>
              <p:cNvSpPr>
                <a:spLocks noChangeArrowheads="1"/>
              </p:cNvSpPr>
              <p:nvPr/>
            </p:nvSpPr>
            <p:spPr bwMode="auto">
              <a:xfrm>
                <a:off x="265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0" name="Oval 173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1" name="Oval 174"/>
              <p:cNvSpPr>
                <a:spLocks noChangeArrowheads="1"/>
              </p:cNvSpPr>
              <p:nvPr/>
            </p:nvSpPr>
            <p:spPr bwMode="auto">
              <a:xfrm>
                <a:off x="2440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2" name="Oval 175"/>
              <p:cNvSpPr>
                <a:spLocks noChangeArrowheads="1"/>
              </p:cNvSpPr>
              <p:nvPr/>
            </p:nvSpPr>
            <p:spPr bwMode="auto">
              <a:xfrm>
                <a:off x="2777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3" name="Oval 176"/>
              <p:cNvSpPr>
                <a:spLocks noChangeArrowheads="1"/>
              </p:cNvSpPr>
              <p:nvPr/>
            </p:nvSpPr>
            <p:spPr bwMode="auto">
              <a:xfrm>
                <a:off x="2440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4" name="Oval 177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5" name="Oval 178"/>
              <p:cNvSpPr>
                <a:spLocks noChangeArrowheads="1"/>
              </p:cNvSpPr>
              <p:nvPr/>
            </p:nvSpPr>
            <p:spPr bwMode="auto">
              <a:xfrm>
                <a:off x="269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6" name="Oval 179"/>
              <p:cNvSpPr>
                <a:spLocks noChangeArrowheads="1"/>
              </p:cNvSpPr>
              <p:nvPr/>
            </p:nvSpPr>
            <p:spPr bwMode="auto">
              <a:xfrm>
                <a:off x="2440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7" name="Oval 180"/>
              <p:cNvSpPr>
                <a:spLocks noChangeArrowheads="1"/>
              </p:cNvSpPr>
              <p:nvPr/>
            </p:nvSpPr>
            <p:spPr bwMode="auto">
              <a:xfrm>
                <a:off x="265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8" name="Oval 181"/>
              <p:cNvSpPr>
                <a:spLocks noChangeArrowheads="1"/>
              </p:cNvSpPr>
              <p:nvPr/>
            </p:nvSpPr>
            <p:spPr bwMode="auto">
              <a:xfrm>
                <a:off x="265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69" name="Oval 182"/>
              <p:cNvSpPr>
                <a:spLocks noChangeArrowheads="1"/>
              </p:cNvSpPr>
              <p:nvPr/>
            </p:nvSpPr>
            <p:spPr bwMode="auto">
              <a:xfrm>
                <a:off x="2608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0" name="Oval 183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1" name="Oval 184"/>
              <p:cNvSpPr>
                <a:spLocks noChangeArrowheads="1"/>
              </p:cNvSpPr>
              <p:nvPr/>
            </p:nvSpPr>
            <p:spPr bwMode="auto">
              <a:xfrm>
                <a:off x="2691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2" name="Oval 185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3" name="Oval 186"/>
              <p:cNvSpPr>
                <a:spLocks noChangeArrowheads="1"/>
              </p:cNvSpPr>
              <p:nvPr/>
            </p:nvSpPr>
            <p:spPr bwMode="auto">
              <a:xfrm>
                <a:off x="2440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4" name="Oval 187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5" name="Oval 188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6" name="Oval 189"/>
              <p:cNvSpPr>
                <a:spLocks noChangeArrowheads="1"/>
              </p:cNvSpPr>
              <p:nvPr/>
            </p:nvSpPr>
            <p:spPr bwMode="auto">
              <a:xfrm>
                <a:off x="252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7" name="Oval 190"/>
              <p:cNvSpPr>
                <a:spLocks noChangeArrowheads="1"/>
              </p:cNvSpPr>
              <p:nvPr/>
            </p:nvSpPr>
            <p:spPr bwMode="auto">
              <a:xfrm>
                <a:off x="2818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8" name="Oval 191"/>
              <p:cNvSpPr>
                <a:spLocks noChangeArrowheads="1"/>
              </p:cNvSpPr>
              <p:nvPr/>
            </p:nvSpPr>
            <p:spPr bwMode="auto">
              <a:xfrm>
                <a:off x="2691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79" name="Oval 192"/>
              <p:cNvSpPr>
                <a:spLocks noChangeArrowheads="1"/>
              </p:cNvSpPr>
              <p:nvPr/>
            </p:nvSpPr>
            <p:spPr bwMode="auto">
              <a:xfrm>
                <a:off x="2608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0" name="Oval 193"/>
              <p:cNvSpPr>
                <a:spLocks noChangeArrowheads="1"/>
              </p:cNvSpPr>
              <p:nvPr/>
            </p:nvSpPr>
            <p:spPr bwMode="auto">
              <a:xfrm>
                <a:off x="2440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1" name="Oval 194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2" name="Oval 195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3" name="Oval 196"/>
              <p:cNvSpPr>
                <a:spLocks noChangeArrowheads="1"/>
              </p:cNvSpPr>
              <p:nvPr/>
            </p:nvSpPr>
            <p:spPr bwMode="auto">
              <a:xfrm>
                <a:off x="2651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4" name="Oval 197"/>
              <p:cNvSpPr>
                <a:spLocks noChangeArrowheads="1"/>
              </p:cNvSpPr>
              <p:nvPr/>
            </p:nvSpPr>
            <p:spPr bwMode="auto">
              <a:xfrm>
                <a:off x="265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5" name="Oval 198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6" name="Oval 199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7" name="Oval 200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8" name="Oval 201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89" name="Oval 202"/>
              <p:cNvSpPr>
                <a:spLocks noChangeArrowheads="1"/>
              </p:cNvSpPr>
              <p:nvPr/>
            </p:nvSpPr>
            <p:spPr bwMode="auto">
              <a:xfrm>
                <a:off x="2440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90" name="Oval 203"/>
              <p:cNvSpPr>
                <a:spLocks noChangeArrowheads="1"/>
              </p:cNvSpPr>
              <p:nvPr/>
            </p:nvSpPr>
            <p:spPr bwMode="auto">
              <a:xfrm>
                <a:off x="2651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91" name="Oval 204"/>
              <p:cNvSpPr>
                <a:spLocks noChangeArrowheads="1"/>
              </p:cNvSpPr>
              <p:nvPr/>
            </p:nvSpPr>
            <p:spPr bwMode="auto">
              <a:xfrm>
                <a:off x="265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892" name="Oval 205"/>
              <p:cNvSpPr>
                <a:spLocks noChangeArrowheads="1"/>
              </p:cNvSpPr>
              <p:nvPr/>
            </p:nvSpPr>
            <p:spPr bwMode="auto">
              <a:xfrm>
                <a:off x="2901" y="181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40965" name="Group 407"/>
            <p:cNvGrpSpPr>
              <a:grpSpLocks/>
            </p:cNvGrpSpPr>
            <p:nvPr/>
          </p:nvGrpSpPr>
          <p:grpSpPr bwMode="auto">
            <a:xfrm>
              <a:off x="2440" y="1388"/>
              <a:ext cx="2121" cy="898"/>
              <a:chOff x="2440" y="1388"/>
              <a:chExt cx="2121" cy="898"/>
            </a:xfrm>
          </p:grpSpPr>
          <p:sp>
            <p:nvSpPr>
              <p:cNvPr id="41493" name="Oval 207"/>
              <p:cNvSpPr>
                <a:spLocks noChangeArrowheads="1"/>
              </p:cNvSpPr>
              <p:nvPr/>
            </p:nvSpPr>
            <p:spPr bwMode="auto">
              <a:xfrm>
                <a:off x="2734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4" name="Oval 208"/>
              <p:cNvSpPr>
                <a:spLocks noChangeArrowheads="1"/>
              </p:cNvSpPr>
              <p:nvPr/>
            </p:nvSpPr>
            <p:spPr bwMode="auto">
              <a:xfrm>
                <a:off x="2481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5" name="Oval 209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6" name="Oval 210"/>
              <p:cNvSpPr>
                <a:spLocks noChangeArrowheads="1"/>
              </p:cNvSpPr>
              <p:nvPr/>
            </p:nvSpPr>
            <p:spPr bwMode="auto">
              <a:xfrm>
                <a:off x="2440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7" name="Oval 211"/>
              <p:cNvSpPr>
                <a:spLocks noChangeArrowheads="1"/>
              </p:cNvSpPr>
              <p:nvPr/>
            </p:nvSpPr>
            <p:spPr bwMode="auto">
              <a:xfrm>
                <a:off x="2691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8" name="Oval 212"/>
              <p:cNvSpPr>
                <a:spLocks noChangeArrowheads="1"/>
              </p:cNvSpPr>
              <p:nvPr/>
            </p:nvSpPr>
            <p:spPr bwMode="auto">
              <a:xfrm>
                <a:off x="269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9" name="Oval 213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0" name="Oval 214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1" name="Oval 215"/>
              <p:cNvSpPr>
                <a:spLocks noChangeArrowheads="1"/>
              </p:cNvSpPr>
              <p:nvPr/>
            </p:nvSpPr>
            <p:spPr bwMode="auto">
              <a:xfrm>
                <a:off x="2901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2" name="Oval 216"/>
              <p:cNvSpPr>
                <a:spLocks noChangeArrowheads="1"/>
              </p:cNvSpPr>
              <p:nvPr/>
            </p:nvSpPr>
            <p:spPr bwMode="auto">
              <a:xfrm>
                <a:off x="2651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3" name="Oval 217"/>
              <p:cNvSpPr>
                <a:spLocks noChangeArrowheads="1"/>
              </p:cNvSpPr>
              <p:nvPr/>
            </p:nvSpPr>
            <p:spPr bwMode="auto">
              <a:xfrm>
                <a:off x="2777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4" name="Oval 218"/>
              <p:cNvSpPr>
                <a:spLocks noChangeArrowheads="1"/>
              </p:cNvSpPr>
              <p:nvPr/>
            </p:nvSpPr>
            <p:spPr bwMode="auto">
              <a:xfrm>
                <a:off x="2944" y="18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5" name="Oval 219"/>
              <p:cNvSpPr>
                <a:spLocks noChangeArrowheads="1"/>
              </p:cNvSpPr>
              <p:nvPr/>
            </p:nvSpPr>
            <p:spPr bwMode="auto">
              <a:xfrm>
                <a:off x="2440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6" name="Oval 220"/>
              <p:cNvSpPr>
                <a:spLocks noChangeArrowheads="1"/>
              </p:cNvSpPr>
              <p:nvPr/>
            </p:nvSpPr>
            <p:spPr bwMode="auto">
              <a:xfrm>
                <a:off x="2944" y="18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7" name="Oval 221"/>
              <p:cNvSpPr>
                <a:spLocks noChangeArrowheads="1"/>
              </p:cNvSpPr>
              <p:nvPr/>
            </p:nvSpPr>
            <p:spPr bwMode="auto">
              <a:xfrm>
                <a:off x="2481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8" name="Oval 222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09" name="Oval 223"/>
              <p:cNvSpPr>
                <a:spLocks noChangeArrowheads="1"/>
              </p:cNvSpPr>
              <p:nvPr/>
            </p:nvSpPr>
            <p:spPr bwMode="auto">
              <a:xfrm>
                <a:off x="2861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0" name="Oval 224"/>
              <p:cNvSpPr>
                <a:spLocks noChangeArrowheads="1"/>
              </p:cNvSpPr>
              <p:nvPr/>
            </p:nvSpPr>
            <p:spPr bwMode="auto">
              <a:xfrm>
                <a:off x="2734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1" name="Oval 225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2" name="Oval 226"/>
              <p:cNvSpPr>
                <a:spLocks noChangeArrowheads="1"/>
              </p:cNvSpPr>
              <p:nvPr/>
            </p:nvSpPr>
            <p:spPr bwMode="auto">
              <a:xfrm>
                <a:off x="244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3" name="Oval 227"/>
              <p:cNvSpPr>
                <a:spLocks noChangeArrowheads="1"/>
              </p:cNvSpPr>
              <p:nvPr/>
            </p:nvSpPr>
            <p:spPr bwMode="auto">
              <a:xfrm>
                <a:off x="269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4" name="Oval 228"/>
              <p:cNvSpPr>
                <a:spLocks noChangeArrowheads="1"/>
              </p:cNvSpPr>
              <p:nvPr/>
            </p:nvSpPr>
            <p:spPr bwMode="auto">
              <a:xfrm>
                <a:off x="248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5" name="Oval 229"/>
              <p:cNvSpPr>
                <a:spLocks noChangeArrowheads="1"/>
              </p:cNvSpPr>
              <p:nvPr/>
            </p:nvSpPr>
            <p:spPr bwMode="auto">
              <a:xfrm>
                <a:off x="2944" y="181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6" name="Oval 230"/>
              <p:cNvSpPr>
                <a:spLocks noChangeArrowheads="1"/>
              </p:cNvSpPr>
              <p:nvPr/>
            </p:nvSpPr>
            <p:spPr bwMode="auto">
              <a:xfrm>
                <a:off x="2567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7" name="Oval 231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8" name="Oval 232"/>
              <p:cNvSpPr>
                <a:spLocks noChangeArrowheads="1"/>
              </p:cNvSpPr>
              <p:nvPr/>
            </p:nvSpPr>
            <p:spPr bwMode="auto">
              <a:xfrm>
                <a:off x="2524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19" name="Oval 233"/>
              <p:cNvSpPr>
                <a:spLocks noChangeArrowheads="1"/>
              </p:cNvSpPr>
              <p:nvPr/>
            </p:nvSpPr>
            <p:spPr bwMode="auto">
              <a:xfrm>
                <a:off x="2901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0" name="Oval 234"/>
              <p:cNvSpPr>
                <a:spLocks noChangeArrowheads="1"/>
              </p:cNvSpPr>
              <p:nvPr/>
            </p:nvSpPr>
            <p:spPr bwMode="auto">
              <a:xfrm>
                <a:off x="3028" y="178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1" name="Oval 235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2" name="Oval 236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3" name="Oval 237"/>
              <p:cNvSpPr>
                <a:spLocks noChangeArrowheads="1"/>
              </p:cNvSpPr>
              <p:nvPr/>
            </p:nvSpPr>
            <p:spPr bwMode="auto">
              <a:xfrm>
                <a:off x="2734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4" name="Oval 238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5" name="Oval 239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6" name="Oval 240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7" name="Oval 241"/>
              <p:cNvSpPr>
                <a:spLocks noChangeArrowheads="1"/>
              </p:cNvSpPr>
              <p:nvPr/>
            </p:nvSpPr>
            <p:spPr bwMode="auto">
              <a:xfrm>
                <a:off x="2734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8" name="Oval 242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29" name="Oval 243"/>
              <p:cNvSpPr>
                <a:spLocks noChangeArrowheads="1"/>
              </p:cNvSpPr>
              <p:nvPr/>
            </p:nvSpPr>
            <p:spPr bwMode="auto">
              <a:xfrm>
                <a:off x="2777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0" name="Oval 244"/>
              <p:cNvSpPr>
                <a:spLocks noChangeArrowheads="1"/>
              </p:cNvSpPr>
              <p:nvPr/>
            </p:nvSpPr>
            <p:spPr bwMode="auto">
              <a:xfrm>
                <a:off x="2818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1" name="Oval 245"/>
              <p:cNvSpPr>
                <a:spLocks noChangeArrowheads="1"/>
              </p:cNvSpPr>
              <p:nvPr/>
            </p:nvSpPr>
            <p:spPr bwMode="auto">
              <a:xfrm>
                <a:off x="2481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2" name="Oval 246"/>
              <p:cNvSpPr>
                <a:spLocks noChangeArrowheads="1"/>
              </p:cNvSpPr>
              <p:nvPr/>
            </p:nvSpPr>
            <p:spPr bwMode="auto">
              <a:xfrm>
                <a:off x="2481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3" name="Oval 247"/>
              <p:cNvSpPr>
                <a:spLocks noChangeArrowheads="1"/>
              </p:cNvSpPr>
              <p:nvPr/>
            </p:nvSpPr>
            <p:spPr bwMode="auto">
              <a:xfrm>
                <a:off x="269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4" name="Oval 248"/>
              <p:cNvSpPr>
                <a:spLocks noChangeArrowheads="1"/>
              </p:cNvSpPr>
              <p:nvPr/>
            </p:nvSpPr>
            <p:spPr bwMode="auto">
              <a:xfrm>
                <a:off x="2901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5" name="Oval 249"/>
              <p:cNvSpPr>
                <a:spLocks noChangeArrowheads="1"/>
              </p:cNvSpPr>
              <p:nvPr/>
            </p:nvSpPr>
            <p:spPr bwMode="auto">
              <a:xfrm>
                <a:off x="2861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6" name="Oval 250"/>
              <p:cNvSpPr>
                <a:spLocks noChangeArrowheads="1"/>
              </p:cNvSpPr>
              <p:nvPr/>
            </p:nvSpPr>
            <p:spPr bwMode="auto">
              <a:xfrm>
                <a:off x="269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7" name="Oval 251"/>
              <p:cNvSpPr>
                <a:spLocks noChangeArrowheads="1"/>
              </p:cNvSpPr>
              <p:nvPr/>
            </p:nvSpPr>
            <p:spPr bwMode="auto">
              <a:xfrm>
                <a:off x="2440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8" name="Oval 252"/>
              <p:cNvSpPr>
                <a:spLocks noChangeArrowheads="1"/>
              </p:cNvSpPr>
              <p:nvPr/>
            </p:nvSpPr>
            <p:spPr bwMode="auto">
              <a:xfrm>
                <a:off x="3071" y="174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39" name="Oval 253"/>
              <p:cNvSpPr>
                <a:spLocks noChangeArrowheads="1"/>
              </p:cNvSpPr>
              <p:nvPr/>
            </p:nvSpPr>
            <p:spPr bwMode="auto">
              <a:xfrm>
                <a:off x="244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0" name="Oval 254"/>
              <p:cNvSpPr>
                <a:spLocks noChangeArrowheads="1"/>
              </p:cNvSpPr>
              <p:nvPr/>
            </p:nvSpPr>
            <p:spPr bwMode="auto">
              <a:xfrm>
                <a:off x="2777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1" name="Oval 255"/>
              <p:cNvSpPr>
                <a:spLocks noChangeArrowheads="1"/>
              </p:cNvSpPr>
              <p:nvPr/>
            </p:nvSpPr>
            <p:spPr bwMode="auto">
              <a:xfrm>
                <a:off x="2901" y="18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2" name="Oval 256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3" name="Oval 257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4" name="Oval 258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5" name="Oval 259"/>
              <p:cNvSpPr>
                <a:spLocks noChangeArrowheads="1"/>
              </p:cNvSpPr>
              <p:nvPr/>
            </p:nvSpPr>
            <p:spPr bwMode="auto">
              <a:xfrm>
                <a:off x="2608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6" name="Oval 260"/>
              <p:cNvSpPr>
                <a:spLocks noChangeArrowheads="1"/>
              </p:cNvSpPr>
              <p:nvPr/>
            </p:nvSpPr>
            <p:spPr bwMode="auto">
              <a:xfrm>
                <a:off x="2734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7" name="Oval 261"/>
              <p:cNvSpPr>
                <a:spLocks noChangeArrowheads="1"/>
              </p:cNvSpPr>
              <p:nvPr/>
            </p:nvSpPr>
            <p:spPr bwMode="auto">
              <a:xfrm>
                <a:off x="2777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8" name="Oval 262"/>
              <p:cNvSpPr>
                <a:spLocks noChangeArrowheads="1"/>
              </p:cNvSpPr>
              <p:nvPr/>
            </p:nvSpPr>
            <p:spPr bwMode="auto">
              <a:xfrm>
                <a:off x="2861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49" name="Oval 263"/>
              <p:cNvSpPr>
                <a:spLocks noChangeArrowheads="1"/>
              </p:cNvSpPr>
              <p:nvPr/>
            </p:nvSpPr>
            <p:spPr bwMode="auto">
              <a:xfrm>
                <a:off x="2861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0" name="Oval 264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1" name="Oval 265"/>
              <p:cNvSpPr>
                <a:spLocks noChangeArrowheads="1"/>
              </p:cNvSpPr>
              <p:nvPr/>
            </p:nvSpPr>
            <p:spPr bwMode="auto">
              <a:xfrm>
                <a:off x="2777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2" name="Oval 266"/>
              <p:cNvSpPr>
                <a:spLocks noChangeArrowheads="1"/>
              </p:cNvSpPr>
              <p:nvPr/>
            </p:nvSpPr>
            <p:spPr bwMode="auto">
              <a:xfrm>
                <a:off x="2734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3" name="Oval 267"/>
              <p:cNvSpPr>
                <a:spLocks noChangeArrowheads="1"/>
              </p:cNvSpPr>
              <p:nvPr/>
            </p:nvSpPr>
            <p:spPr bwMode="auto">
              <a:xfrm>
                <a:off x="2734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4" name="Oval 268"/>
              <p:cNvSpPr>
                <a:spLocks noChangeArrowheads="1"/>
              </p:cNvSpPr>
              <p:nvPr/>
            </p:nvSpPr>
            <p:spPr bwMode="auto">
              <a:xfrm>
                <a:off x="2777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5" name="Oval 269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6" name="Oval 270"/>
              <p:cNvSpPr>
                <a:spLocks noChangeArrowheads="1"/>
              </p:cNvSpPr>
              <p:nvPr/>
            </p:nvSpPr>
            <p:spPr bwMode="auto">
              <a:xfrm>
                <a:off x="2524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7" name="Oval 271"/>
              <p:cNvSpPr>
                <a:spLocks noChangeArrowheads="1"/>
              </p:cNvSpPr>
              <p:nvPr/>
            </p:nvSpPr>
            <p:spPr bwMode="auto">
              <a:xfrm>
                <a:off x="2440" y="221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8" name="Oval 272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59" name="Oval 273"/>
              <p:cNvSpPr>
                <a:spLocks noChangeArrowheads="1"/>
              </p:cNvSpPr>
              <p:nvPr/>
            </p:nvSpPr>
            <p:spPr bwMode="auto">
              <a:xfrm>
                <a:off x="2481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0" name="Oval 274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1" name="Oval 275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2" name="Oval 276"/>
              <p:cNvSpPr>
                <a:spLocks noChangeArrowheads="1"/>
              </p:cNvSpPr>
              <p:nvPr/>
            </p:nvSpPr>
            <p:spPr bwMode="auto">
              <a:xfrm>
                <a:off x="2818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3" name="Oval 277"/>
              <p:cNvSpPr>
                <a:spLocks noChangeArrowheads="1"/>
              </p:cNvSpPr>
              <p:nvPr/>
            </p:nvSpPr>
            <p:spPr bwMode="auto">
              <a:xfrm>
                <a:off x="2944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4" name="Oval 278"/>
              <p:cNvSpPr>
                <a:spLocks noChangeArrowheads="1"/>
              </p:cNvSpPr>
              <p:nvPr/>
            </p:nvSpPr>
            <p:spPr bwMode="auto">
              <a:xfrm>
                <a:off x="2481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5" name="Oval 279"/>
              <p:cNvSpPr>
                <a:spLocks noChangeArrowheads="1"/>
              </p:cNvSpPr>
              <p:nvPr/>
            </p:nvSpPr>
            <p:spPr bwMode="auto">
              <a:xfrm>
                <a:off x="2901" y="18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6" name="Oval 280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7" name="Oval 281"/>
              <p:cNvSpPr>
                <a:spLocks noChangeArrowheads="1"/>
              </p:cNvSpPr>
              <p:nvPr/>
            </p:nvSpPr>
            <p:spPr bwMode="auto">
              <a:xfrm>
                <a:off x="248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8" name="Oval 282"/>
              <p:cNvSpPr>
                <a:spLocks noChangeArrowheads="1"/>
              </p:cNvSpPr>
              <p:nvPr/>
            </p:nvSpPr>
            <p:spPr bwMode="auto">
              <a:xfrm>
                <a:off x="2861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69" name="Oval 283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0" name="Oval 284"/>
              <p:cNvSpPr>
                <a:spLocks noChangeArrowheads="1"/>
              </p:cNvSpPr>
              <p:nvPr/>
            </p:nvSpPr>
            <p:spPr bwMode="auto">
              <a:xfrm>
                <a:off x="2818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1" name="Oval 285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2" name="Oval 286"/>
              <p:cNvSpPr>
                <a:spLocks noChangeArrowheads="1"/>
              </p:cNvSpPr>
              <p:nvPr/>
            </p:nvSpPr>
            <p:spPr bwMode="auto">
              <a:xfrm>
                <a:off x="2944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3" name="Oval 287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4" name="Oval 288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5" name="Oval 289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6" name="Oval 290"/>
              <p:cNvSpPr>
                <a:spLocks noChangeArrowheads="1"/>
              </p:cNvSpPr>
              <p:nvPr/>
            </p:nvSpPr>
            <p:spPr bwMode="auto">
              <a:xfrm>
                <a:off x="2777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7" name="Oval 291"/>
              <p:cNvSpPr>
                <a:spLocks noChangeArrowheads="1"/>
              </p:cNvSpPr>
              <p:nvPr/>
            </p:nvSpPr>
            <p:spPr bwMode="auto">
              <a:xfrm>
                <a:off x="2861" y="189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8" name="Oval 292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79" name="Oval 293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0" name="Oval 294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1" name="Oval 295"/>
              <p:cNvSpPr>
                <a:spLocks noChangeArrowheads="1"/>
              </p:cNvSpPr>
              <p:nvPr/>
            </p:nvSpPr>
            <p:spPr bwMode="auto">
              <a:xfrm>
                <a:off x="2651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2" name="Oval 296"/>
              <p:cNvSpPr>
                <a:spLocks noChangeArrowheads="1"/>
              </p:cNvSpPr>
              <p:nvPr/>
            </p:nvSpPr>
            <p:spPr bwMode="auto">
              <a:xfrm>
                <a:off x="2734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3" name="Oval 297"/>
              <p:cNvSpPr>
                <a:spLocks noChangeArrowheads="1"/>
              </p:cNvSpPr>
              <p:nvPr/>
            </p:nvSpPr>
            <p:spPr bwMode="auto">
              <a:xfrm>
                <a:off x="2440" y="20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4" name="Oval 298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5" name="Oval 299"/>
              <p:cNvSpPr>
                <a:spLocks noChangeArrowheads="1"/>
              </p:cNvSpPr>
              <p:nvPr/>
            </p:nvSpPr>
            <p:spPr bwMode="auto">
              <a:xfrm>
                <a:off x="2440" y="218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6" name="Oval 300"/>
              <p:cNvSpPr>
                <a:spLocks noChangeArrowheads="1"/>
              </p:cNvSpPr>
              <p:nvPr/>
            </p:nvSpPr>
            <p:spPr bwMode="auto">
              <a:xfrm>
                <a:off x="2734" y="1999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7" name="Oval 301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8" name="Oval 302"/>
              <p:cNvSpPr>
                <a:spLocks noChangeArrowheads="1"/>
              </p:cNvSpPr>
              <p:nvPr/>
            </p:nvSpPr>
            <p:spPr bwMode="auto">
              <a:xfrm>
                <a:off x="2777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89" name="Oval 303"/>
              <p:cNvSpPr>
                <a:spLocks noChangeArrowheads="1"/>
              </p:cNvSpPr>
              <p:nvPr/>
            </p:nvSpPr>
            <p:spPr bwMode="auto">
              <a:xfrm>
                <a:off x="2777" y="196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0" name="Oval 304"/>
              <p:cNvSpPr>
                <a:spLocks noChangeArrowheads="1"/>
              </p:cNvSpPr>
              <p:nvPr/>
            </p:nvSpPr>
            <p:spPr bwMode="auto">
              <a:xfrm>
                <a:off x="2818" y="192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1" name="Oval 305"/>
              <p:cNvSpPr>
                <a:spLocks noChangeArrowheads="1"/>
              </p:cNvSpPr>
              <p:nvPr/>
            </p:nvSpPr>
            <p:spPr bwMode="auto">
              <a:xfrm>
                <a:off x="2691" y="203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2" name="Oval 306"/>
              <p:cNvSpPr>
                <a:spLocks noChangeArrowheads="1"/>
              </p:cNvSpPr>
              <p:nvPr/>
            </p:nvSpPr>
            <p:spPr bwMode="auto">
              <a:xfrm>
                <a:off x="2440" y="21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3" name="Oval 307"/>
              <p:cNvSpPr>
                <a:spLocks noChangeArrowheads="1"/>
              </p:cNvSpPr>
              <p:nvPr/>
            </p:nvSpPr>
            <p:spPr bwMode="auto">
              <a:xfrm>
                <a:off x="2901" y="18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4" name="Oval 308"/>
              <p:cNvSpPr>
                <a:spLocks noChangeArrowheads="1"/>
              </p:cNvSpPr>
              <p:nvPr/>
            </p:nvSpPr>
            <p:spPr bwMode="auto">
              <a:xfrm>
                <a:off x="2440" y="21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5" name="Oval 309"/>
              <p:cNvSpPr>
                <a:spLocks noChangeArrowheads="1"/>
              </p:cNvSpPr>
              <p:nvPr/>
            </p:nvSpPr>
            <p:spPr bwMode="auto">
              <a:xfrm>
                <a:off x="4387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6" name="Oval 310"/>
              <p:cNvSpPr>
                <a:spLocks noChangeArrowheads="1"/>
              </p:cNvSpPr>
              <p:nvPr/>
            </p:nvSpPr>
            <p:spPr bwMode="auto">
              <a:xfrm>
                <a:off x="3959" y="1945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7" name="Oval 311"/>
              <p:cNvSpPr>
                <a:spLocks noChangeArrowheads="1"/>
              </p:cNvSpPr>
              <p:nvPr/>
            </p:nvSpPr>
            <p:spPr bwMode="auto">
              <a:xfrm>
                <a:off x="4387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8" name="Oval 312"/>
              <p:cNvSpPr>
                <a:spLocks noChangeArrowheads="1"/>
              </p:cNvSpPr>
              <p:nvPr/>
            </p:nvSpPr>
            <p:spPr bwMode="auto">
              <a:xfrm>
                <a:off x="4174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599" name="Oval 313"/>
              <p:cNvSpPr>
                <a:spLocks noChangeArrowheads="1"/>
              </p:cNvSpPr>
              <p:nvPr/>
            </p:nvSpPr>
            <p:spPr bwMode="auto">
              <a:xfrm>
                <a:off x="4174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0" name="Oval 314"/>
              <p:cNvSpPr>
                <a:spLocks noChangeArrowheads="1"/>
              </p:cNvSpPr>
              <p:nvPr/>
            </p:nvSpPr>
            <p:spPr bwMode="auto">
              <a:xfrm>
                <a:off x="4246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1" name="Oval 315"/>
              <p:cNvSpPr>
                <a:spLocks noChangeArrowheads="1"/>
              </p:cNvSpPr>
              <p:nvPr/>
            </p:nvSpPr>
            <p:spPr bwMode="auto">
              <a:xfrm>
                <a:off x="4103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2" name="Oval 316"/>
              <p:cNvSpPr>
                <a:spLocks noChangeArrowheads="1"/>
              </p:cNvSpPr>
              <p:nvPr/>
            </p:nvSpPr>
            <p:spPr bwMode="auto">
              <a:xfrm>
                <a:off x="4387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3" name="Oval 317"/>
              <p:cNvSpPr>
                <a:spLocks noChangeArrowheads="1"/>
              </p:cNvSpPr>
              <p:nvPr/>
            </p:nvSpPr>
            <p:spPr bwMode="auto">
              <a:xfrm>
                <a:off x="4315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4" name="Oval 318"/>
              <p:cNvSpPr>
                <a:spLocks noChangeArrowheads="1"/>
              </p:cNvSpPr>
              <p:nvPr/>
            </p:nvSpPr>
            <p:spPr bwMode="auto">
              <a:xfrm>
                <a:off x="4530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5" name="Oval 319"/>
              <p:cNvSpPr>
                <a:spLocks noChangeArrowheads="1"/>
              </p:cNvSpPr>
              <p:nvPr/>
            </p:nvSpPr>
            <p:spPr bwMode="auto">
              <a:xfrm>
                <a:off x="4459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6" name="Oval 320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7" name="Oval 321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8" name="Oval 322"/>
              <p:cNvSpPr>
                <a:spLocks noChangeArrowheads="1"/>
              </p:cNvSpPr>
              <p:nvPr/>
            </p:nvSpPr>
            <p:spPr bwMode="auto">
              <a:xfrm>
                <a:off x="4387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09" name="Oval 323"/>
              <p:cNvSpPr>
                <a:spLocks noChangeArrowheads="1"/>
              </p:cNvSpPr>
              <p:nvPr/>
            </p:nvSpPr>
            <p:spPr bwMode="auto">
              <a:xfrm>
                <a:off x="4530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0" name="Oval 324"/>
              <p:cNvSpPr>
                <a:spLocks noChangeArrowheads="1"/>
              </p:cNvSpPr>
              <p:nvPr/>
            </p:nvSpPr>
            <p:spPr bwMode="auto">
              <a:xfrm>
                <a:off x="3819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1" name="Oval 325"/>
              <p:cNvSpPr>
                <a:spLocks noChangeArrowheads="1"/>
              </p:cNvSpPr>
              <p:nvPr/>
            </p:nvSpPr>
            <p:spPr bwMode="auto">
              <a:xfrm>
                <a:off x="374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2" name="Oval 326"/>
              <p:cNvSpPr>
                <a:spLocks noChangeArrowheads="1"/>
              </p:cNvSpPr>
              <p:nvPr/>
            </p:nvSpPr>
            <p:spPr bwMode="auto">
              <a:xfrm>
                <a:off x="4031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3" name="Oval 327"/>
              <p:cNvSpPr>
                <a:spLocks noChangeArrowheads="1"/>
              </p:cNvSpPr>
              <p:nvPr/>
            </p:nvSpPr>
            <p:spPr bwMode="auto">
              <a:xfrm>
                <a:off x="4031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4" name="Oval 328"/>
              <p:cNvSpPr>
                <a:spLocks noChangeArrowheads="1"/>
              </p:cNvSpPr>
              <p:nvPr/>
            </p:nvSpPr>
            <p:spPr bwMode="auto">
              <a:xfrm>
                <a:off x="4103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5" name="Oval 329"/>
              <p:cNvSpPr>
                <a:spLocks noChangeArrowheads="1"/>
              </p:cNvSpPr>
              <p:nvPr/>
            </p:nvSpPr>
            <p:spPr bwMode="auto">
              <a:xfrm>
                <a:off x="4174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6" name="Oval 330"/>
              <p:cNvSpPr>
                <a:spLocks noChangeArrowheads="1"/>
              </p:cNvSpPr>
              <p:nvPr/>
            </p:nvSpPr>
            <p:spPr bwMode="auto">
              <a:xfrm>
                <a:off x="3959" y="2255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7" name="Oval 331"/>
              <p:cNvSpPr>
                <a:spLocks noChangeArrowheads="1"/>
              </p:cNvSpPr>
              <p:nvPr/>
            </p:nvSpPr>
            <p:spPr bwMode="auto">
              <a:xfrm>
                <a:off x="3959" y="2007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8" name="Oval 332"/>
              <p:cNvSpPr>
                <a:spLocks noChangeArrowheads="1"/>
              </p:cNvSpPr>
              <p:nvPr/>
            </p:nvSpPr>
            <p:spPr bwMode="auto">
              <a:xfrm>
                <a:off x="4174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19" name="Oval 333"/>
              <p:cNvSpPr>
                <a:spLocks noChangeArrowheads="1"/>
              </p:cNvSpPr>
              <p:nvPr/>
            </p:nvSpPr>
            <p:spPr bwMode="auto">
              <a:xfrm>
                <a:off x="4387" y="16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0" name="Oval 334"/>
              <p:cNvSpPr>
                <a:spLocks noChangeArrowheads="1"/>
              </p:cNvSpPr>
              <p:nvPr/>
            </p:nvSpPr>
            <p:spPr bwMode="auto">
              <a:xfrm>
                <a:off x="3959" y="2069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1" name="Oval 335"/>
              <p:cNvSpPr>
                <a:spLocks noChangeArrowheads="1"/>
              </p:cNvSpPr>
              <p:nvPr/>
            </p:nvSpPr>
            <p:spPr bwMode="auto">
              <a:xfrm>
                <a:off x="3959" y="2007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2" name="Oval 336"/>
              <p:cNvSpPr>
                <a:spLocks noChangeArrowheads="1"/>
              </p:cNvSpPr>
              <p:nvPr/>
            </p:nvSpPr>
            <p:spPr bwMode="auto">
              <a:xfrm>
                <a:off x="3819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3" name="Oval 337"/>
              <p:cNvSpPr>
                <a:spLocks noChangeArrowheads="1"/>
              </p:cNvSpPr>
              <p:nvPr/>
            </p:nvSpPr>
            <p:spPr bwMode="auto">
              <a:xfrm>
                <a:off x="4530" y="138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4" name="Oval 338"/>
              <p:cNvSpPr>
                <a:spLocks noChangeArrowheads="1"/>
              </p:cNvSpPr>
              <p:nvPr/>
            </p:nvSpPr>
            <p:spPr bwMode="auto">
              <a:xfrm>
                <a:off x="4315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5" name="Oval 339"/>
              <p:cNvSpPr>
                <a:spLocks noChangeArrowheads="1"/>
              </p:cNvSpPr>
              <p:nvPr/>
            </p:nvSpPr>
            <p:spPr bwMode="auto">
              <a:xfrm>
                <a:off x="4387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6" name="Oval 340"/>
              <p:cNvSpPr>
                <a:spLocks noChangeArrowheads="1"/>
              </p:cNvSpPr>
              <p:nvPr/>
            </p:nvSpPr>
            <p:spPr bwMode="auto">
              <a:xfrm>
                <a:off x="4530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7" name="Oval 341"/>
              <p:cNvSpPr>
                <a:spLocks noChangeArrowheads="1"/>
              </p:cNvSpPr>
              <p:nvPr/>
            </p:nvSpPr>
            <p:spPr bwMode="auto">
              <a:xfrm>
                <a:off x="453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8" name="Oval 342"/>
              <p:cNvSpPr>
                <a:spLocks noChangeArrowheads="1"/>
              </p:cNvSpPr>
              <p:nvPr/>
            </p:nvSpPr>
            <p:spPr bwMode="auto">
              <a:xfrm>
                <a:off x="4315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29" name="Oval 343"/>
              <p:cNvSpPr>
                <a:spLocks noChangeArrowheads="1"/>
              </p:cNvSpPr>
              <p:nvPr/>
            </p:nvSpPr>
            <p:spPr bwMode="auto">
              <a:xfrm>
                <a:off x="453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0" name="Oval 344"/>
              <p:cNvSpPr>
                <a:spLocks noChangeArrowheads="1"/>
              </p:cNvSpPr>
              <p:nvPr/>
            </p:nvSpPr>
            <p:spPr bwMode="auto">
              <a:xfrm>
                <a:off x="4031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1" name="Oval 345"/>
              <p:cNvSpPr>
                <a:spLocks noChangeArrowheads="1"/>
              </p:cNvSpPr>
              <p:nvPr/>
            </p:nvSpPr>
            <p:spPr bwMode="auto">
              <a:xfrm>
                <a:off x="4103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2" name="Oval 346"/>
              <p:cNvSpPr>
                <a:spLocks noChangeArrowheads="1"/>
              </p:cNvSpPr>
              <p:nvPr/>
            </p:nvSpPr>
            <p:spPr bwMode="auto">
              <a:xfrm>
                <a:off x="3675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3" name="Oval 347"/>
              <p:cNvSpPr>
                <a:spLocks noChangeArrowheads="1"/>
              </p:cNvSpPr>
              <p:nvPr/>
            </p:nvSpPr>
            <p:spPr bwMode="auto">
              <a:xfrm>
                <a:off x="4031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4" name="Oval 348"/>
              <p:cNvSpPr>
                <a:spLocks noChangeArrowheads="1"/>
              </p:cNvSpPr>
              <p:nvPr/>
            </p:nvSpPr>
            <p:spPr bwMode="auto">
              <a:xfrm>
                <a:off x="389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5" name="Oval 349"/>
              <p:cNvSpPr>
                <a:spLocks noChangeArrowheads="1"/>
              </p:cNvSpPr>
              <p:nvPr/>
            </p:nvSpPr>
            <p:spPr bwMode="auto">
              <a:xfrm>
                <a:off x="3675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6" name="Oval 350"/>
              <p:cNvSpPr>
                <a:spLocks noChangeArrowheads="1"/>
              </p:cNvSpPr>
              <p:nvPr/>
            </p:nvSpPr>
            <p:spPr bwMode="auto">
              <a:xfrm>
                <a:off x="3675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7" name="Oval 351"/>
              <p:cNvSpPr>
                <a:spLocks noChangeArrowheads="1"/>
              </p:cNvSpPr>
              <p:nvPr/>
            </p:nvSpPr>
            <p:spPr bwMode="auto">
              <a:xfrm>
                <a:off x="3959" y="2193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8" name="Oval 352"/>
              <p:cNvSpPr>
                <a:spLocks noChangeArrowheads="1"/>
              </p:cNvSpPr>
              <p:nvPr/>
            </p:nvSpPr>
            <p:spPr bwMode="auto">
              <a:xfrm>
                <a:off x="4387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39" name="Oval 353"/>
              <p:cNvSpPr>
                <a:spLocks noChangeArrowheads="1"/>
              </p:cNvSpPr>
              <p:nvPr/>
            </p:nvSpPr>
            <p:spPr bwMode="auto">
              <a:xfrm>
                <a:off x="4459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0" name="Oval 354"/>
              <p:cNvSpPr>
                <a:spLocks noChangeArrowheads="1"/>
              </p:cNvSpPr>
              <p:nvPr/>
            </p:nvSpPr>
            <p:spPr bwMode="auto">
              <a:xfrm>
                <a:off x="4315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1" name="Oval 355"/>
              <p:cNvSpPr>
                <a:spLocks noChangeArrowheads="1"/>
              </p:cNvSpPr>
              <p:nvPr/>
            </p:nvSpPr>
            <p:spPr bwMode="auto">
              <a:xfrm>
                <a:off x="4246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2" name="Oval 356"/>
              <p:cNvSpPr>
                <a:spLocks noChangeArrowheads="1"/>
              </p:cNvSpPr>
              <p:nvPr/>
            </p:nvSpPr>
            <p:spPr bwMode="auto">
              <a:xfrm>
                <a:off x="374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3" name="Oval 357"/>
              <p:cNvSpPr>
                <a:spLocks noChangeArrowheads="1"/>
              </p:cNvSpPr>
              <p:nvPr/>
            </p:nvSpPr>
            <p:spPr bwMode="auto">
              <a:xfrm>
                <a:off x="389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4" name="Oval 358"/>
              <p:cNvSpPr>
                <a:spLocks noChangeArrowheads="1"/>
              </p:cNvSpPr>
              <p:nvPr/>
            </p:nvSpPr>
            <p:spPr bwMode="auto">
              <a:xfrm>
                <a:off x="3675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5" name="Oval 359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6" name="Oval 360"/>
              <p:cNvSpPr>
                <a:spLocks noChangeArrowheads="1"/>
              </p:cNvSpPr>
              <p:nvPr/>
            </p:nvSpPr>
            <p:spPr bwMode="auto">
              <a:xfrm>
                <a:off x="4103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7" name="Oval 361"/>
              <p:cNvSpPr>
                <a:spLocks noChangeArrowheads="1"/>
              </p:cNvSpPr>
              <p:nvPr/>
            </p:nvSpPr>
            <p:spPr bwMode="auto">
              <a:xfrm>
                <a:off x="3890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8" name="Oval 362"/>
              <p:cNvSpPr>
                <a:spLocks noChangeArrowheads="1"/>
              </p:cNvSpPr>
              <p:nvPr/>
            </p:nvSpPr>
            <p:spPr bwMode="auto">
              <a:xfrm>
                <a:off x="4387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49" name="Oval 363"/>
              <p:cNvSpPr>
                <a:spLocks noChangeArrowheads="1"/>
              </p:cNvSpPr>
              <p:nvPr/>
            </p:nvSpPr>
            <p:spPr bwMode="auto">
              <a:xfrm>
                <a:off x="4459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0" name="Oval 364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1" name="Oval 365"/>
              <p:cNvSpPr>
                <a:spLocks noChangeArrowheads="1"/>
              </p:cNvSpPr>
              <p:nvPr/>
            </p:nvSpPr>
            <p:spPr bwMode="auto">
              <a:xfrm>
                <a:off x="4103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2" name="Oval 366"/>
              <p:cNvSpPr>
                <a:spLocks noChangeArrowheads="1"/>
              </p:cNvSpPr>
              <p:nvPr/>
            </p:nvSpPr>
            <p:spPr bwMode="auto">
              <a:xfrm>
                <a:off x="3959" y="1945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3" name="Oval 367"/>
              <p:cNvSpPr>
                <a:spLocks noChangeArrowheads="1"/>
              </p:cNvSpPr>
              <p:nvPr/>
            </p:nvSpPr>
            <p:spPr bwMode="auto">
              <a:xfrm>
                <a:off x="374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4" name="Oval 368"/>
              <p:cNvSpPr>
                <a:spLocks noChangeArrowheads="1"/>
              </p:cNvSpPr>
              <p:nvPr/>
            </p:nvSpPr>
            <p:spPr bwMode="auto">
              <a:xfrm>
                <a:off x="3819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5" name="Oval 369"/>
              <p:cNvSpPr>
                <a:spLocks noChangeArrowheads="1"/>
              </p:cNvSpPr>
              <p:nvPr/>
            </p:nvSpPr>
            <p:spPr bwMode="auto">
              <a:xfrm>
                <a:off x="4031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6" name="Oval 370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7" name="Oval 371"/>
              <p:cNvSpPr>
                <a:spLocks noChangeArrowheads="1"/>
              </p:cNvSpPr>
              <p:nvPr/>
            </p:nvSpPr>
            <p:spPr bwMode="auto">
              <a:xfrm>
                <a:off x="4246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8" name="Oval 372"/>
              <p:cNvSpPr>
                <a:spLocks noChangeArrowheads="1"/>
              </p:cNvSpPr>
              <p:nvPr/>
            </p:nvSpPr>
            <p:spPr bwMode="auto">
              <a:xfrm>
                <a:off x="3819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59" name="Oval 373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0" name="Oval 374"/>
              <p:cNvSpPr>
                <a:spLocks noChangeArrowheads="1"/>
              </p:cNvSpPr>
              <p:nvPr/>
            </p:nvSpPr>
            <p:spPr bwMode="auto">
              <a:xfrm>
                <a:off x="374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1" name="Oval 375"/>
              <p:cNvSpPr>
                <a:spLocks noChangeArrowheads="1"/>
              </p:cNvSpPr>
              <p:nvPr/>
            </p:nvSpPr>
            <p:spPr bwMode="auto">
              <a:xfrm>
                <a:off x="4103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2" name="Oval 376"/>
              <p:cNvSpPr>
                <a:spLocks noChangeArrowheads="1"/>
              </p:cNvSpPr>
              <p:nvPr/>
            </p:nvSpPr>
            <p:spPr bwMode="auto">
              <a:xfrm>
                <a:off x="3819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3" name="Oval 377"/>
              <p:cNvSpPr>
                <a:spLocks noChangeArrowheads="1"/>
              </p:cNvSpPr>
              <p:nvPr/>
            </p:nvSpPr>
            <p:spPr bwMode="auto">
              <a:xfrm>
                <a:off x="3959" y="1945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4" name="Oval 378"/>
              <p:cNvSpPr>
                <a:spLocks noChangeArrowheads="1"/>
              </p:cNvSpPr>
              <p:nvPr/>
            </p:nvSpPr>
            <p:spPr bwMode="auto">
              <a:xfrm>
                <a:off x="4387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5" name="Oval 379"/>
              <p:cNvSpPr>
                <a:spLocks noChangeArrowheads="1"/>
              </p:cNvSpPr>
              <p:nvPr/>
            </p:nvSpPr>
            <p:spPr bwMode="auto">
              <a:xfrm>
                <a:off x="4174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6" name="Oval 380"/>
              <p:cNvSpPr>
                <a:spLocks noChangeArrowheads="1"/>
              </p:cNvSpPr>
              <p:nvPr/>
            </p:nvSpPr>
            <p:spPr bwMode="auto">
              <a:xfrm>
                <a:off x="3819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7" name="Oval 381"/>
              <p:cNvSpPr>
                <a:spLocks noChangeArrowheads="1"/>
              </p:cNvSpPr>
              <p:nvPr/>
            </p:nvSpPr>
            <p:spPr bwMode="auto">
              <a:xfrm>
                <a:off x="4315" y="16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8" name="Oval 382"/>
              <p:cNvSpPr>
                <a:spLocks noChangeArrowheads="1"/>
              </p:cNvSpPr>
              <p:nvPr/>
            </p:nvSpPr>
            <p:spPr bwMode="auto">
              <a:xfrm>
                <a:off x="3959" y="2007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69" name="Oval 383"/>
              <p:cNvSpPr>
                <a:spLocks noChangeArrowheads="1"/>
              </p:cNvSpPr>
              <p:nvPr/>
            </p:nvSpPr>
            <p:spPr bwMode="auto">
              <a:xfrm>
                <a:off x="453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0" name="Oval 384"/>
              <p:cNvSpPr>
                <a:spLocks noChangeArrowheads="1"/>
              </p:cNvSpPr>
              <p:nvPr/>
            </p:nvSpPr>
            <p:spPr bwMode="auto">
              <a:xfrm>
                <a:off x="4530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1" name="Oval 385"/>
              <p:cNvSpPr>
                <a:spLocks noChangeArrowheads="1"/>
              </p:cNvSpPr>
              <p:nvPr/>
            </p:nvSpPr>
            <p:spPr bwMode="auto">
              <a:xfrm>
                <a:off x="4459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2" name="Oval 386"/>
              <p:cNvSpPr>
                <a:spLocks noChangeArrowheads="1"/>
              </p:cNvSpPr>
              <p:nvPr/>
            </p:nvSpPr>
            <p:spPr bwMode="auto">
              <a:xfrm>
                <a:off x="4530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3" name="Oval 387"/>
              <p:cNvSpPr>
                <a:spLocks noChangeArrowheads="1"/>
              </p:cNvSpPr>
              <p:nvPr/>
            </p:nvSpPr>
            <p:spPr bwMode="auto">
              <a:xfrm>
                <a:off x="4315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4" name="Oval 388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5" name="Oval 389"/>
              <p:cNvSpPr>
                <a:spLocks noChangeArrowheads="1"/>
              </p:cNvSpPr>
              <p:nvPr/>
            </p:nvSpPr>
            <p:spPr bwMode="auto">
              <a:xfrm>
                <a:off x="389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6" name="Oval 390"/>
              <p:cNvSpPr>
                <a:spLocks noChangeArrowheads="1"/>
              </p:cNvSpPr>
              <p:nvPr/>
            </p:nvSpPr>
            <p:spPr bwMode="auto">
              <a:xfrm>
                <a:off x="453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7" name="Oval 391"/>
              <p:cNvSpPr>
                <a:spLocks noChangeArrowheads="1"/>
              </p:cNvSpPr>
              <p:nvPr/>
            </p:nvSpPr>
            <p:spPr bwMode="auto">
              <a:xfrm>
                <a:off x="453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8" name="Oval 392"/>
              <p:cNvSpPr>
                <a:spLocks noChangeArrowheads="1"/>
              </p:cNvSpPr>
              <p:nvPr/>
            </p:nvSpPr>
            <p:spPr bwMode="auto">
              <a:xfrm>
                <a:off x="3675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79" name="Oval 393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0" name="Oval 394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1" name="Oval 395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2" name="Oval 396"/>
              <p:cNvSpPr>
                <a:spLocks noChangeArrowheads="1"/>
              </p:cNvSpPr>
              <p:nvPr/>
            </p:nvSpPr>
            <p:spPr bwMode="auto">
              <a:xfrm>
                <a:off x="4031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3" name="Oval 397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4" name="Oval 398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5" name="Oval 399"/>
              <p:cNvSpPr>
                <a:spLocks noChangeArrowheads="1"/>
              </p:cNvSpPr>
              <p:nvPr/>
            </p:nvSpPr>
            <p:spPr bwMode="auto">
              <a:xfrm>
                <a:off x="4387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6" name="Oval 400"/>
              <p:cNvSpPr>
                <a:spLocks noChangeArrowheads="1"/>
              </p:cNvSpPr>
              <p:nvPr/>
            </p:nvSpPr>
            <p:spPr bwMode="auto">
              <a:xfrm>
                <a:off x="4174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7" name="Oval 401"/>
              <p:cNvSpPr>
                <a:spLocks noChangeArrowheads="1"/>
              </p:cNvSpPr>
              <p:nvPr/>
            </p:nvSpPr>
            <p:spPr bwMode="auto">
              <a:xfrm>
                <a:off x="4387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8" name="Oval 402"/>
              <p:cNvSpPr>
                <a:spLocks noChangeArrowheads="1"/>
              </p:cNvSpPr>
              <p:nvPr/>
            </p:nvSpPr>
            <p:spPr bwMode="auto">
              <a:xfrm>
                <a:off x="4459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89" name="Oval 403"/>
              <p:cNvSpPr>
                <a:spLocks noChangeArrowheads="1"/>
              </p:cNvSpPr>
              <p:nvPr/>
            </p:nvSpPr>
            <p:spPr bwMode="auto">
              <a:xfrm>
                <a:off x="3747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90" name="Oval 404"/>
              <p:cNvSpPr>
                <a:spLocks noChangeArrowheads="1"/>
              </p:cNvSpPr>
              <p:nvPr/>
            </p:nvSpPr>
            <p:spPr bwMode="auto">
              <a:xfrm>
                <a:off x="4246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91" name="Oval 405"/>
              <p:cNvSpPr>
                <a:spLocks noChangeArrowheads="1"/>
              </p:cNvSpPr>
              <p:nvPr/>
            </p:nvSpPr>
            <p:spPr bwMode="auto">
              <a:xfrm>
                <a:off x="3890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692" name="Oval 406"/>
              <p:cNvSpPr>
                <a:spLocks noChangeArrowheads="1"/>
              </p:cNvSpPr>
              <p:nvPr/>
            </p:nvSpPr>
            <p:spPr bwMode="auto">
              <a:xfrm>
                <a:off x="3819" y="219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40966" name="Group 608"/>
            <p:cNvGrpSpPr>
              <a:grpSpLocks/>
            </p:cNvGrpSpPr>
            <p:nvPr/>
          </p:nvGrpSpPr>
          <p:grpSpPr bwMode="auto">
            <a:xfrm>
              <a:off x="1275" y="1636"/>
              <a:ext cx="3286" cy="1804"/>
              <a:chOff x="1275" y="1636"/>
              <a:chExt cx="3286" cy="1804"/>
            </a:xfrm>
          </p:grpSpPr>
          <p:sp>
            <p:nvSpPr>
              <p:cNvPr id="41293" name="Oval 408"/>
              <p:cNvSpPr>
                <a:spLocks noChangeArrowheads="1"/>
              </p:cNvSpPr>
              <p:nvPr/>
            </p:nvSpPr>
            <p:spPr bwMode="auto">
              <a:xfrm>
                <a:off x="3890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4" name="Oval 409"/>
              <p:cNvSpPr>
                <a:spLocks noChangeArrowheads="1"/>
              </p:cNvSpPr>
              <p:nvPr/>
            </p:nvSpPr>
            <p:spPr bwMode="auto">
              <a:xfrm>
                <a:off x="3890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5" name="Oval 410"/>
              <p:cNvSpPr>
                <a:spLocks noChangeArrowheads="1"/>
              </p:cNvSpPr>
              <p:nvPr/>
            </p:nvSpPr>
            <p:spPr bwMode="auto">
              <a:xfrm>
                <a:off x="389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6" name="Oval 411"/>
              <p:cNvSpPr>
                <a:spLocks noChangeArrowheads="1"/>
              </p:cNvSpPr>
              <p:nvPr/>
            </p:nvSpPr>
            <p:spPr bwMode="auto">
              <a:xfrm>
                <a:off x="3959" y="2131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7" name="Oval 412"/>
              <p:cNvSpPr>
                <a:spLocks noChangeArrowheads="1"/>
              </p:cNvSpPr>
              <p:nvPr/>
            </p:nvSpPr>
            <p:spPr bwMode="auto">
              <a:xfrm>
                <a:off x="3819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8" name="Oval 413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9" name="Oval 414"/>
              <p:cNvSpPr>
                <a:spLocks noChangeArrowheads="1"/>
              </p:cNvSpPr>
              <p:nvPr/>
            </p:nvSpPr>
            <p:spPr bwMode="auto">
              <a:xfrm>
                <a:off x="4459" y="1823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0" name="Oval 415"/>
              <p:cNvSpPr>
                <a:spLocks noChangeArrowheads="1"/>
              </p:cNvSpPr>
              <p:nvPr/>
            </p:nvSpPr>
            <p:spPr bwMode="auto">
              <a:xfrm>
                <a:off x="4459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1" name="Oval 416"/>
              <p:cNvSpPr>
                <a:spLocks noChangeArrowheads="1"/>
              </p:cNvSpPr>
              <p:nvPr/>
            </p:nvSpPr>
            <p:spPr bwMode="auto">
              <a:xfrm>
                <a:off x="4530" y="169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2" name="Oval 417"/>
              <p:cNvSpPr>
                <a:spLocks noChangeArrowheads="1"/>
              </p:cNvSpPr>
              <p:nvPr/>
            </p:nvSpPr>
            <p:spPr bwMode="auto">
              <a:xfrm>
                <a:off x="438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3" name="Oval 418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4" name="Oval 419"/>
              <p:cNvSpPr>
                <a:spLocks noChangeArrowheads="1"/>
              </p:cNvSpPr>
              <p:nvPr/>
            </p:nvSpPr>
            <p:spPr bwMode="auto">
              <a:xfrm>
                <a:off x="453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5" name="Oval 420"/>
              <p:cNvSpPr>
                <a:spLocks noChangeArrowheads="1"/>
              </p:cNvSpPr>
              <p:nvPr/>
            </p:nvSpPr>
            <p:spPr bwMode="auto">
              <a:xfrm>
                <a:off x="4246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6" name="Oval 421"/>
              <p:cNvSpPr>
                <a:spLocks noChangeArrowheads="1"/>
              </p:cNvSpPr>
              <p:nvPr/>
            </p:nvSpPr>
            <p:spPr bwMode="auto">
              <a:xfrm>
                <a:off x="4530" y="16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7" name="Oval 422"/>
              <p:cNvSpPr>
                <a:spLocks noChangeArrowheads="1"/>
              </p:cNvSpPr>
              <p:nvPr/>
            </p:nvSpPr>
            <p:spPr bwMode="auto">
              <a:xfrm>
                <a:off x="4530" y="194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8" name="Oval 423"/>
              <p:cNvSpPr>
                <a:spLocks noChangeArrowheads="1"/>
              </p:cNvSpPr>
              <p:nvPr/>
            </p:nvSpPr>
            <p:spPr bwMode="auto">
              <a:xfrm>
                <a:off x="4530" y="206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09" name="Oval 424"/>
              <p:cNvSpPr>
                <a:spLocks noChangeArrowheads="1"/>
              </p:cNvSpPr>
              <p:nvPr/>
            </p:nvSpPr>
            <p:spPr bwMode="auto">
              <a:xfrm>
                <a:off x="389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0" name="Oval 425"/>
              <p:cNvSpPr>
                <a:spLocks noChangeArrowheads="1"/>
              </p:cNvSpPr>
              <p:nvPr/>
            </p:nvSpPr>
            <p:spPr bwMode="auto">
              <a:xfrm>
                <a:off x="3747" y="213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1" name="Oval 426"/>
              <p:cNvSpPr>
                <a:spLocks noChangeArrowheads="1"/>
              </p:cNvSpPr>
              <p:nvPr/>
            </p:nvSpPr>
            <p:spPr bwMode="auto">
              <a:xfrm>
                <a:off x="3606" y="22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2" name="Oval 427"/>
              <p:cNvSpPr>
                <a:spLocks noChangeArrowheads="1"/>
              </p:cNvSpPr>
              <p:nvPr/>
            </p:nvSpPr>
            <p:spPr bwMode="auto">
              <a:xfrm>
                <a:off x="3890" y="200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3" name="Oval 428"/>
              <p:cNvSpPr>
                <a:spLocks noChangeArrowheads="1"/>
              </p:cNvSpPr>
              <p:nvPr/>
            </p:nvSpPr>
            <p:spPr bwMode="auto">
              <a:xfrm>
                <a:off x="4174" y="176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4" name="Oval 429"/>
              <p:cNvSpPr>
                <a:spLocks noChangeArrowheads="1"/>
              </p:cNvSpPr>
              <p:nvPr/>
            </p:nvSpPr>
            <p:spPr bwMode="auto">
              <a:xfrm>
                <a:off x="4315" y="188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5" name="Oval 430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6" name="Oval 431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7" name="Oval 432"/>
              <p:cNvSpPr>
                <a:spLocks noChangeArrowheads="1"/>
              </p:cNvSpPr>
              <p:nvPr/>
            </p:nvSpPr>
            <p:spPr bwMode="auto">
              <a:xfrm>
                <a:off x="139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8" name="Oval 433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19" name="Oval 434"/>
              <p:cNvSpPr>
                <a:spLocks noChangeArrowheads="1"/>
              </p:cNvSpPr>
              <p:nvPr/>
            </p:nvSpPr>
            <p:spPr bwMode="auto">
              <a:xfrm>
                <a:off x="158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0" name="Oval 435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1" name="Oval 436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2" name="Oval 437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3" name="Oval 438"/>
              <p:cNvSpPr>
                <a:spLocks noChangeArrowheads="1"/>
              </p:cNvSpPr>
              <p:nvPr/>
            </p:nvSpPr>
            <p:spPr bwMode="auto">
              <a:xfrm>
                <a:off x="1337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4" name="Oval 439"/>
              <p:cNvSpPr>
                <a:spLocks noChangeArrowheads="1"/>
              </p:cNvSpPr>
              <p:nvPr/>
            </p:nvSpPr>
            <p:spPr bwMode="auto">
              <a:xfrm>
                <a:off x="145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5" name="Oval 440"/>
              <p:cNvSpPr>
                <a:spLocks noChangeArrowheads="1"/>
              </p:cNvSpPr>
              <p:nvPr/>
            </p:nvSpPr>
            <p:spPr bwMode="auto">
              <a:xfrm>
                <a:off x="1583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6" name="Oval 441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7" name="Oval 442"/>
              <p:cNvSpPr>
                <a:spLocks noChangeArrowheads="1"/>
              </p:cNvSpPr>
              <p:nvPr/>
            </p:nvSpPr>
            <p:spPr bwMode="auto">
              <a:xfrm>
                <a:off x="1521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8" name="Oval 443"/>
              <p:cNvSpPr>
                <a:spLocks noChangeArrowheads="1"/>
              </p:cNvSpPr>
              <p:nvPr/>
            </p:nvSpPr>
            <p:spPr bwMode="auto">
              <a:xfrm>
                <a:off x="1521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29" name="Oval 444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0" name="Oval 445"/>
              <p:cNvSpPr>
                <a:spLocks noChangeArrowheads="1"/>
              </p:cNvSpPr>
              <p:nvPr/>
            </p:nvSpPr>
            <p:spPr bwMode="auto">
              <a:xfrm>
                <a:off x="158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1" name="Oval 446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2" name="Oval 447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3" name="Oval 448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4" name="Oval 449"/>
              <p:cNvSpPr>
                <a:spLocks noChangeArrowheads="1"/>
              </p:cNvSpPr>
              <p:nvPr/>
            </p:nvSpPr>
            <p:spPr bwMode="auto">
              <a:xfrm>
                <a:off x="2015" y="287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5" name="Oval 450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6" name="Oval 451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7" name="Oval 452"/>
              <p:cNvSpPr>
                <a:spLocks noChangeArrowheads="1"/>
              </p:cNvSpPr>
              <p:nvPr/>
            </p:nvSpPr>
            <p:spPr bwMode="auto">
              <a:xfrm>
                <a:off x="1829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8" name="Oval 453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39" name="Oval 454"/>
              <p:cNvSpPr>
                <a:spLocks noChangeArrowheads="1"/>
              </p:cNvSpPr>
              <p:nvPr/>
            </p:nvSpPr>
            <p:spPr bwMode="auto">
              <a:xfrm>
                <a:off x="145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0" name="Oval 455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1" name="Oval 456"/>
              <p:cNvSpPr>
                <a:spLocks noChangeArrowheads="1"/>
              </p:cNvSpPr>
              <p:nvPr/>
            </p:nvSpPr>
            <p:spPr bwMode="auto">
              <a:xfrm>
                <a:off x="2137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2" name="Oval 457"/>
              <p:cNvSpPr>
                <a:spLocks noChangeArrowheads="1"/>
              </p:cNvSpPr>
              <p:nvPr/>
            </p:nvSpPr>
            <p:spPr bwMode="auto">
              <a:xfrm>
                <a:off x="2137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3" name="Oval 458"/>
              <p:cNvSpPr>
                <a:spLocks noChangeArrowheads="1"/>
              </p:cNvSpPr>
              <p:nvPr/>
            </p:nvSpPr>
            <p:spPr bwMode="auto">
              <a:xfrm>
                <a:off x="2199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4" name="Oval 459"/>
              <p:cNvSpPr>
                <a:spLocks noChangeArrowheads="1"/>
              </p:cNvSpPr>
              <p:nvPr/>
            </p:nvSpPr>
            <p:spPr bwMode="auto">
              <a:xfrm>
                <a:off x="219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5" name="Oval 460"/>
              <p:cNvSpPr>
                <a:spLocks noChangeArrowheads="1"/>
              </p:cNvSpPr>
              <p:nvPr/>
            </p:nvSpPr>
            <p:spPr bwMode="auto">
              <a:xfrm>
                <a:off x="219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6" name="Oval 461"/>
              <p:cNvSpPr>
                <a:spLocks noChangeArrowheads="1"/>
              </p:cNvSpPr>
              <p:nvPr/>
            </p:nvSpPr>
            <p:spPr bwMode="auto">
              <a:xfrm>
                <a:off x="2199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7" name="Oval 462"/>
              <p:cNvSpPr>
                <a:spLocks noChangeArrowheads="1"/>
              </p:cNvSpPr>
              <p:nvPr/>
            </p:nvSpPr>
            <p:spPr bwMode="auto">
              <a:xfrm>
                <a:off x="219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8" name="Oval 463"/>
              <p:cNvSpPr>
                <a:spLocks noChangeArrowheads="1"/>
              </p:cNvSpPr>
              <p:nvPr/>
            </p:nvSpPr>
            <p:spPr bwMode="auto">
              <a:xfrm>
                <a:off x="21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49" name="Oval 464"/>
              <p:cNvSpPr>
                <a:spLocks noChangeArrowheads="1"/>
              </p:cNvSpPr>
              <p:nvPr/>
            </p:nvSpPr>
            <p:spPr bwMode="auto">
              <a:xfrm>
                <a:off x="1275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0" name="Oval 465"/>
              <p:cNvSpPr>
                <a:spLocks noChangeArrowheads="1"/>
              </p:cNvSpPr>
              <p:nvPr/>
            </p:nvSpPr>
            <p:spPr bwMode="auto">
              <a:xfrm>
                <a:off x="145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1" name="Oval 466"/>
              <p:cNvSpPr>
                <a:spLocks noChangeArrowheads="1"/>
              </p:cNvSpPr>
              <p:nvPr/>
            </p:nvSpPr>
            <p:spPr bwMode="auto">
              <a:xfrm>
                <a:off x="1521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2" name="Oval 467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3" name="Oval 468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4" name="Oval 469"/>
              <p:cNvSpPr>
                <a:spLocks noChangeArrowheads="1"/>
              </p:cNvSpPr>
              <p:nvPr/>
            </p:nvSpPr>
            <p:spPr bwMode="auto">
              <a:xfrm>
                <a:off x="1583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5" name="Oval 470"/>
              <p:cNvSpPr>
                <a:spLocks noChangeArrowheads="1"/>
              </p:cNvSpPr>
              <p:nvPr/>
            </p:nvSpPr>
            <p:spPr bwMode="auto">
              <a:xfrm>
                <a:off x="1953" y="292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6" name="Oval 471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7" name="Oval 472"/>
              <p:cNvSpPr>
                <a:spLocks noChangeArrowheads="1"/>
              </p:cNvSpPr>
              <p:nvPr/>
            </p:nvSpPr>
            <p:spPr bwMode="auto">
              <a:xfrm>
                <a:off x="21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8" name="Oval 473"/>
              <p:cNvSpPr>
                <a:spLocks noChangeArrowheads="1"/>
              </p:cNvSpPr>
              <p:nvPr/>
            </p:nvSpPr>
            <p:spPr bwMode="auto">
              <a:xfrm>
                <a:off x="1953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59" name="Oval 474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0" name="Oval 475"/>
              <p:cNvSpPr>
                <a:spLocks noChangeArrowheads="1"/>
              </p:cNvSpPr>
              <p:nvPr/>
            </p:nvSpPr>
            <p:spPr bwMode="auto">
              <a:xfrm>
                <a:off x="1521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1" name="Oval 476"/>
              <p:cNvSpPr>
                <a:spLocks noChangeArrowheads="1"/>
              </p:cNvSpPr>
              <p:nvPr/>
            </p:nvSpPr>
            <p:spPr bwMode="auto">
              <a:xfrm>
                <a:off x="1337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2" name="Oval 477"/>
              <p:cNvSpPr>
                <a:spLocks noChangeArrowheads="1"/>
              </p:cNvSpPr>
              <p:nvPr/>
            </p:nvSpPr>
            <p:spPr bwMode="auto">
              <a:xfrm>
                <a:off x="1707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3" name="Oval 478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4" name="Oval 479"/>
              <p:cNvSpPr>
                <a:spLocks noChangeArrowheads="1"/>
              </p:cNvSpPr>
              <p:nvPr/>
            </p:nvSpPr>
            <p:spPr bwMode="auto">
              <a:xfrm>
                <a:off x="1645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5" name="Oval 480"/>
              <p:cNvSpPr>
                <a:spLocks noChangeArrowheads="1"/>
              </p:cNvSpPr>
              <p:nvPr/>
            </p:nvSpPr>
            <p:spPr bwMode="auto">
              <a:xfrm>
                <a:off x="1707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6" name="Oval 481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7" name="Oval 482"/>
              <p:cNvSpPr>
                <a:spLocks noChangeArrowheads="1"/>
              </p:cNvSpPr>
              <p:nvPr/>
            </p:nvSpPr>
            <p:spPr bwMode="auto">
              <a:xfrm>
                <a:off x="1645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8" name="Oval 483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69" name="Oval 484"/>
              <p:cNvSpPr>
                <a:spLocks noChangeArrowheads="1"/>
              </p:cNvSpPr>
              <p:nvPr/>
            </p:nvSpPr>
            <p:spPr bwMode="auto">
              <a:xfrm>
                <a:off x="1337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0" name="Oval 485"/>
              <p:cNvSpPr>
                <a:spLocks noChangeArrowheads="1"/>
              </p:cNvSpPr>
              <p:nvPr/>
            </p:nvSpPr>
            <p:spPr bwMode="auto">
              <a:xfrm>
                <a:off x="1583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1" name="Oval 486"/>
              <p:cNvSpPr>
                <a:spLocks noChangeArrowheads="1"/>
              </p:cNvSpPr>
              <p:nvPr/>
            </p:nvSpPr>
            <p:spPr bwMode="auto">
              <a:xfrm>
                <a:off x="139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2" name="Oval 487"/>
              <p:cNvSpPr>
                <a:spLocks noChangeArrowheads="1"/>
              </p:cNvSpPr>
              <p:nvPr/>
            </p:nvSpPr>
            <p:spPr bwMode="auto">
              <a:xfrm>
                <a:off x="1521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3" name="Oval 488"/>
              <p:cNvSpPr>
                <a:spLocks noChangeArrowheads="1"/>
              </p:cNvSpPr>
              <p:nvPr/>
            </p:nvSpPr>
            <p:spPr bwMode="auto">
              <a:xfrm>
                <a:off x="1645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4" name="Oval 489"/>
              <p:cNvSpPr>
                <a:spLocks noChangeArrowheads="1"/>
              </p:cNvSpPr>
              <p:nvPr/>
            </p:nvSpPr>
            <p:spPr bwMode="auto">
              <a:xfrm>
                <a:off x="1707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5" name="Oval 490"/>
              <p:cNvSpPr>
                <a:spLocks noChangeArrowheads="1"/>
              </p:cNvSpPr>
              <p:nvPr/>
            </p:nvSpPr>
            <p:spPr bwMode="auto">
              <a:xfrm>
                <a:off x="1645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6" name="Oval 491"/>
              <p:cNvSpPr>
                <a:spLocks noChangeArrowheads="1"/>
              </p:cNvSpPr>
              <p:nvPr/>
            </p:nvSpPr>
            <p:spPr bwMode="auto">
              <a:xfrm>
                <a:off x="2137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7" name="Oval 492"/>
              <p:cNvSpPr>
                <a:spLocks noChangeArrowheads="1"/>
              </p:cNvSpPr>
              <p:nvPr/>
            </p:nvSpPr>
            <p:spPr bwMode="auto">
              <a:xfrm>
                <a:off x="1891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8" name="Oval 493"/>
              <p:cNvSpPr>
                <a:spLocks noChangeArrowheads="1"/>
              </p:cNvSpPr>
              <p:nvPr/>
            </p:nvSpPr>
            <p:spPr bwMode="auto">
              <a:xfrm>
                <a:off x="2075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79" name="Oval 494"/>
              <p:cNvSpPr>
                <a:spLocks noChangeArrowheads="1"/>
              </p:cNvSpPr>
              <p:nvPr/>
            </p:nvSpPr>
            <p:spPr bwMode="auto">
              <a:xfrm>
                <a:off x="176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0" name="Oval 495"/>
              <p:cNvSpPr>
                <a:spLocks noChangeArrowheads="1"/>
              </p:cNvSpPr>
              <p:nvPr/>
            </p:nvSpPr>
            <p:spPr bwMode="auto">
              <a:xfrm>
                <a:off x="195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1" name="Oval 496"/>
              <p:cNvSpPr>
                <a:spLocks noChangeArrowheads="1"/>
              </p:cNvSpPr>
              <p:nvPr/>
            </p:nvSpPr>
            <p:spPr bwMode="auto">
              <a:xfrm>
                <a:off x="158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2" name="Oval 497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3" name="Oval 498"/>
              <p:cNvSpPr>
                <a:spLocks noChangeArrowheads="1"/>
              </p:cNvSpPr>
              <p:nvPr/>
            </p:nvSpPr>
            <p:spPr bwMode="auto">
              <a:xfrm>
                <a:off x="1645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4" name="Oval 499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5" name="Oval 500"/>
              <p:cNvSpPr>
                <a:spLocks noChangeArrowheads="1"/>
              </p:cNvSpPr>
              <p:nvPr/>
            </p:nvSpPr>
            <p:spPr bwMode="auto">
              <a:xfrm>
                <a:off x="1891" y="287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6" name="Oval 501"/>
              <p:cNvSpPr>
                <a:spLocks noChangeArrowheads="1"/>
              </p:cNvSpPr>
              <p:nvPr/>
            </p:nvSpPr>
            <p:spPr bwMode="auto">
              <a:xfrm>
                <a:off x="158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7" name="Oval 502"/>
              <p:cNvSpPr>
                <a:spLocks noChangeArrowheads="1"/>
              </p:cNvSpPr>
              <p:nvPr/>
            </p:nvSpPr>
            <p:spPr bwMode="auto">
              <a:xfrm>
                <a:off x="1583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8" name="Oval 503"/>
              <p:cNvSpPr>
                <a:spLocks noChangeArrowheads="1"/>
              </p:cNvSpPr>
              <p:nvPr/>
            </p:nvSpPr>
            <p:spPr bwMode="auto">
              <a:xfrm>
                <a:off x="1521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89" name="Oval 504"/>
              <p:cNvSpPr>
                <a:spLocks noChangeArrowheads="1"/>
              </p:cNvSpPr>
              <p:nvPr/>
            </p:nvSpPr>
            <p:spPr bwMode="auto">
              <a:xfrm>
                <a:off x="1953" y="287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0" name="Oval 505"/>
              <p:cNvSpPr>
                <a:spLocks noChangeArrowheads="1"/>
              </p:cNvSpPr>
              <p:nvPr/>
            </p:nvSpPr>
            <p:spPr bwMode="auto">
              <a:xfrm>
                <a:off x="1583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1" name="Oval 506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2" name="Oval 507"/>
              <p:cNvSpPr>
                <a:spLocks noChangeArrowheads="1"/>
              </p:cNvSpPr>
              <p:nvPr/>
            </p:nvSpPr>
            <p:spPr bwMode="auto">
              <a:xfrm>
                <a:off x="139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3" name="Oval 508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4" name="Oval 509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5" name="Oval 510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6" name="Oval 511"/>
              <p:cNvSpPr>
                <a:spLocks noChangeArrowheads="1"/>
              </p:cNvSpPr>
              <p:nvPr/>
            </p:nvSpPr>
            <p:spPr bwMode="auto">
              <a:xfrm>
                <a:off x="1583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7" name="Oval 512"/>
              <p:cNvSpPr>
                <a:spLocks noChangeArrowheads="1"/>
              </p:cNvSpPr>
              <p:nvPr/>
            </p:nvSpPr>
            <p:spPr bwMode="auto">
              <a:xfrm>
                <a:off x="1337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8" name="Oval 513"/>
              <p:cNvSpPr>
                <a:spLocks noChangeArrowheads="1"/>
              </p:cNvSpPr>
              <p:nvPr/>
            </p:nvSpPr>
            <p:spPr bwMode="auto">
              <a:xfrm>
                <a:off x="1953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399" name="Oval 514"/>
              <p:cNvSpPr>
                <a:spLocks noChangeArrowheads="1"/>
              </p:cNvSpPr>
              <p:nvPr/>
            </p:nvSpPr>
            <p:spPr bwMode="auto">
              <a:xfrm>
                <a:off x="1953" y="297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0" name="Oval 515"/>
              <p:cNvSpPr>
                <a:spLocks noChangeArrowheads="1"/>
              </p:cNvSpPr>
              <p:nvPr/>
            </p:nvSpPr>
            <p:spPr bwMode="auto">
              <a:xfrm>
                <a:off x="2015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1" name="Oval 516"/>
              <p:cNvSpPr>
                <a:spLocks noChangeArrowheads="1"/>
              </p:cNvSpPr>
              <p:nvPr/>
            </p:nvSpPr>
            <p:spPr bwMode="auto">
              <a:xfrm>
                <a:off x="1891" y="287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2" name="Oval 517"/>
              <p:cNvSpPr>
                <a:spLocks noChangeArrowheads="1"/>
              </p:cNvSpPr>
              <p:nvPr/>
            </p:nvSpPr>
            <p:spPr bwMode="auto">
              <a:xfrm>
                <a:off x="1583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3" name="Oval 518"/>
              <p:cNvSpPr>
                <a:spLocks noChangeArrowheads="1"/>
              </p:cNvSpPr>
              <p:nvPr/>
            </p:nvSpPr>
            <p:spPr bwMode="auto">
              <a:xfrm>
                <a:off x="1583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4" name="Oval 519"/>
              <p:cNvSpPr>
                <a:spLocks noChangeArrowheads="1"/>
              </p:cNvSpPr>
              <p:nvPr/>
            </p:nvSpPr>
            <p:spPr bwMode="auto">
              <a:xfrm>
                <a:off x="1521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5" name="Oval 520"/>
              <p:cNvSpPr>
                <a:spLocks noChangeArrowheads="1"/>
              </p:cNvSpPr>
              <p:nvPr/>
            </p:nvSpPr>
            <p:spPr bwMode="auto">
              <a:xfrm>
                <a:off x="1583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6" name="Oval 521"/>
              <p:cNvSpPr>
                <a:spLocks noChangeArrowheads="1"/>
              </p:cNvSpPr>
              <p:nvPr/>
            </p:nvSpPr>
            <p:spPr bwMode="auto">
              <a:xfrm>
                <a:off x="145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7" name="Oval 522"/>
              <p:cNvSpPr>
                <a:spLocks noChangeArrowheads="1"/>
              </p:cNvSpPr>
              <p:nvPr/>
            </p:nvSpPr>
            <p:spPr bwMode="auto">
              <a:xfrm>
                <a:off x="158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8" name="Oval 523"/>
              <p:cNvSpPr>
                <a:spLocks noChangeArrowheads="1"/>
              </p:cNvSpPr>
              <p:nvPr/>
            </p:nvSpPr>
            <p:spPr bwMode="auto">
              <a:xfrm>
                <a:off x="2015" y="292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09" name="Oval 524"/>
              <p:cNvSpPr>
                <a:spLocks noChangeArrowheads="1"/>
              </p:cNvSpPr>
              <p:nvPr/>
            </p:nvSpPr>
            <p:spPr bwMode="auto">
              <a:xfrm>
                <a:off x="2015" y="287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0" name="Oval 525"/>
              <p:cNvSpPr>
                <a:spLocks noChangeArrowheads="1"/>
              </p:cNvSpPr>
              <p:nvPr/>
            </p:nvSpPr>
            <p:spPr bwMode="auto">
              <a:xfrm>
                <a:off x="1521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1" name="Oval 526"/>
              <p:cNvSpPr>
                <a:spLocks noChangeArrowheads="1"/>
              </p:cNvSpPr>
              <p:nvPr/>
            </p:nvSpPr>
            <p:spPr bwMode="auto">
              <a:xfrm>
                <a:off x="1829" y="303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2" name="Oval 527"/>
              <p:cNvSpPr>
                <a:spLocks noChangeArrowheads="1"/>
              </p:cNvSpPr>
              <p:nvPr/>
            </p:nvSpPr>
            <p:spPr bwMode="auto">
              <a:xfrm>
                <a:off x="1707" y="303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3" name="Oval 528"/>
              <p:cNvSpPr>
                <a:spLocks noChangeArrowheads="1"/>
              </p:cNvSpPr>
              <p:nvPr/>
            </p:nvSpPr>
            <p:spPr bwMode="auto">
              <a:xfrm>
                <a:off x="139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4" name="Oval 529"/>
              <p:cNvSpPr>
                <a:spLocks noChangeArrowheads="1"/>
              </p:cNvSpPr>
              <p:nvPr/>
            </p:nvSpPr>
            <p:spPr bwMode="auto">
              <a:xfrm>
                <a:off x="2075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5" name="Oval 530"/>
              <p:cNvSpPr>
                <a:spLocks noChangeArrowheads="1"/>
              </p:cNvSpPr>
              <p:nvPr/>
            </p:nvSpPr>
            <p:spPr bwMode="auto">
              <a:xfrm>
                <a:off x="145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6" name="Oval 531"/>
              <p:cNvSpPr>
                <a:spLocks noChangeArrowheads="1"/>
              </p:cNvSpPr>
              <p:nvPr/>
            </p:nvSpPr>
            <p:spPr bwMode="auto">
              <a:xfrm>
                <a:off x="1583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7" name="Oval 532"/>
              <p:cNvSpPr>
                <a:spLocks noChangeArrowheads="1"/>
              </p:cNvSpPr>
              <p:nvPr/>
            </p:nvSpPr>
            <p:spPr bwMode="auto">
              <a:xfrm>
                <a:off x="145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8" name="Oval 533"/>
              <p:cNvSpPr>
                <a:spLocks noChangeArrowheads="1"/>
              </p:cNvSpPr>
              <p:nvPr/>
            </p:nvSpPr>
            <p:spPr bwMode="auto">
              <a:xfrm>
                <a:off x="145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19" name="Oval 534"/>
              <p:cNvSpPr>
                <a:spLocks noChangeArrowheads="1"/>
              </p:cNvSpPr>
              <p:nvPr/>
            </p:nvSpPr>
            <p:spPr bwMode="auto">
              <a:xfrm>
                <a:off x="1583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0" name="Oval 535"/>
              <p:cNvSpPr>
                <a:spLocks noChangeArrowheads="1"/>
              </p:cNvSpPr>
              <p:nvPr/>
            </p:nvSpPr>
            <p:spPr bwMode="auto">
              <a:xfrm>
                <a:off x="1953" y="297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1" name="Oval 536"/>
              <p:cNvSpPr>
                <a:spLocks noChangeArrowheads="1"/>
              </p:cNvSpPr>
              <p:nvPr/>
            </p:nvSpPr>
            <p:spPr bwMode="auto">
              <a:xfrm>
                <a:off x="1707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2" name="Oval 537"/>
              <p:cNvSpPr>
                <a:spLocks noChangeArrowheads="1"/>
              </p:cNvSpPr>
              <p:nvPr/>
            </p:nvSpPr>
            <p:spPr bwMode="auto">
              <a:xfrm>
                <a:off x="1645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3" name="Oval 538"/>
              <p:cNvSpPr>
                <a:spLocks noChangeArrowheads="1"/>
              </p:cNvSpPr>
              <p:nvPr/>
            </p:nvSpPr>
            <p:spPr bwMode="auto">
              <a:xfrm>
                <a:off x="145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4" name="Oval 539"/>
              <p:cNvSpPr>
                <a:spLocks noChangeArrowheads="1"/>
              </p:cNvSpPr>
              <p:nvPr/>
            </p:nvSpPr>
            <p:spPr bwMode="auto">
              <a:xfrm>
                <a:off x="2015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5" name="Oval 540"/>
              <p:cNvSpPr>
                <a:spLocks noChangeArrowheads="1"/>
              </p:cNvSpPr>
              <p:nvPr/>
            </p:nvSpPr>
            <p:spPr bwMode="auto">
              <a:xfrm>
                <a:off x="1521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6" name="Oval 541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7" name="Oval 542"/>
              <p:cNvSpPr>
                <a:spLocks noChangeArrowheads="1"/>
              </p:cNvSpPr>
              <p:nvPr/>
            </p:nvSpPr>
            <p:spPr bwMode="auto">
              <a:xfrm>
                <a:off x="1707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8" name="Oval 543"/>
              <p:cNvSpPr>
                <a:spLocks noChangeArrowheads="1"/>
              </p:cNvSpPr>
              <p:nvPr/>
            </p:nvSpPr>
            <p:spPr bwMode="auto">
              <a:xfrm>
                <a:off x="2075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29" name="Oval 544"/>
              <p:cNvSpPr>
                <a:spLocks noChangeArrowheads="1"/>
              </p:cNvSpPr>
              <p:nvPr/>
            </p:nvSpPr>
            <p:spPr bwMode="auto">
              <a:xfrm>
                <a:off x="2199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0" name="Oval 545"/>
              <p:cNvSpPr>
                <a:spLocks noChangeArrowheads="1"/>
              </p:cNvSpPr>
              <p:nvPr/>
            </p:nvSpPr>
            <p:spPr bwMode="auto">
              <a:xfrm>
                <a:off x="1891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1" name="Oval 546"/>
              <p:cNvSpPr>
                <a:spLocks noChangeArrowheads="1"/>
              </p:cNvSpPr>
              <p:nvPr/>
            </p:nvSpPr>
            <p:spPr bwMode="auto">
              <a:xfrm>
                <a:off x="1707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2" name="Oval 547"/>
              <p:cNvSpPr>
                <a:spLocks noChangeArrowheads="1"/>
              </p:cNvSpPr>
              <p:nvPr/>
            </p:nvSpPr>
            <p:spPr bwMode="auto">
              <a:xfrm>
                <a:off x="1275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3" name="Oval 548"/>
              <p:cNvSpPr>
                <a:spLocks noChangeArrowheads="1"/>
              </p:cNvSpPr>
              <p:nvPr/>
            </p:nvSpPr>
            <p:spPr bwMode="auto">
              <a:xfrm>
                <a:off x="1275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4" name="Oval 549"/>
              <p:cNvSpPr>
                <a:spLocks noChangeArrowheads="1"/>
              </p:cNvSpPr>
              <p:nvPr/>
            </p:nvSpPr>
            <p:spPr bwMode="auto">
              <a:xfrm>
                <a:off x="1459" y="335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5" name="Oval 550"/>
              <p:cNvSpPr>
                <a:spLocks noChangeArrowheads="1"/>
              </p:cNvSpPr>
              <p:nvPr/>
            </p:nvSpPr>
            <p:spPr bwMode="auto">
              <a:xfrm>
                <a:off x="1459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6" name="Oval 551"/>
              <p:cNvSpPr>
                <a:spLocks noChangeArrowheads="1"/>
              </p:cNvSpPr>
              <p:nvPr/>
            </p:nvSpPr>
            <p:spPr bwMode="auto">
              <a:xfrm>
                <a:off x="1767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7" name="Oval 552"/>
              <p:cNvSpPr>
                <a:spLocks noChangeArrowheads="1"/>
              </p:cNvSpPr>
              <p:nvPr/>
            </p:nvSpPr>
            <p:spPr bwMode="auto">
              <a:xfrm>
                <a:off x="2199" y="319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8" name="Oval 553"/>
              <p:cNvSpPr>
                <a:spLocks noChangeArrowheads="1"/>
              </p:cNvSpPr>
              <p:nvPr/>
            </p:nvSpPr>
            <p:spPr bwMode="auto">
              <a:xfrm>
                <a:off x="2015" y="292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39" name="Oval 554"/>
              <p:cNvSpPr>
                <a:spLocks noChangeArrowheads="1"/>
              </p:cNvSpPr>
              <p:nvPr/>
            </p:nvSpPr>
            <p:spPr bwMode="auto">
              <a:xfrm>
                <a:off x="1953" y="303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0" name="Oval 555"/>
              <p:cNvSpPr>
                <a:spLocks noChangeArrowheads="1"/>
              </p:cNvSpPr>
              <p:nvPr/>
            </p:nvSpPr>
            <p:spPr bwMode="auto">
              <a:xfrm>
                <a:off x="1521" y="324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1" name="Oval 556"/>
              <p:cNvSpPr>
                <a:spLocks noChangeArrowheads="1"/>
              </p:cNvSpPr>
              <p:nvPr/>
            </p:nvSpPr>
            <p:spPr bwMode="auto">
              <a:xfrm>
                <a:off x="1891" y="308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2" name="Oval 557"/>
              <p:cNvSpPr>
                <a:spLocks noChangeArrowheads="1"/>
              </p:cNvSpPr>
              <p:nvPr/>
            </p:nvSpPr>
            <p:spPr bwMode="auto">
              <a:xfrm>
                <a:off x="1583" y="314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3" name="Oval 558"/>
              <p:cNvSpPr>
                <a:spLocks noChangeArrowheads="1"/>
              </p:cNvSpPr>
              <p:nvPr/>
            </p:nvSpPr>
            <p:spPr bwMode="auto">
              <a:xfrm>
                <a:off x="1399" y="3301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4" name="Oval 559"/>
              <p:cNvSpPr>
                <a:spLocks noChangeArrowheads="1"/>
              </p:cNvSpPr>
              <p:nvPr/>
            </p:nvSpPr>
            <p:spPr bwMode="auto">
              <a:xfrm>
                <a:off x="139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5" name="Oval 560"/>
              <p:cNvSpPr>
                <a:spLocks noChangeArrowheads="1"/>
              </p:cNvSpPr>
              <p:nvPr/>
            </p:nvSpPr>
            <p:spPr bwMode="auto">
              <a:xfrm>
                <a:off x="3076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6" name="Oval 561"/>
              <p:cNvSpPr>
                <a:spLocks noChangeArrowheads="1"/>
              </p:cNvSpPr>
              <p:nvPr/>
            </p:nvSpPr>
            <p:spPr bwMode="auto">
              <a:xfrm>
                <a:off x="249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7" name="Oval 562"/>
              <p:cNvSpPr>
                <a:spLocks noChangeArrowheads="1"/>
              </p:cNvSpPr>
              <p:nvPr/>
            </p:nvSpPr>
            <p:spPr bwMode="auto">
              <a:xfrm>
                <a:off x="2901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8" name="Oval 563"/>
              <p:cNvSpPr>
                <a:spLocks noChangeArrowheads="1"/>
              </p:cNvSpPr>
              <p:nvPr/>
            </p:nvSpPr>
            <p:spPr bwMode="auto">
              <a:xfrm>
                <a:off x="2612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49" name="Oval 564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0" name="Oval 565"/>
              <p:cNvSpPr>
                <a:spLocks noChangeArrowheads="1"/>
              </p:cNvSpPr>
              <p:nvPr/>
            </p:nvSpPr>
            <p:spPr bwMode="auto">
              <a:xfrm>
                <a:off x="3133" y="30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1" name="Oval 566"/>
              <p:cNvSpPr>
                <a:spLocks noChangeArrowheads="1"/>
              </p:cNvSpPr>
              <p:nvPr/>
            </p:nvSpPr>
            <p:spPr bwMode="auto">
              <a:xfrm>
                <a:off x="2961" y="32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2" name="Oval 56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3" name="Oval 56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4" name="Oval 569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5" name="Oval 57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6" name="Oval 571"/>
              <p:cNvSpPr>
                <a:spLocks noChangeArrowheads="1"/>
              </p:cNvSpPr>
              <p:nvPr/>
            </p:nvSpPr>
            <p:spPr bwMode="auto">
              <a:xfrm>
                <a:off x="2901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7" name="Oval 57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8" name="Oval 57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59" name="Oval 574"/>
              <p:cNvSpPr>
                <a:spLocks noChangeArrowheads="1"/>
              </p:cNvSpPr>
              <p:nvPr/>
            </p:nvSpPr>
            <p:spPr bwMode="auto">
              <a:xfrm>
                <a:off x="3076" y="32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0" name="Oval 57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1" name="Oval 576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2" name="Oval 57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3" name="Oval 578"/>
              <p:cNvSpPr>
                <a:spLocks noChangeArrowheads="1"/>
              </p:cNvSpPr>
              <p:nvPr/>
            </p:nvSpPr>
            <p:spPr bwMode="auto">
              <a:xfrm>
                <a:off x="2844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4" name="Oval 579"/>
              <p:cNvSpPr>
                <a:spLocks noChangeArrowheads="1"/>
              </p:cNvSpPr>
              <p:nvPr/>
            </p:nvSpPr>
            <p:spPr bwMode="auto">
              <a:xfrm>
                <a:off x="3076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5" name="Oval 58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6" name="Oval 58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7" name="Oval 582"/>
              <p:cNvSpPr>
                <a:spLocks noChangeArrowheads="1"/>
              </p:cNvSpPr>
              <p:nvPr/>
            </p:nvSpPr>
            <p:spPr bwMode="auto">
              <a:xfrm>
                <a:off x="2787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8" name="Oval 58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69" name="Oval 584"/>
              <p:cNvSpPr>
                <a:spLocks noChangeArrowheads="1"/>
              </p:cNvSpPr>
              <p:nvPr/>
            </p:nvSpPr>
            <p:spPr bwMode="auto">
              <a:xfrm>
                <a:off x="2672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0" name="Oval 585"/>
              <p:cNvSpPr>
                <a:spLocks noChangeArrowheads="1"/>
              </p:cNvSpPr>
              <p:nvPr/>
            </p:nvSpPr>
            <p:spPr bwMode="auto">
              <a:xfrm>
                <a:off x="249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1" name="Oval 586"/>
              <p:cNvSpPr>
                <a:spLocks noChangeArrowheads="1"/>
              </p:cNvSpPr>
              <p:nvPr/>
            </p:nvSpPr>
            <p:spPr bwMode="auto">
              <a:xfrm>
                <a:off x="249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2" name="Oval 587"/>
              <p:cNvSpPr>
                <a:spLocks noChangeArrowheads="1"/>
              </p:cNvSpPr>
              <p:nvPr/>
            </p:nvSpPr>
            <p:spPr bwMode="auto">
              <a:xfrm>
                <a:off x="2901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3" name="Oval 588"/>
              <p:cNvSpPr>
                <a:spLocks noChangeArrowheads="1"/>
              </p:cNvSpPr>
              <p:nvPr/>
            </p:nvSpPr>
            <p:spPr bwMode="auto">
              <a:xfrm>
                <a:off x="3248" y="31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4" name="Oval 589"/>
              <p:cNvSpPr>
                <a:spLocks noChangeArrowheads="1"/>
              </p:cNvSpPr>
              <p:nvPr/>
            </p:nvSpPr>
            <p:spPr bwMode="auto">
              <a:xfrm>
                <a:off x="2555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5" name="Oval 590"/>
              <p:cNvSpPr>
                <a:spLocks noChangeArrowheads="1"/>
              </p:cNvSpPr>
              <p:nvPr/>
            </p:nvSpPr>
            <p:spPr bwMode="auto">
              <a:xfrm>
                <a:off x="2787" y="31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6" name="Oval 591"/>
              <p:cNvSpPr>
                <a:spLocks noChangeArrowheads="1"/>
              </p:cNvSpPr>
              <p:nvPr/>
            </p:nvSpPr>
            <p:spPr bwMode="auto">
              <a:xfrm>
                <a:off x="2729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7" name="Oval 592"/>
              <p:cNvSpPr>
                <a:spLocks noChangeArrowheads="1"/>
              </p:cNvSpPr>
              <p:nvPr/>
            </p:nvSpPr>
            <p:spPr bwMode="auto">
              <a:xfrm>
                <a:off x="3076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8" name="Oval 593"/>
              <p:cNvSpPr>
                <a:spLocks noChangeArrowheads="1"/>
              </p:cNvSpPr>
              <p:nvPr/>
            </p:nvSpPr>
            <p:spPr bwMode="auto">
              <a:xfrm>
                <a:off x="3018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79" name="Oval 594"/>
              <p:cNvSpPr>
                <a:spLocks noChangeArrowheads="1"/>
              </p:cNvSpPr>
              <p:nvPr/>
            </p:nvSpPr>
            <p:spPr bwMode="auto">
              <a:xfrm>
                <a:off x="3248" y="29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0" name="Oval 59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1" name="Oval 596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2" name="Oval 59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3" name="Oval 598"/>
              <p:cNvSpPr>
                <a:spLocks noChangeArrowheads="1"/>
              </p:cNvSpPr>
              <p:nvPr/>
            </p:nvSpPr>
            <p:spPr bwMode="auto">
              <a:xfrm>
                <a:off x="2961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4" name="Oval 599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5" name="Oval 600"/>
              <p:cNvSpPr>
                <a:spLocks noChangeArrowheads="1"/>
              </p:cNvSpPr>
              <p:nvPr/>
            </p:nvSpPr>
            <p:spPr bwMode="auto">
              <a:xfrm>
                <a:off x="3190" y="275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6" name="Oval 601"/>
              <p:cNvSpPr>
                <a:spLocks noChangeArrowheads="1"/>
              </p:cNvSpPr>
              <p:nvPr/>
            </p:nvSpPr>
            <p:spPr bwMode="auto">
              <a:xfrm>
                <a:off x="3076" y="300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7" name="Oval 602"/>
              <p:cNvSpPr>
                <a:spLocks noChangeArrowheads="1"/>
              </p:cNvSpPr>
              <p:nvPr/>
            </p:nvSpPr>
            <p:spPr bwMode="auto">
              <a:xfrm>
                <a:off x="3076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8" name="Oval 60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89" name="Oval 604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0" name="Oval 60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1" name="Oval 606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492" name="Oval 60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40967" name="Group 809"/>
            <p:cNvGrpSpPr>
              <a:grpSpLocks/>
            </p:cNvGrpSpPr>
            <p:nvPr/>
          </p:nvGrpSpPr>
          <p:grpSpPr bwMode="auto">
            <a:xfrm>
              <a:off x="2440" y="2804"/>
              <a:ext cx="2121" cy="636"/>
              <a:chOff x="2440" y="2804"/>
              <a:chExt cx="2121" cy="636"/>
            </a:xfrm>
          </p:grpSpPr>
          <p:sp>
            <p:nvSpPr>
              <p:cNvPr id="41093" name="Oval 609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94" name="Oval 61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95" name="Oval 61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96" name="Oval 61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97" name="Oval 61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98" name="Oval 614"/>
              <p:cNvSpPr>
                <a:spLocks noChangeArrowheads="1"/>
              </p:cNvSpPr>
              <p:nvPr/>
            </p:nvSpPr>
            <p:spPr bwMode="auto">
              <a:xfrm>
                <a:off x="2901" y="30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99" name="Oval 61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0" name="Oval 616"/>
              <p:cNvSpPr>
                <a:spLocks noChangeArrowheads="1"/>
              </p:cNvSpPr>
              <p:nvPr/>
            </p:nvSpPr>
            <p:spPr bwMode="auto">
              <a:xfrm>
                <a:off x="272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1" name="Oval 617"/>
              <p:cNvSpPr>
                <a:spLocks noChangeArrowheads="1"/>
              </p:cNvSpPr>
              <p:nvPr/>
            </p:nvSpPr>
            <p:spPr bwMode="auto">
              <a:xfrm>
                <a:off x="3076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2" name="Oval 618"/>
              <p:cNvSpPr>
                <a:spLocks noChangeArrowheads="1"/>
              </p:cNvSpPr>
              <p:nvPr/>
            </p:nvSpPr>
            <p:spPr bwMode="auto">
              <a:xfrm>
                <a:off x="3190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3" name="Oval 619"/>
              <p:cNvSpPr>
                <a:spLocks noChangeArrowheads="1"/>
              </p:cNvSpPr>
              <p:nvPr/>
            </p:nvSpPr>
            <p:spPr bwMode="auto">
              <a:xfrm>
                <a:off x="301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4" name="Oval 62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5" name="Oval 62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6" name="Oval 62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7" name="Oval 623"/>
              <p:cNvSpPr>
                <a:spLocks noChangeArrowheads="1"/>
              </p:cNvSpPr>
              <p:nvPr/>
            </p:nvSpPr>
            <p:spPr bwMode="auto">
              <a:xfrm>
                <a:off x="249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8" name="Oval 624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09" name="Oval 625"/>
              <p:cNvSpPr>
                <a:spLocks noChangeArrowheads="1"/>
              </p:cNvSpPr>
              <p:nvPr/>
            </p:nvSpPr>
            <p:spPr bwMode="auto">
              <a:xfrm>
                <a:off x="3248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0" name="Oval 626"/>
              <p:cNvSpPr>
                <a:spLocks noChangeArrowheads="1"/>
              </p:cNvSpPr>
              <p:nvPr/>
            </p:nvSpPr>
            <p:spPr bwMode="auto">
              <a:xfrm>
                <a:off x="3133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1" name="Oval 627"/>
              <p:cNvSpPr>
                <a:spLocks noChangeArrowheads="1"/>
              </p:cNvSpPr>
              <p:nvPr/>
            </p:nvSpPr>
            <p:spPr bwMode="auto">
              <a:xfrm>
                <a:off x="249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2" name="Oval 62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3" name="Oval 629"/>
              <p:cNvSpPr>
                <a:spLocks noChangeArrowheads="1"/>
              </p:cNvSpPr>
              <p:nvPr/>
            </p:nvSpPr>
            <p:spPr bwMode="auto">
              <a:xfrm>
                <a:off x="3133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4" name="Oval 63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5" name="Oval 631"/>
              <p:cNvSpPr>
                <a:spLocks noChangeArrowheads="1"/>
              </p:cNvSpPr>
              <p:nvPr/>
            </p:nvSpPr>
            <p:spPr bwMode="auto">
              <a:xfrm>
                <a:off x="2961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6" name="Oval 63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7" name="Oval 633"/>
              <p:cNvSpPr>
                <a:spLocks noChangeArrowheads="1"/>
              </p:cNvSpPr>
              <p:nvPr/>
            </p:nvSpPr>
            <p:spPr bwMode="auto">
              <a:xfrm>
                <a:off x="2844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8" name="Oval 634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9" name="Oval 635"/>
              <p:cNvSpPr>
                <a:spLocks noChangeArrowheads="1"/>
              </p:cNvSpPr>
              <p:nvPr/>
            </p:nvSpPr>
            <p:spPr bwMode="auto">
              <a:xfrm>
                <a:off x="2498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0" name="Oval 636"/>
              <p:cNvSpPr>
                <a:spLocks noChangeArrowheads="1"/>
              </p:cNvSpPr>
              <p:nvPr/>
            </p:nvSpPr>
            <p:spPr bwMode="auto">
              <a:xfrm>
                <a:off x="2672" y="32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1" name="Oval 63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2" name="Oval 63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3" name="Oval 639"/>
              <p:cNvSpPr>
                <a:spLocks noChangeArrowheads="1"/>
              </p:cNvSpPr>
              <p:nvPr/>
            </p:nvSpPr>
            <p:spPr bwMode="auto">
              <a:xfrm>
                <a:off x="2901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4" name="Oval 64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5" name="Oval 641"/>
              <p:cNvSpPr>
                <a:spLocks noChangeArrowheads="1"/>
              </p:cNvSpPr>
              <p:nvPr/>
            </p:nvSpPr>
            <p:spPr bwMode="auto">
              <a:xfrm>
                <a:off x="3133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6" name="Oval 64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7" name="Oval 64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8" name="Oval 644"/>
              <p:cNvSpPr>
                <a:spLocks noChangeArrowheads="1"/>
              </p:cNvSpPr>
              <p:nvPr/>
            </p:nvSpPr>
            <p:spPr bwMode="auto">
              <a:xfrm>
                <a:off x="3076" y="300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9" name="Oval 64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0" name="Oval 646"/>
              <p:cNvSpPr>
                <a:spLocks noChangeArrowheads="1"/>
              </p:cNvSpPr>
              <p:nvPr/>
            </p:nvSpPr>
            <p:spPr bwMode="auto">
              <a:xfrm>
                <a:off x="2612" y="32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1" name="Oval 647"/>
              <p:cNvSpPr>
                <a:spLocks noChangeArrowheads="1"/>
              </p:cNvSpPr>
              <p:nvPr/>
            </p:nvSpPr>
            <p:spPr bwMode="auto">
              <a:xfrm>
                <a:off x="2498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2" name="Oval 648"/>
              <p:cNvSpPr>
                <a:spLocks noChangeArrowheads="1"/>
              </p:cNvSpPr>
              <p:nvPr/>
            </p:nvSpPr>
            <p:spPr bwMode="auto">
              <a:xfrm>
                <a:off x="2555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3" name="Oval 649"/>
              <p:cNvSpPr>
                <a:spLocks noChangeArrowheads="1"/>
              </p:cNvSpPr>
              <p:nvPr/>
            </p:nvSpPr>
            <p:spPr bwMode="auto">
              <a:xfrm>
                <a:off x="2961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4" name="Oval 65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5" name="Oval 65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6" name="Oval 652"/>
              <p:cNvSpPr>
                <a:spLocks noChangeArrowheads="1"/>
              </p:cNvSpPr>
              <p:nvPr/>
            </p:nvSpPr>
            <p:spPr bwMode="auto">
              <a:xfrm>
                <a:off x="2729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7" name="Oval 65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8" name="Oval 654"/>
              <p:cNvSpPr>
                <a:spLocks noChangeArrowheads="1"/>
              </p:cNvSpPr>
              <p:nvPr/>
            </p:nvSpPr>
            <p:spPr bwMode="auto">
              <a:xfrm>
                <a:off x="3018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9" name="Oval 655"/>
              <p:cNvSpPr>
                <a:spLocks noChangeArrowheads="1"/>
              </p:cNvSpPr>
              <p:nvPr/>
            </p:nvSpPr>
            <p:spPr bwMode="auto">
              <a:xfrm>
                <a:off x="2729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0" name="Oval 656"/>
              <p:cNvSpPr>
                <a:spLocks noChangeArrowheads="1"/>
              </p:cNvSpPr>
              <p:nvPr/>
            </p:nvSpPr>
            <p:spPr bwMode="auto">
              <a:xfrm>
                <a:off x="3133" y="32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1" name="Oval 657"/>
              <p:cNvSpPr>
                <a:spLocks noChangeArrowheads="1"/>
              </p:cNvSpPr>
              <p:nvPr/>
            </p:nvSpPr>
            <p:spPr bwMode="auto">
              <a:xfrm>
                <a:off x="3076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2" name="Oval 658"/>
              <p:cNvSpPr>
                <a:spLocks noChangeArrowheads="1"/>
              </p:cNvSpPr>
              <p:nvPr/>
            </p:nvSpPr>
            <p:spPr bwMode="auto">
              <a:xfrm>
                <a:off x="3018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3" name="Oval 659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4" name="Oval 660"/>
              <p:cNvSpPr>
                <a:spLocks noChangeArrowheads="1"/>
              </p:cNvSpPr>
              <p:nvPr/>
            </p:nvSpPr>
            <p:spPr bwMode="auto">
              <a:xfrm>
                <a:off x="3133" y="280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5" name="Oval 661"/>
              <p:cNvSpPr>
                <a:spLocks noChangeArrowheads="1"/>
              </p:cNvSpPr>
              <p:nvPr/>
            </p:nvSpPr>
            <p:spPr bwMode="auto">
              <a:xfrm>
                <a:off x="2729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6" name="Oval 66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7" name="Oval 663"/>
              <p:cNvSpPr>
                <a:spLocks noChangeArrowheads="1"/>
              </p:cNvSpPr>
              <p:nvPr/>
            </p:nvSpPr>
            <p:spPr bwMode="auto">
              <a:xfrm>
                <a:off x="2555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8" name="Oval 664"/>
              <p:cNvSpPr>
                <a:spLocks noChangeArrowheads="1"/>
              </p:cNvSpPr>
              <p:nvPr/>
            </p:nvSpPr>
            <p:spPr bwMode="auto">
              <a:xfrm>
                <a:off x="2672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9" name="Oval 665"/>
              <p:cNvSpPr>
                <a:spLocks noChangeArrowheads="1"/>
              </p:cNvSpPr>
              <p:nvPr/>
            </p:nvSpPr>
            <p:spPr bwMode="auto">
              <a:xfrm>
                <a:off x="3133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0" name="Oval 666"/>
              <p:cNvSpPr>
                <a:spLocks noChangeArrowheads="1"/>
              </p:cNvSpPr>
              <p:nvPr/>
            </p:nvSpPr>
            <p:spPr bwMode="auto">
              <a:xfrm>
                <a:off x="301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1" name="Oval 667"/>
              <p:cNvSpPr>
                <a:spLocks noChangeArrowheads="1"/>
              </p:cNvSpPr>
              <p:nvPr/>
            </p:nvSpPr>
            <p:spPr bwMode="auto">
              <a:xfrm>
                <a:off x="3018" y="295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2" name="Oval 66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3" name="Oval 669"/>
              <p:cNvSpPr>
                <a:spLocks noChangeArrowheads="1"/>
              </p:cNvSpPr>
              <p:nvPr/>
            </p:nvSpPr>
            <p:spPr bwMode="auto">
              <a:xfrm>
                <a:off x="2612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4" name="Oval 67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5" name="Oval 671"/>
              <p:cNvSpPr>
                <a:spLocks noChangeArrowheads="1"/>
              </p:cNvSpPr>
              <p:nvPr/>
            </p:nvSpPr>
            <p:spPr bwMode="auto">
              <a:xfrm>
                <a:off x="2612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6" name="Oval 672"/>
              <p:cNvSpPr>
                <a:spLocks noChangeArrowheads="1"/>
              </p:cNvSpPr>
              <p:nvPr/>
            </p:nvSpPr>
            <p:spPr bwMode="auto">
              <a:xfrm>
                <a:off x="2555" y="33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7" name="Oval 673"/>
              <p:cNvSpPr>
                <a:spLocks noChangeArrowheads="1"/>
              </p:cNvSpPr>
              <p:nvPr/>
            </p:nvSpPr>
            <p:spPr bwMode="auto">
              <a:xfrm>
                <a:off x="3133" y="280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8" name="Oval 674"/>
              <p:cNvSpPr>
                <a:spLocks noChangeArrowheads="1"/>
              </p:cNvSpPr>
              <p:nvPr/>
            </p:nvSpPr>
            <p:spPr bwMode="auto">
              <a:xfrm>
                <a:off x="3076" y="2905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9" name="Oval 675"/>
              <p:cNvSpPr>
                <a:spLocks noChangeArrowheads="1"/>
              </p:cNvSpPr>
              <p:nvPr/>
            </p:nvSpPr>
            <p:spPr bwMode="auto">
              <a:xfrm>
                <a:off x="3076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0" name="Oval 676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1" name="Oval 677"/>
              <p:cNvSpPr>
                <a:spLocks noChangeArrowheads="1"/>
              </p:cNvSpPr>
              <p:nvPr/>
            </p:nvSpPr>
            <p:spPr bwMode="auto">
              <a:xfrm>
                <a:off x="3133" y="30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2" name="Oval 67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3" name="Oval 679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4" name="Oval 68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5" name="Oval 68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6" name="Oval 68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7" name="Oval 68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8" name="Oval 684"/>
              <p:cNvSpPr>
                <a:spLocks noChangeArrowheads="1"/>
              </p:cNvSpPr>
              <p:nvPr/>
            </p:nvSpPr>
            <p:spPr bwMode="auto">
              <a:xfrm>
                <a:off x="2901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9" name="Oval 685"/>
              <p:cNvSpPr>
                <a:spLocks noChangeArrowheads="1"/>
              </p:cNvSpPr>
              <p:nvPr/>
            </p:nvSpPr>
            <p:spPr bwMode="auto">
              <a:xfrm>
                <a:off x="2901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0" name="Oval 686"/>
              <p:cNvSpPr>
                <a:spLocks noChangeArrowheads="1"/>
              </p:cNvSpPr>
              <p:nvPr/>
            </p:nvSpPr>
            <p:spPr bwMode="auto">
              <a:xfrm>
                <a:off x="2844" y="32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1" name="Oval 68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2" name="Oval 68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3" name="Oval 689"/>
              <p:cNvSpPr>
                <a:spLocks noChangeArrowheads="1"/>
              </p:cNvSpPr>
              <p:nvPr/>
            </p:nvSpPr>
            <p:spPr bwMode="auto">
              <a:xfrm>
                <a:off x="2844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4" name="Oval 69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5" name="Oval 691"/>
              <p:cNvSpPr>
                <a:spLocks noChangeArrowheads="1"/>
              </p:cNvSpPr>
              <p:nvPr/>
            </p:nvSpPr>
            <p:spPr bwMode="auto">
              <a:xfrm>
                <a:off x="3076" y="30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6" name="Oval 69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7" name="Oval 693"/>
              <p:cNvSpPr>
                <a:spLocks noChangeArrowheads="1"/>
              </p:cNvSpPr>
              <p:nvPr/>
            </p:nvSpPr>
            <p:spPr bwMode="auto">
              <a:xfrm>
                <a:off x="2961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8" name="Oval 694"/>
              <p:cNvSpPr>
                <a:spLocks noChangeArrowheads="1"/>
              </p:cNvSpPr>
              <p:nvPr/>
            </p:nvSpPr>
            <p:spPr bwMode="auto">
              <a:xfrm>
                <a:off x="3248" y="31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9" name="Oval 69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0" name="Oval 696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1" name="Oval 697"/>
              <p:cNvSpPr>
                <a:spLocks noChangeArrowheads="1"/>
              </p:cNvSpPr>
              <p:nvPr/>
            </p:nvSpPr>
            <p:spPr bwMode="auto">
              <a:xfrm>
                <a:off x="3018" y="30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2" name="Oval 69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3" name="Oval 699"/>
              <p:cNvSpPr>
                <a:spLocks noChangeArrowheads="1"/>
              </p:cNvSpPr>
              <p:nvPr/>
            </p:nvSpPr>
            <p:spPr bwMode="auto">
              <a:xfrm>
                <a:off x="2901" y="31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4" name="Oval 700"/>
              <p:cNvSpPr>
                <a:spLocks noChangeArrowheads="1"/>
              </p:cNvSpPr>
              <p:nvPr/>
            </p:nvSpPr>
            <p:spPr bwMode="auto">
              <a:xfrm>
                <a:off x="2961" y="31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5" name="Oval 70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6" name="Oval 702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7" name="Oval 70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8" name="Oval 704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9" name="Oval 705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0" name="Oval 706"/>
              <p:cNvSpPr>
                <a:spLocks noChangeArrowheads="1"/>
              </p:cNvSpPr>
              <p:nvPr/>
            </p:nvSpPr>
            <p:spPr bwMode="auto">
              <a:xfrm>
                <a:off x="2901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1" name="Oval 707"/>
              <p:cNvSpPr>
                <a:spLocks noChangeArrowheads="1"/>
              </p:cNvSpPr>
              <p:nvPr/>
            </p:nvSpPr>
            <p:spPr bwMode="auto">
              <a:xfrm>
                <a:off x="3076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2" name="Oval 70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3" name="Oval 709"/>
              <p:cNvSpPr>
                <a:spLocks noChangeArrowheads="1"/>
              </p:cNvSpPr>
              <p:nvPr/>
            </p:nvSpPr>
            <p:spPr bwMode="auto">
              <a:xfrm>
                <a:off x="249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4" name="Oval 710"/>
              <p:cNvSpPr>
                <a:spLocks noChangeArrowheads="1"/>
              </p:cNvSpPr>
              <p:nvPr/>
            </p:nvSpPr>
            <p:spPr bwMode="auto">
              <a:xfrm>
                <a:off x="2901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5" name="Oval 711"/>
              <p:cNvSpPr>
                <a:spLocks noChangeArrowheads="1"/>
              </p:cNvSpPr>
              <p:nvPr/>
            </p:nvSpPr>
            <p:spPr bwMode="auto">
              <a:xfrm>
                <a:off x="3133" y="32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6" name="Oval 712"/>
              <p:cNvSpPr>
                <a:spLocks noChangeArrowheads="1"/>
              </p:cNvSpPr>
              <p:nvPr/>
            </p:nvSpPr>
            <p:spPr bwMode="auto">
              <a:xfrm>
                <a:off x="3190" y="305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7" name="Oval 713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8" name="Oval 714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9" name="Oval 715"/>
              <p:cNvSpPr>
                <a:spLocks noChangeArrowheads="1"/>
              </p:cNvSpPr>
              <p:nvPr/>
            </p:nvSpPr>
            <p:spPr bwMode="auto">
              <a:xfrm>
                <a:off x="3018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0" name="Oval 716"/>
              <p:cNvSpPr>
                <a:spLocks noChangeArrowheads="1"/>
              </p:cNvSpPr>
              <p:nvPr/>
            </p:nvSpPr>
            <p:spPr bwMode="auto">
              <a:xfrm>
                <a:off x="3190" y="310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1" name="Oval 717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2" name="Oval 718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3" name="Oval 719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4" name="Oval 720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5" name="Oval 721"/>
              <p:cNvSpPr>
                <a:spLocks noChangeArrowheads="1"/>
              </p:cNvSpPr>
              <p:nvPr/>
            </p:nvSpPr>
            <p:spPr bwMode="auto">
              <a:xfrm>
                <a:off x="2440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6" name="Oval 722"/>
              <p:cNvSpPr>
                <a:spLocks noChangeArrowheads="1"/>
              </p:cNvSpPr>
              <p:nvPr/>
            </p:nvSpPr>
            <p:spPr bwMode="auto">
              <a:xfrm>
                <a:off x="2555" y="3358"/>
                <a:ext cx="31" cy="32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7" name="Oval 723"/>
              <p:cNvSpPr>
                <a:spLocks noChangeArrowheads="1"/>
              </p:cNvSpPr>
              <p:nvPr/>
            </p:nvSpPr>
            <p:spPr bwMode="auto">
              <a:xfrm>
                <a:off x="4174" y="328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8" name="Oval 724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9" name="Oval 725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0" name="Oval 726"/>
              <p:cNvSpPr>
                <a:spLocks noChangeArrowheads="1"/>
              </p:cNvSpPr>
              <p:nvPr/>
            </p:nvSpPr>
            <p:spPr bwMode="auto">
              <a:xfrm>
                <a:off x="4530" y="322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1" name="Oval 727"/>
              <p:cNvSpPr>
                <a:spLocks noChangeArrowheads="1"/>
              </p:cNvSpPr>
              <p:nvPr/>
            </p:nvSpPr>
            <p:spPr bwMode="auto">
              <a:xfrm>
                <a:off x="3959" y="3222"/>
                <a:ext cx="32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2" name="Oval 72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3" name="Oval 729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4" name="Oval 730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5" name="Oval 731"/>
              <p:cNvSpPr>
                <a:spLocks noChangeArrowheads="1"/>
              </p:cNvSpPr>
              <p:nvPr/>
            </p:nvSpPr>
            <p:spPr bwMode="auto">
              <a:xfrm>
                <a:off x="4459" y="328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6" name="Oval 732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7" name="Oval 733"/>
              <p:cNvSpPr>
                <a:spLocks noChangeArrowheads="1"/>
              </p:cNvSpPr>
              <p:nvPr/>
            </p:nvSpPr>
            <p:spPr bwMode="auto">
              <a:xfrm>
                <a:off x="3819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8" name="Oval 734"/>
              <p:cNvSpPr>
                <a:spLocks noChangeArrowheads="1"/>
              </p:cNvSpPr>
              <p:nvPr/>
            </p:nvSpPr>
            <p:spPr bwMode="auto">
              <a:xfrm>
                <a:off x="4315" y="328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19" name="Oval 735"/>
              <p:cNvSpPr>
                <a:spLocks noChangeArrowheads="1"/>
              </p:cNvSpPr>
              <p:nvPr/>
            </p:nvSpPr>
            <p:spPr bwMode="auto">
              <a:xfrm>
                <a:off x="4459" y="309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0" name="Oval 736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1" name="Oval 737"/>
              <p:cNvSpPr>
                <a:spLocks noChangeArrowheads="1"/>
              </p:cNvSpPr>
              <p:nvPr/>
            </p:nvSpPr>
            <p:spPr bwMode="auto">
              <a:xfrm>
                <a:off x="4459" y="334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2" name="Oval 738"/>
              <p:cNvSpPr>
                <a:spLocks noChangeArrowheads="1"/>
              </p:cNvSpPr>
              <p:nvPr/>
            </p:nvSpPr>
            <p:spPr bwMode="auto">
              <a:xfrm>
                <a:off x="4315" y="322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3" name="Oval 739"/>
              <p:cNvSpPr>
                <a:spLocks noChangeArrowheads="1"/>
              </p:cNvSpPr>
              <p:nvPr/>
            </p:nvSpPr>
            <p:spPr bwMode="auto">
              <a:xfrm>
                <a:off x="4174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4" name="Oval 740"/>
              <p:cNvSpPr>
                <a:spLocks noChangeArrowheads="1"/>
              </p:cNvSpPr>
              <p:nvPr/>
            </p:nvSpPr>
            <p:spPr bwMode="auto">
              <a:xfrm>
                <a:off x="4315" y="309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5" name="Oval 741"/>
              <p:cNvSpPr>
                <a:spLocks noChangeArrowheads="1"/>
              </p:cNvSpPr>
              <p:nvPr/>
            </p:nvSpPr>
            <p:spPr bwMode="auto">
              <a:xfrm>
                <a:off x="4459" y="316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6" name="Oval 742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7" name="Oval 743"/>
              <p:cNvSpPr>
                <a:spLocks noChangeArrowheads="1"/>
              </p:cNvSpPr>
              <p:nvPr/>
            </p:nvSpPr>
            <p:spPr bwMode="auto">
              <a:xfrm>
                <a:off x="4387" y="322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8" name="Oval 744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29" name="Oval 745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0" name="Oval 746"/>
              <p:cNvSpPr>
                <a:spLocks noChangeArrowheads="1"/>
              </p:cNvSpPr>
              <p:nvPr/>
            </p:nvSpPr>
            <p:spPr bwMode="auto">
              <a:xfrm>
                <a:off x="4459" y="291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1" name="Oval 747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2" name="Oval 74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3" name="Oval 749"/>
              <p:cNvSpPr>
                <a:spLocks noChangeArrowheads="1"/>
              </p:cNvSpPr>
              <p:nvPr/>
            </p:nvSpPr>
            <p:spPr bwMode="auto">
              <a:xfrm>
                <a:off x="4459" y="30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4" name="Oval 750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5" name="Oval 751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6" name="Oval 752"/>
              <p:cNvSpPr>
                <a:spLocks noChangeArrowheads="1"/>
              </p:cNvSpPr>
              <p:nvPr/>
            </p:nvSpPr>
            <p:spPr bwMode="auto">
              <a:xfrm>
                <a:off x="4103" y="316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7" name="Oval 753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8" name="Oval 754"/>
              <p:cNvSpPr>
                <a:spLocks noChangeArrowheads="1"/>
              </p:cNvSpPr>
              <p:nvPr/>
            </p:nvSpPr>
            <p:spPr bwMode="auto">
              <a:xfrm>
                <a:off x="4387" y="328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39" name="Oval 755"/>
              <p:cNvSpPr>
                <a:spLocks noChangeArrowheads="1"/>
              </p:cNvSpPr>
              <p:nvPr/>
            </p:nvSpPr>
            <p:spPr bwMode="auto">
              <a:xfrm>
                <a:off x="3675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0" name="Oval 756"/>
              <p:cNvSpPr>
                <a:spLocks noChangeArrowheads="1"/>
              </p:cNvSpPr>
              <p:nvPr/>
            </p:nvSpPr>
            <p:spPr bwMode="auto">
              <a:xfrm>
                <a:off x="4387" y="3098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1" name="Oval 757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2" name="Oval 75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3" name="Oval 759"/>
              <p:cNvSpPr>
                <a:spLocks noChangeArrowheads="1"/>
              </p:cNvSpPr>
              <p:nvPr/>
            </p:nvSpPr>
            <p:spPr bwMode="auto">
              <a:xfrm>
                <a:off x="4246" y="328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4" name="Oval 760"/>
              <p:cNvSpPr>
                <a:spLocks noChangeArrowheads="1"/>
              </p:cNvSpPr>
              <p:nvPr/>
            </p:nvSpPr>
            <p:spPr bwMode="auto">
              <a:xfrm>
                <a:off x="4174" y="328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5" name="Oval 761"/>
              <p:cNvSpPr>
                <a:spLocks noChangeArrowheads="1"/>
              </p:cNvSpPr>
              <p:nvPr/>
            </p:nvSpPr>
            <p:spPr bwMode="auto">
              <a:xfrm>
                <a:off x="4387" y="29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6" name="Oval 762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7" name="Oval 763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8" name="Oval 764"/>
              <p:cNvSpPr>
                <a:spLocks noChangeArrowheads="1"/>
              </p:cNvSpPr>
              <p:nvPr/>
            </p:nvSpPr>
            <p:spPr bwMode="auto">
              <a:xfrm>
                <a:off x="4387" y="334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49" name="Oval 765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0" name="Oval 766"/>
              <p:cNvSpPr>
                <a:spLocks noChangeArrowheads="1"/>
              </p:cNvSpPr>
              <p:nvPr/>
            </p:nvSpPr>
            <p:spPr bwMode="auto">
              <a:xfrm>
                <a:off x="3675" y="3347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1" name="Oval 767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2" name="Oval 768"/>
              <p:cNvSpPr>
                <a:spLocks noChangeArrowheads="1"/>
              </p:cNvSpPr>
              <p:nvPr/>
            </p:nvSpPr>
            <p:spPr bwMode="auto">
              <a:xfrm>
                <a:off x="4387" y="3036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3" name="Oval 769"/>
              <p:cNvSpPr>
                <a:spLocks noChangeArrowheads="1"/>
              </p:cNvSpPr>
              <p:nvPr/>
            </p:nvSpPr>
            <p:spPr bwMode="auto">
              <a:xfrm>
                <a:off x="3675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4" name="Oval 770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5" name="Oval 771"/>
              <p:cNvSpPr>
                <a:spLocks noChangeArrowheads="1"/>
              </p:cNvSpPr>
              <p:nvPr/>
            </p:nvSpPr>
            <p:spPr bwMode="auto">
              <a:xfrm>
                <a:off x="4246" y="29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6" name="Oval 772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7" name="Oval 773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8" name="Oval 774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59" name="Oval 775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0" name="Oval 776"/>
              <p:cNvSpPr>
                <a:spLocks noChangeArrowheads="1"/>
              </p:cNvSpPr>
              <p:nvPr/>
            </p:nvSpPr>
            <p:spPr bwMode="auto">
              <a:xfrm>
                <a:off x="4459" y="29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1" name="Oval 777"/>
              <p:cNvSpPr>
                <a:spLocks noChangeArrowheads="1"/>
              </p:cNvSpPr>
              <p:nvPr/>
            </p:nvSpPr>
            <p:spPr bwMode="auto">
              <a:xfrm>
                <a:off x="4246" y="316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2" name="Oval 77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3" name="Oval 779"/>
              <p:cNvSpPr>
                <a:spLocks noChangeArrowheads="1"/>
              </p:cNvSpPr>
              <p:nvPr/>
            </p:nvSpPr>
            <p:spPr bwMode="auto">
              <a:xfrm>
                <a:off x="4387" y="29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4" name="Oval 780"/>
              <p:cNvSpPr>
                <a:spLocks noChangeArrowheads="1"/>
              </p:cNvSpPr>
              <p:nvPr/>
            </p:nvSpPr>
            <p:spPr bwMode="auto">
              <a:xfrm>
                <a:off x="3747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5" name="Oval 781"/>
              <p:cNvSpPr>
                <a:spLocks noChangeArrowheads="1"/>
              </p:cNvSpPr>
              <p:nvPr/>
            </p:nvSpPr>
            <p:spPr bwMode="auto">
              <a:xfrm>
                <a:off x="4315" y="316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6" name="Oval 782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7" name="Oval 783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8" name="Oval 784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69" name="Oval 785"/>
              <p:cNvSpPr>
                <a:spLocks noChangeArrowheads="1"/>
              </p:cNvSpPr>
              <p:nvPr/>
            </p:nvSpPr>
            <p:spPr bwMode="auto">
              <a:xfrm>
                <a:off x="3747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0" name="Oval 786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1" name="Oval 787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2" name="Oval 78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3" name="Oval 789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4" name="Oval 790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5" name="Oval 791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6" name="Oval 792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7" name="Oval 793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8" name="Oval 794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79" name="Oval 795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0" name="Oval 796"/>
              <p:cNvSpPr>
                <a:spLocks noChangeArrowheads="1"/>
              </p:cNvSpPr>
              <p:nvPr/>
            </p:nvSpPr>
            <p:spPr bwMode="auto">
              <a:xfrm>
                <a:off x="4387" y="2974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1" name="Oval 797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2" name="Oval 79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3" name="Oval 799"/>
              <p:cNvSpPr>
                <a:spLocks noChangeArrowheads="1"/>
              </p:cNvSpPr>
              <p:nvPr/>
            </p:nvSpPr>
            <p:spPr bwMode="auto">
              <a:xfrm>
                <a:off x="3819" y="322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4" name="Oval 800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5" name="Oval 801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6" name="Oval 802"/>
              <p:cNvSpPr>
                <a:spLocks noChangeArrowheads="1"/>
              </p:cNvSpPr>
              <p:nvPr/>
            </p:nvSpPr>
            <p:spPr bwMode="auto">
              <a:xfrm>
                <a:off x="3890" y="316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7" name="Oval 803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8" name="Oval 804"/>
              <p:cNvSpPr>
                <a:spLocks noChangeArrowheads="1"/>
              </p:cNvSpPr>
              <p:nvPr/>
            </p:nvSpPr>
            <p:spPr bwMode="auto">
              <a:xfrm>
                <a:off x="4315" y="3222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89" name="Oval 805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0" name="Oval 806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1" name="Oval 807"/>
              <p:cNvSpPr>
                <a:spLocks noChangeArrowheads="1"/>
              </p:cNvSpPr>
              <p:nvPr/>
            </p:nvSpPr>
            <p:spPr bwMode="auto">
              <a:xfrm>
                <a:off x="3890" y="3160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92" name="Oval 808"/>
              <p:cNvSpPr>
                <a:spLocks noChangeArrowheads="1"/>
              </p:cNvSpPr>
              <p:nvPr/>
            </p:nvSpPr>
            <p:spPr bwMode="auto">
              <a:xfrm>
                <a:off x="3606" y="3409"/>
                <a:ext cx="31" cy="31"/>
              </a:xfrm>
              <a:prstGeom prst="ellipse">
                <a:avLst/>
              </a:prstGeom>
              <a:solidFill>
                <a:srgbClr val="1A476F"/>
              </a:solidFill>
              <a:ln w="11113">
                <a:solidFill>
                  <a:srgbClr val="1A476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40968" name="Oval 810"/>
            <p:cNvSpPr>
              <a:spLocks noChangeArrowheads="1"/>
            </p:cNvSpPr>
            <p:nvPr/>
          </p:nvSpPr>
          <p:spPr bwMode="auto">
            <a:xfrm>
              <a:off x="3675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69" name="Oval 811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0" name="Oval 812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1" name="Oval 813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2" name="Oval 814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3" name="Oval 815"/>
            <p:cNvSpPr>
              <a:spLocks noChangeArrowheads="1"/>
            </p:cNvSpPr>
            <p:nvPr/>
          </p:nvSpPr>
          <p:spPr bwMode="auto">
            <a:xfrm>
              <a:off x="4387" y="3160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4" name="Oval 816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5" name="Oval 817"/>
            <p:cNvSpPr>
              <a:spLocks noChangeArrowheads="1"/>
            </p:cNvSpPr>
            <p:nvPr/>
          </p:nvSpPr>
          <p:spPr bwMode="auto">
            <a:xfrm>
              <a:off x="4459" y="2912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6" name="Oval 818"/>
            <p:cNvSpPr>
              <a:spLocks noChangeArrowheads="1"/>
            </p:cNvSpPr>
            <p:nvPr/>
          </p:nvSpPr>
          <p:spPr bwMode="auto">
            <a:xfrm>
              <a:off x="4459" y="2850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7" name="Oval 819"/>
            <p:cNvSpPr>
              <a:spLocks noChangeArrowheads="1"/>
            </p:cNvSpPr>
            <p:nvPr/>
          </p:nvSpPr>
          <p:spPr bwMode="auto">
            <a:xfrm>
              <a:off x="4246" y="3160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8" name="Oval 820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79" name="Oval 821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0" name="Oval 822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1" name="Oval 823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2" name="Oval 824"/>
            <p:cNvSpPr>
              <a:spLocks noChangeArrowheads="1"/>
            </p:cNvSpPr>
            <p:nvPr/>
          </p:nvSpPr>
          <p:spPr bwMode="auto">
            <a:xfrm>
              <a:off x="4387" y="2974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3" name="Oval 825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4" name="Oval 826"/>
            <p:cNvSpPr>
              <a:spLocks noChangeArrowheads="1"/>
            </p:cNvSpPr>
            <p:nvPr/>
          </p:nvSpPr>
          <p:spPr bwMode="auto">
            <a:xfrm>
              <a:off x="4315" y="3222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5" name="Oval 827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6" name="Oval 828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7" name="Oval 829"/>
            <p:cNvSpPr>
              <a:spLocks noChangeArrowheads="1"/>
            </p:cNvSpPr>
            <p:nvPr/>
          </p:nvSpPr>
          <p:spPr bwMode="auto">
            <a:xfrm>
              <a:off x="4103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8" name="Oval 830"/>
            <p:cNvSpPr>
              <a:spLocks noChangeArrowheads="1"/>
            </p:cNvSpPr>
            <p:nvPr/>
          </p:nvSpPr>
          <p:spPr bwMode="auto">
            <a:xfrm>
              <a:off x="4387" y="3347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89" name="Oval 831"/>
            <p:cNvSpPr>
              <a:spLocks noChangeArrowheads="1"/>
            </p:cNvSpPr>
            <p:nvPr/>
          </p:nvSpPr>
          <p:spPr bwMode="auto">
            <a:xfrm>
              <a:off x="4315" y="3347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0" name="Oval 832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1" name="Oval 833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2" name="Oval 834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3" name="Oval 835"/>
            <p:cNvSpPr>
              <a:spLocks noChangeArrowheads="1"/>
            </p:cNvSpPr>
            <p:nvPr/>
          </p:nvSpPr>
          <p:spPr bwMode="auto">
            <a:xfrm>
              <a:off x="4315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4" name="Oval 836"/>
            <p:cNvSpPr>
              <a:spLocks noChangeArrowheads="1"/>
            </p:cNvSpPr>
            <p:nvPr/>
          </p:nvSpPr>
          <p:spPr bwMode="auto">
            <a:xfrm>
              <a:off x="4315" y="3284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5" name="Oval 837"/>
            <p:cNvSpPr>
              <a:spLocks noChangeArrowheads="1"/>
            </p:cNvSpPr>
            <p:nvPr/>
          </p:nvSpPr>
          <p:spPr bwMode="auto">
            <a:xfrm>
              <a:off x="3675" y="3347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6" name="Oval 838"/>
            <p:cNvSpPr>
              <a:spLocks noChangeArrowheads="1"/>
            </p:cNvSpPr>
            <p:nvPr/>
          </p:nvSpPr>
          <p:spPr bwMode="auto">
            <a:xfrm>
              <a:off x="3819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7" name="Oval 839"/>
            <p:cNvSpPr>
              <a:spLocks noChangeArrowheads="1"/>
            </p:cNvSpPr>
            <p:nvPr/>
          </p:nvSpPr>
          <p:spPr bwMode="auto">
            <a:xfrm>
              <a:off x="3959" y="3409"/>
              <a:ext cx="32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8" name="Oval 840"/>
            <p:cNvSpPr>
              <a:spLocks noChangeArrowheads="1"/>
            </p:cNvSpPr>
            <p:nvPr/>
          </p:nvSpPr>
          <p:spPr bwMode="auto">
            <a:xfrm>
              <a:off x="3747" y="3284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999" name="Oval 841"/>
            <p:cNvSpPr>
              <a:spLocks noChangeArrowheads="1"/>
            </p:cNvSpPr>
            <p:nvPr/>
          </p:nvSpPr>
          <p:spPr bwMode="auto">
            <a:xfrm>
              <a:off x="3890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0" name="Oval 842"/>
            <p:cNvSpPr>
              <a:spLocks noChangeArrowheads="1"/>
            </p:cNvSpPr>
            <p:nvPr/>
          </p:nvSpPr>
          <p:spPr bwMode="auto">
            <a:xfrm>
              <a:off x="3747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1" name="Oval 843"/>
            <p:cNvSpPr>
              <a:spLocks noChangeArrowheads="1"/>
            </p:cNvSpPr>
            <p:nvPr/>
          </p:nvSpPr>
          <p:spPr bwMode="auto">
            <a:xfrm>
              <a:off x="4315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2" name="Oval 844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3" name="Oval 845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4" name="Oval 846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5" name="Oval 847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6" name="Oval 848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7" name="Oval 849"/>
            <p:cNvSpPr>
              <a:spLocks noChangeArrowheads="1"/>
            </p:cNvSpPr>
            <p:nvPr/>
          </p:nvSpPr>
          <p:spPr bwMode="auto">
            <a:xfrm>
              <a:off x="3959" y="3409"/>
              <a:ext cx="32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8" name="Oval 850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09" name="Oval 851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0" name="Oval 852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1" name="Oval 853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2" name="Oval 854"/>
            <p:cNvSpPr>
              <a:spLocks noChangeArrowheads="1"/>
            </p:cNvSpPr>
            <p:nvPr/>
          </p:nvSpPr>
          <p:spPr bwMode="auto">
            <a:xfrm>
              <a:off x="4387" y="3098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3" name="Oval 855"/>
            <p:cNvSpPr>
              <a:spLocks noChangeArrowheads="1"/>
            </p:cNvSpPr>
            <p:nvPr/>
          </p:nvSpPr>
          <p:spPr bwMode="auto">
            <a:xfrm>
              <a:off x="4174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4" name="Oval 856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5" name="Oval 857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6" name="Oval 858"/>
            <p:cNvSpPr>
              <a:spLocks noChangeArrowheads="1"/>
            </p:cNvSpPr>
            <p:nvPr/>
          </p:nvSpPr>
          <p:spPr bwMode="auto">
            <a:xfrm>
              <a:off x="4315" y="2974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7" name="Oval 859"/>
            <p:cNvSpPr>
              <a:spLocks noChangeArrowheads="1"/>
            </p:cNvSpPr>
            <p:nvPr/>
          </p:nvSpPr>
          <p:spPr bwMode="auto">
            <a:xfrm>
              <a:off x="3819" y="3284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8" name="Oval 860"/>
            <p:cNvSpPr>
              <a:spLocks noChangeArrowheads="1"/>
            </p:cNvSpPr>
            <p:nvPr/>
          </p:nvSpPr>
          <p:spPr bwMode="auto">
            <a:xfrm>
              <a:off x="3890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19" name="Oval 861"/>
            <p:cNvSpPr>
              <a:spLocks noChangeArrowheads="1"/>
            </p:cNvSpPr>
            <p:nvPr/>
          </p:nvSpPr>
          <p:spPr bwMode="auto">
            <a:xfrm>
              <a:off x="4315" y="3160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0" name="Oval 862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1" name="Oval 863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2" name="Oval 864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3" name="Oval 865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4" name="Oval 866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5" name="Oval 867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6" name="Oval 868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7" name="Oval 869"/>
            <p:cNvSpPr>
              <a:spLocks noChangeArrowheads="1"/>
            </p:cNvSpPr>
            <p:nvPr/>
          </p:nvSpPr>
          <p:spPr bwMode="auto">
            <a:xfrm>
              <a:off x="3747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8" name="Oval 870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29" name="Oval 871"/>
            <p:cNvSpPr>
              <a:spLocks noChangeArrowheads="1"/>
            </p:cNvSpPr>
            <p:nvPr/>
          </p:nvSpPr>
          <p:spPr bwMode="auto">
            <a:xfrm>
              <a:off x="4174" y="3284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0" name="Oval 872"/>
            <p:cNvSpPr>
              <a:spLocks noChangeArrowheads="1"/>
            </p:cNvSpPr>
            <p:nvPr/>
          </p:nvSpPr>
          <p:spPr bwMode="auto">
            <a:xfrm>
              <a:off x="4530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1" name="Oval 873"/>
            <p:cNvSpPr>
              <a:spLocks noChangeArrowheads="1"/>
            </p:cNvSpPr>
            <p:nvPr/>
          </p:nvSpPr>
          <p:spPr bwMode="auto">
            <a:xfrm>
              <a:off x="4387" y="3347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2" name="Oval 874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3" name="Oval 875"/>
            <p:cNvSpPr>
              <a:spLocks noChangeArrowheads="1"/>
            </p:cNvSpPr>
            <p:nvPr/>
          </p:nvSpPr>
          <p:spPr bwMode="auto">
            <a:xfrm>
              <a:off x="4174" y="3347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4" name="Oval 876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5" name="Oval 877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6" name="Oval 878"/>
            <p:cNvSpPr>
              <a:spLocks noChangeArrowheads="1"/>
            </p:cNvSpPr>
            <p:nvPr/>
          </p:nvSpPr>
          <p:spPr bwMode="auto">
            <a:xfrm>
              <a:off x="3819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7" name="Oval 879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8" name="Oval 880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39" name="Oval 881"/>
            <p:cNvSpPr>
              <a:spLocks noChangeArrowheads="1"/>
            </p:cNvSpPr>
            <p:nvPr/>
          </p:nvSpPr>
          <p:spPr bwMode="auto">
            <a:xfrm>
              <a:off x="3675" y="3347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40" name="Oval 882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41" name="Oval 883"/>
            <p:cNvSpPr>
              <a:spLocks noChangeArrowheads="1"/>
            </p:cNvSpPr>
            <p:nvPr/>
          </p:nvSpPr>
          <p:spPr bwMode="auto">
            <a:xfrm>
              <a:off x="3606" y="3409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42" name="Oval 884"/>
            <p:cNvSpPr>
              <a:spLocks noChangeArrowheads="1"/>
            </p:cNvSpPr>
            <p:nvPr/>
          </p:nvSpPr>
          <p:spPr bwMode="auto">
            <a:xfrm>
              <a:off x="4600" y="2912"/>
              <a:ext cx="31" cy="31"/>
            </a:xfrm>
            <a:prstGeom prst="ellipse">
              <a:avLst/>
            </a:prstGeom>
            <a:solidFill>
              <a:srgbClr val="1A476F"/>
            </a:solidFill>
            <a:ln w="11113">
              <a:solidFill>
                <a:srgbClr val="1A476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43" name="Line 885"/>
            <p:cNvSpPr>
              <a:spLocks noChangeShapeType="1"/>
            </p:cNvSpPr>
            <p:nvPr/>
          </p:nvSpPr>
          <p:spPr bwMode="auto">
            <a:xfrm flipV="1">
              <a:off x="1241" y="1352"/>
              <a:ext cx="1" cy="97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44" name="Line 886"/>
            <p:cNvSpPr>
              <a:spLocks noChangeShapeType="1"/>
            </p:cNvSpPr>
            <p:nvPr/>
          </p:nvSpPr>
          <p:spPr bwMode="auto">
            <a:xfrm flipH="1">
              <a:off x="1210" y="2272"/>
              <a:ext cx="31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45" name="Rectangle 887"/>
            <p:cNvSpPr>
              <a:spLocks noChangeArrowheads="1"/>
            </p:cNvSpPr>
            <p:nvPr/>
          </p:nvSpPr>
          <p:spPr bwMode="auto">
            <a:xfrm rot="-5400000">
              <a:off x="1116" y="2219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1046" name="Line 888"/>
            <p:cNvSpPr>
              <a:spLocks noChangeShapeType="1"/>
            </p:cNvSpPr>
            <p:nvPr/>
          </p:nvSpPr>
          <p:spPr bwMode="auto">
            <a:xfrm flipH="1">
              <a:off x="1210" y="1868"/>
              <a:ext cx="31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47" name="Rectangle 889"/>
            <p:cNvSpPr>
              <a:spLocks noChangeArrowheads="1"/>
            </p:cNvSpPr>
            <p:nvPr/>
          </p:nvSpPr>
          <p:spPr bwMode="auto">
            <a:xfrm rot="-5400000">
              <a:off x="1105" y="1815"/>
              <a:ext cx="10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.5</a:t>
              </a:r>
              <a:endParaRPr lang="en-US"/>
            </a:p>
          </p:txBody>
        </p:sp>
        <p:sp>
          <p:nvSpPr>
            <p:cNvPr id="41048" name="Line 890"/>
            <p:cNvSpPr>
              <a:spLocks noChangeShapeType="1"/>
            </p:cNvSpPr>
            <p:nvPr/>
          </p:nvSpPr>
          <p:spPr bwMode="auto">
            <a:xfrm flipH="1">
              <a:off x="1210" y="1467"/>
              <a:ext cx="31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49" name="Rectangle 891"/>
            <p:cNvSpPr>
              <a:spLocks noChangeArrowheads="1"/>
            </p:cNvSpPr>
            <p:nvPr/>
          </p:nvSpPr>
          <p:spPr bwMode="auto">
            <a:xfrm rot="-5400000">
              <a:off x="1117" y="141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1050" name="Line 892"/>
            <p:cNvSpPr>
              <a:spLocks noChangeShapeType="1"/>
            </p:cNvSpPr>
            <p:nvPr/>
          </p:nvSpPr>
          <p:spPr bwMode="auto">
            <a:xfrm flipV="1">
              <a:off x="1241" y="2506"/>
              <a:ext cx="1" cy="96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51" name="Line 893"/>
            <p:cNvSpPr>
              <a:spLocks noChangeShapeType="1"/>
            </p:cNvSpPr>
            <p:nvPr/>
          </p:nvSpPr>
          <p:spPr bwMode="auto">
            <a:xfrm flipH="1">
              <a:off x="1210" y="3425"/>
              <a:ext cx="31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52" name="Rectangle 894"/>
            <p:cNvSpPr>
              <a:spLocks noChangeArrowheads="1"/>
            </p:cNvSpPr>
            <p:nvPr/>
          </p:nvSpPr>
          <p:spPr bwMode="auto">
            <a:xfrm rot="-5400000">
              <a:off x="1116" y="3372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1053" name="Line 895"/>
            <p:cNvSpPr>
              <a:spLocks noChangeShapeType="1"/>
            </p:cNvSpPr>
            <p:nvPr/>
          </p:nvSpPr>
          <p:spPr bwMode="auto">
            <a:xfrm flipH="1">
              <a:off x="1210" y="3022"/>
              <a:ext cx="31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54" name="Rectangle 896"/>
            <p:cNvSpPr>
              <a:spLocks noChangeArrowheads="1"/>
            </p:cNvSpPr>
            <p:nvPr/>
          </p:nvSpPr>
          <p:spPr bwMode="auto">
            <a:xfrm rot="-5400000">
              <a:off x="1104" y="2968"/>
              <a:ext cx="10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.5</a:t>
              </a:r>
              <a:endParaRPr lang="en-US"/>
            </a:p>
          </p:txBody>
        </p:sp>
        <p:sp>
          <p:nvSpPr>
            <p:cNvPr id="41055" name="Line 897"/>
            <p:cNvSpPr>
              <a:spLocks noChangeShapeType="1"/>
            </p:cNvSpPr>
            <p:nvPr/>
          </p:nvSpPr>
          <p:spPr bwMode="auto">
            <a:xfrm flipH="1">
              <a:off x="1210" y="2618"/>
              <a:ext cx="31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56" name="Rectangle 898"/>
            <p:cNvSpPr>
              <a:spLocks noChangeArrowheads="1"/>
            </p:cNvSpPr>
            <p:nvPr/>
          </p:nvSpPr>
          <p:spPr bwMode="auto">
            <a:xfrm rot="-5400000">
              <a:off x="1116" y="2565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1057" name="Line 899"/>
            <p:cNvSpPr>
              <a:spLocks noChangeShapeType="1"/>
            </p:cNvSpPr>
            <p:nvPr/>
          </p:nvSpPr>
          <p:spPr bwMode="auto">
            <a:xfrm>
              <a:off x="1241" y="3475"/>
              <a:ext cx="1097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58" name="Line 900"/>
            <p:cNvSpPr>
              <a:spLocks noChangeShapeType="1"/>
            </p:cNvSpPr>
            <p:nvPr/>
          </p:nvSpPr>
          <p:spPr bwMode="auto">
            <a:xfrm>
              <a:off x="1291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59" name="Rectangle 901"/>
            <p:cNvSpPr>
              <a:spLocks noChangeArrowheads="1"/>
            </p:cNvSpPr>
            <p:nvPr/>
          </p:nvSpPr>
          <p:spPr bwMode="auto">
            <a:xfrm>
              <a:off x="1252" y="352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1060" name="Line 902"/>
            <p:cNvSpPr>
              <a:spLocks noChangeShapeType="1"/>
            </p:cNvSpPr>
            <p:nvPr/>
          </p:nvSpPr>
          <p:spPr bwMode="auto">
            <a:xfrm>
              <a:off x="1755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61" name="Rectangle 903"/>
            <p:cNvSpPr>
              <a:spLocks noChangeArrowheads="1"/>
            </p:cNvSpPr>
            <p:nvPr/>
          </p:nvSpPr>
          <p:spPr bwMode="auto">
            <a:xfrm>
              <a:off x="1704" y="3523"/>
              <a:ext cx="10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.5</a:t>
              </a:r>
              <a:endParaRPr lang="en-US"/>
            </a:p>
          </p:txBody>
        </p:sp>
        <p:sp>
          <p:nvSpPr>
            <p:cNvPr id="41062" name="Line 904"/>
            <p:cNvSpPr>
              <a:spLocks noChangeShapeType="1"/>
            </p:cNvSpPr>
            <p:nvPr/>
          </p:nvSpPr>
          <p:spPr bwMode="auto">
            <a:xfrm>
              <a:off x="2216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63" name="Rectangle 905"/>
            <p:cNvSpPr>
              <a:spLocks noChangeArrowheads="1"/>
            </p:cNvSpPr>
            <p:nvPr/>
          </p:nvSpPr>
          <p:spPr bwMode="auto">
            <a:xfrm>
              <a:off x="2177" y="352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1064" name="Line 906"/>
            <p:cNvSpPr>
              <a:spLocks noChangeShapeType="1"/>
            </p:cNvSpPr>
            <p:nvPr/>
          </p:nvSpPr>
          <p:spPr bwMode="auto">
            <a:xfrm>
              <a:off x="2407" y="3475"/>
              <a:ext cx="109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65" name="Line 907"/>
            <p:cNvSpPr>
              <a:spLocks noChangeShapeType="1"/>
            </p:cNvSpPr>
            <p:nvPr/>
          </p:nvSpPr>
          <p:spPr bwMode="auto">
            <a:xfrm>
              <a:off x="2457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66" name="Rectangle 908"/>
            <p:cNvSpPr>
              <a:spLocks noChangeArrowheads="1"/>
            </p:cNvSpPr>
            <p:nvPr/>
          </p:nvSpPr>
          <p:spPr bwMode="auto">
            <a:xfrm>
              <a:off x="2418" y="352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1067" name="Line 909"/>
            <p:cNvSpPr>
              <a:spLocks noChangeShapeType="1"/>
            </p:cNvSpPr>
            <p:nvPr/>
          </p:nvSpPr>
          <p:spPr bwMode="auto">
            <a:xfrm>
              <a:off x="2918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68" name="Rectangle 910"/>
            <p:cNvSpPr>
              <a:spLocks noChangeArrowheads="1"/>
            </p:cNvSpPr>
            <p:nvPr/>
          </p:nvSpPr>
          <p:spPr bwMode="auto">
            <a:xfrm>
              <a:off x="2867" y="3523"/>
              <a:ext cx="10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.5</a:t>
              </a:r>
              <a:endParaRPr lang="en-US"/>
            </a:p>
          </p:txBody>
        </p:sp>
        <p:sp>
          <p:nvSpPr>
            <p:cNvPr id="41069" name="Line 911"/>
            <p:cNvSpPr>
              <a:spLocks noChangeShapeType="1"/>
            </p:cNvSpPr>
            <p:nvPr/>
          </p:nvSpPr>
          <p:spPr bwMode="auto">
            <a:xfrm>
              <a:off x="3381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70" name="Rectangle 912"/>
            <p:cNvSpPr>
              <a:spLocks noChangeArrowheads="1"/>
            </p:cNvSpPr>
            <p:nvPr/>
          </p:nvSpPr>
          <p:spPr bwMode="auto">
            <a:xfrm>
              <a:off x="3342" y="352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1071" name="Line 913"/>
            <p:cNvSpPr>
              <a:spLocks noChangeShapeType="1"/>
            </p:cNvSpPr>
            <p:nvPr/>
          </p:nvSpPr>
          <p:spPr bwMode="auto">
            <a:xfrm>
              <a:off x="3573" y="3475"/>
              <a:ext cx="109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72" name="Line 914"/>
            <p:cNvSpPr>
              <a:spLocks noChangeShapeType="1"/>
            </p:cNvSpPr>
            <p:nvPr/>
          </p:nvSpPr>
          <p:spPr bwMode="auto">
            <a:xfrm>
              <a:off x="3623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73" name="Rectangle 915"/>
            <p:cNvSpPr>
              <a:spLocks noChangeArrowheads="1"/>
            </p:cNvSpPr>
            <p:nvPr/>
          </p:nvSpPr>
          <p:spPr bwMode="auto">
            <a:xfrm>
              <a:off x="3584" y="352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1074" name="Line 916"/>
            <p:cNvSpPr>
              <a:spLocks noChangeShapeType="1"/>
            </p:cNvSpPr>
            <p:nvPr/>
          </p:nvSpPr>
          <p:spPr bwMode="auto">
            <a:xfrm>
              <a:off x="4084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75" name="Rectangle 917"/>
            <p:cNvSpPr>
              <a:spLocks noChangeArrowheads="1"/>
            </p:cNvSpPr>
            <p:nvPr/>
          </p:nvSpPr>
          <p:spPr bwMode="auto">
            <a:xfrm>
              <a:off x="4033" y="3523"/>
              <a:ext cx="10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.5</a:t>
              </a:r>
              <a:endParaRPr lang="en-US"/>
            </a:p>
          </p:txBody>
        </p:sp>
        <p:sp>
          <p:nvSpPr>
            <p:cNvPr id="41076" name="Line 918"/>
            <p:cNvSpPr>
              <a:spLocks noChangeShapeType="1"/>
            </p:cNvSpPr>
            <p:nvPr/>
          </p:nvSpPr>
          <p:spPr bwMode="auto">
            <a:xfrm>
              <a:off x="4547" y="3475"/>
              <a:ext cx="1" cy="3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41077" name="Rectangle 919"/>
            <p:cNvSpPr>
              <a:spLocks noChangeArrowheads="1"/>
            </p:cNvSpPr>
            <p:nvPr/>
          </p:nvSpPr>
          <p:spPr bwMode="auto">
            <a:xfrm>
              <a:off x="4508" y="3523"/>
              <a:ext cx="7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1078" name="Rectangle 920"/>
            <p:cNvSpPr>
              <a:spLocks noChangeArrowheads="1"/>
            </p:cNvSpPr>
            <p:nvPr/>
          </p:nvSpPr>
          <p:spPr bwMode="auto">
            <a:xfrm>
              <a:off x="1241" y="1238"/>
              <a:ext cx="1094" cy="112"/>
            </a:xfrm>
            <a:prstGeom prst="rect">
              <a:avLst/>
            </a:prstGeom>
            <a:solidFill>
              <a:srgbClr val="D9E6EB"/>
            </a:solidFill>
            <a:ln w="7938">
              <a:solidFill>
                <a:srgbClr val="D9E6E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79" name="Rectangle 921"/>
            <p:cNvSpPr>
              <a:spLocks noChangeArrowheads="1"/>
            </p:cNvSpPr>
            <p:nvPr/>
          </p:nvSpPr>
          <p:spPr bwMode="auto">
            <a:xfrm>
              <a:off x="1741" y="1241"/>
              <a:ext cx="232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INIAP</a:t>
              </a:r>
              <a:endParaRPr lang="en-US"/>
            </a:p>
          </p:txBody>
        </p:sp>
        <p:sp>
          <p:nvSpPr>
            <p:cNvPr id="41080" name="Rectangle 922"/>
            <p:cNvSpPr>
              <a:spLocks noChangeArrowheads="1"/>
            </p:cNvSpPr>
            <p:nvPr/>
          </p:nvSpPr>
          <p:spPr bwMode="auto">
            <a:xfrm>
              <a:off x="2407" y="1238"/>
              <a:ext cx="1094" cy="112"/>
            </a:xfrm>
            <a:prstGeom prst="rect">
              <a:avLst/>
            </a:prstGeom>
            <a:solidFill>
              <a:srgbClr val="D9E6EB"/>
            </a:solidFill>
            <a:ln w="7938">
              <a:solidFill>
                <a:srgbClr val="D9E6E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81" name="Rectangle 923"/>
            <p:cNvSpPr>
              <a:spLocks noChangeArrowheads="1"/>
            </p:cNvSpPr>
            <p:nvPr/>
          </p:nvSpPr>
          <p:spPr bwMode="auto">
            <a:xfrm>
              <a:off x="2736" y="1248"/>
              <a:ext cx="576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UNORCAC</a:t>
              </a:r>
              <a:endParaRPr lang="en-US"/>
            </a:p>
          </p:txBody>
        </p:sp>
        <p:sp>
          <p:nvSpPr>
            <p:cNvPr id="41082" name="Rectangle 924"/>
            <p:cNvSpPr>
              <a:spLocks noChangeArrowheads="1"/>
            </p:cNvSpPr>
            <p:nvPr/>
          </p:nvSpPr>
          <p:spPr bwMode="auto">
            <a:xfrm>
              <a:off x="3573" y="1238"/>
              <a:ext cx="1093" cy="112"/>
            </a:xfrm>
            <a:prstGeom prst="rect">
              <a:avLst/>
            </a:prstGeom>
            <a:solidFill>
              <a:srgbClr val="D9E6EB"/>
            </a:solidFill>
            <a:ln w="7938">
              <a:solidFill>
                <a:srgbClr val="D9E6E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83" name="Rectangle 925"/>
            <p:cNvSpPr>
              <a:spLocks noChangeArrowheads="1"/>
            </p:cNvSpPr>
            <p:nvPr/>
          </p:nvSpPr>
          <p:spPr bwMode="auto">
            <a:xfrm>
              <a:off x="4072" y="1241"/>
              <a:ext cx="273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CRIBA</a:t>
              </a:r>
              <a:endParaRPr lang="en-US"/>
            </a:p>
          </p:txBody>
        </p:sp>
        <p:sp>
          <p:nvSpPr>
            <p:cNvPr id="41084" name="Rectangle 926"/>
            <p:cNvSpPr>
              <a:spLocks noChangeArrowheads="1"/>
            </p:cNvSpPr>
            <p:nvPr/>
          </p:nvSpPr>
          <p:spPr bwMode="auto">
            <a:xfrm>
              <a:off x="1241" y="2391"/>
              <a:ext cx="1094" cy="112"/>
            </a:xfrm>
            <a:prstGeom prst="rect">
              <a:avLst/>
            </a:prstGeom>
            <a:solidFill>
              <a:srgbClr val="D9E6EB"/>
            </a:solidFill>
            <a:ln w="7938">
              <a:solidFill>
                <a:srgbClr val="D9E6E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85" name="Rectangle 927"/>
            <p:cNvSpPr>
              <a:spLocks noChangeArrowheads="1"/>
            </p:cNvSpPr>
            <p:nvPr/>
          </p:nvSpPr>
          <p:spPr bwMode="auto">
            <a:xfrm>
              <a:off x="1741" y="2395"/>
              <a:ext cx="212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ITDG</a:t>
              </a:r>
              <a:endParaRPr lang="en-US"/>
            </a:p>
          </p:txBody>
        </p:sp>
        <p:sp>
          <p:nvSpPr>
            <p:cNvPr id="41086" name="Rectangle 928"/>
            <p:cNvSpPr>
              <a:spLocks noChangeArrowheads="1"/>
            </p:cNvSpPr>
            <p:nvPr/>
          </p:nvSpPr>
          <p:spPr bwMode="auto">
            <a:xfrm>
              <a:off x="2407" y="2391"/>
              <a:ext cx="1094" cy="112"/>
            </a:xfrm>
            <a:prstGeom prst="rect">
              <a:avLst/>
            </a:prstGeom>
            <a:solidFill>
              <a:srgbClr val="D9E6EB"/>
            </a:solidFill>
            <a:ln w="7938">
              <a:solidFill>
                <a:srgbClr val="D9E6E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87" name="Rectangle 929"/>
            <p:cNvSpPr>
              <a:spLocks noChangeArrowheads="1"/>
            </p:cNvSpPr>
            <p:nvPr/>
          </p:nvSpPr>
          <p:spPr bwMode="auto">
            <a:xfrm>
              <a:off x="2907" y="2395"/>
              <a:ext cx="386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Bioversity</a:t>
              </a:r>
              <a:endParaRPr lang="en-US"/>
            </a:p>
          </p:txBody>
        </p:sp>
        <p:sp>
          <p:nvSpPr>
            <p:cNvPr id="41088" name="Rectangle 930"/>
            <p:cNvSpPr>
              <a:spLocks noChangeArrowheads="1"/>
            </p:cNvSpPr>
            <p:nvPr/>
          </p:nvSpPr>
          <p:spPr bwMode="auto">
            <a:xfrm>
              <a:off x="3573" y="2391"/>
              <a:ext cx="1093" cy="112"/>
            </a:xfrm>
            <a:prstGeom prst="rect">
              <a:avLst/>
            </a:prstGeom>
            <a:solidFill>
              <a:srgbClr val="D9E6EB"/>
            </a:solidFill>
            <a:ln w="7938">
              <a:solidFill>
                <a:srgbClr val="D9E6E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089" name="Rectangle 931"/>
            <p:cNvSpPr>
              <a:spLocks noChangeArrowheads="1"/>
            </p:cNvSpPr>
            <p:nvPr/>
          </p:nvSpPr>
          <p:spPr bwMode="auto">
            <a:xfrm>
              <a:off x="4072" y="2395"/>
              <a:ext cx="520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SINARGEAA</a:t>
              </a:r>
              <a:endParaRPr lang="en-US"/>
            </a:p>
          </p:txBody>
        </p:sp>
        <p:sp>
          <p:nvSpPr>
            <p:cNvPr id="41090" name="Rectangle 932"/>
            <p:cNvSpPr>
              <a:spLocks noChangeArrowheads="1"/>
            </p:cNvSpPr>
            <p:nvPr/>
          </p:nvSpPr>
          <p:spPr bwMode="auto">
            <a:xfrm rot="-5400000">
              <a:off x="631" y="2365"/>
              <a:ext cx="772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Rate of adoption</a:t>
              </a:r>
              <a:endParaRPr lang="en-US"/>
            </a:p>
          </p:txBody>
        </p:sp>
        <p:sp>
          <p:nvSpPr>
            <p:cNvPr id="41091" name="Rectangle 933"/>
            <p:cNvSpPr>
              <a:spLocks noChangeArrowheads="1"/>
            </p:cNvSpPr>
            <p:nvPr/>
          </p:nvSpPr>
          <p:spPr bwMode="auto">
            <a:xfrm>
              <a:off x="2654" y="3640"/>
              <a:ext cx="936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Rate of participation</a:t>
              </a:r>
              <a:endParaRPr lang="en-US"/>
            </a:p>
          </p:txBody>
        </p:sp>
        <p:sp>
          <p:nvSpPr>
            <p:cNvPr id="41092" name="Rectangle 934"/>
            <p:cNvSpPr>
              <a:spLocks noChangeArrowheads="1"/>
            </p:cNvSpPr>
            <p:nvPr/>
          </p:nvSpPr>
          <p:spPr bwMode="auto">
            <a:xfrm>
              <a:off x="1081" y="3761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Measurable indicators: Example from Bolivia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Arrow Connector 2"/>
          <p:cNvCxnSpPr/>
          <p:nvPr/>
        </p:nvCxnSpPr>
        <p:spPr bwMode="gray">
          <a:xfrm>
            <a:off x="3206750" y="5040313"/>
            <a:ext cx="47132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 bwMode="gray">
          <a:xfrm flipH="1" flipV="1">
            <a:off x="4965700" y="2701925"/>
            <a:ext cx="69850" cy="2338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 bwMode="gray">
          <a:xfrm flipH="1">
            <a:off x="2362200" y="5040313"/>
            <a:ext cx="844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 bwMode="gray">
          <a:xfrm>
            <a:off x="3154363" y="2832100"/>
            <a:ext cx="1878012" cy="1811338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990" name="TextBox 14"/>
          <p:cNvSpPr txBox="1">
            <a:spLocks noChangeArrowheads="1"/>
          </p:cNvSpPr>
          <p:nvPr/>
        </p:nvSpPr>
        <p:spPr bwMode="gray">
          <a:xfrm>
            <a:off x="1752600" y="5334000"/>
            <a:ext cx="3421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Public Benefits</a:t>
            </a:r>
            <a:r>
              <a:rPr lang="en-US">
                <a:latin typeface="Calibri" pitchFamily="34" charset="0"/>
              </a:rPr>
              <a:t>: Location in area of</a:t>
            </a:r>
          </a:p>
          <a:p>
            <a:pPr algn="ctr"/>
            <a:r>
              <a:rPr lang="en-US">
                <a:latin typeface="Calibri" pitchFamily="34" charset="0"/>
              </a:rPr>
              <a:t>high genetic diversity</a:t>
            </a:r>
          </a:p>
        </p:txBody>
      </p:sp>
      <p:sp>
        <p:nvSpPr>
          <p:cNvPr id="8" name="5-Point Star 7"/>
          <p:cNvSpPr/>
          <p:nvPr/>
        </p:nvSpPr>
        <p:spPr bwMode="gray">
          <a:xfrm>
            <a:off x="5668963" y="3338513"/>
            <a:ext cx="141287" cy="1428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9" name="Straight Connector 8"/>
          <p:cNvCxnSpPr/>
          <p:nvPr/>
        </p:nvCxnSpPr>
        <p:spPr bwMode="gray">
          <a:xfrm flipH="1">
            <a:off x="4965700" y="3409950"/>
            <a:ext cx="773113" cy="15875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gray">
          <a:xfrm>
            <a:off x="5738813" y="3409950"/>
            <a:ext cx="44450" cy="1630363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4" name="Rectangle 22"/>
          <p:cNvSpPr>
            <a:spLocks noChangeArrowheads="1"/>
          </p:cNvSpPr>
          <p:nvPr/>
        </p:nvSpPr>
        <p:spPr bwMode="gray">
          <a:xfrm>
            <a:off x="5486400" y="5181600"/>
            <a:ext cx="20399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alibri" pitchFamily="34" charset="0"/>
              </a:rPr>
              <a:t>Private Benefits</a:t>
            </a:r>
            <a:r>
              <a:rPr lang="en-US" sz="1600">
                <a:latin typeface="Calibri" pitchFamily="34" charset="0"/>
              </a:rPr>
              <a:t>: Quantity of quinoa &amp; cañahua  produced for self-consumption &amp; for sale or gross revenue from sale</a:t>
            </a:r>
          </a:p>
        </p:txBody>
      </p:sp>
      <p:cxnSp>
        <p:nvCxnSpPr>
          <p:cNvPr id="12" name="Straight Arrow Connector 11"/>
          <p:cNvCxnSpPr/>
          <p:nvPr/>
        </p:nvCxnSpPr>
        <p:spPr bwMode="gray">
          <a:xfrm flipH="1">
            <a:off x="3346450" y="3409950"/>
            <a:ext cx="161925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gray">
          <a:xfrm>
            <a:off x="3346450" y="3409950"/>
            <a:ext cx="44450" cy="1630363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gray">
          <a:xfrm>
            <a:off x="3206750" y="5040313"/>
            <a:ext cx="47132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gray">
          <a:xfrm flipH="1" flipV="1">
            <a:off x="4965700" y="2701925"/>
            <a:ext cx="69850" cy="2338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gray">
          <a:xfrm flipH="1">
            <a:off x="2362200" y="5040313"/>
            <a:ext cx="844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 bwMode="gray">
          <a:xfrm>
            <a:off x="3154363" y="2832100"/>
            <a:ext cx="1878012" cy="1811338"/>
          </a:xfrm>
          <a:custGeom>
            <a:avLst/>
            <a:gdLst>
              <a:gd name="connsiteX0" fmla="*/ 2035834 w 2035834"/>
              <a:gd name="connsiteY0" fmla="*/ 1949570 h 1949570"/>
              <a:gd name="connsiteX1" fmla="*/ 1242203 w 2035834"/>
              <a:gd name="connsiteY1" fmla="*/ 1768415 h 1949570"/>
              <a:gd name="connsiteX2" fmla="*/ 448573 w 2035834"/>
              <a:gd name="connsiteY2" fmla="*/ 1155940 h 1949570"/>
              <a:gd name="connsiteX3" fmla="*/ 0 w 2035834"/>
              <a:gd name="connsiteY3" fmla="*/ 0 h 194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5834" h="1949570">
                <a:moveTo>
                  <a:pt x="2035834" y="1949570"/>
                </a:moveTo>
                <a:cubicBezTo>
                  <a:pt x="1771290" y="1925128"/>
                  <a:pt x="1506746" y="1900687"/>
                  <a:pt x="1242203" y="1768415"/>
                </a:cubicBezTo>
                <a:cubicBezTo>
                  <a:pt x="977660" y="1636143"/>
                  <a:pt x="655607" y="1450676"/>
                  <a:pt x="448573" y="1155940"/>
                </a:cubicBezTo>
                <a:cubicBezTo>
                  <a:pt x="241539" y="861204"/>
                  <a:pt x="120769" y="430602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5-Point Star 17"/>
          <p:cNvSpPr/>
          <p:nvPr/>
        </p:nvSpPr>
        <p:spPr bwMode="gray">
          <a:xfrm>
            <a:off x="5668963" y="3409950"/>
            <a:ext cx="211137" cy="7143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" name="Straight Connector 18"/>
          <p:cNvCxnSpPr/>
          <p:nvPr/>
        </p:nvCxnSpPr>
        <p:spPr bwMode="gray">
          <a:xfrm flipH="1">
            <a:off x="4965700" y="3409950"/>
            <a:ext cx="773113" cy="15875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gray">
          <a:xfrm>
            <a:off x="5738813" y="3409950"/>
            <a:ext cx="44450" cy="1630363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gray">
          <a:xfrm flipH="1">
            <a:off x="3346450" y="3409950"/>
            <a:ext cx="161925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gray">
          <a:xfrm>
            <a:off x="3346450" y="3409950"/>
            <a:ext cx="44450" cy="1630363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5-Point Star 22"/>
          <p:cNvSpPr/>
          <p:nvPr/>
        </p:nvSpPr>
        <p:spPr bwMode="gray">
          <a:xfrm>
            <a:off x="7146925" y="4260850"/>
            <a:ext cx="139700" cy="1412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 bwMode="gray">
          <a:xfrm flipH="1">
            <a:off x="5035550" y="4330700"/>
            <a:ext cx="2111375" cy="174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gray">
          <a:xfrm flipH="1">
            <a:off x="4051300" y="4330700"/>
            <a:ext cx="9144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 bwMode="gray">
          <a:xfrm>
            <a:off x="4051300" y="4330700"/>
            <a:ext cx="0" cy="709613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 bwMode="gray">
          <a:xfrm>
            <a:off x="7216775" y="4330700"/>
            <a:ext cx="0" cy="709613"/>
          </a:xfrm>
          <a:prstGeom prst="line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5-Point Star 27"/>
          <p:cNvSpPr/>
          <p:nvPr/>
        </p:nvSpPr>
        <p:spPr bwMode="gray">
          <a:xfrm>
            <a:off x="7146925" y="3338513"/>
            <a:ext cx="139700" cy="1428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9" name="Straight Arrow Connector 28"/>
          <p:cNvCxnSpPr>
            <a:stCxn id="23" idx="0"/>
          </p:cNvCxnSpPr>
          <p:nvPr/>
        </p:nvCxnSpPr>
        <p:spPr bwMode="gray">
          <a:xfrm flipV="1">
            <a:off x="7216775" y="3481388"/>
            <a:ext cx="0" cy="779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gray">
          <a:xfrm>
            <a:off x="5783263" y="3481388"/>
            <a:ext cx="1363662" cy="762000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4"/>
            <a:endCxn id="28" idx="1"/>
          </p:cNvCxnSpPr>
          <p:nvPr/>
        </p:nvCxnSpPr>
        <p:spPr bwMode="gray">
          <a:xfrm>
            <a:off x="5810250" y="3394075"/>
            <a:ext cx="1336675" cy="0"/>
          </a:xfrm>
          <a:prstGeom prst="straightConnector1">
            <a:avLst/>
          </a:prstGeom>
          <a:ln w="3810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gray">
          <a:xfrm>
            <a:off x="3417888" y="5110163"/>
            <a:ext cx="608012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16" name="Rectangle 58"/>
          <p:cNvSpPr>
            <a:spLocks noChangeArrowheads="1"/>
          </p:cNvSpPr>
          <p:nvPr/>
        </p:nvSpPr>
        <p:spPr bwMode="gray">
          <a:xfrm>
            <a:off x="3581400" y="1752600"/>
            <a:ext cx="2743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Calibri" pitchFamily="34" charset="0"/>
              </a:rPr>
              <a:t>ABD</a:t>
            </a:r>
            <a:r>
              <a:rPr lang="en-US" sz="1600">
                <a:latin typeface="Calibri" pitchFamily="34" charset="0"/>
              </a:rPr>
              <a:t>: Number of varieties of quinoa and cañahua planted by household</a:t>
            </a:r>
          </a:p>
        </p:txBody>
      </p:sp>
      <p:sp>
        <p:nvSpPr>
          <p:cNvPr id="42017" name="Rectangle 35"/>
          <p:cNvSpPr>
            <a:spLocks noChangeArrowheads="1"/>
          </p:cNvSpPr>
          <p:nvPr/>
        </p:nvSpPr>
        <p:spPr bwMode="auto">
          <a:xfrm>
            <a:off x="7543800" y="3505200"/>
            <a:ext cx="14303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Adoption</a:t>
            </a:r>
            <a:r>
              <a:rPr lang="en-US">
                <a:latin typeface="Calibri" pitchFamily="34" charset="0"/>
              </a:rPr>
              <a:t>:</a:t>
            </a:r>
          </a:p>
          <a:p>
            <a:r>
              <a:rPr lang="en-US">
                <a:latin typeface="Calibri" pitchFamily="34" charset="0"/>
              </a:rPr>
              <a:t>Number of</a:t>
            </a:r>
          </a:p>
          <a:p>
            <a:r>
              <a:rPr lang="en-US">
                <a:latin typeface="Calibri" pitchFamily="34" charset="0"/>
              </a:rPr>
              <a:t>interventions</a:t>
            </a:r>
          </a:p>
          <a:p>
            <a:r>
              <a:rPr lang="en-US">
                <a:latin typeface="Calibri" pitchFamily="34" charset="0"/>
              </a:rPr>
              <a:t>applied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2133600"/>
            <a:ext cx="2633663" cy="3970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u="sng" dirty="0"/>
              <a:t>Confounding factors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Language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Age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Education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Sex head household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Landholdings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Wealth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Organizations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Labor availability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Migration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Sources of income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Location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dirty="0"/>
              <a:t>Project</a:t>
            </a:r>
          </a:p>
          <a:p>
            <a:pPr>
              <a:defRPr/>
            </a:pPr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 bwMode="gray">
          <a:xfrm>
            <a:off x="5791200" y="5105400"/>
            <a:ext cx="1447800" cy="0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 for empirical assessment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The empirical model:</a:t>
            </a:r>
          </a:p>
          <a:p>
            <a:pPr algn="just"/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US" smtClean="0"/>
          </a:p>
        </p:txBody>
      </p:sp>
      <p:grpSp>
        <p:nvGrpSpPr>
          <p:cNvPr id="43011" name="Group 23"/>
          <p:cNvGrpSpPr>
            <a:grpSpLocks/>
          </p:cNvGrpSpPr>
          <p:nvPr/>
        </p:nvGrpSpPr>
        <p:grpSpPr bwMode="auto">
          <a:xfrm>
            <a:off x="1350963" y="2514600"/>
            <a:ext cx="6604000" cy="1817688"/>
            <a:chOff x="1351236" y="3429000"/>
            <a:chExt cx="6604168" cy="1817132"/>
          </a:xfrm>
        </p:grpSpPr>
        <p:grpSp>
          <p:nvGrpSpPr>
            <p:cNvPr id="43013" name="Group 22"/>
            <p:cNvGrpSpPr>
              <a:grpSpLocks/>
            </p:cNvGrpSpPr>
            <p:nvPr/>
          </p:nvGrpSpPr>
          <p:grpSpPr bwMode="auto">
            <a:xfrm>
              <a:off x="1351236" y="3581400"/>
              <a:ext cx="6604168" cy="1664732"/>
              <a:chOff x="1351236" y="3581400"/>
              <a:chExt cx="6604168" cy="1664732"/>
            </a:xfrm>
          </p:grpSpPr>
          <p:grpSp>
            <p:nvGrpSpPr>
              <p:cNvPr id="43015" name="Group 17"/>
              <p:cNvGrpSpPr>
                <a:grpSpLocks/>
              </p:cNvGrpSpPr>
              <p:nvPr/>
            </p:nvGrpSpPr>
            <p:grpSpPr bwMode="auto">
              <a:xfrm>
                <a:off x="1351236" y="3886200"/>
                <a:ext cx="6604168" cy="1359932"/>
                <a:chOff x="1319259" y="3657600"/>
                <a:chExt cx="6604168" cy="1359932"/>
              </a:xfrm>
            </p:grpSpPr>
            <p:sp>
              <p:nvSpPr>
                <p:cNvPr id="43017" name="Rectangle 8"/>
                <p:cNvSpPr>
                  <a:spLocks noChangeArrowheads="1"/>
                </p:cNvSpPr>
                <p:nvPr/>
              </p:nvSpPr>
              <p:spPr bwMode="auto">
                <a:xfrm>
                  <a:off x="4231132" y="3733800"/>
                  <a:ext cx="67198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ctr"/>
                  <a:r>
                    <a:rPr lang="en-US" b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ABD</a:t>
                  </a:r>
                </a:p>
              </p:txBody>
            </p:sp>
            <p:sp>
              <p:nvSpPr>
                <p:cNvPr id="43018" name="Rectangle 9"/>
                <p:cNvSpPr>
                  <a:spLocks noChangeArrowheads="1"/>
                </p:cNvSpPr>
                <p:nvPr/>
              </p:nvSpPr>
              <p:spPr bwMode="auto">
                <a:xfrm>
                  <a:off x="1319259" y="3733800"/>
                  <a:ext cx="14285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ctr"/>
                  <a:r>
                    <a:rPr lang="en-US" b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ADOPTION</a:t>
                  </a:r>
                </a:p>
              </p:txBody>
            </p:sp>
            <p:sp>
              <p:nvSpPr>
                <p:cNvPr id="43019" name="Rectangle 10"/>
                <p:cNvSpPr>
                  <a:spLocks noChangeArrowheads="1"/>
                </p:cNvSpPr>
                <p:nvPr/>
              </p:nvSpPr>
              <p:spPr bwMode="auto">
                <a:xfrm>
                  <a:off x="6597423" y="3657600"/>
                  <a:ext cx="1326004" cy="646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ctr"/>
                  <a:r>
                    <a:rPr lang="en-US" b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PRIVATE </a:t>
                  </a:r>
                </a:p>
                <a:p>
                  <a:pPr algn="ctr" fontAlgn="ctr"/>
                  <a:r>
                    <a:rPr lang="en-US" b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BENEFITS</a:t>
                  </a:r>
                </a:p>
              </p:txBody>
            </p:sp>
            <p:cxnSp>
              <p:nvCxnSpPr>
                <p:cNvPr id="12" name="Straight Arrow Connector 11"/>
                <p:cNvCxnSpPr/>
                <p:nvPr/>
              </p:nvCxnSpPr>
              <p:spPr>
                <a:xfrm>
                  <a:off x="3200494" y="3885990"/>
                  <a:ext cx="914423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>
                  <a:off x="5410350" y="3885990"/>
                  <a:ext cx="914423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022" name="Rectangle 13"/>
                <p:cNvSpPr>
                  <a:spLocks noChangeArrowheads="1"/>
                </p:cNvSpPr>
                <p:nvPr/>
              </p:nvSpPr>
              <p:spPr bwMode="auto">
                <a:xfrm>
                  <a:off x="1839220" y="4648200"/>
                  <a:ext cx="28725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ctr"/>
                  <a:r>
                    <a:rPr lang="en-US" b="1" i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</a:p>
              </p:txBody>
            </p:sp>
            <p:cxnSp>
              <p:nvCxnSpPr>
                <p:cNvPr id="15" name="Straight Arrow Connector 14"/>
                <p:cNvCxnSpPr/>
                <p:nvPr/>
              </p:nvCxnSpPr>
              <p:spPr>
                <a:xfrm flipV="1">
                  <a:off x="1981263" y="4190697"/>
                  <a:ext cx="0" cy="45706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 flipV="1">
                  <a:off x="2133667" y="4114520"/>
                  <a:ext cx="2133654" cy="68559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025" name="Rectangle 16"/>
                <p:cNvSpPr>
                  <a:spLocks noChangeArrowheads="1"/>
                </p:cNvSpPr>
                <p:nvPr/>
              </p:nvSpPr>
              <p:spPr bwMode="auto">
                <a:xfrm>
                  <a:off x="4493396" y="4495800"/>
                  <a:ext cx="312907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ctr"/>
                  <a:r>
                    <a:rPr lang="en-US" b="1" i="1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u</a:t>
                  </a:r>
                </a:p>
              </p:txBody>
            </p:sp>
            <p:cxnSp>
              <p:nvCxnSpPr>
                <p:cNvPr id="18" name="Straight Arrow Connector 17"/>
                <p:cNvCxnSpPr/>
                <p:nvPr/>
              </p:nvCxnSpPr>
              <p:spPr>
                <a:xfrm flipV="1">
                  <a:off x="4648331" y="4114520"/>
                  <a:ext cx="0" cy="45706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/>
                <p:cNvCxnSpPr/>
                <p:nvPr/>
              </p:nvCxnSpPr>
              <p:spPr>
                <a:xfrm flipV="1">
                  <a:off x="4876937" y="4190697"/>
                  <a:ext cx="1524039" cy="533237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016" name="TextBox 7"/>
              <p:cNvSpPr txBox="1">
                <a:spLocks noChangeArrowheads="1"/>
              </p:cNvSpPr>
              <p:nvPr/>
            </p:nvSpPr>
            <p:spPr bwMode="auto">
              <a:xfrm>
                <a:off x="3352800" y="3581400"/>
                <a:ext cx="68580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000"/>
                  <a:t>  </a:t>
                </a:r>
                <a:r>
                  <a:rPr lang="en-US" sz="3000" b="1"/>
                  <a:t>?</a:t>
                </a:r>
              </a:p>
            </p:txBody>
          </p:sp>
        </p:grpSp>
        <p:sp>
          <p:nvSpPr>
            <p:cNvPr id="43014" name="TextBox 5"/>
            <p:cNvSpPr txBox="1">
              <a:spLocks noChangeArrowheads="1"/>
            </p:cNvSpPr>
            <p:nvPr/>
          </p:nvSpPr>
          <p:spPr bwMode="auto">
            <a:xfrm>
              <a:off x="5562600" y="3429000"/>
              <a:ext cx="6858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000"/>
                <a:t>  </a:t>
              </a:r>
              <a:r>
                <a:rPr lang="en-US" sz="3000" b="1"/>
                <a:t>?</a:t>
              </a:r>
            </a:p>
          </p:txBody>
        </p:sp>
      </p:grpSp>
      <p:sp>
        <p:nvSpPr>
          <p:cNvPr id="43012" name="Rectangle 19"/>
          <p:cNvSpPr>
            <a:spLocks noChangeArrowheads="1"/>
          </p:cNvSpPr>
          <p:nvPr/>
        </p:nvSpPr>
        <p:spPr bwMode="auto">
          <a:xfrm>
            <a:off x="1981200" y="4800600"/>
            <a:ext cx="4829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A priori-theoretical structure to test.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Empirical model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2573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endParaRPr lang="en-US" sz="200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800">
                <a:latin typeface="Calibri" pitchFamily="34" charset="0"/>
                <a:cs typeface="Times New Roman" pitchFamily="18" charset="0"/>
              </a:rPr>
              <a:t>Private Benefits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=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δ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 0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δ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ABD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</a:t>
            </a:r>
            <a:r>
              <a:rPr lang="el-GR" sz="2800">
                <a:cs typeface="Times New Roman" pitchFamily="18" charset="0"/>
              </a:rPr>
              <a:t>δ 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2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+…+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l-GR" sz="2800">
                <a:cs typeface="Times New Roman" pitchFamily="18" charset="0"/>
              </a:rPr>
              <a:t>δ 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1+r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ri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e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</a:p>
          <a:p>
            <a:pPr algn="just"/>
            <a:endParaRPr lang="en-US" sz="2800">
              <a:latin typeface="Calibri" pitchFamily="34" charset="0"/>
              <a:cs typeface="Times New Roman" pitchFamily="18" charset="0"/>
            </a:endParaRPr>
          </a:p>
          <a:p>
            <a:pPr algn="just"/>
            <a:endParaRPr lang="en-US" sz="280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US" sz="2800">
                <a:latin typeface="Calibri" pitchFamily="34" charset="0"/>
                <a:cs typeface="Times New Roman" pitchFamily="18" charset="0"/>
              </a:rPr>
              <a:t>ABD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=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β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0 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+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β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adoption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β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2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β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3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2i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+…+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β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1+r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ri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u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</a:p>
          <a:p>
            <a:pPr algn="just"/>
            <a:endParaRPr lang="en-US" sz="2800" baseline="-25000">
              <a:latin typeface="Calibri" pitchFamily="34" charset="0"/>
              <a:cs typeface="Times New Roman" pitchFamily="18" charset="0"/>
            </a:endParaRPr>
          </a:p>
          <a:p>
            <a:pPr algn="just"/>
            <a:endParaRPr lang="en-US" sz="2800">
              <a:latin typeface="Calibri" pitchFamily="34" charset="0"/>
            </a:endParaRPr>
          </a:p>
          <a:p>
            <a:pPr algn="just" eaLnBrk="0" hangingPunct="0"/>
            <a:r>
              <a:rPr lang="en-US" sz="2800">
                <a:latin typeface="Calibri" pitchFamily="34" charset="0"/>
              </a:rPr>
              <a:t>Adoption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=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γ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0 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+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γ 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Z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γ 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2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X</a:t>
            </a:r>
            <a:r>
              <a:rPr lang="en-US" sz="2800" baseline="-25000">
                <a:cs typeface="Times New Roman" pitchFamily="18" charset="0"/>
              </a:rPr>
              <a:t>1i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γ 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3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2i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+…+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γ 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1+r</a:t>
            </a:r>
            <a:r>
              <a:rPr lang="el-GR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X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ri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+ v</a:t>
            </a:r>
            <a:r>
              <a:rPr lang="en-US" sz="2800" baseline="-25000">
                <a:latin typeface="Calibri" pitchFamily="34" charset="0"/>
                <a:cs typeface="Times New Roman" pitchFamily="18" charset="0"/>
              </a:rPr>
              <a:t>i</a:t>
            </a:r>
          </a:p>
          <a:p>
            <a:pPr algn="just" eaLnBrk="0" hangingPunct="0"/>
            <a:endParaRPr lang="en-US" sz="2000">
              <a:latin typeface="Calibri" pitchFamily="34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1000" y="4953000"/>
            <a:ext cx="3757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cs typeface="Times New Roman" pitchFamily="18" charset="0"/>
              </a:rPr>
              <a:t>Z</a:t>
            </a:r>
            <a:r>
              <a:rPr lang="en-US" b="1" baseline="-25000">
                <a:cs typeface="Times New Roman" pitchFamily="18" charset="0"/>
              </a:rPr>
              <a:t>1</a:t>
            </a:r>
            <a:r>
              <a:rPr lang="en-US" b="1">
                <a:cs typeface="Times New Roman" pitchFamily="18" charset="0"/>
              </a:rPr>
              <a:t>: ex-ante participant in project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410200"/>
            <a:ext cx="9144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b="1" dirty="0" err="1"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b="1" baseline="-25000" dirty="0" err="1">
                <a:ea typeface="Times New Roman" pitchFamily="18" charset="0"/>
                <a:cs typeface="Times New Roman" pitchFamily="18" charset="0"/>
              </a:rPr>
              <a:t>r</a:t>
            </a:r>
            <a:r>
              <a:rPr lang="en-US" b="1" dirty="0">
                <a:ea typeface="Times New Roman" pitchFamily="18" charset="0"/>
                <a:cs typeface="Times New Roman" pitchFamily="18" charset="0"/>
              </a:rPr>
              <a:t> : Language, Age, Education, Sex head household, Landholdings, Wealth, Organizations, Labor availability, Migration, Sources of income, Location, Project</a:t>
            </a:r>
          </a:p>
          <a:p>
            <a:pPr algn="ctr">
              <a:defRPr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Regression results: Bolivia</a:t>
            </a:r>
            <a:endParaRPr lang="en-US" sz="4000" b="1" dirty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397000"/>
          <a:ext cx="8077200" cy="5078413"/>
        </p:xfrm>
        <a:graphic>
          <a:graphicData uri="http://schemas.openxmlformats.org/drawingml/2006/table">
            <a:tbl>
              <a:tblPr/>
              <a:tblGrid>
                <a:gridCol w="1295400"/>
                <a:gridCol w="990600"/>
                <a:gridCol w="304800"/>
                <a:gridCol w="990600"/>
                <a:gridCol w="304800"/>
                <a:gridCol w="762000"/>
                <a:gridCol w="304800"/>
                <a:gridCol w="609600"/>
                <a:gridCol w="304800"/>
                <a:gridCol w="762000"/>
                <a:gridCol w="304800"/>
                <a:gridCol w="838200"/>
                <a:gridCol w="304800"/>
              </a:tblGrid>
              <a:tr h="312615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Adoption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Native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crop diversity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Household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benefits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Variable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Consumption &amp; sale</a:t>
                      </a:r>
                    </a:p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interventions applied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Gross</a:t>
                      </a:r>
                      <a:r>
                        <a:rPr lang="en-US" sz="105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revenues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interventions applied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Consumption &amp; sale</a:t>
                      </a:r>
                    </a:p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no.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varieties of quinoa &amp; </a:t>
                      </a:r>
                      <a:r>
                        <a:rPr lang="en-US" sz="105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r>
                        <a:rPr lang="en-US" sz="10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añahua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Gross</a:t>
                      </a:r>
                      <a:r>
                        <a:rPr lang="en-US" sz="105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revenues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no.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varieties of quinoa &amp; </a:t>
                      </a:r>
                      <a:r>
                        <a:rPr lang="en-US" sz="105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r>
                        <a:rPr lang="en-US" sz="10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añahua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Qty quinoa &amp; </a:t>
                      </a:r>
                      <a:r>
                        <a:rPr lang="en-US" sz="105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0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añahua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consumption &amp; sale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Gross</a:t>
                      </a:r>
                      <a:r>
                        <a:rPr lang="en-US" sz="105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revenues from sale of quinoa &amp; </a:t>
                      </a:r>
                      <a:r>
                        <a:rPr lang="en-US" sz="1050" b="0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0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añahua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 ante participation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1.8958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1.9417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adoption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0.0335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0.0364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ABD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498.1532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1485.8760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Number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of plots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0.0134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0.0095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Spanish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-0.0131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-0.0144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13.6171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16.9153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Sex household head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0.0941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0.0971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-0.0003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0.0009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-17.4769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-52.1649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Education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-0.0041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-0.0044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-0.0011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-0.0012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1.4457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2.1831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Age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0.0750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0.0735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-0.0034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-0.0037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0.3894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-0.8456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Landholdings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-0.0638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-0.0648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0.0032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0.0026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8.3493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16.5612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Wealth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0.1805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0.1798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0.0059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0.0062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-2.0073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-17.1747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Organizations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0.3630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0.3608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0.0512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0.0493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-21.9747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-29.1387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Labor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0.1404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0.1401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-0.0007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-0.0009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6.1657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4.3518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Migration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-0.2099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-0.2085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-0.0097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-0.0088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-0.4288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24.1266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Sources of income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0.1311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0.1347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-0.0076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-0.0069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19.2785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34.5635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Coromata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0.4966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0.4979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0.1658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0.1682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-33.2425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-79.2449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Cachilay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-0.0477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-0.0415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0.0796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0.0773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22.2827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11.5842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Titijone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-0.7447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-0.7374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0.1052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0.1045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-0.5850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-56.1299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Project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-0.0113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-0.0100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-0.0275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-0.0254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-7.9192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5.1685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815" marR="7815" marT="78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Regression results: All projects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828800"/>
          <a:ext cx="6629400" cy="4495800"/>
        </p:xfrm>
        <a:graphic>
          <a:graphicData uri="http://schemas.openxmlformats.org/drawingml/2006/table">
            <a:tbl>
              <a:tblPr/>
              <a:tblGrid>
                <a:gridCol w="1837742"/>
                <a:gridCol w="826795"/>
                <a:gridCol w="714051"/>
                <a:gridCol w="983136"/>
                <a:gridCol w="644149"/>
                <a:gridCol w="979378"/>
                <a:gridCol w="644149"/>
              </a:tblGrid>
              <a:tr h="3985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Adoption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Native Crop Diversity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Household Benefits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771"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UNORCAC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 ante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participation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3.34766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Adoption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0.1775699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06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Native Crop Diversity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0.609038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288"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INIAP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4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 ante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participation</a:t>
                      </a:r>
                      <a:r>
                        <a:rPr lang="en-US" sz="10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1.23050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206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Adoption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0.0146095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Native Crop Diversity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-30.14413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771"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CRIBA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4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 ante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participation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1.734173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Adoption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0.1835637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Native Crop Diversity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-1669.148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288"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ITDG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 ante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participation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0.95421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Adoption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0.2889878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Native Crop Diversity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467.9104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463"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Bolivia</a:t>
                      </a:r>
                      <a:r>
                        <a:rPr lang="en-US" sz="10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 ante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participation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1.908434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Adoption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0.0337049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****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1992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Native Crop Diversity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497.0055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****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84" marR="640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Do farmers apply the interventions provided by the project? YES</a:t>
            </a:r>
          </a:p>
          <a:p>
            <a:r>
              <a:rPr lang="en-US" sz="2400" smtClean="0"/>
              <a:t>If so, does the application of these interventions lead to farmers maintaining higher levels of crop diversity that would have been without them? In some cases</a:t>
            </a:r>
          </a:p>
          <a:p>
            <a:r>
              <a:rPr lang="en-US" sz="2400" smtClean="0"/>
              <a:t>Does this higher level of crop diversity lead to increased well-being among farmers who applied the interventions? In some cases</a:t>
            </a:r>
            <a:endParaRPr lang="en-US" sz="2800" smtClean="0"/>
          </a:p>
          <a:p>
            <a:r>
              <a:rPr lang="en-US" smtClean="0"/>
              <a:t>Plausible evidence that at least three on-farm conservation projects a have been successful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r>
              <a:rPr lang="en-US" sz="2400" smtClean="0"/>
              <a:t>Implement a basket of interventions with different aims</a:t>
            </a:r>
          </a:p>
          <a:p>
            <a:r>
              <a:rPr lang="en-US" sz="2400" smtClean="0"/>
              <a:t>Provide diverse and relevant “options” to the poor that enhance the value of what they already have</a:t>
            </a:r>
          </a:p>
          <a:p>
            <a:r>
              <a:rPr lang="en-US" sz="2400" smtClean="0"/>
              <a:t>Diversity of domesticated plant species and their varieties, and animal breeds: an important entry point</a:t>
            </a:r>
          </a:p>
          <a:p>
            <a:pPr lvl="1"/>
            <a:r>
              <a:rPr lang="en-US" sz="2000" smtClean="0"/>
              <a:t>Identifying, developing and offering new ways of cultivating, consuming, processing and marketing the diversity of crops and animal breeds they have as a way to enhance farmers’ choice and well-being</a:t>
            </a:r>
          </a:p>
          <a:p>
            <a:r>
              <a:rPr lang="en-US" sz="2400" smtClean="0"/>
              <a:t>Enhance capacities</a:t>
            </a:r>
          </a:p>
          <a:p>
            <a:r>
              <a:rPr lang="en-US" sz="2400" smtClean="0"/>
              <a:t>Influence the institutional environment</a:t>
            </a:r>
          </a:p>
          <a:p>
            <a:r>
              <a:rPr lang="en-US" smtClean="0"/>
              <a:t>Interventions that enable choice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8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McKnight Foundation</a:t>
            </a:r>
          </a:p>
          <a:p>
            <a:r>
              <a:rPr lang="en-US" b="1" smtClean="0"/>
              <a:t>Vivian Polar, Victor Barrera, Hugo Carrera, Ramiro Ortega, Fernando Alvarez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IM0013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Title 1"/>
          <p:cNvSpPr>
            <a:spLocks noGrp="1"/>
          </p:cNvSpPr>
          <p:nvPr>
            <p:ph type="ctrTitle"/>
          </p:nvPr>
        </p:nvSpPr>
        <p:spPr>
          <a:xfrm>
            <a:off x="0" y="2362200"/>
            <a:ext cx="9144000" cy="18288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b="1" smtClean="0">
                <a:solidFill>
                  <a:srgbClr val="FFFF00"/>
                </a:solidFill>
                <a:ea typeface="MS PGothic" pitchFamily="34" charset="-128"/>
              </a:rPr>
              <a:t>THANK YOU </a:t>
            </a:r>
            <a:endParaRPr lang="en-US" b="1" smtClean="0">
              <a:solidFill>
                <a:srgbClr val="FFFF00"/>
              </a:solidFill>
              <a:ea typeface="SimSun" pitchFamily="2" charset="-122"/>
            </a:endParaRPr>
          </a:p>
        </p:txBody>
      </p:sp>
      <p:sp>
        <p:nvSpPr>
          <p:cNvPr id="50179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685800"/>
          </a:xfrm>
        </p:spPr>
        <p:txBody>
          <a:bodyPr/>
          <a:lstStyle/>
          <a:p>
            <a:pPr eaLnBrk="1" hangingPunct="1"/>
            <a:endParaRPr lang="es-ES" sz="2800" b="1" smtClean="0">
              <a:solidFill>
                <a:srgbClr val="FFFF00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1352</Words>
  <Application>Microsoft Office PowerPoint</Application>
  <PresentationFormat>On-screen Show (4:3)</PresentationFormat>
  <Paragraphs>580</Paragraphs>
  <Slides>35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1" baseType="lpstr">
      <vt:lpstr>Arial</vt:lpstr>
      <vt:lpstr>Calibri</vt:lpstr>
      <vt:lpstr>Times New Roman</vt:lpstr>
      <vt:lpstr>MS PGothic</vt:lpstr>
      <vt:lpstr>SimSun</vt:lpstr>
      <vt:lpstr>Office Theme</vt:lpstr>
      <vt:lpstr>Diapositiva 1</vt:lpstr>
      <vt:lpstr>Background</vt:lpstr>
      <vt:lpstr>The project</vt:lpstr>
      <vt:lpstr>Projects on on-farm conservation seek to influence three outcomes</vt:lpstr>
      <vt:lpstr>A simple conceptual framework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Assessing success involves answering three questions</vt:lpstr>
      <vt:lpstr>Diapositiva 18</vt:lpstr>
      <vt:lpstr>Testable predictions</vt:lpstr>
      <vt:lpstr>Need measurable indicators for</vt:lpstr>
      <vt:lpstr>Six projects examined</vt:lpstr>
      <vt:lpstr>Project Interventions</vt:lpstr>
      <vt:lpstr>Project interventions</vt:lpstr>
      <vt:lpstr>Interventions had different aims</vt:lpstr>
      <vt:lpstr>Participation rates versus adoption rates</vt:lpstr>
      <vt:lpstr>Participation versus adoption by project</vt:lpstr>
      <vt:lpstr>Measurable indicators: Example from Bolivia</vt:lpstr>
      <vt:lpstr>Framework for empirical assessment</vt:lpstr>
      <vt:lpstr>Empirical model</vt:lpstr>
      <vt:lpstr>Regression results: Bolivia</vt:lpstr>
      <vt:lpstr>Regression results: All projects</vt:lpstr>
      <vt:lpstr>Conclusions</vt:lpstr>
      <vt:lpstr>Implications</vt:lpstr>
      <vt:lpstr>Acknowledgements</vt:lpstr>
      <vt:lpstr>THANK YOU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Bellon, Mauricio (Bioversity)</dc:creator>
  <cp:lastModifiedBy>Pedro</cp:lastModifiedBy>
  <cp:revision>213</cp:revision>
  <dcterms:created xsi:type="dcterms:W3CDTF">2012-03-23T14:53:36Z</dcterms:created>
  <dcterms:modified xsi:type="dcterms:W3CDTF">2012-07-16T17:02:52Z</dcterms:modified>
</cp:coreProperties>
</file>