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3" r:id="rId4"/>
    <p:sldId id="291" r:id="rId5"/>
    <p:sldId id="292" r:id="rId6"/>
    <p:sldId id="293" r:id="rId7"/>
    <p:sldId id="298" r:id="rId8"/>
    <p:sldId id="296" r:id="rId9"/>
    <p:sldId id="294" r:id="rId10"/>
    <p:sldId id="297" r:id="rId11"/>
    <p:sldId id="299" r:id="rId12"/>
    <p:sldId id="300" r:id="rId13"/>
    <p:sldId id="295" r:id="rId14"/>
    <p:sldId id="281" r:id="rId15"/>
    <p:sldId id="274" r:id="rId16"/>
    <p:sldId id="29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NOVAN, Jason (CIMMYT)" initials="DJ(" lastIdx="40" clrIdx="0">
    <p:extLst>
      <p:ext uri="{19B8F6BF-5375-455C-9EA6-DF929625EA0E}">
        <p15:presenceInfo xmlns:p15="http://schemas.microsoft.com/office/powerpoint/2012/main" userId="edb356d1-3bf6-431c-9c7f-a21236d98769" providerId="Windows Live"/>
      </p:ext>
    </p:extLst>
  </p:cmAuthor>
  <p:cmAuthor id="2" name="GARCIA MEDINA, Mariana (CIMMYT)" initials="GMM(" lastIdx="5" clrIdx="1">
    <p:extLst>
      <p:ext uri="{19B8F6BF-5375-455C-9EA6-DF929625EA0E}">
        <p15:presenceInfo xmlns:p15="http://schemas.microsoft.com/office/powerpoint/2012/main" userId="GARCIA MEDINA, Mariana (CIMMYT)" providerId="None"/>
      </p:ext>
    </p:extLst>
  </p:cmAuthor>
  <p:cmAuthor id="3" name="BLARE, Trent (CIMMYT)" initials="BT(" lastIdx="1" clrIdx="2">
    <p:extLst>
      <p:ext uri="{19B8F6BF-5375-455C-9EA6-DF929625EA0E}">
        <p15:presenceInfo xmlns:p15="http://schemas.microsoft.com/office/powerpoint/2012/main" userId="S-1-5-21-1606980848-162531612-839522115-558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00" autoAdjust="0"/>
    <p:restoredTop sz="94660"/>
  </p:normalViewPr>
  <p:slideViewPr>
    <p:cSldViewPr snapToGrid="0">
      <p:cViewPr varScale="1">
        <p:scale>
          <a:sx n="86" d="100"/>
          <a:sy n="86" d="100"/>
        </p:scale>
        <p:origin x="164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DC30B4-6C40-4AF6-83C3-65E4CE785034}"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26768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DC30B4-6C40-4AF6-83C3-65E4CE785034}"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1297679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DC30B4-6C40-4AF6-83C3-65E4CE785034}"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2867672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DC30B4-6C40-4AF6-83C3-65E4CE785034}" type="datetimeFigureOut">
              <a:rPr lang="en-US" smtClean="0"/>
              <a:t>7/7/2021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1855311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DC30B4-6C40-4AF6-83C3-65E4CE785034}" type="datetimeFigureOut">
              <a:rPr lang="en-US" smtClean="0"/>
              <a:t>7/7/2021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3389674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DC30B4-6C40-4AF6-83C3-65E4CE785034}" type="datetimeFigureOut">
              <a:rPr lang="en-US" smtClean="0"/>
              <a:t>7/7/2021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2818128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DC30B4-6C40-4AF6-83C3-65E4CE785034}" type="datetimeFigureOut">
              <a:rPr lang="en-US" smtClean="0"/>
              <a:t>7/7/2021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1717863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DC30B4-6C40-4AF6-83C3-65E4CE785034}" type="datetimeFigureOut">
              <a:rPr lang="en-US" smtClean="0"/>
              <a:t>7/7/2021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3834118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DC30B4-6C40-4AF6-83C3-65E4CE785034}" type="datetimeFigureOut">
              <a:rPr lang="en-US" smtClean="0"/>
              <a:t>7/7/2021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3900682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DC30B4-6C40-4AF6-83C3-65E4CE785034}"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3694661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DC30B4-6C40-4AF6-83C3-65E4CE785034}" type="datetimeFigureOut">
              <a:rPr lang="en-US" smtClean="0"/>
              <a:t>7/7/2021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28291-712E-4C07-BEE3-B435ECBFCC3B}" type="slidenum">
              <a:rPr lang="en-US" smtClean="0"/>
              <a:t>‹Nº›</a:t>
            </a:fld>
            <a:endParaRPr lang="en-US"/>
          </a:p>
        </p:txBody>
      </p:sp>
    </p:spTree>
    <p:extLst>
      <p:ext uri="{BB962C8B-B14F-4D97-AF65-F5344CB8AC3E}">
        <p14:creationId xmlns:p14="http://schemas.microsoft.com/office/powerpoint/2010/main" val="1811788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DC30B4-6C40-4AF6-83C3-65E4CE785034}" type="datetimeFigureOut">
              <a:rPr lang="en-US" smtClean="0"/>
              <a:t>7/7/2021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228291-712E-4C07-BEE3-B435ECBFCC3B}" type="slidenum">
              <a:rPr lang="en-US" smtClean="0"/>
              <a:t>‹Nº›</a:t>
            </a:fld>
            <a:endParaRPr lang="en-US"/>
          </a:p>
        </p:txBody>
      </p:sp>
    </p:spTree>
    <p:extLst>
      <p:ext uri="{BB962C8B-B14F-4D97-AF65-F5344CB8AC3E}">
        <p14:creationId xmlns:p14="http://schemas.microsoft.com/office/powerpoint/2010/main" val="136847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jpe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EB8B448-6A5A-4A28-842A-B3E894BD6124}"/>
              </a:ext>
            </a:extLst>
          </p:cNvPr>
          <p:cNvSpPr txBox="1">
            <a:spLocks/>
          </p:cNvSpPr>
          <p:nvPr/>
        </p:nvSpPr>
        <p:spPr>
          <a:xfrm>
            <a:off x="184559" y="166357"/>
            <a:ext cx="8635853" cy="4041414"/>
          </a:xfrm>
          <a:prstGeom prst="rect">
            <a:avLst/>
          </a:prstGeom>
          <a:solidFill>
            <a:schemeClr val="bg1"/>
          </a:solidFill>
          <a:ln>
            <a:noFill/>
          </a:ln>
        </p:spPr>
        <p:txBody>
          <a:bodyPr vert="horz" lIns="91440" tIns="45720" rIns="91440" bIns="45720" rtlCol="0" anchor="b">
            <a:normAutofit fontScale="3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br>
              <a:rPr lang="es-ES" sz="4200" b="1" dirty="0">
                <a:solidFill>
                  <a:schemeClr val="accent5">
                    <a:lumMod val="50000"/>
                  </a:schemeClr>
                </a:solidFill>
                <a:latin typeface="+mn-lt"/>
              </a:rPr>
            </a:br>
            <a:r>
              <a:rPr lang="es-ES" sz="4200" dirty="0">
                <a:solidFill>
                  <a:schemeClr val="accent5">
                    <a:lumMod val="50000"/>
                  </a:schemeClr>
                </a:solidFill>
                <a:latin typeface="+mn-lt"/>
              </a:rPr>
              <a:t>Proyecto Cusco: Innovaciones para el escalamiento de la agroecología en Cusco, Perú</a:t>
            </a:r>
          </a:p>
          <a:p>
            <a:pPr>
              <a:lnSpc>
                <a:spcPct val="120000"/>
              </a:lnSpc>
            </a:pPr>
            <a:endParaRPr lang="es-ES" sz="4200" dirty="0">
              <a:solidFill>
                <a:schemeClr val="accent5">
                  <a:lumMod val="50000"/>
                </a:schemeClr>
              </a:solidFill>
              <a:latin typeface="+mn-lt"/>
            </a:endParaRPr>
          </a:p>
          <a:p>
            <a:pPr>
              <a:lnSpc>
                <a:spcPct val="120000"/>
              </a:lnSpc>
            </a:pPr>
            <a:endParaRPr lang="es-ES" sz="4200" dirty="0">
              <a:solidFill>
                <a:schemeClr val="accent5">
                  <a:lumMod val="50000"/>
                </a:schemeClr>
              </a:solidFill>
              <a:latin typeface="+mn-lt"/>
            </a:endParaRPr>
          </a:p>
          <a:p>
            <a:pPr>
              <a:lnSpc>
                <a:spcPct val="120000"/>
              </a:lnSpc>
            </a:pPr>
            <a:endParaRPr lang="es-ES" sz="4200" dirty="0">
              <a:solidFill>
                <a:schemeClr val="accent5">
                  <a:lumMod val="50000"/>
                </a:schemeClr>
              </a:solidFill>
              <a:latin typeface="+mn-lt"/>
            </a:endParaRPr>
          </a:p>
          <a:p>
            <a:pPr>
              <a:lnSpc>
                <a:spcPct val="120000"/>
              </a:lnSpc>
            </a:pPr>
            <a:r>
              <a:rPr lang="es-ES" sz="7500" b="1" dirty="0">
                <a:solidFill>
                  <a:schemeClr val="accent5">
                    <a:lumMod val="50000"/>
                  </a:schemeClr>
                </a:solidFill>
                <a:latin typeface="+mn-lt"/>
              </a:rPr>
              <a:t>Explorando el rol de sellos como determinantes del consumo de alimentos agroecológicos</a:t>
            </a:r>
            <a:endParaRPr lang="es-ES" sz="5300" dirty="0">
              <a:solidFill>
                <a:schemeClr val="accent5">
                  <a:lumMod val="50000"/>
                </a:schemeClr>
              </a:solidFill>
              <a:latin typeface="+mn-lt"/>
            </a:endParaRPr>
          </a:p>
          <a:p>
            <a:pPr>
              <a:lnSpc>
                <a:spcPct val="120000"/>
              </a:lnSpc>
            </a:pPr>
            <a:br>
              <a:rPr lang="es-ES" sz="4300" dirty="0">
                <a:solidFill>
                  <a:schemeClr val="accent5">
                    <a:lumMod val="50000"/>
                  </a:schemeClr>
                </a:solidFill>
                <a:latin typeface="+mn-lt"/>
              </a:rPr>
            </a:br>
            <a:br>
              <a:rPr lang="es-ES" sz="4300" dirty="0">
                <a:solidFill>
                  <a:schemeClr val="accent5">
                    <a:lumMod val="50000"/>
                  </a:schemeClr>
                </a:solidFill>
                <a:latin typeface="+mn-lt"/>
              </a:rPr>
            </a:br>
            <a:br>
              <a:rPr lang="es-ES" sz="5300" dirty="0">
                <a:solidFill>
                  <a:schemeClr val="accent5">
                    <a:lumMod val="50000"/>
                  </a:schemeClr>
                </a:solidFill>
                <a:latin typeface="+mn-lt"/>
              </a:rPr>
            </a:br>
            <a:r>
              <a:rPr lang="es-ES" sz="4700" dirty="0">
                <a:solidFill>
                  <a:schemeClr val="accent5">
                    <a:lumMod val="50000"/>
                  </a:schemeClr>
                </a:solidFill>
                <a:latin typeface="+mn-lt"/>
              </a:rPr>
              <a:t>Planteamiento de investigación</a:t>
            </a:r>
          </a:p>
          <a:p>
            <a:pPr>
              <a:lnSpc>
                <a:spcPct val="120000"/>
              </a:lnSpc>
            </a:pPr>
            <a:br>
              <a:rPr lang="es-ES" sz="4700" dirty="0">
                <a:solidFill>
                  <a:schemeClr val="accent5">
                    <a:lumMod val="50000"/>
                  </a:schemeClr>
                </a:solidFill>
                <a:latin typeface="+mn-lt"/>
              </a:rPr>
            </a:br>
            <a:r>
              <a:rPr lang="es-ES" sz="4700" dirty="0">
                <a:solidFill>
                  <a:schemeClr val="accent5">
                    <a:lumMod val="50000"/>
                  </a:schemeClr>
                </a:solidFill>
                <a:latin typeface="+mn-lt"/>
              </a:rPr>
              <a:t>XVII Reunión Anual de la Comunidad de Práctica</a:t>
            </a:r>
            <a:br>
              <a:rPr lang="es-ES" sz="4700" dirty="0">
                <a:solidFill>
                  <a:schemeClr val="accent5">
                    <a:lumMod val="50000"/>
                  </a:schemeClr>
                </a:solidFill>
                <a:latin typeface="+mn-lt"/>
              </a:rPr>
            </a:br>
            <a:r>
              <a:rPr lang="es-ES" sz="4700" dirty="0">
                <a:solidFill>
                  <a:schemeClr val="accent5">
                    <a:lumMod val="50000"/>
                  </a:schemeClr>
                </a:solidFill>
                <a:latin typeface="+mn-lt"/>
              </a:rPr>
              <a:t>08 de Julio 2021</a:t>
            </a:r>
            <a:br>
              <a:rPr lang="es-ES" sz="2800" b="1" dirty="0"/>
            </a:br>
            <a:br>
              <a:rPr lang="es-ES" sz="2800" dirty="0">
                <a:solidFill>
                  <a:schemeClr val="accent5">
                    <a:lumMod val="50000"/>
                  </a:schemeClr>
                </a:solidFill>
              </a:rPr>
            </a:br>
            <a:br>
              <a:rPr lang="es-MX" sz="2800" dirty="0">
                <a:solidFill>
                  <a:schemeClr val="accent5">
                    <a:lumMod val="50000"/>
                  </a:schemeClr>
                </a:solidFill>
              </a:rPr>
            </a:br>
            <a:endParaRPr lang="es-ES" sz="2800" dirty="0">
              <a:solidFill>
                <a:schemeClr val="accent5">
                  <a:lumMod val="50000"/>
                </a:schemeClr>
              </a:solidFill>
            </a:endParaRPr>
          </a:p>
        </p:txBody>
      </p:sp>
      <p:grpSp>
        <p:nvGrpSpPr>
          <p:cNvPr id="7" name="Group 6">
            <a:extLst>
              <a:ext uri="{FF2B5EF4-FFF2-40B4-BE49-F238E27FC236}">
                <a16:creationId xmlns:a16="http://schemas.microsoft.com/office/drawing/2014/main" id="{B295114B-DD83-4439-B123-1F1130223DDA}"/>
              </a:ext>
            </a:extLst>
          </p:cNvPr>
          <p:cNvGrpSpPr/>
          <p:nvPr/>
        </p:nvGrpSpPr>
        <p:grpSpPr>
          <a:xfrm>
            <a:off x="231451" y="4562321"/>
            <a:ext cx="8926459" cy="1354371"/>
            <a:chOff x="184559" y="4166420"/>
            <a:chExt cx="8926459" cy="1354371"/>
          </a:xfrm>
        </p:grpSpPr>
        <p:pic>
          <p:nvPicPr>
            <p:cNvPr id="1030" name="Picture 6" descr="Your Quinoa Habit Really Did Help Peru's Poor. But There's Trouble ...">
              <a:extLst>
                <a:ext uri="{FF2B5EF4-FFF2-40B4-BE49-F238E27FC236}">
                  <a16:creationId xmlns:a16="http://schemas.microsoft.com/office/drawing/2014/main" id="{FE092D4D-B8E5-48C4-BA6C-C281B76C25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1993" y="4166420"/>
              <a:ext cx="2209025" cy="13441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iggest in Quinoa, but Peru faces challenge of inclusive and ...">
              <a:extLst>
                <a:ext uri="{FF2B5EF4-FFF2-40B4-BE49-F238E27FC236}">
                  <a16:creationId xmlns:a16="http://schemas.microsoft.com/office/drawing/2014/main" id="{47A94EEE-40D8-4AE9-9D1F-AF0B6FB2C12E}"/>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559" y="4166420"/>
              <a:ext cx="2185416" cy="134416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íz morado: el más poderoso antioxidante es peruano | Perú Info">
              <a:extLst>
                <a:ext uri="{FF2B5EF4-FFF2-40B4-BE49-F238E27FC236}">
                  <a16:creationId xmlns:a16="http://schemas.microsoft.com/office/drawing/2014/main" id="{2CA62116-1588-4834-870C-D2F38C8F77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548" y="4174103"/>
              <a:ext cx="2189316" cy="134668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ESA: - Peru Summer Program in Global Agroecology and Local Food ...">
              <a:extLst>
                <a:ext uri="{FF2B5EF4-FFF2-40B4-BE49-F238E27FC236}">
                  <a16:creationId xmlns:a16="http://schemas.microsoft.com/office/drawing/2014/main" id="{BCA9F4CF-000E-49C0-9714-4489294857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1104" y="4174103"/>
              <a:ext cx="2189315" cy="1346688"/>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14">
            <a:extLst>
              <a:ext uri="{FF2B5EF4-FFF2-40B4-BE49-F238E27FC236}">
                <a16:creationId xmlns:a16="http://schemas.microsoft.com/office/drawing/2014/main" id="{21174411-3A40-4D7F-8EBC-D39CB797148C}"/>
              </a:ext>
            </a:extLst>
          </p:cNvPr>
          <p:cNvPicPr>
            <a:picLocks noChangeAspect="1"/>
          </p:cNvPicPr>
          <p:nvPr/>
        </p:nvPicPr>
        <p:blipFill>
          <a:blip r:embed="rId6"/>
          <a:stretch>
            <a:fillRect/>
          </a:stretch>
        </p:blipFill>
        <p:spPr>
          <a:xfrm>
            <a:off x="142051" y="6261039"/>
            <a:ext cx="1922325" cy="474648"/>
          </a:xfrm>
          <a:prstGeom prst="rect">
            <a:avLst/>
          </a:prstGeom>
        </p:spPr>
      </p:pic>
    </p:spTree>
    <p:extLst>
      <p:ext uri="{BB962C8B-B14F-4D97-AF65-F5344CB8AC3E}">
        <p14:creationId xmlns:p14="http://schemas.microsoft.com/office/powerpoint/2010/main" val="276873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CCCF5FE5-5E19-4B1D-A0AD-95B49B637A84}"/>
              </a:ext>
            </a:extLst>
          </p:cNvPr>
          <p:cNvSpPr txBox="1">
            <a:spLocks/>
          </p:cNvSpPr>
          <p:nvPr/>
        </p:nvSpPr>
        <p:spPr>
          <a:xfrm>
            <a:off x="207264" y="261538"/>
            <a:ext cx="8729472" cy="899462"/>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3600" b="1" dirty="0">
                <a:solidFill>
                  <a:schemeClr val="accent5">
                    <a:lumMod val="50000"/>
                  </a:schemeClr>
                </a:solidFill>
                <a:cs typeface="Arial" panose="020B0604020202020204" pitchFamily="34" charset="0"/>
              </a:rPr>
              <a:t>Contenido de la presentación</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787117" y="888444"/>
            <a:ext cx="8076906" cy="508111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solidFill>
                  <a:schemeClr val="accent5">
                    <a:lumMod val="50000"/>
                  </a:schemeClr>
                </a:solidFill>
              </a:rPr>
              <a:t>Problema de investigación</a:t>
            </a:r>
          </a:p>
          <a:p>
            <a:endParaRPr lang="es-ES" sz="3200" dirty="0">
              <a:solidFill>
                <a:schemeClr val="accent5">
                  <a:lumMod val="50000"/>
                </a:schemeClr>
              </a:solidFill>
            </a:endParaRPr>
          </a:p>
          <a:p>
            <a:r>
              <a:rPr lang="es-ES" sz="3200" dirty="0">
                <a:solidFill>
                  <a:schemeClr val="accent5">
                    <a:lumMod val="50000"/>
                  </a:schemeClr>
                </a:solidFill>
              </a:rPr>
              <a:t>Marco conceptual</a:t>
            </a:r>
          </a:p>
          <a:p>
            <a:endParaRPr lang="es-ES" sz="3200" dirty="0">
              <a:solidFill>
                <a:schemeClr val="accent5">
                  <a:lumMod val="50000"/>
                </a:schemeClr>
              </a:solidFill>
            </a:endParaRPr>
          </a:p>
          <a:p>
            <a:r>
              <a:rPr lang="es-ES" sz="3200" dirty="0">
                <a:solidFill>
                  <a:schemeClr val="accent5">
                    <a:lumMod val="50000"/>
                  </a:schemeClr>
                </a:solidFill>
              </a:rPr>
              <a:t>Metodología</a:t>
            </a:r>
          </a:p>
          <a:p>
            <a:endParaRPr lang="es-ES" sz="3200" dirty="0">
              <a:solidFill>
                <a:schemeClr val="accent5">
                  <a:lumMod val="50000"/>
                </a:schemeClr>
              </a:solidFill>
            </a:endParaRPr>
          </a:p>
          <a:p>
            <a:r>
              <a:rPr lang="es-ES" sz="3200" dirty="0">
                <a:solidFill>
                  <a:schemeClr val="accent5">
                    <a:lumMod val="50000"/>
                  </a:schemeClr>
                </a:solidFill>
              </a:rPr>
              <a:t>Protocolos de investigación</a:t>
            </a:r>
          </a:p>
          <a:p>
            <a:endParaRPr lang="es-ES" sz="3200" dirty="0">
              <a:solidFill>
                <a:schemeClr val="accent5">
                  <a:lumMod val="50000"/>
                </a:schemeClr>
              </a:solidFill>
            </a:endParaRPr>
          </a:p>
          <a:p>
            <a:r>
              <a:rPr lang="es-ES" sz="3200" dirty="0">
                <a:solidFill>
                  <a:schemeClr val="accent5">
                    <a:lumMod val="50000"/>
                  </a:schemeClr>
                </a:solidFill>
              </a:rPr>
              <a:t>Resultados esperados</a:t>
            </a:r>
          </a:p>
          <a:p>
            <a:endParaRPr lang="es-ES" sz="3200" dirty="0">
              <a:solidFill>
                <a:schemeClr val="accent5">
                  <a:lumMod val="50000"/>
                </a:schemeClr>
              </a:solidFill>
            </a:endParaRPr>
          </a:p>
        </p:txBody>
      </p:sp>
      <p:pic>
        <p:nvPicPr>
          <p:cNvPr id="12" name="Picture 11">
            <a:extLst>
              <a:ext uri="{FF2B5EF4-FFF2-40B4-BE49-F238E27FC236}">
                <a16:creationId xmlns:a16="http://schemas.microsoft.com/office/drawing/2014/main" id="{8582B1A6-60ED-479C-A78E-B567DA902FC9}"/>
              </a:ext>
            </a:extLst>
          </p:cNvPr>
          <p:cNvPicPr>
            <a:picLocks noChangeAspect="1"/>
          </p:cNvPicPr>
          <p:nvPr/>
        </p:nvPicPr>
        <p:blipFill>
          <a:blip r:embed="rId2"/>
          <a:stretch>
            <a:fillRect/>
          </a:stretch>
        </p:blipFill>
        <p:spPr>
          <a:xfrm>
            <a:off x="207264" y="6261039"/>
            <a:ext cx="1922325" cy="474648"/>
          </a:xfrm>
          <a:prstGeom prst="rect">
            <a:avLst/>
          </a:prstGeom>
        </p:spPr>
      </p:pic>
    </p:spTree>
    <p:extLst>
      <p:ext uri="{BB962C8B-B14F-4D97-AF65-F5344CB8AC3E}">
        <p14:creationId xmlns:p14="http://schemas.microsoft.com/office/powerpoint/2010/main" val="1673850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Problema de investigación</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207264" y="1053562"/>
            <a:ext cx="8744034" cy="453600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sp>
        <p:nvSpPr>
          <p:cNvPr id="7" name="Marcador de texto 1">
            <a:extLst>
              <a:ext uri="{FF2B5EF4-FFF2-40B4-BE49-F238E27FC236}">
                <a16:creationId xmlns:a16="http://schemas.microsoft.com/office/drawing/2014/main" id="{549CC478-6B01-4652-B1CB-19DC3591F03B}"/>
              </a:ext>
            </a:extLst>
          </p:cNvPr>
          <p:cNvSpPr txBox="1">
            <a:spLocks/>
          </p:cNvSpPr>
          <p:nvPr/>
        </p:nvSpPr>
        <p:spPr>
          <a:xfrm>
            <a:off x="794666" y="806360"/>
            <a:ext cx="7869274" cy="63019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solidFill>
                  <a:schemeClr val="accent5">
                    <a:lumMod val="50000"/>
                  </a:schemeClr>
                </a:solidFill>
              </a:rPr>
              <a:t>Intervenciones para promover la agroecología en la producción y consumo de alimentos:</a:t>
            </a:r>
          </a:p>
          <a:p>
            <a:endParaRPr lang="es-ES" sz="1800" dirty="0">
              <a:solidFill>
                <a:schemeClr val="accent5">
                  <a:lumMod val="50000"/>
                </a:schemeClr>
              </a:solidFill>
            </a:endParaRPr>
          </a:p>
          <a:p>
            <a:endParaRPr lang="es-ES" sz="1800" dirty="0">
              <a:solidFill>
                <a:schemeClr val="accent5">
                  <a:lumMod val="50000"/>
                </a:schemeClr>
              </a:solidFill>
            </a:endParaRPr>
          </a:p>
          <a:p>
            <a:endParaRPr lang="es-ES" sz="1800" dirty="0">
              <a:solidFill>
                <a:schemeClr val="accent5">
                  <a:lumMod val="50000"/>
                </a:schemeClr>
              </a:solidFill>
            </a:endParaRPr>
          </a:p>
          <a:p>
            <a:pPr marL="0" indent="0">
              <a:buNone/>
            </a:pPr>
            <a:br>
              <a:rPr lang="es-ES" sz="1800" dirty="0">
                <a:solidFill>
                  <a:schemeClr val="accent5">
                    <a:lumMod val="50000"/>
                  </a:schemeClr>
                </a:solidFill>
              </a:rPr>
            </a:br>
            <a:br>
              <a:rPr lang="es-ES" sz="1800" dirty="0">
                <a:solidFill>
                  <a:schemeClr val="accent5">
                    <a:lumMod val="50000"/>
                  </a:schemeClr>
                </a:solidFill>
              </a:rPr>
            </a:br>
            <a:endParaRPr lang="es-ES" sz="1800" dirty="0">
              <a:solidFill>
                <a:schemeClr val="accent5">
                  <a:lumMod val="50000"/>
                </a:schemeClr>
              </a:solidFill>
            </a:endParaRPr>
          </a:p>
          <a:p>
            <a:pPr marL="0" indent="0">
              <a:buNone/>
            </a:pPr>
            <a:endParaRPr lang="es-ES" sz="1800" dirty="0">
              <a:solidFill>
                <a:schemeClr val="accent5">
                  <a:lumMod val="50000"/>
                </a:schemeClr>
              </a:solidFill>
            </a:endParaRP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sp>
        <p:nvSpPr>
          <p:cNvPr id="14" name="Oval 21">
            <a:extLst>
              <a:ext uri="{FF2B5EF4-FFF2-40B4-BE49-F238E27FC236}">
                <a16:creationId xmlns:a16="http://schemas.microsoft.com/office/drawing/2014/main" id="{26501A3B-5F93-481E-B220-BDD7F67E8A4A}"/>
              </a:ext>
            </a:extLst>
          </p:cNvPr>
          <p:cNvSpPr/>
          <p:nvPr/>
        </p:nvSpPr>
        <p:spPr>
          <a:xfrm>
            <a:off x="110913" y="1436553"/>
            <a:ext cx="4544713" cy="4615087"/>
          </a:xfrm>
          <a:prstGeom prst="ellipse">
            <a:avLst/>
          </a:pr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33">
            <a:extLst>
              <a:ext uri="{FF2B5EF4-FFF2-40B4-BE49-F238E27FC236}">
                <a16:creationId xmlns:a16="http://schemas.microsoft.com/office/drawing/2014/main" id="{B7249C03-F84D-40C7-8FC3-25741F97554D}"/>
              </a:ext>
            </a:extLst>
          </p:cNvPr>
          <p:cNvSpPr/>
          <p:nvPr/>
        </p:nvSpPr>
        <p:spPr>
          <a:xfrm>
            <a:off x="4655626" y="1541639"/>
            <a:ext cx="4412742" cy="4510001"/>
          </a:xfrm>
          <a:prstGeom prst="ellipse">
            <a:avLst/>
          </a:pr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Marcador de texto 1">
            <a:extLst>
              <a:ext uri="{FF2B5EF4-FFF2-40B4-BE49-F238E27FC236}">
                <a16:creationId xmlns:a16="http://schemas.microsoft.com/office/drawing/2014/main" id="{521A5187-0435-4060-A04D-02D446FA683C}"/>
              </a:ext>
            </a:extLst>
          </p:cNvPr>
          <p:cNvSpPr txBox="1">
            <a:spLocks/>
          </p:cNvSpPr>
          <p:nvPr/>
        </p:nvSpPr>
        <p:spPr>
          <a:xfrm>
            <a:off x="794666" y="2020284"/>
            <a:ext cx="3426248" cy="3569277"/>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800" b="1" dirty="0">
                <a:solidFill>
                  <a:schemeClr val="accent5">
                    <a:lumMod val="50000"/>
                  </a:schemeClr>
                </a:solidFill>
              </a:rPr>
              <a:t>Producción:</a:t>
            </a:r>
          </a:p>
          <a:p>
            <a:r>
              <a:rPr lang="es-MX" sz="1800" dirty="0">
                <a:solidFill>
                  <a:schemeClr val="accent5">
                    <a:lumMod val="50000"/>
                  </a:schemeClr>
                </a:solidFill>
                <a:effectLst/>
                <a:ea typeface="Calibri" panose="020F0502020204030204" pitchFamily="34" charset="0"/>
              </a:rPr>
              <a:t>Transición de sistemas agrícolas convencionales a sistemas de producción agroecológica.</a:t>
            </a:r>
          </a:p>
          <a:p>
            <a:r>
              <a:rPr lang="es-MX" sz="1800" dirty="0">
                <a:solidFill>
                  <a:schemeClr val="accent5">
                    <a:lumMod val="50000"/>
                  </a:schemeClr>
                </a:solidFill>
                <a:effectLst/>
                <a:ea typeface="Calibri" panose="020F0502020204030204" pitchFamily="34" charset="0"/>
              </a:rPr>
              <a:t>Conservación y fertilidad de los suelos.</a:t>
            </a:r>
          </a:p>
          <a:p>
            <a:r>
              <a:rPr lang="es-MX" sz="1800" dirty="0">
                <a:solidFill>
                  <a:schemeClr val="accent5">
                    <a:lumMod val="50000"/>
                  </a:schemeClr>
                </a:solidFill>
                <a:ea typeface="Calibri" panose="020F0502020204030204" pitchFamily="34" charset="0"/>
              </a:rPr>
              <a:t>C</a:t>
            </a:r>
            <a:r>
              <a:rPr lang="es-MX" sz="1800" dirty="0">
                <a:solidFill>
                  <a:schemeClr val="accent5">
                    <a:lumMod val="50000"/>
                  </a:schemeClr>
                </a:solidFill>
                <a:effectLst/>
                <a:ea typeface="Calibri" panose="020F0502020204030204" pitchFamily="34" charset="0"/>
              </a:rPr>
              <a:t>onservación de semillas.</a:t>
            </a:r>
          </a:p>
          <a:p>
            <a:r>
              <a:rPr lang="es-MX" sz="1800" dirty="0">
                <a:solidFill>
                  <a:schemeClr val="accent5">
                    <a:lumMod val="50000"/>
                  </a:schemeClr>
                </a:solidFill>
                <a:ea typeface="Calibri" panose="020F0502020204030204" pitchFamily="34" charset="0"/>
              </a:rPr>
              <a:t>Protección </a:t>
            </a:r>
            <a:r>
              <a:rPr lang="es-MX" sz="1800" dirty="0">
                <a:solidFill>
                  <a:schemeClr val="accent5">
                    <a:lumMod val="50000"/>
                  </a:schemeClr>
                </a:solidFill>
                <a:effectLst/>
                <a:ea typeface="Calibri" panose="020F0502020204030204" pitchFamily="34" charset="0"/>
              </a:rPr>
              <a:t>de cultivos locales (raíces, tubérculos, frutas y hortalizas).</a:t>
            </a:r>
            <a:endParaRPr lang="es-ES" sz="1800" dirty="0">
              <a:solidFill>
                <a:schemeClr val="accent5">
                  <a:lumMod val="50000"/>
                </a:schemeClr>
              </a:solidFill>
            </a:endParaRPr>
          </a:p>
          <a:p>
            <a:endParaRPr lang="es-ES" sz="1800" dirty="0">
              <a:solidFill>
                <a:schemeClr val="accent5">
                  <a:lumMod val="50000"/>
                </a:schemeClr>
              </a:solidFill>
            </a:endParaRPr>
          </a:p>
          <a:p>
            <a:endParaRPr lang="es-ES" sz="1800" dirty="0">
              <a:solidFill>
                <a:schemeClr val="accent5">
                  <a:lumMod val="50000"/>
                </a:schemeClr>
              </a:solidFill>
            </a:endParaRPr>
          </a:p>
          <a:p>
            <a:endParaRPr lang="es-ES" sz="1800" dirty="0">
              <a:solidFill>
                <a:schemeClr val="accent5">
                  <a:lumMod val="50000"/>
                </a:schemeClr>
              </a:solidFill>
            </a:endParaRPr>
          </a:p>
          <a:p>
            <a:pPr marL="0" indent="0">
              <a:buNone/>
            </a:pPr>
            <a:br>
              <a:rPr lang="es-ES" sz="1800" dirty="0">
                <a:solidFill>
                  <a:schemeClr val="accent5">
                    <a:lumMod val="50000"/>
                  </a:schemeClr>
                </a:solidFill>
              </a:rPr>
            </a:br>
            <a:br>
              <a:rPr lang="es-ES" sz="1800" dirty="0">
                <a:solidFill>
                  <a:schemeClr val="accent5">
                    <a:lumMod val="50000"/>
                  </a:schemeClr>
                </a:solidFill>
              </a:rPr>
            </a:br>
            <a:endParaRPr lang="es-ES" sz="1800" dirty="0">
              <a:solidFill>
                <a:schemeClr val="accent5">
                  <a:lumMod val="50000"/>
                </a:schemeClr>
              </a:solidFill>
            </a:endParaRPr>
          </a:p>
          <a:p>
            <a:pPr marL="0" indent="0">
              <a:buNone/>
            </a:pPr>
            <a:endParaRPr lang="es-ES" sz="1800" dirty="0">
              <a:solidFill>
                <a:schemeClr val="accent5">
                  <a:lumMod val="50000"/>
                </a:schemeClr>
              </a:solidFill>
            </a:endParaRPr>
          </a:p>
        </p:txBody>
      </p:sp>
      <p:sp>
        <p:nvSpPr>
          <p:cNvPr id="17" name="Marcador de texto 1">
            <a:extLst>
              <a:ext uri="{FF2B5EF4-FFF2-40B4-BE49-F238E27FC236}">
                <a16:creationId xmlns:a16="http://schemas.microsoft.com/office/drawing/2014/main" id="{C9C5C6DA-3754-4025-8F49-FAF05CAAC3B6}"/>
              </a:ext>
            </a:extLst>
          </p:cNvPr>
          <p:cNvSpPr txBox="1">
            <a:spLocks/>
          </p:cNvSpPr>
          <p:nvPr/>
        </p:nvSpPr>
        <p:spPr>
          <a:xfrm>
            <a:off x="5383530" y="2020283"/>
            <a:ext cx="3382097" cy="3674365"/>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800" b="1" dirty="0">
                <a:solidFill>
                  <a:schemeClr val="accent5">
                    <a:lumMod val="50000"/>
                  </a:schemeClr>
                </a:solidFill>
              </a:rPr>
              <a:t>Consumo:</a:t>
            </a:r>
          </a:p>
          <a:p>
            <a:r>
              <a:rPr lang="es-MX" sz="1800" dirty="0">
                <a:solidFill>
                  <a:schemeClr val="accent5">
                    <a:lumMod val="50000"/>
                  </a:schemeClr>
                </a:solidFill>
                <a:ea typeface="Calibri" panose="020F0502020204030204" pitchFamily="34" charset="0"/>
                <a:cs typeface="Times New Roman" panose="02020603050405020304" pitchFamily="18" charset="0"/>
              </a:rPr>
              <a:t>Certificación privada</a:t>
            </a:r>
          </a:p>
          <a:p>
            <a:r>
              <a:rPr lang="es-MX" sz="1800" dirty="0">
                <a:solidFill>
                  <a:schemeClr val="accent5">
                    <a:lumMod val="50000"/>
                  </a:schemeClr>
                </a:solidFill>
                <a:ea typeface="Calibri" panose="020F0502020204030204" pitchFamily="34" charset="0"/>
                <a:cs typeface="Times New Roman" panose="02020603050405020304" pitchFamily="18" charset="0"/>
              </a:rPr>
              <a:t>C</a:t>
            </a:r>
            <a:r>
              <a:rPr lang="es-MX" sz="1800" dirty="0">
                <a:solidFill>
                  <a:schemeClr val="accent5">
                    <a:lumMod val="50000"/>
                  </a:schemeClr>
                </a:solidFill>
                <a:effectLst/>
                <a:ea typeface="Calibri" panose="020F0502020204030204" pitchFamily="34" charset="0"/>
                <a:cs typeface="Times New Roman" panose="02020603050405020304" pitchFamily="18" charset="0"/>
              </a:rPr>
              <a:t>ertificación de productos con Sistemas Participativos de Garantía (SPG), sellos y/o marcas colectivas de producción ecológica, orgánica.</a:t>
            </a:r>
          </a:p>
          <a:p>
            <a:r>
              <a:rPr lang="es-MX" sz="1800" dirty="0">
                <a:solidFill>
                  <a:schemeClr val="accent5">
                    <a:lumMod val="50000"/>
                  </a:schemeClr>
                </a:solidFill>
                <a:ea typeface="Calibri" panose="020F0502020204030204" pitchFamily="34" charset="0"/>
                <a:cs typeface="Times New Roman" panose="02020603050405020304" pitchFamily="18" charset="0"/>
              </a:rPr>
              <a:t>C</a:t>
            </a:r>
            <a:r>
              <a:rPr lang="es-MX" sz="1800" dirty="0">
                <a:solidFill>
                  <a:schemeClr val="accent5">
                    <a:lumMod val="50000"/>
                  </a:schemeClr>
                </a:solidFill>
                <a:effectLst/>
                <a:ea typeface="Calibri" panose="020F0502020204030204" pitchFamily="34" charset="0"/>
                <a:cs typeface="Times New Roman" panose="02020603050405020304" pitchFamily="18" charset="0"/>
              </a:rPr>
              <a:t>adenas Cortas Agroalimentarias: ferias, tiendas agroecológicas y canastas de alimentos.</a:t>
            </a:r>
            <a:endParaRPr lang="es-PE" sz="1800" dirty="0">
              <a:solidFill>
                <a:schemeClr val="accent5">
                  <a:lumMod val="50000"/>
                </a:schemeClr>
              </a:solidFill>
              <a:effectLst/>
              <a:ea typeface="Calibri" panose="020F0502020204030204" pitchFamily="34" charset="0"/>
              <a:cs typeface="Times New Roman" panose="02020603050405020304" pitchFamily="18" charset="0"/>
            </a:endParaRPr>
          </a:p>
          <a:p>
            <a:endParaRPr lang="es-ES" sz="1800" dirty="0">
              <a:solidFill>
                <a:schemeClr val="accent5">
                  <a:lumMod val="50000"/>
                </a:schemeClr>
              </a:solidFill>
            </a:endParaRPr>
          </a:p>
          <a:p>
            <a:endParaRPr lang="es-ES" sz="1800" dirty="0">
              <a:solidFill>
                <a:schemeClr val="accent5">
                  <a:lumMod val="50000"/>
                </a:schemeClr>
              </a:solidFill>
            </a:endParaRPr>
          </a:p>
          <a:p>
            <a:endParaRPr lang="es-ES" sz="1800" dirty="0">
              <a:solidFill>
                <a:schemeClr val="accent5">
                  <a:lumMod val="50000"/>
                </a:schemeClr>
              </a:solidFill>
            </a:endParaRPr>
          </a:p>
          <a:p>
            <a:endParaRPr lang="es-ES" sz="1800" dirty="0">
              <a:solidFill>
                <a:schemeClr val="accent5">
                  <a:lumMod val="50000"/>
                </a:schemeClr>
              </a:solidFill>
            </a:endParaRPr>
          </a:p>
          <a:p>
            <a:pPr marL="0" indent="0">
              <a:buNone/>
            </a:pPr>
            <a:br>
              <a:rPr lang="es-ES" sz="1800" dirty="0">
                <a:solidFill>
                  <a:schemeClr val="accent5">
                    <a:lumMod val="50000"/>
                  </a:schemeClr>
                </a:solidFill>
              </a:rPr>
            </a:br>
            <a:br>
              <a:rPr lang="es-ES" sz="1800" dirty="0">
                <a:solidFill>
                  <a:schemeClr val="accent5">
                    <a:lumMod val="50000"/>
                  </a:schemeClr>
                </a:solidFill>
              </a:rPr>
            </a:br>
            <a:endParaRPr lang="es-ES" sz="1800" dirty="0">
              <a:solidFill>
                <a:schemeClr val="accent5">
                  <a:lumMod val="50000"/>
                </a:schemeClr>
              </a:solidFill>
            </a:endParaRPr>
          </a:p>
          <a:p>
            <a:pPr marL="0" indent="0">
              <a:buNone/>
            </a:pPr>
            <a:endParaRPr lang="es-ES" sz="1800" dirty="0">
              <a:solidFill>
                <a:schemeClr val="accent5">
                  <a:lumMod val="50000"/>
                </a:schemeClr>
              </a:solidFill>
            </a:endParaRPr>
          </a:p>
        </p:txBody>
      </p:sp>
    </p:spTree>
    <p:extLst>
      <p:ext uri="{BB962C8B-B14F-4D97-AF65-F5344CB8AC3E}">
        <p14:creationId xmlns:p14="http://schemas.microsoft.com/office/powerpoint/2010/main" val="644579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Problema de investigación</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480060" y="806360"/>
            <a:ext cx="8442114" cy="478320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sp>
        <p:nvSpPr>
          <p:cNvPr id="7" name="Marcador de texto 1">
            <a:extLst>
              <a:ext uri="{FF2B5EF4-FFF2-40B4-BE49-F238E27FC236}">
                <a16:creationId xmlns:a16="http://schemas.microsoft.com/office/drawing/2014/main" id="{549CC478-6B01-4652-B1CB-19DC3591F03B}"/>
              </a:ext>
            </a:extLst>
          </p:cNvPr>
          <p:cNvSpPr txBox="1">
            <a:spLocks/>
          </p:cNvSpPr>
          <p:nvPr/>
        </p:nvSpPr>
        <p:spPr>
          <a:xfrm>
            <a:off x="480060" y="806360"/>
            <a:ext cx="8298180" cy="524528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1600" dirty="0">
                <a:solidFill>
                  <a:schemeClr val="accent5">
                    <a:lumMod val="50000"/>
                  </a:schemeClr>
                </a:solidFill>
                <a:ea typeface="Calibri" panose="020F0502020204030204" pitchFamily="34" charset="0"/>
              </a:rPr>
              <a:t>Intervención desde el lado de la demanda en Cusco:</a:t>
            </a:r>
          </a:p>
          <a:p>
            <a:pPr algn="just"/>
            <a:r>
              <a:rPr lang="es-MX" sz="1600" dirty="0">
                <a:solidFill>
                  <a:schemeClr val="accent5">
                    <a:lumMod val="50000"/>
                  </a:schemeClr>
                </a:solidFill>
                <a:effectLst/>
                <a:ea typeface="Calibri" panose="020F0502020204030204" pitchFamily="34" charset="0"/>
              </a:rPr>
              <a:t>Proyecto </a:t>
            </a:r>
            <a:r>
              <a:rPr lang="es-MX" sz="1600" dirty="0" err="1">
                <a:solidFill>
                  <a:schemeClr val="accent5">
                    <a:lumMod val="50000"/>
                  </a:schemeClr>
                </a:solidFill>
                <a:effectLst/>
                <a:ea typeface="Calibri" panose="020F0502020204030204" pitchFamily="34" charset="0"/>
              </a:rPr>
              <a:t>Agroeco</a:t>
            </a:r>
            <a:r>
              <a:rPr lang="es-MX" sz="1600" dirty="0">
                <a:solidFill>
                  <a:schemeClr val="accent5">
                    <a:lumMod val="50000"/>
                  </a:schemeClr>
                </a:solidFill>
                <a:effectLst/>
                <a:ea typeface="Calibri" panose="020F0502020204030204" pitchFamily="34" charset="0"/>
              </a:rPr>
              <a:t>: promover la </a:t>
            </a:r>
            <a:r>
              <a:rPr lang="es-MX" sz="1600" dirty="0" err="1">
                <a:solidFill>
                  <a:schemeClr val="accent5">
                    <a:lumMod val="50000"/>
                  </a:schemeClr>
                </a:solidFill>
                <a:effectLst/>
                <a:ea typeface="Calibri" panose="020F0502020204030204" pitchFamily="34" charset="0"/>
              </a:rPr>
              <a:t>agrodiversidad</a:t>
            </a:r>
            <a:r>
              <a:rPr lang="es-MX" sz="1600" dirty="0">
                <a:solidFill>
                  <a:schemeClr val="accent5">
                    <a:lumMod val="50000"/>
                  </a:schemeClr>
                </a:solidFill>
                <a:effectLst/>
                <a:ea typeface="Calibri" panose="020F0502020204030204" pitchFamily="34" charset="0"/>
              </a:rPr>
              <a:t>, la organización de los productores y el acceso a mercados locales y nacionales.</a:t>
            </a:r>
          </a:p>
          <a:p>
            <a:pPr algn="just"/>
            <a:r>
              <a:rPr lang="es-MX" sz="1600" dirty="0">
                <a:solidFill>
                  <a:schemeClr val="accent5">
                    <a:lumMod val="50000"/>
                  </a:schemeClr>
                </a:solidFill>
                <a:effectLst/>
                <a:ea typeface="Calibri" panose="020F0502020204030204" pitchFamily="34" charset="0"/>
              </a:rPr>
              <a:t>Desarrollado entre 2011 y 2014 en Calca, Cusco y Quispicanchi</a:t>
            </a:r>
          </a:p>
          <a:p>
            <a:pPr algn="just"/>
            <a:r>
              <a:rPr lang="es-MX" sz="1600" dirty="0">
                <a:solidFill>
                  <a:schemeClr val="accent5">
                    <a:lumMod val="50000"/>
                  </a:schemeClr>
                </a:solidFill>
                <a:ea typeface="Calibri" panose="020F0502020204030204" pitchFamily="34" charset="0"/>
              </a:rPr>
              <a:t>P</a:t>
            </a:r>
            <a:r>
              <a:rPr lang="es-MX" sz="1600" dirty="0">
                <a:solidFill>
                  <a:schemeClr val="accent5">
                    <a:lumMod val="50000"/>
                  </a:schemeClr>
                </a:solidFill>
                <a:effectLst/>
                <a:ea typeface="Calibri" panose="020F0502020204030204" pitchFamily="34" charset="0"/>
              </a:rPr>
              <a:t>articiparon de 300 productores de ARPEC. </a:t>
            </a:r>
          </a:p>
          <a:p>
            <a:pPr algn="just"/>
            <a:r>
              <a:rPr lang="es-MX" sz="1600" dirty="0">
                <a:solidFill>
                  <a:schemeClr val="accent5">
                    <a:lumMod val="50000"/>
                  </a:schemeClr>
                </a:solidFill>
                <a:effectLst/>
                <a:ea typeface="Calibri" panose="020F0502020204030204" pitchFamily="34" charset="0"/>
              </a:rPr>
              <a:t>Marca colectiva: “Frutos de la tierra”</a:t>
            </a:r>
          </a:p>
          <a:p>
            <a:pPr lvl="1" algn="just"/>
            <a:r>
              <a:rPr lang="es-MX" sz="1200" dirty="0">
                <a:solidFill>
                  <a:schemeClr val="accent5">
                    <a:lumMod val="50000"/>
                  </a:schemeClr>
                </a:solidFill>
                <a:ea typeface="Calibri" panose="020F0502020204030204" pitchFamily="34" charset="0"/>
              </a:rPr>
              <a:t>Conservación de la b</a:t>
            </a:r>
            <a:r>
              <a:rPr lang="es-MX" sz="1200" dirty="0">
                <a:solidFill>
                  <a:schemeClr val="accent5">
                    <a:lumMod val="50000"/>
                  </a:schemeClr>
                </a:solidFill>
                <a:effectLst/>
                <a:ea typeface="Calibri" panose="020F0502020204030204" pitchFamily="34" charset="0"/>
              </a:rPr>
              <a:t>iodiversidad</a:t>
            </a:r>
          </a:p>
          <a:p>
            <a:pPr lvl="1" algn="just"/>
            <a:r>
              <a:rPr lang="es-MX" sz="1200" dirty="0">
                <a:solidFill>
                  <a:schemeClr val="accent5">
                    <a:lumMod val="50000"/>
                  </a:schemeClr>
                </a:solidFill>
                <a:ea typeface="Calibri" panose="020F0502020204030204" pitchFamily="34" charset="0"/>
              </a:rPr>
              <a:t>A</a:t>
            </a:r>
            <a:r>
              <a:rPr lang="es-MX" sz="1200" dirty="0">
                <a:solidFill>
                  <a:schemeClr val="accent5">
                    <a:lumMod val="50000"/>
                  </a:schemeClr>
                </a:solidFill>
                <a:effectLst/>
                <a:ea typeface="Calibri" panose="020F0502020204030204" pitchFamily="34" charset="0"/>
              </a:rPr>
              <a:t>gricultura familiar ecológica</a:t>
            </a:r>
          </a:p>
          <a:p>
            <a:pPr lvl="1" algn="just"/>
            <a:r>
              <a:rPr lang="es-MX" sz="1200" dirty="0">
                <a:solidFill>
                  <a:schemeClr val="accent5">
                    <a:lumMod val="50000"/>
                  </a:schemeClr>
                </a:solidFill>
                <a:ea typeface="Calibri" panose="020F0502020204030204" pitchFamily="34" charset="0"/>
              </a:rPr>
              <a:t>Producción a</a:t>
            </a:r>
            <a:r>
              <a:rPr lang="es-MX" sz="1200" dirty="0">
                <a:solidFill>
                  <a:schemeClr val="accent5">
                    <a:lumMod val="50000"/>
                  </a:schemeClr>
                </a:solidFill>
                <a:effectLst/>
                <a:ea typeface="Calibri" panose="020F0502020204030204" pitchFamily="34" charset="0"/>
              </a:rPr>
              <a:t>sociativa. </a:t>
            </a:r>
          </a:p>
          <a:p>
            <a:pPr marL="457200" lvl="1" indent="0" algn="just">
              <a:buNone/>
            </a:pPr>
            <a:endParaRPr lang="es-MX" sz="1200" dirty="0">
              <a:solidFill>
                <a:schemeClr val="accent5">
                  <a:lumMod val="50000"/>
                </a:schemeClr>
              </a:solidFill>
              <a:effectLst/>
              <a:ea typeface="Calibri" panose="020F0502020204030204" pitchFamily="34" charset="0"/>
            </a:endParaRPr>
          </a:p>
          <a:p>
            <a:pPr algn="just"/>
            <a:r>
              <a:rPr lang="es-MX" sz="1600" dirty="0">
                <a:solidFill>
                  <a:schemeClr val="accent5">
                    <a:lumMod val="50000"/>
                  </a:schemeClr>
                </a:solidFill>
                <a:ea typeface="Calibri" panose="020F0502020204030204" pitchFamily="34" charset="0"/>
              </a:rPr>
              <a:t>G</a:t>
            </a:r>
            <a:r>
              <a:rPr lang="es-MX" sz="1600" dirty="0">
                <a:solidFill>
                  <a:schemeClr val="accent5">
                    <a:lumMod val="50000"/>
                  </a:schemeClr>
                </a:solidFill>
                <a:effectLst/>
                <a:ea typeface="Calibri" panose="020F0502020204030204" pitchFamily="34" charset="0"/>
              </a:rPr>
              <a:t>arantizar la producción orgánica y de denominación de origen.</a:t>
            </a:r>
          </a:p>
          <a:p>
            <a:pPr algn="just"/>
            <a:r>
              <a:rPr lang="es-MX" sz="1600" dirty="0">
                <a:solidFill>
                  <a:schemeClr val="accent5">
                    <a:lumMod val="50000"/>
                  </a:schemeClr>
                </a:solidFill>
                <a:effectLst/>
                <a:ea typeface="Calibri" panose="020F0502020204030204" pitchFamily="34" charset="0"/>
              </a:rPr>
              <a:t>Actualmente ya no es usada en Cusco:</a:t>
            </a:r>
          </a:p>
          <a:p>
            <a:pPr lvl="1" algn="just"/>
            <a:r>
              <a:rPr lang="es-MX" sz="1200" dirty="0">
                <a:solidFill>
                  <a:schemeClr val="accent5">
                    <a:lumMod val="50000"/>
                  </a:schemeClr>
                </a:solidFill>
                <a:ea typeface="Calibri" panose="020F0502020204030204" pitchFamily="34" charset="0"/>
              </a:rPr>
              <a:t>L</a:t>
            </a:r>
            <a:r>
              <a:rPr lang="es-MX" sz="1200" dirty="0">
                <a:solidFill>
                  <a:schemeClr val="accent5">
                    <a:lumMod val="50000"/>
                  </a:schemeClr>
                </a:solidFill>
                <a:effectLst/>
                <a:ea typeface="Calibri" panose="020F0502020204030204" pitchFamily="34" charset="0"/>
              </a:rPr>
              <a:t>a estrategia de posicionamiento no incluyó las motivaciones y preferencias de los consumidores. </a:t>
            </a:r>
          </a:p>
          <a:p>
            <a:pPr lvl="1" algn="just"/>
            <a:r>
              <a:rPr lang="es-MX" sz="1200" dirty="0">
                <a:solidFill>
                  <a:schemeClr val="accent5">
                    <a:lumMod val="50000"/>
                  </a:schemeClr>
                </a:solidFill>
                <a:effectLst/>
                <a:ea typeface="Calibri" panose="020F0502020204030204" pitchFamily="34" charset="0"/>
              </a:rPr>
              <a:t>Se asociaron varios mensajes, lo cual podría generar ideas dispersas, confusión sobre el significado.</a:t>
            </a:r>
          </a:p>
          <a:p>
            <a:pPr lvl="1" algn="just"/>
            <a:r>
              <a:rPr lang="es-MX" sz="1200" dirty="0">
                <a:solidFill>
                  <a:schemeClr val="accent5">
                    <a:lumMod val="50000"/>
                  </a:schemeClr>
                </a:solidFill>
                <a:effectLst/>
                <a:ea typeface="Calibri" panose="020F0502020204030204" pitchFamily="34" charset="0"/>
              </a:rPr>
              <a:t>Se </a:t>
            </a:r>
            <a:r>
              <a:rPr lang="es-MX" sz="1200" dirty="0">
                <a:solidFill>
                  <a:schemeClr val="accent5">
                    <a:lumMod val="50000"/>
                  </a:schemeClr>
                </a:solidFill>
                <a:ea typeface="Calibri" panose="020F0502020204030204" pitchFamily="34" charset="0"/>
              </a:rPr>
              <a:t>consideraron solo características de producción dejando de lado aspectos de valores sociales (particularmente relevante para el contexto social y cultural del Cusco).</a:t>
            </a:r>
          </a:p>
          <a:p>
            <a:pPr algn="just"/>
            <a:r>
              <a:rPr lang="es-MX" sz="1600" dirty="0">
                <a:solidFill>
                  <a:schemeClr val="accent5">
                    <a:lumMod val="50000"/>
                  </a:schemeClr>
                </a:solidFill>
                <a:effectLst/>
                <a:ea typeface="Calibri" panose="020F0502020204030204" pitchFamily="34" charset="0"/>
              </a:rPr>
              <a:t>Intervenciones enfocadas en la demanda limitadas y únicas, oportunidad para explorar nuevos aspectos de la AE: valores humanos y sociales a través de sellos.</a:t>
            </a:r>
            <a:endParaRPr lang="es-PE" sz="1200" dirty="0">
              <a:solidFill>
                <a:schemeClr val="accent5">
                  <a:lumMod val="50000"/>
                </a:schemeClr>
              </a:solidFill>
              <a:effectLst/>
            </a:endParaRPr>
          </a:p>
          <a:p>
            <a:endParaRPr lang="es-ES" sz="1600" dirty="0">
              <a:solidFill>
                <a:schemeClr val="accent5">
                  <a:lumMod val="50000"/>
                </a:schemeClr>
              </a:solidFill>
            </a:endParaRPr>
          </a:p>
          <a:p>
            <a:endParaRPr lang="es-ES" sz="1600" dirty="0">
              <a:solidFill>
                <a:schemeClr val="accent5">
                  <a:lumMod val="50000"/>
                </a:schemeClr>
              </a:solidFill>
            </a:endParaRPr>
          </a:p>
          <a:p>
            <a:endParaRPr lang="es-ES" sz="1600" dirty="0">
              <a:solidFill>
                <a:schemeClr val="accent5">
                  <a:lumMod val="50000"/>
                </a:schemeClr>
              </a:solidFill>
            </a:endParaRPr>
          </a:p>
          <a:p>
            <a:pPr marL="0" indent="0">
              <a:buNone/>
            </a:pPr>
            <a:br>
              <a:rPr lang="es-ES" sz="1600" dirty="0">
                <a:solidFill>
                  <a:schemeClr val="accent5">
                    <a:lumMod val="50000"/>
                  </a:schemeClr>
                </a:solidFill>
              </a:rPr>
            </a:br>
            <a:br>
              <a:rPr lang="es-ES" sz="1600" dirty="0">
                <a:solidFill>
                  <a:schemeClr val="accent5">
                    <a:lumMod val="50000"/>
                  </a:schemeClr>
                </a:solidFill>
              </a:rPr>
            </a:br>
            <a:endParaRPr lang="es-ES" sz="1600" dirty="0">
              <a:solidFill>
                <a:schemeClr val="accent5">
                  <a:lumMod val="50000"/>
                </a:schemeClr>
              </a:solidFill>
            </a:endParaRPr>
          </a:p>
          <a:p>
            <a:pPr marL="0" indent="0">
              <a:buNone/>
            </a:pPr>
            <a:endParaRPr lang="es-ES" sz="1600" dirty="0">
              <a:solidFill>
                <a:schemeClr val="accent5">
                  <a:lumMod val="50000"/>
                </a:schemeClr>
              </a:solidFill>
            </a:endParaRP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pic>
        <p:nvPicPr>
          <p:cNvPr id="10" name="Object 3">
            <a:extLst>
              <a:ext uri="{63B3BB69-23CF-44E3-9099-C40C66FF867C}">
                <a14:compatExt xmlns:a14="http://schemas.microsoft.com/office/drawing/2010/main" spid="_x0000_s1027"/>
              </a:ext>
              <a:ext uri="{FF2B5EF4-FFF2-40B4-BE49-F238E27FC236}">
                <a16:creationId xmlns:a16="http://schemas.microsoft.com/office/drawing/2014/main" id="{00000000-0008-0000-0000-000003040000}"/>
              </a:ext>
            </a:extLst>
          </p:cNvPr>
          <p:cNvPicPr>
            <a:picLocks noChangeAspect="1"/>
          </p:cNvPicPr>
          <p:nvPr/>
        </p:nvPicPr>
        <p:blipFill>
          <a:blip r:embed="rId3"/>
          <a:stretch>
            <a:fillRect/>
          </a:stretch>
        </p:blipFill>
        <p:spPr>
          <a:xfrm>
            <a:off x="4629150" y="2194198"/>
            <a:ext cx="2411847" cy="1056145"/>
          </a:xfrm>
          <a:prstGeom prst="rect">
            <a:avLst/>
          </a:prstGeom>
        </p:spPr>
      </p:pic>
    </p:spTree>
    <p:extLst>
      <p:ext uri="{BB962C8B-B14F-4D97-AF65-F5344CB8AC3E}">
        <p14:creationId xmlns:p14="http://schemas.microsoft.com/office/powerpoint/2010/main" val="1110014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Preguntas de investigación</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207264" y="1053562"/>
            <a:ext cx="8744034" cy="453600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sp>
        <p:nvSpPr>
          <p:cNvPr id="7" name="Marcador de texto 1">
            <a:extLst>
              <a:ext uri="{FF2B5EF4-FFF2-40B4-BE49-F238E27FC236}">
                <a16:creationId xmlns:a16="http://schemas.microsoft.com/office/drawing/2014/main" id="{549CC478-6B01-4652-B1CB-19DC3591F03B}"/>
              </a:ext>
            </a:extLst>
          </p:cNvPr>
          <p:cNvSpPr txBox="1">
            <a:spLocks/>
          </p:cNvSpPr>
          <p:nvPr/>
        </p:nvSpPr>
        <p:spPr>
          <a:xfrm>
            <a:off x="794666" y="806360"/>
            <a:ext cx="7569230" cy="5427808"/>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7000"/>
              </a:lnSpc>
              <a:spcAft>
                <a:spcPts val="800"/>
              </a:spcAft>
            </a:pPr>
            <a:endParaRPr lang="es-MX" sz="2400" dirty="0">
              <a:solidFill>
                <a:schemeClr val="accent5">
                  <a:lumMod val="50000"/>
                </a:schemeClr>
              </a:solidFill>
              <a:effectLst/>
              <a:ea typeface="Calibri" panose="020F0502020204030204" pitchFamily="34" charset="0"/>
              <a:cs typeface="Times New Roman" panose="02020603050405020304" pitchFamily="18" charset="0"/>
            </a:endParaRPr>
          </a:p>
          <a:p>
            <a:pPr algn="just">
              <a:lnSpc>
                <a:spcPct val="107000"/>
              </a:lnSpc>
              <a:spcAft>
                <a:spcPts val="800"/>
              </a:spcAft>
            </a:pPr>
            <a:r>
              <a:rPr lang="es-MX" sz="2400" dirty="0">
                <a:solidFill>
                  <a:schemeClr val="accent5">
                    <a:lumMod val="50000"/>
                  </a:schemeClr>
                </a:solidFill>
                <a:effectLst/>
                <a:ea typeface="Calibri" panose="020F0502020204030204" pitchFamily="34" charset="0"/>
                <a:cs typeface="Times New Roman" panose="02020603050405020304" pitchFamily="18" charset="0"/>
              </a:rPr>
              <a:t>¿Qué preferencias y disponibilidad para pagar tienen los consumidores cusqueños por alimentos que cuenten con sellos que describen los principios ambientales y sociales de la agroecología?</a:t>
            </a:r>
            <a:endParaRPr lang="es-PE" sz="2400" dirty="0">
              <a:solidFill>
                <a:schemeClr val="accent5">
                  <a:lumMod val="50000"/>
                </a:schemeClr>
              </a:solidFill>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s-PE" sz="2400" dirty="0">
              <a:solidFill>
                <a:schemeClr val="accent5">
                  <a:lumMod val="50000"/>
                </a:schemeClr>
              </a:solidFill>
              <a:effectLst/>
              <a:ea typeface="Calibri" panose="020F0502020204030204" pitchFamily="34" charset="0"/>
              <a:cs typeface="Times New Roman" panose="02020603050405020304" pitchFamily="18" charset="0"/>
            </a:endParaRPr>
          </a:p>
          <a:p>
            <a:pPr algn="just">
              <a:lnSpc>
                <a:spcPct val="107000"/>
              </a:lnSpc>
              <a:spcAft>
                <a:spcPts val="800"/>
              </a:spcAft>
            </a:pPr>
            <a:r>
              <a:rPr lang="es-MX" sz="2400" dirty="0">
                <a:solidFill>
                  <a:schemeClr val="accent5">
                    <a:lumMod val="50000"/>
                  </a:schemeClr>
                </a:solidFill>
                <a:effectLst/>
                <a:ea typeface="Calibri" panose="020F0502020204030204" pitchFamily="34" charset="0"/>
                <a:cs typeface="Times New Roman" panose="02020603050405020304" pitchFamily="18" charset="0"/>
              </a:rPr>
              <a:t>¿Qué tipo de </a:t>
            </a:r>
            <a:r>
              <a:rPr lang="es-MX" sz="2400" dirty="0">
                <a:solidFill>
                  <a:schemeClr val="accent5">
                    <a:lumMod val="50000"/>
                  </a:schemeClr>
                </a:solidFill>
                <a:ea typeface="Calibri" panose="020F0502020204030204" pitchFamily="34" charset="0"/>
                <a:cs typeface="Times New Roman" panose="02020603050405020304" pitchFamily="18" charset="0"/>
              </a:rPr>
              <a:t>sello y con qué características </a:t>
            </a:r>
            <a:r>
              <a:rPr lang="es-MX" sz="2400" dirty="0">
                <a:solidFill>
                  <a:schemeClr val="accent5">
                    <a:lumMod val="50000"/>
                  </a:schemeClr>
                </a:solidFill>
                <a:effectLst/>
                <a:ea typeface="Calibri" panose="020F0502020204030204" pitchFamily="34" charset="0"/>
                <a:cs typeface="Times New Roman" panose="02020603050405020304" pitchFamily="18" charset="0"/>
              </a:rPr>
              <a:t>es más efectivo para motivar la intención de consumo de alimentos con principios agroecológicos?</a:t>
            </a:r>
            <a:endParaRPr lang="es-PE" sz="2400" dirty="0">
              <a:solidFill>
                <a:schemeClr val="accent5">
                  <a:lumMod val="50000"/>
                </a:schemeClr>
              </a:solidFill>
              <a:effectLst/>
              <a:ea typeface="Calibri" panose="020F0502020204030204" pitchFamily="34" charset="0"/>
              <a:cs typeface="Times New Roman" panose="02020603050405020304" pitchFamily="18" charset="0"/>
            </a:endParaRPr>
          </a:p>
          <a:p>
            <a:endParaRPr lang="es-ES" sz="2400" dirty="0">
              <a:solidFill>
                <a:schemeClr val="accent5">
                  <a:lumMod val="50000"/>
                </a:schemeClr>
              </a:solidFill>
            </a:endParaRPr>
          </a:p>
          <a:p>
            <a:endParaRPr lang="es-ES" sz="2400" dirty="0">
              <a:solidFill>
                <a:schemeClr val="accent5">
                  <a:lumMod val="50000"/>
                </a:schemeClr>
              </a:solidFill>
            </a:endParaRPr>
          </a:p>
          <a:p>
            <a:endParaRPr lang="es-ES" sz="2400" dirty="0">
              <a:solidFill>
                <a:schemeClr val="accent5">
                  <a:lumMod val="50000"/>
                </a:schemeClr>
              </a:solidFill>
            </a:endParaRPr>
          </a:p>
          <a:p>
            <a:pPr marL="0" indent="0">
              <a:buNone/>
            </a:pPr>
            <a:br>
              <a:rPr lang="es-ES" sz="2400" dirty="0">
                <a:solidFill>
                  <a:schemeClr val="accent5">
                    <a:lumMod val="50000"/>
                  </a:schemeClr>
                </a:solidFill>
              </a:rPr>
            </a:br>
            <a:br>
              <a:rPr lang="es-ES" sz="2400" dirty="0">
                <a:solidFill>
                  <a:schemeClr val="accent5">
                    <a:lumMod val="50000"/>
                  </a:schemeClr>
                </a:solidFill>
              </a:rPr>
            </a:br>
            <a:endParaRPr lang="es-ES" sz="2400" dirty="0">
              <a:solidFill>
                <a:schemeClr val="accent5">
                  <a:lumMod val="50000"/>
                </a:schemeClr>
              </a:solidFill>
            </a:endParaRPr>
          </a:p>
          <a:p>
            <a:pPr marL="0" indent="0">
              <a:buNone/>
            </a:pPr>
            <a:endParaRPr lang="es-ES" sz="2400" dirty="0">
              <a:solidFill>
                <a:schemeClr val="accent5">
                  <a:lumMod val="50000"/>
                </a:schemeClr>
              </a:solidFill>
            </a:endParaRP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spTree>
    <p:extLst>
      <p:ext uri="{BB962C8B-B14F-4D97-AF65-F5344CB8AC3E}">
        <p14:creationId xmlns:p14="http://schemas.microsoft.com/office/powerpoint/2010/main" val="135957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Marco Conceptual</a:t>
            </a:r>
          </a:p>
        </p:txBody>
      </p:sp>
      <p:sp>
        <p:nvSpPr>
          <p:cNvPr id="7" name="Marcador de texto 1">
            <a:extLst>
              <a:ext uri="{FF2B5EF4-FFF2-40B4-BE49-F238E27FC236}">
                <a16:creationId xmlns:a16="http://schemas.microsoft.com/office/drawing/2014/main" id="{549CC478-6B01-4652-B1CB-19DC3591F03B}"/>
              </a:ext>
            </a:extLst>
          </p:cNvPr>
          <p:cNvSpPr txBox="1">
            <a:spLocks/>
          </p:cNvSpPr>
          <p:nvPr/>
        </p:nvSpPr>
        <p:spPr>
          <a:xfrm>
            <a:off x="525780" y="806360"/>
            <a:ext cx="7838116" cy="112531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7000"/>
              </a:lnSpc>
              <a:spcAft>
                <a:spcPts val="800"/>
              </a:spcAft>
            </a:pPr>
            <a:r>
              <a:rPr lang="es-MX" sz="1600" dirty="0">
                <a:solidFill>
                  <a:schemeClr val="accent5">
                    <a:lumMod val="50000"/>
                  </a:schemeClr>
                </a:solidFill>
                <a:effectLst/>
                <a:ea typeface="Calibri" panose="020F0502020204030204" pitchFamily="34" charset="0"/>
                <a:cs typeface="Times New Roman" panose="02020603050405020304" pitchFamily="18" charset="0"/>
              </a:rPr>
              <a:t>Los sellos son símbolos para llamar la atención de los consumidores, garantizando que se ha verificado determinadas características de los alimentos.</a:t>
            </a:r>
          </a:p>
          <a:p>
            <a:pPr algn="just">
              <a:lnSpc>
                <a:spcPct val="107000"/>
              </a:lnSpc>
              <a:spcAft>
                <a:spcPts val="800"/>
              </a:spcAft>
            </a:pPr>
            <a:r>
              <a:rPr lang="es-MX" sz="1600" dirty="0">
                <a:solidFill>
                  <a:schemeClr val="accent5">
                    <a:lumMod val="50000"/>
                  </a:schemeClr>
                </a:solidFill>
                <a:cs typeface="Times New Roman" panose="02020603050405020304" pitchFamily="18" charset="0"/>
              </a:rPr>
              <a:t>Diferencia entre marca y sello en las decisiones de consumo:</a:t>
            </a:r>
            <a:endParaRPr lang="es-ES" sz="1600" dirty="0">
              <a:solidFill>
                <a:schemeClr val="accent5">
                  <a:lumMod val="50000"/>
                </a:schemeClr>
              </a:solidFill>
            </a:endParaRPr>
          </a:p>
          <a:p>
            <a:endParaRPr lang="es-ES" sz="1600" dirty="0">
              <a:solidFill>
                <a:schemeClr val="accent5">
                  <a:lumMod val="50000"/>
                </a:schemeClr>
              </a:solidFill>
            </a:endParaRPr>
          </a:p>
          <a:p>
            <a:pPr marL="0" indent="0">
              <a:buNone/>
            </a:pPr>
            <a:br>
              <a:rPr lang="es-ES" sz="1600" dirty="0">
                <a:solidFill>
                  <a:schemeClr val="accent5">
                    <a:lumMod val="50000"/>
                  </a:schemeClr>
                </a:solidFill>
              </a:rPr>
            </a:br>
            <a:br>
              <a:rPr lang="es-ES" sz="1600" dirty="0">
                <a:solidFill>
                  <a:schemeClr val="accent5">
                    <a:lumMod val="50000"/>
                  </a:schemeClr>
                </a:solidFill>
              </a:rPr>
            </a:br>
            <a:endParaRPr lang="es-ES" sz="1600" dirty="0">
              <a:solidFill>
                <a:schemeClr val="accent5">
                  <a:lumMod val="50000"/>
                </a:schemeClr>
              </a:solidFill>
            </a:endParaRPr>
          </a:p>
          <a:p>
            <a:pPr marL="0" indent="0">
              <a:buNone/>
            </a:pPr>
            <a:endParaRPr lang="es-ES" sz="1600" dirty="0">
              <a:solidFill>
                <a:schemeClr val="accent5">
                  <a:lumMod val="50000"/>
                </a:schemeClr>
              </a:solidFill>
            </a:endParaRP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pic>
        <p:nvPicPr>
          <p:cNvPr id="2" name="Imagen 1">
            <a:extLst>
              <a:ext uri="{FF2B5EF4-FFF2-40B4-BE49-F238E27FC236}">
                <a16:creationId xmlns:a16="http://schemas.microsoft.com/office/drawing/2014/main" id="{12E3C487-6D62-48FC-8B47-6D2E97706E6B}"/>
              </a:ext>
            </a:extLst>
          </p:cNvPr>
          <p:cNvPicPr>
            <a:picLocks noChangeAspect="1"/>
          </p:cNvPicPr>
          <p:nvPr/>
        </p:nvPicPr>
        <p:blipFill>
          <a:blip r:embed="rId3"/>
          <a:stretch>
            <a:fillRect/>
          </a:stretch>
        </p:blipFill>
        <p:spPr>
          <a:xfrm>
            <a:off x="304800" y="1931670"/>
            <a:ext cx="8553450" cy="4170549"/>
          </a:xfrm>
          <a:prstGeom prst="rect">
            <a:avLst/>
          </a:prstGeom>
        </p:spPr>
      </p:pic>
    </p:spTree>
    <p:extLst>
      <p:ext uri="{BB962C8B-B14F-4D97-AF65-F5344CB8AC3E}">
        <p14:creationId xmlns:p14="http://schemas.microsoft.com/office/powerpoint/2010/main" val="367519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Marco Conceptual</a:t>
            </a: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pic>
        <p:nvPicPr>
          <p:cNvPr id="3" name="Imagen 2">
            <a:extLst>
              <a:ext uri="{FF2B5EF4-FFF2-40B4-BE49-F238E27FC236}">
                <a16:creationId xmlns:a16="http://schemas.microsoft.com/office/drawing/2014/main" id="{B0A1533C-6F2C-41D0-B28F-B86AA99CD9ED}"/>
              </a:ext>
            </a:extLst>
          </p:cNvPr>
          <p:cNvPicPr>
            <a:picLocks noChangeAspect="1"/>
          </p:cNvPicPr>
          <p:nvPr/>
        </p:nvPicPr>
        <p:blipFill>
          <a:blip r:embed="rId3"/>
          <a:stretch>
            <a:fillRect/>
          </a:stretch>
        </p:blipFill>
        <p:spPr>
          <a:xfrm>
            <a:off x="704850" y="1192530"/>
            <a:ext cx="8077200" cy="3013710"/>
          </a:xfrm>
          <a:prstGeom prst="rect">
            <a:avLst/>
          </a:prstGeom>
        </p:spPr>
      </p:pic>
    </p:spTree>
    <p:extLst>
      <p:ext uri="{BB962C8B-B14F-4D97-AF65-F5344CB8AC3E}">
        <p14:creationId xmlns:p14="http://schemas.microsoft.com/office/powerpoint/2010/main" val="2100953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Marco Conceptual</a:t>
            </a:r>
          </a:p>
        </p:txBody>
      </p:sp>
      <p:sp>
        <p:nvSpPr>
          <p:cNvPr id="7" name="Marcador de texto 1">
            <a:extLst>
              <a:ext uri="{FF2B5EF4-FFF2-40B4-BE49-F238E27FC236}">
                <a16:creationId xmlns:a16="http://schemas.microsoft.com/office/drawing/2014/main" id="{549CC478-6B01-4652-B1CB-19DC3591F03B}"/>
              </a:ext>
            </a:extLst>
          </p:cNvPr>
          <p:cNvSpPr txBox="1">
            <a:spLocks/>
          </p:cNvSpPr>
          <p:nvPr/>
        </p:nvSpPr>
        <p:spPr>
          <a:xfrm>
            <a:off x="571500" y="1044208"/>
            <a:ext cx="8183880" cy="5056878"/>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es-MX" sz="2000" dirty="0">
                <a:solidFill>
                  <a:schemeClr val="accent5">
                    <a:lumMod val="50000"/>
                  </a:schemeClr>
                </a:solidFill>
                <a:effectLst/>
                <a:ea typeface="Calibri" panose="020F0502020204030204" pitchFamily="34" charset="0"/>
              </a:rPr>
              <a:t>Sellos como mecanismo, atributo de confianza a uno de búsqueda en la decisión de consumo de alimentos (lecciones desde la literatura):</a:t>
            </a:r>
          </a:p>
          <a:p>
            <a:pPr algn="just">
              <a:lnSpc>
                <a:spcPct val="107000"/>
              </a:lnSpc>
              <a:spcAft>
                <a:spcPts val="800"/>
              </a:spcAft>
            </a:pPr>
            <a:r>
              <a:rPr lang="es-MX" sz="2000" dirty="0">
                <a:solidFill>
                  <a:schemeClr val="accent5">
                    <a:lumMod val="50000"/>
                  </a:schemeClr>
                </a:solidFill>
                <a:ea typeface="Calibri" panose="020F0502020204030204" pitchFamily="34" charset="0"/>
              </a:rPr>
              <a:t>L</a:t>
            </a:r>
            <a:r>
              <a:rPr lang="es-MX" sz="2000" dirty="0">
                <a:solidFill>
                  <a:schemeClr val="accent5">
                    <a:lumMod val="50000"/>
                  </a:schemeClr>
                </a:solidFill>
                <a:effectLst/>
                <a:ea typeface="Calibri" panose="020F0502020204030204" pitchFamily="34" charset="0"/>
              </a:rPr>
              <a:t>os sellos contribuyen a facilitar el flujo de información entre la oferta y demanda de alimentos producidos bajo principios agroecológicos.</a:t>
            </a:r>
          </a:p>
          <a:p>
            <a:pPr algn="just">
              <a:lnSpc>
                <a:spcPct val="107000"/>
              </a:lnSpc>
              <a:spcAft>
                <a:spcPts val="800"/>
              </a:spcAft>
            </a:pPr>
            <a:r>
              <a:rPr lang="es-MX" sz="2000" dirty="0">
                <a:solidFill>
                  <a:schemeClr val="accent5">
                    <a:lumMod val="50000"/>
                  </a:schemeClr>
                </a:solidFill>
                <a:ea typeface="Calibri" panose="020F0502020204030204" pitchFamily="34" charset="0"/>
              </a:rPr>
              <a:t>L</a:t>
            </a:r>
            <a:r>
              <a:rPr lang="es-MX" sz="2000" dirty="0">
                <a:solidFill>
                  <a:schemeClr val="accent5">
                    <a:lumMod val="50000"/>
                  </a:schemeClr>
                </a:solidFill>
                <a:effectLst/>
                <a:ea typeface="Calibri" panose="020F0502020204030204" pitchFamily="34" charset="0"/>
              </a:rPr>
              <a:t>os sellos ayudan a los consumidores a identificar cuales productos tiene determinadas cualidades deseadas.</a:t>
            </a:r>
          </a:p>
          <a:p>
            <a:pPr algn="just">
              <a:lnSpc>
                <a:spcPct val="107000"/>
              </a:lnSpc>
              <a:spcAft>
                <a:spcPts val="800"/>
              </a:spcAft>
            </a:pPr>
            <a:r>
              <a:rPr lang="es-MX" sz="2000" dirty="0">
                <a:solidFill>
                  <a:schemeClr val="accent5">
                    <a:lumMod val="50000"/>
                  </a:schemeClr>
                </a:solidFill>
                <a:effectLst/>
                <a:ea typeface="Calibri" panose="020F0502020204030204" pitchFamily="34" charset="0"/>
              </a:rPr>
              <a:t>Los sellos promueven las decisiones de consumo y el efecto puede ser mayor si están acompañados con más información sobre las características de los alimentos para incrementar su motivación y entendimiento.</a:t>
            </a:r>
          </a:p>
          <a:p>
            <a:endParaRPr lang="es-ES" sz="2000" dirty="0">
              <a:solidFill>
                <a:schemeClr val="accent5">
                  <a:lumMod val="50000"/>
                </a:schemeClr>
              </a:solidFill>
            </a:endParaRPr>
          </a:p>
          <a:p>
            <a:endParaRPr lang="es-ES" sz="2000" dirty="0">
              <a:solidFill>
                <a:schemeClr val="accent5">
                  <a:lumMod val="50000"/>
                </a:schemeClr>
              </a:solidFill>
            </a:endParaRPr>
          </a:p>
          <a:p>
            <a:pPr marL="0" indent="0">
              <a:buNone/>
            </a:pPr>
            <a:br>
              <a:rPr lang="es-ES" sz="2000" dirty="0">
                <a:solidFill>
                  <a:schemeClr val="accent5">
                    <a:lumMod val="50000"/>
                  </a:schemeClr>
                </a:solidFill>
              </a:rPr>
            </a:br>
            <a:br>
              <a:rPr lang="es-ES" sz="2000" dirty="0">
                <a:solidFill>
                  <a:schemeClr val="accent5">
                    <a:lumMod val="50000"/>
                  </a:schemeClr>
                </a:solidFill>
              </a:rPr>
            </a:br>
            <a:endParaRPr lang="es-ES" sz="2000" dirty="0">
              <a:solidFill>
                <a:schemeClr val="accent5">
                  <a:lumMod val="50000"/>
                </a:schemeClr>
              </a:solidFill>
            </a:endParaRPr>
          </a:p>
          <a:p>
            <a:pPr marL="0" indent="0">
              <a:buNone/>
            </a:pPr>
            <a:endParaRPr lang="es-ES" sz="2000" dirty="0">
              <a:solidFill>
                <a:schemeClr val="accent5">
                  <a:lumMod val="50000"/>
                </a:schemeClr>
              </a:solidFill>
            </a:endParaRP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spTree>
    <p:extLst>
      <p:ext uri="{BB962C8B-B14F-4D97-AF65-F5344CB8AC3E}">
        <p14:creationId xmlns:p14="http://schemas.microsoft.com/office/powerpoint/2010/main" val="3007462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Metodología</a:t>
            </a:r>
          </a:p>
        </p:txBody>
      </p:sp>
      <p:sp>
        <p:nvSpPr>
          <p:cNvPr id="7" name="Marcador de texto 1">
            <a:extLst>
              <a:ext uri="{FF2B5EF4-FFF2-40B4-BE49-F238E27FC236}">
                <a16:creationId xmlns:a16="http://schemas.microsoft.com/office/drawing/2014/main" id="{549CC478-6B01-4652-B1CB-19DC3591F03B}"/>
              </a:ext>
            </a:extLst>
          </p:cNvPr>
          <p:cNvSpPr txBox="1">
            <a:spLocks/>
          </p:cNvSpPr>
          <p:nvPr/>
        </p:nvSpPr>
        <p:spPr>
          <a:xfrm>
            <a:off x="445770" y="1207362"/>
            <a:ext cx="8252460" cy="5026805"/>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2000" dirty="0">
                <a:solidFill>
                  <a:schemeClr val="accent5">
                    <a:lumMod val="50000"/>
                  </a:schemeClr>
                </a:solidFill>
                <a:effectLst/>
                <a:ea typeface="Calibri" panose="020F0502020204030204" pitchFamily="34" charset="0"/>
              </a:rPr>
              <a:t>Experimentos de elección.</a:t>
            </a:r>
          </a:p>
          <a:p>
            <a:endParaRPr lang="es-MX" sz="2000" dirty="0">
              <a:solidFill>
                <a:schemeClr val="accent5">
                  <a:lumMod val="50000"/>
                </a:schemeClr>
              </a:solidFill>
              <a:effectLst/>
              <a:ea typeface="Calibri" panose="020F0502020204030204" pitchFamily="34" charset="0"/>
            </a:endParaRPr>
          </a:p>
          <a:p>
            <a:pPr algn="just">
              <a:lnSpc>
                <a:spcPct val="107000"/>
              </a:lnSpc>
              <a:spcAft>
                <a:spcPts val="800"/>
              </a:spcAft>
            </a:pPr>
            <a:r>
              <a:rPr lang="es-MX" sz="2000" dirty="0">
                <a:solidFill>
                  <a:schemeClr val="accent5">
                    <a:lumMod val="50000"/>
                  </a:schemeClr>
                </a:solidFill>
                <a:effectLst/>
                <a:ea typeface="Calibri" panose="020F0502020204030204" pitchFamily="34" charset="0"/>
                <a:cs typeface="Times New Roman" panose="02020603050405020304" pitchFamily="18" charset="0"/>
              </a:rPr>
              <a:t>Permite evaluar nuevas características del lado de la demanda de los alimentos (solidaridad), lo cual constituye un aporte al estado del arte, los estudios se enfocan en características de producción (orgánico, local, etc.). </a:t>
            </a:r>
          </a:p>
          <a:p>
            <a:pPr algn="just">
              <a:lnSpc>
                <a:spcPct val="107000"/>
              </a:lnSpc>
              <a:spcAft>
                <a:spcPts val="800"/>
              </a:spcAft>
            </a:pPr>
            <a:endParaRPr lang="es-MX" sz="2000" dirty="0">
              <a:solidFill>
                <a:schemeClr val="accent5">
                  <a:lumMod val="50000"/>
                </a:schemeClr>
              </a:solidFill>
              <a:effectLst/>
              <a:ea typeface="Calibri" panose="020F0502020204030204" pitchFamily="34" charset="0"/>
              <a:cs typeface="Times New Roman" panose="02020603050405020304" pitchFamily="18" charset="0"/>
            </a:endParaRPr>
          </a:p>
          <a:p>
            <a:pPr algn="just">
              <a:lnSpc>
                <a:spcPct val="107000"/>
              </a:lnSpc>
              <a:spcAft>
                <a:spcPts val="800"/>
              </a:spcAft>
            </a:pPr>
            <a:r>
              <a:rPr lang="es-MX" sz="2000" dirty="0">
                <a:solidFill>
                  <a:schemeClr val="accent5">
                    <a:lumMod val="50000"/>
                  </a:schemeClr>
                </a:solidFill>
                <a:effectLst/>
                <a:ea typeface="Calibri" panose="020F0502020204030204" pitchFamily="34" charset="0"/>
                <a:cs typeface="Times New Roman" panose="02020603050405020304" pitchFamily="18" charset="0"/>
              </a:rPr>
              <a:t>Permite incluir preguntas sobre relacionadas con las preferencias </a:t>
            </a:r>
            <a:r>
              <a:rPr lang="es-MX" sz="2000" dirty="0" err="1">
                <a:solidFill>
                  <a:schemeClr val="accent5">
                    <a:lumMod val="50000"/>
                  </a:schemeClr>
                </a:solidFill>
                <a:effectLst/>
                <a:ea typeface="Calibri" panose="020F0502020204030204" pitchFamily="34" charset="0"/>
                <a:cs typeface="Times New Roman" panose="02020603050405020304" pitchFamily="18" charset="0"/>
              </a:rPr>
              <a:t>pro-sociales</a:t>
            </a:r>
            <a:r>
              <a:rPr lang="es-MX" sz="2000" dirty="0">
                <a:solidFill>
                  <a:schemeClr val="accent5">
                    <a:lumMod val="50000"/>
                  </a:schemeClr>
                </a:solidFill>
                <a:effectLst/>
                <a:ea typeface="Calibri" panose="020F0502020204030204" pitchFamily="34" charset="0"/>
                <a:cs typeface="Times New Roman" panose="02020603050405020304" pitchFamily="18" charset="0"/>
              </a:rPr>
              <a:t> de los consumidores cusqueños, motivadas por la empatía (factor emocional y motivacional) y que impliquen cooperación (actitud), lo cual se constituye un aporte novedoso al estado del arte de los experimentos económicos relacionados con el consumo de alimentos.</a:t>
            </a:r>
            <a:endParaRPr lang="es-MX" sz="2000" dirty="0">
              <a:solidFill>
                <a:schemeClr val="accent5">
                  <a:lumMod val="50000"/>
                </a:schemeClr>
              </a:solidFill>
              <a:effectLst/>
              <a:ea typeface="Calibri" panose="020F0502020204030204" pitchFamily="34" charset="0"/>
            </a:endParaRPr>
          </a:p>
          <a:p>
            <a:endParaRPr lang="es-ES" sz="2000" dirty="0">
              <a:solidFill>
                <a:schemeClr val="accent5">
                  <a:lumMod val="50000"/>
                </a:schemeClr>
              </a:solidFill>
            </a:endParaRPr>
          </a:p>
          <a:p>
            <a:pPr marL="0" indent="0">
              <a:buNone/>
            </a:pPr>
            <a:br>
              <a:rPr lang="es-ES" sz="2000" dirty="0">
                <a:solidFill>
                  <a:schemeClr val="accent5">
                    <a:lumMod val="50000"/>
                  </a:schemeClr>
                </a:solidFill>
              </a:rPr>
            </a:br>
            <a:br>
              <a:rPr lang="es-ES" sz="2000" dirty="0">
                <a:solidFill>
                  <a:schemeClr val="accent5">
                    <a:lumMod val="50000"/>
                  </a:schemeClr>
                </a:solidFill>
              </a:rPr>
            </a:br>
            <a:endParaRPr lang="es-ES" sz="2000" dirty="0">
              <a:solidFill>
                <a:schemeClr val="accent5">
                  <a:lumMod val="50000"/>
                </a:schemeClr>
              </a:solidFill>
            </a:endParaRPr>
          </a:p>
          <a:p>
            <a:pPr marL="0" indent="0">
              <a:buNone/>
            </a:pPr>
            <a:endParaRPr lang="es-ES" sz="2000" dirty="0">
              <a:solidFill>
                <a:schemeClr val="accent5">
                  <a:lumMod val="50000"/>
                </a:schemeClr>
              </a:solidFill>
            </a:endParaRP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spTree>
    <p:extLst>
      <p:ext uri="{BB962C8B-B14F-4D97-AF65-F5344CB8AC3E}">
        <p14:creationId xmlns:p14="http://schemas.microsoft.com/office/powerpoint/2010/main" val="874530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Metodología</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207264" y="806360"/>
            <a:ext cx="8744034" cy="478320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pic>
        <p:nvPicPr>
          <p:cNvPr id="2" name="Imagen 1">
            <a:extLst>
              <a:ext uri="{FF2B5EF4-FFF2-40B4-BE49-F238E27FC236}">
                <a16:creationId xmlns:a16="http://schemas.microsoft.com/office/drawing/2014/main" id="{B74E53D7-C33F-40FC-99D1-27FE6EB6545F}"/>
              </a:ext>
            </a:extLst>
          </p:cNvPr>
          <p:cNvPicPr>
            <a:picLocks noChangeAspect="1"/>
          </p:cNvPicPr>
          <p:nvPr/>
        </p:nvPicPr>
        <p:blipFill>
          <a:blip r:embed="rId3"/>
          <a:stretch>
            <a:fillRect/>
          </a:stretch>
        </p:blipFill>
        <p:spPr>
          <a:xfrm>
            <a:off x="476250" y="806360"/>
            <a:ext cx="8221980" cy="4954360"/>
          </a:xfrm>
          <a:prstGeom prst="rect">
            <a:avLst/>
          </a:prstGeom>
        </p:spPr>
      </p:pic>
    </p:spTree>
    <p:extLst>
      <p:ext uri="{BB962C8B-B14F-4D97-AF65-F5344CB8AC3E}">
        <p14:creationId xmlns:p14="http://schemas.microsoft.com/office/powerpoint/2010/main" val="274040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Metodología</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207264" y="806360"/>
            <a:ext cx="8744034" cy="478320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sp>
        <p:nvSpPr>
          <p:cNvPr id="7" name="CuadroTexto 6">
            <a:extLst>
              <a:ext uri="{FF2B5EF4-FFF2-40B4-BE49-F238E27FC236}">
                <a16:creationId xmlns:a16="http://schemas.microsoft.com/office/drawing/2014/main" id="{E81F3571-70D3-415C-AB43-B4BAC6528182}"/>
              </a:ext>
            </a:extLst>
          </p:cNvPr>
          <p:cNvSpPr txBox="1"/>
          <p:nvPr/>
        </p:nvSpPr>
        <p:spPr>
          <a:xfrm>
            <a:off x="537210" y="911126"/>
            <a:ext cx="8035290" cy="646331"/>
          </a:xfrm>
          <a:prstGeom prst="rect">
            <a:avLst/>
          </a:prstGeom>
          <a:noFill/>
        </p:spPr>
        <p:txBody>
          <a:bodyPr wrap="square">
            <a:spAutoFit/>
          </a:bodyPr>
          <a:lstStyle/>
          <a:p>
            <a:pPr algn="just"/>
            <a:r>
              <a:rPr lang="es-ES_tradnl" sz="1800" dirty="0">
                <a:solidFill>
                  <a:schemeClr val="accent5">
                    <a:lumMod val="50000"/>
                  </a:schemeClr>
                </a:solidFill>
                <a:effectLst/>
                <a:latin typeface="Arial" panose="020B0604020202020204" pitchFamily="34" charset="0"/>
                <a:ea typeface="MS Mincho" panose="02020609040205080304" pitchFamily="49" charset="-128"/>
                <a:cs typeface="Times New Roman" panose="02020603050405020304" pitchFamily="18" charset="0"/>
              </a:rPr>
              <a:t>Sello </a:t>
            </a:r>
            <a:r>
              <a:rPr lang="es-ES_tradnl" dirty="0" err="1">
                <a:solidFill>
                  <a:schemeClr val="accent5">
                    <a:lumMod val="50000"/>
                  </a:schemeClr>
                </a:solidFill>
                <a:latin typeface="Arial" panose="020B0604020202020204" pitchFamily="34" charset="0"/>
                <a:ea typeface="MS Mincho" panose="02020609040205080304" pitchFamily="49" charset="-128"/>
                <a:cs typeface="Times New Roman" panose="02020603050405020304" pitchFamily="18" charset="0"/>
              </a:rPr>
              <a:t>pro-ambiental</a:t>
            </a:r>
            <a:r>
              <a:rPr lang="es-ES_tradnl" dirty="0">
                <a:solidFill>
                  <a:schemeClr val="accent5">
                    <a:lumMod val="50000"/>
                  </a:schemeClr>
                </a:solidFill>
                <a:latin typeface="Arial" panose="020B0604020202020204" pitchFamily="34" charset="0"/>
                <a:ea typeface="MS Mincho" panose="02020609040205080304" pitchFamily="49" charset="-128"/>
                <a:cs typeface="Times New Roman" panose="02020603050405020304" pitchFamily="18" charset="0"/>
              </a:rPr>
              <a:t>: ¿</a:t>
            </a:r>
            <a:r>
              <a:rPr lang="es-ES_tradnl" sz="1800" dirty="0">
                <a:solidFill>
                  <a:schemeClr val="accent5">
                    <a:lumMod val="50000"/>
                  </a:schemeClr>
                </a:solidFill>
                <a:effectLst/>
                <a:latin typeface="Arial" panose="020B0604020202020204" pitchFamily="34" charset="0"/>
                <a:ea typeface="MS Mincho" panose="02020609040205080304" pitchFamily="49" charset="-128"/>
                <a:cs typeface="Times New Roman" panose="02020603050405020304" pitchFamily="18" charset="0"/>
              </a:rPr>
              <a:t>Cual de las siguientes características serían importantes que el sello debería asegurar o certificar?</a:t>
            </a:r>
            <a:endParaRPr lang="es-PE" sz="2000" dirty="0">
              <a:solidFill>
                <a:schemeClr val="accent5">
                  <a:lumMod val="50000"/>
                </a:schemeClr>
              </a:solidFill>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9" name="Imagen 8">
            <a:extLst>
              <a:ext uri="{FF2B5EF4-FFF2-40B4-BE49-F238E27FC236}">
                <a16:creationId xmlns:a16="http://schemas.microsoft.com/office/drawing/2014/main" id="{41B34E0F-6FDB-4BB3-B043-B5D0AB127CDB}"/>
              </a:ext>
            </a:extLst>
          </p:cNvPr>
          <p:cNvPicPr>
            <a:picLocks noChangeAspect="1"/>
          </p:cNvPicPr>
          <p:nvPr/>
        </p:nvPicPr>
        <p:blipFill>
          <a:blip r:embed="rId3"/>
          <a:stretch>
            <a:fillRect/>
          </a:stretch>
        </p:blipFill>
        <p:spPr>
          <a:xfrm>
            <a:off x="1645920" y="1555732"/>
            <a:ext cx="6343650" cy="2238893"/>
          </a:xfrm>
          <a:prstGeom prst="rect">
            <a:avLst/>
          </a:prstGeom>
        </p:spPr>
      </p:pic>
      <p:sp>
        <p:nvSpPr>
          <p:cNvPr id="13" name="CuadroTexto 12">
            <a:extLst>
              <a:ext uri="{FF2B5EF4-FFF2-40B4-BE49-F238E27FC236}">
                <a16:creationId xmlns:a16="http://schemas.microsoft.com/office/drawing/2014/main" id="{987B8D62-6F22-43DA-85FB-B099B08FB340}"/>
              </a:ext>
            </a:extLst>
          </p:cNvPr>
          <p:cNvSpPr txBox="1"/>
          <p:nvPr/>
        </p:nvSpPr>
        <p:spPr>
          <a:xfrm>
            <a:off x="1645920" y="3972873"/>
            <a:ext cx="6240780" cy="1754326"/>
          </a:xfrm>
          <a:prstGeom prst="rect">
            <a:avLst/>
          </a:prstGeom>
          <a:noFill/>
        </p:spPr>
        <p:txBody>
          <a:bodyPr wrap="square">
            <a:spAutoFit/>
          </a:bodyPr>
          <a:lstStyle/>
          <a:p>
            <a:pPr algn="just"/>
            <a:r>
              <a:rPr lang="es-ES_tradnl" sz="1200" dirty="0">
                <a:solidFill>
                  <a:schemeClr val="accent5">
                    <a:lumMod val="50000"/>
                  </a:schemeClr>
                </a:solidFill>
                <a:effectLst/>
                <a:ea typeface="MS Mincho" panose="02020609040205080304" pitchFamily="49" charset="-128"/>
                <a:cs typeface="Times New Roman" panose="02020603050405020304" pitchFamily="18" charset="0"/>
              </a:rPr>
              <a:t>¿Qué institución u organización le generaría más confianza para el otorgamiento del sello?</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pPr algn="just"/>
            <a:r>
              <a:rPr lang="es-ES_tradnl" sz="1200" dirty="0">
                <a:solidFill>
                  <a:schemeClr val="accent5">
                    <a:lumMod val="50000"/>
                  </a:schemeClr>
                </a:solidFill>
                <a:effectLst/>
                <a:ea typeface="MS Mincho" panose="02020609040205080304" pitchFamily="49" charset="-128"/>
                <a:cs typeface="Times New Roman" panose="02020603050405020304" pitchFamily="18" charset="0"/>
              </a:rPr>
              <a:t> </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Institución pública nacional: Ministerio de Agricultura</a:t>
            </a:r>
            <a:br>
              <a:rPr lang="es-ES" sz="1200" dirty="0">
                <a:solidFill>
                  <a:schemeClr val="accent5">
                    <a:lumMod val="50000"/>
                  </a:schemeClr>
                </a:solidFill>
                <a:effectLst/>
                <a:ea typeface="MS Mincho" panose="02020609040205080304" pitchFamily="49" charset="-128"/>
                <a:cs typeface="Times New Roman" panose="02020603050405020304" pitchFamily="18" charset="0"/>
              </a:rPr>
            </a:br>
            <a:r>
              <a:rPr lang="es-ES" sz="1200" dirty="0">
                <a:solidFill>
                  <a:schemeClr val="accent5">
                    <a:lumMod val="50000"/>
                  </a:schemeClr>
                </a:solidFill>
                <a:effectLst/>
                <a:ea typeface="MS Mincho" panose="02020609040205080304" pitchFamily="49" charset="-128"/>
                <a:cs typeface="Times New Roman" panose="02020603050405020304" pitchFamily="18" charset="0"/>
              </a:rPr>
              <a:t>□ Institución pública regional: Gobierno Regional</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Institución pública local: Municipalidad</a:t>
            </a:r>
            <a:br>
              <a:rPr lang="es-ES" sz="1200" dirty="0">
                <a:solidFill>
                  <a:schemeClr val="accent5">
                    <a:lumMod val="50000"/>
                  </a:schemeClr>
                </a:solidFill>
                <a:effectLst/>
                <a:ea typeface="MS Mincho" panose="02020609040205080304" pitchFamily="49" charset="-128"/>
                <a:cs typeface="Times New Roman" panose="02020603050405020304" pitchFamily="18" charset="0"/>
              </a:rPr>
            </a:br>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local: Comunidad campesina</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local: Asociación de productores agrícolas</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regional: ONG</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internacional: Empresa certificadora internacional</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273709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Metodología</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207264" y="806360"/>
            <a:ext cx="8744034" cy="4783202"/>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sp>
        <p:nvSpPr>
          <p:cNvPr id="7" name="CuadroTexto 6">
            <a:extLst>
              <a:ext uri="{FF2B5EF4-FFF2-40B4-BE49-F238E27FC236}">
                <a16:creationId xmlns:a16="http://schemas.microsoft.com/office/drawing/2014/main" id="{E81F3571-70D3-415C-AB43-B4BAC6528182}"/>
              </a:ext>
            </a:extLst>
          </p:cNvPr>
          <p:cNvSpPr txBox="1"/>
          <p:nvPr/>
        </p:nvSpPr>
        <p:spPr>
          <a:xfrm>
            <a:off x="537210" y="911126"/>
            <a:ext cx="8035290" cy="646331"/>
          </a:xfrm>
          <a:prstGeom prst="rect">
            <a:avLst/>
          </a:prstGeom>
          <a:noFill/>
        </p:spPr>
        <p:txBody>
          <a:bodyPr wrap="square">
            <a:spAutoFit/>
          </a:bodyPr>
          <a:lstStyle/>
          <a:p>
            <a:pPr algn="just"/>
            <a:r>
              <a:rPr lang="es-ES_tradnl" sz="1800" dirty="0">
                <a:solidFill>
                  <a:schemeClr val="accent5">
                    <a:lumMod val="50000"/>
                  </a:schemeClr>
                </a:solidFill>
                <a:effectLst/>
                <a:latin typeface="Arial" panose="020B0604020202020204" pitchFamily="34" charset="0"/>
                <a:ea typeface="MS Mincho" panose="02020609040205080304" pitchFamily="49" charset="-128"/>
                <a:cs typeface="Times New Roman" panose="02020603050405020304" pitchFamily="18" charset="0"/>
              </a:rPr>
              <a:t>Sello </a:t>
            </a:r>
            <a:r>
              <a:rPr lang="es-ES_tradnl" dirty="0" err="1">
                <a:solidFill>
                  <a:schemeClr val="accent5">
                    <a:lumMod val="50000"/>
                  </a:schemeClr>
                </a:solidFill>
                <a:latin typeface="Arial" panose="020B0604020202020204" pitchFamily="34" charset="0"/>
                <a:ea typeface="MS Mincho" panose="02020609040205080304" pitchFamily="49" charset="-128"/>
                <a:cs typeface="Times New Roman" panose="02020603050405020304" pitchFamily="18" charset="0"/>
              </a:rPr>
              <a:t>pro-solidario</a:t>
            </a:r>
            <a:r>
              <a:rPr lang="es-ES_tradnl" dirty="0">
                <a:solidFill>
                  <a:schemeClr val="accent5">
                    <a:lumMod val="50000"/>
                  </a:schemeClr>
                </a:solidFill>
                <a:latin typeface="Arial" panose="020B0604020202020204" pitchFamily="34" charset="0"/>
                <a:ea typeface="MS Mincho" panose="02020609040205080304" pitchFamily="49" charset="-128"/>
                <a:cs typeface="Times New Roman" panose="02020603050405020304" pitchFamily="18" charset="0"/>
              </a:rPr>
              <a:t>: ¿</a:t>
            </a:r>
            <a:r>
              <a:rPr lang="es-ES_tradnl" sz="1800" dirty="0">
                <a:solidFill>
                  <a:schemeClr val="accent5">
                    <a:lumMod val="50000"/>
                  </a:schemeClr>
                </a:solidFill>
                <a:effectLst/>
                <a:latin typeface="Arial" panose="020B0604020202020204" pitchFamily="34" charset="0"/>
                <a:ea typeface="MS Mincho" panose="02020609040205080304" pitchFamily="49" charset="-128"/>
                <a:cs typeface="Times New Roman" panose="02020603050405020304" pitchFamily="18" charset="0"/>
              </a:rPr>
              <a:t>Cual de las siguientes características serían importantes que el sello debería asegurar o certificar?</a:t>
            </a:r>
            <a:endParaRPr lang="es-PE" sz="2000" dirty="0">
              <a:solidFill>
                <a:schemeClr val="accent5">
                  <a:lumMod val="50000"/>
                </a:schemeClr>
              </a:solidFill>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3" name="Imagen 2">
            <a:extLst>
              <a:ext uri="{FF2B5EF4-FFF2-40B4-BE49-F238E27FC236}">
                <a16:creationId xmlns:a16="http://schemas.microsoft.com/office/drawing/2014/main" id="{B7134CBE-9FC2-4572-B0AE-CCFE09C5DE1D}"/>
              </a:ext>
            </a:extLst>
          </p:cNvPr>
          <p:cNvPicPr>
            <a:picLocks noChangeAspect="1"/>
          </p:cNvPicPr>
          <p:nvPr/>
        </p:nvPicPr>
        <p:blipFill>
          <a:blip r:embed="rId3"/>
          <a:stretch>
            <a:fillRect/>
          </a:stretch>
        </p:blipFill>
        <p:spPr>
          <a:xfrm>
            <a:off x="1600200" y="1662223"/>
            <a:ext cx="6526530" cy="2151111"/>
          </a:xfrm>
          <a:prstGeom prst="rect">
            <a:avLst/>
          </a:prstGeom>
        </p:spPr>
      </p:pic>
      <p:sp>
        <p:nvSpPr>
          <p:cNvPr id="10" name="CuadroTexto 9">
            <a:extLst>
              <a:ext uri="{FF2B5EF4-FFF2-40B4-BE49-F238E27FC236}">
                <a16:creationId xmlns:a16="http://schemas.microsoft.com/office/drawing/2014/main" id="{2B33D0E3-2D79-4F92-B385-57F03714E511}"/>
              </a:ext>
            </a:extLst>
          </p:cNvPr>
          <p:cNvSpPr txBox="1"/>
          <p:nvPr/>
        </p:nvSpPr>
        <p:spPr>
          <a:xfrm>
            <a:off x="1600200" y="3897428"/>
            <a:ext cx="6240780" cy="1754326"/>
          </a:xfrm>
          <a:prstGeom prst="rect">
            <a:avLst/>
          </a:prstGeom>
          <a:noFill/>
        </p:spPr>
        <p:txBody>
          <a:bodyPr wrap="square">
            <a:spAutoFit/>
          </a:bodyPr>
          <a:lstStyle/>
          <a:p>
            <a:pPr algn="just"/>
            <a:r>
              <a:rPr lang="es-ES_tradnl" sz="1200" dirty="0">
                <a:solidFill>
                  <a:schemeClr val="accent5">
                    <a:lumMod val="50000"/>
                  </a:schemeClr>
                </a:solidFill>
                <a:effectLst/>
                <a:ea typeface="MS Mincho" panose="02020609040205080304" pitchFamily="49" charset="-128"/>
                <a:cs typeface="Times New Roman" panose="02020603050405020304" pitchFamily="18" charset="0"/>
              </a:rPr>
              <a:t>¿Qué institución u organización le generaría más confianza para el otorgamiento del sello?</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pPr algn="just"/>
            <a:r>
              <a:rPr lang="es-ES_tradnl" sz="1200" dirty="0">
                <a:solidFill>
                  <a:schemeClr val="accent5">
                    <a:lumMod val="50000"/>
                  </a:schemeClr>
                </a:solidFill>
                <a:effectLst/>
                <a:ea typeface="MS Mincho" panose="02020609040205080304" pitchFamily="49" charset="-128"/>
                <a:cs typeface="Times New Roman" panose="02020603050405020304" pitchFamily="18" charset="0"/>
              </a:rPr>
              <a:t> </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Institución pública nacional: Ministerio de Agricultura</a:t>
            </a:r>
            <a:br>
              <a:rPr lang="es-ES" sz="1200" dirty="0">
                <a:solidFill>
                  <a:schemeClr val="accent5">
                    <a:lumMod val="50000"/>
                  </a:schemeClr>
                </a:solidFill>
                <a:effectLst/>
                <a:ea typeface="MS Mincho" panose="02020609040205080304" pitchFamily="49" charset="-128"/>
                <a:cs typeface="Times New Roman" panose="02020603050405020304" pitchFamily="18" charset="0"/>
              </a:rPr>
            </a:br>
            <a:r>
              <a:rPr lang="es-ES" sz="1200" dirty="0">
                <a:solidFill>
                  <a:schemeClr val="accent5">
                    <a:lumMod val="50000"/>
                  </a:schemeClr>
                </a:solidFill>
                <a:effectLst/>
                <a:ea typeface="MS Mincho" panose="02020609040205080304" pitchFamily="49" charset="-128"/>
                <a:cs typeface="Times New Roman" panose="02020603050405020304" pitchFamily="18" charset="0"/>
              </a:rPr>
              <a:t>□ Institución pública regional: Gobierno Regional</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Institución pública local: Municipalidad</a:t>
            </a:r>
            <a:br>
              <a:rPr lang="es-ES" sz="1200" dirty="0">
                <a:solidFill>
                  <a:schemeClr val="accent5">
                    <a:lumMod val="50000"/>
                  </a:schemeClr>
                </a:solidFill>
                <a:effectLst/>
                <a:ea typeface="MS Mincho" panose="02020609040205080304" pitchFamily="49" charset="-128"/>
                <a:cs typeface="Times New Roman" panose="02020603050405020304" pitchFamily="18" charset="0"/>
              </a:rPr>
            </a:br>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local: Comunidad campesina</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local: Asociación de productores agrícolas</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regional: ONG</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a:p>
            <a:r>
              <a:rPr lang="es-ES" sz="1200" dirty="0">
                <a:solidFill>
                  <a:schemeClr val="accent5">
                    <a:lumMod val="50000"/>
                  </a:schemeClr>
                </a:solidFill>
                <a:effectLst/>
                <a:ea typeface="MS Mincho" panose="02020609040205080304" pitchFamily="49" charset="-128"/>
                <a:cs typeface="Times New Roman" panose="02020603050405020304" pitchFamily="18" charset="0"/>
              </a:rPr>
              <a:t>□ Organización internacional: Empresa certificadora internacional</a:t>
            </a:r>
            <a:endParaRPr lang="es-PE" sz="1200" dirty="0">
              <a:solidFill>
                <a:schemeClr val="accent5">
                  <a:lumMod val="50000"/>
                </a:schemeClr>
              </a:solidFill>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945297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a:extLst>
              <a:ext uri="{FF2B5EF4-FFF2-40B4-BE49-F238E27FC236}">
                <a16:creationId xmlns:a16="http://schemas.microsoft.com/office/drawing/2014/main" id="{B91C1061-E4C8-4B83-9E74-7CA2B076150D}"/>
              </a:ext>
            </a:extLst>
          </p:cNvPr>
          <p:cNvSpPr txBox="1">
            <a:spLocks/>
          </p:cNvSpPr>
          <p:nvPr/>
        </p:nvSpPr>
        <p:spPr>
          <a:xfrm>
            <a:off x="221826" y="248988"/>
            <a:ext cx="8729472" cy="6621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b="1" dirty="0">
                <a:solidFill>
                  <a:schemeClr val="accent5">
                    <a:lumMod val="50000"/>
                  </a:schemeClr>
                </a:solidFill>
                <a:cs typeface="Arial" panose="020B0604020202020204" pitchFamily="34" charset="0"/>
              </a:rPr>
              <a:t>Protocolos de investigación</a:t>
            </a:r>
          </a:p>
        </p:txBody>
      </p:sp>
      <p:pic>
        <p:nvPicPr>
          <p:cNvPr id="11" name="Picture 10">
            <a:extLst>
              <a:ext uri="{FF2B5EF4-FFF2-40B4-BE49-F238E27FC236}">
                <a16:creationId xmlns:a16="http://schemas.microsoft.com/office/drawing/2014/main" id="{A5F299A3-A2A8-45A8-BD02-418577831A90}"/>
              </a:ext>
            </a:extLst>
          </p:cNvPr>
          <p:cNvPicPr>
            <a:picLocks noChangeAspect="1"/>
          </p:cNvPicPr>
          <p:nvPr/>
        </p:nvPicPr>
        <p:blipFill>
          <a:blip r:embed="rId2"/>
          <a:stretch>
            <a:fillRect/>
          </a:stretch>
        </p:blipFill>
        <p:spPr>
          <a:xfrm>
            <a:off x="110913" y="6234168"/>
            <a:ext cx="1922325" cy="474648"/>
          </a:xfrm>
          <a:prstGeom prst="rect">
            <a:avLst/>
          </a:prstGeom>
        </p:spPr>
      </p:pic>
      <p:pic>
        <p:nvPicPr>
          <p:cNvPr id="2" name="Imagen 1">
            <a:extLst>
              <a:ext uri="{FF2B5EF4-FFF2-40B4-BE49-F238E27FC236}">
                <a16:creationId xmlns:a16="http://schemas.microsoft.com/office/drawing/2014/main" id="{58953E52-68C6-4334-A1C5-0B6FDA4614BD}"/>
              </a:ext>
            </a:extLst>
          </p:cNvPr>
          <p:cNvPicPr>
            <a:picLocks noChangeAspect="1"/>
          </p:cNvPicPr>
          <p:nvPr/>
        </p:nvPicPr>
        <p:blipFill>
          <a:blip r:embed="rId3"/>
          <a:stretch>
            <a:fillRect/>
          </a:stretch>
        </p:blipFill>
        <p:spPr>
          <a:xfrm>
            <a:off x="461010" y="981846"/>
            <a:ext cx="8202930" cy="4504553"/>
          </a:xfrm>
          <a:prstGeom prst="rect">
            <a:avLst/>
          </a:prstGeom>
        </p:spPr>
      </p:pic>
    </p:spTree>
    <p:extLst>
      <p:ext uri="{BB962C8B-B14F-4D97-AF65-F5344CB8AC3E}">
        <p14:creationId xmlns:p14="http://schemas.microsoft.com/office/powerpoint/2010/main" val="112727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CCCF5FE5-5E19-4B1D-A0AD-95B49B637A84}"/>
              </a:ext>
            </a:extLst>
          </p:cNvPr>
          <p:cNvSpPr txBox="1">
            <a:spLocks/>
          </p:cNvSpPr>
          <p:nvPr/>
        </p:nvSpPr>
        <p:spPr>
          <a:xfrm>
            <a:off x="192702" y="287145"/>
            <a:ext cx="8729472" cy="899462"/>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600" b="1" dirty="0">
                <a:solidFill>
                  <a:schemeClr val="accent5">
                    <a:lumMod val="50000"/>
                  </a:schemeClr>
                </a:solidFill>
                <a:cs typeface="Arial" panose="020B0604020202020204" pitchFamily="34" charset="0"/>
              </a:rPr>
              <a:t>Protocolos de investigación</a:t>
            </a:r>
          </a:p>
          <a:p>
            <a:pPr marL="0" indent="0">
              <a:buNone/>
            </a:pPr>
            <a:r>
              <a:rPr lang="es-ES" sz="3600" b="1" dirty="0">
                <a:solidFill>
                  <a:schemeClr val="accent5">
                    <a:lumMod val="50000"/>
                  </a:schemeClr>
                </a:solidFill>
                <a:cs typeface="Arial" panose="020B0604020202020204" pitchFamily="34" charset="0"/>
              </a:rPr>
              <a:t> </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207264" y="1053562"/>
            <a:ext cx="8744034" cy="453600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grpSp>
        <p:nvGrpSpPr>
          <p:cNvPr id="7" name="Group 6">
            <a:extLst>
              <a:ext uri="{FF2B5EF4-FFF2-40B4-BE49-F238E27FC236}">
                <a16:creationId xmlns:a16="http://schemas.microsoft.com/office/drawing/2014/main" id="{BDAEC49B-15A9-466E-AB87-2DBBEC09A3ED}"/>
              </a:ext>
            </a:extLst>
          </p:cNvPr>
          <p:cNvGrpSpPr/>
          <p:nvPr/>
        </p:nvGrpSpPr>
        <p:grpSpPr>
          <a:xfrm>
            <a:off x="207264" y="6138727"/>
            <a:ext cx="8936736" cy="719273"/>
            <a:chOff x="207264" y="6138727"/>
            <a:chExt cx="8936736" cy="719273"/>
          </a:xfrm>
        </p:grpSpPr>
        <p:pic>
          <p:nvPicPr>
            <p:cNvPr id="9" name="Picture 2" descr="LATEST KENYAN JOBS AND VACANCIES: NGO Jobs in Nairobi, Kenya – CIMMYT">
              <a:extLst>
                <a:ext uri="{FF2B5EF4-FFF2-40B4-BE49-F238E27FC236}">
                  <a16:creationId xmlns:a16="http://schemas.microsoft.com/office/drawing/2014/main" id="{FC63EA4B-476C-4956-AE6E-B6F104E8E1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6494" y="6138727"/>
              <a:ext cx="1367506" cy="7192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109AC63-C3DA-43B5-B557-F1A36DEBDC4E}"/>
                </a:ext>
              </a:extLst>
            </p:cNvPr>
            <p:cNvPicPr>
              <a:picLocks noChangeAspect="1"/>
            </p:cNvPicPr>
            <p:nvPr/>
          </p:nvPicPr>
          <p:blipFill>
            <a:blip r:embed="rId3"/>
            <a:stretch>
              <a:fillRect/>
            </a:stretch>
          </p:blipFill>
          <p:spPr>
            <a:xfrm>
              <a:off x="207264" y="6261039"/>
              <a:ext cx="1922325" cy="474648"/>
            </a:xfrm>
            <a:prstGeom prst="rect">
              <a:avLst/>
            </a:prstGeom>
          </p:spPr>
        </p:pic>
      </p:grpSp>
      <p:pic>
        <p:nvPicPr>
          <p:cNvPr id="2" name="Imagen 1">
            <a:extLst>
              <a:ext uri="{FF2B5EF4-FFF2-40B4-BE49-F238E27FC236}">
                <a16:creationId xmlns:a16="http://schemas.microsoft.com/office/drawing/2014/main" id="{FF49030C-4D1A-4D65-BD1D-F32DFAA832A1}"/>
              </a:ext>
            </a:extLst>
          </p:cNvPr>
          <p:cNvPicPr>
            <a:picLocks noChangeAspect="1"/>
          </p:cNvPicPr>
          <p:nvPr/>
        </p:nvPicPr>
        <p:blipFill>
          <a:blip r:embed="rId4"/>
          <a:stretch>
            <a:fillRect/>
          </a:stretch>
        </p:blipFill>
        <p:spPr>
          <a:xfrm>
            <a:off x="802147" y="1119558"/>
            <a:ext cx="7623810" cy="3163058"/>
          </a:xfrm>
          <a:prstGeom prst="rect">
            <a:avLst/>
          </a:prstGeom>
        </p:spPr>
      </p:pic>
    </p:spTree>
    <p:extLst>
      <p:ext uri="{BB962C8B-B14F-4D97-AF65-F5344CB8AC3E}">
        <p14:creationId xmlns:p14="http://schemas.microsoft.com/office/powerpoint/2010/main" val="3044506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ítulo 2">
            <a:extLst>
              <a:ext uri="{FF2B5EF4-FFF2-40B4-BE49-F238E27FC236}">
                <a16:creationId xmlns:a16="http://schemas.microsoft.com/office/drawing/2014/main" id="{CCCF5FE5-5E19-4B1D-A0AD-95B49B637A84}"/>
              </a:ext>
            </a:extLst>
          </p:cNvPr>
          <p:cNvSpPr txBox="1">
            <a:spLocks/>
          </p:cNvSpPr>
          <p:nvPr/>
        </p:nvSpPr>
        <p:spPr>
          <a:xfrm>
            <a:off x="0" y="382085"/>
            <a:ext cx="8729472" cy="899462"/>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4400" b="1" dirty="0">
                <a:solidFill>
                  <a:schemeClr val="accent5">
                    <a:lumMod val="50000"/>
                  </a:schemeClr>
                </a:solidFill>
                <a:cs typeface="Arial" panose="020B0604020202020204" pitchFamily="34" charset="0"/>
              </a:rPr>
              <a:t>Resultados esperados </a:t>
            </a:r>
          </a:p>
        </p:txBody>
      </p:sp>
      <p:sp>
        <p:nvSpPr>
          <p:cNvPr id="8" name="Marcador de texto 1">
            <a:extLst>
              <a:ext uri="{FF2B5EF4-FFF2-40B4-BE49-F238E27FC236}">
                <a16:creationId xmlns:a16="http://schemas.microsoft.com/office/drawing/2014/main" id="{C69C707E-4F1C-4028-9362-506B4B65F67F}"/>
              </a:ext>
            </a:extLst>
          </p:cNvPr>
          <p:cNvSpPr txBox="1">
            <a:spLocks/>
          </p:cNvSpPr>
          <p:nvPr/>
        </p:nvSpPr>
        <p:spPr>
          <a:xfrm>
            <a:off x="207264" y="1053562"/>
            <a:ext cx="8744034" cy="453600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dirty="0"/>
          </a:p>
        </p:txBody>
      </p:sp>
      <p:grpSp>
        <p:nvGrpSpPr>
          <p:cNvPr id="7" name="Group 6">
            <a:extLst>
              <a:ext uri="{FF2B5EF4-FFF2-40B4-BE49-F238E27FC236}">
                <a16:creationId xmlns:a16="http://schemas.microsoft.com/office/drawing/2014/main" id="{AC2DC2B5-FFA9-469E-91B0-7B5F33BEC22D}"/>
              </a:ext>
            </a:extLst>
          </p:cNvPr>
          <p:cNvGrpSpPr/>
          <p:nvPr/>
        </p:nvGrpSpPr>
        <p:grpSpPr>
          <a:xfrm>
            <a:off x="207264" y="6138727"/>
            <a:ext cx="8936736" cy="719273"/>
            <a:chOff x="207264" y="6138727"/>
            <a:chExt cx="8936736" cy="719273"/>
          </a:xfrm>
        </p:grpSpPr>
        <p:pic>
          <p:nvPicPr>
            <p:cNvPr id="9" name="Picture 2" descr="LATEST KENYAN JOBS AND VACANCIES: NGO Jobs in Nairobi, Kenya – CIMMYT">
              <a:extLst>
                <a:ext uri="{FF2B5EF4-FFF2-40B4-BE49-F238E27FC236}">
                  <a16:creationId xmlns:a16="http://schemas.microsoft.com/office/drawing/2014/main" id="{665633F9-ECBE-42AC-84EB-560C6535C3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6494" y="6138727"/>
              <a:ext cx="1367506" cy="7192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0106606-834E-4B5C-B67B-EA423F040BCD}"/>
                </a:ext>
              </a:extLst>
            </p:cNvPr>
            <p:cNvPicPr>
              <a:picLocks noChangeAspect="1"/>
            </p:cNvPicPr>
            <p:nvPr/>
          </p:nvPicPr>
          <p:blipFill>
            <a:blip r:embed="rId3"/>
            <a:stretch>
              <a:fillRect/>
            </a:stretch>
          </p:blipFill>
          <p:spPr>
            <a:xfrm>
              <a:off x="207264" y="6261039"/>
              <a:ext cx="1922325" cy="474648"/>
            </a:xfrm>
            <a:prstGeom prst="rect">
              <a:avLst/>
            </a:prstGeom>
          </p:spPr>
        </p:pic>
      </p:grpSp>
      <p:sp>
        <p:nvSpPr>
          <p:cNvPr id="2" name="Rectangle 1">
            <a:extLst>
              <a:ext uri="{FF2B5EF4-FFF2-40B4-BE49-F238E27FC236}">
                <a16:creationId xmlns:a16="http://schemas.microsoft.com/office/drawing/2014/main" id="{23EAF432-9EB0-476C-A1A7-617672A5D020}"/>
              </a:ext>
            </a:extLst>
          </p:cNvPr>
          <p:cNvSpPr/>
          <p:nvPr/>
        </p:nvSpPr>
        <p:spPr>
          <a:xfrm>
            <a:off x="571500" y="1268438"/>
            <a:ext cx="8157972" cy="4924425"/>
          </a:xfrm>
          <a:prstGeom prst="rect">
            <a:avLst/>
          </a:prstGeom>
        </p:spPr>
        <p:txBody>
          <a:bodyPr wrap="square">
            <a:spAutoFit/>
          </a:bodyPr>
          <a:lstStyle/>
          <a:p>
            <a:pPr marL="285750" indent="-285750" algn="just">
              <a:spcBef>
                <a:spcPts val="1200"/>
              </a:spcBef>
              <a:buFont typeface="Arial" panose="020B0604020202020204" pitchFamily="34" charset="0"/>
              <a:buChar char="•"/>
            </a:pPr>
            <a:r>
              <a:rPr lang="es-ES" sz="2400" dirty="0">
                <a:solidFill>
                  <a:schemeClr val="accent5">
                    <a:lumMod val="50000"/>
                  </a:schemeClr>
                </a:solidFill>
              </a:rPr>
              <a:t>Entender a mayor profundidad los determinantes para incrementa el consumo de productos agroecológicos en Cusco.</a:t>
            </a:r>
          </a:p>
          <a:p>
            <a:pPr marL="285750" indent="-285750" algn="just">
              <a:spcBef>
                <a:spcPts val="1200"/>
              </a:spcBef>
              <a:buFont typeface="Arial" panose="020B0604020202020204" pitchFamily="34" charset="0"/>
              <a:buChar char="•"/>
            </a:pPr>
            <a:endParaRPr lang="es-ES" sz="2400" dirty="0">
              <a:solidFill>
                <a:schemeClr val="accent5">
                  <a:lumMod val="50000"/>
                </a:schemeClr>
              </a:solidFill>
            </a:endParaRPr>
          </a:p>
          <a:p>
            <a:pPr marL="285750" indent="-285750" algn="just">
              <a:spcBef>
                <a:spcPts val="1200"/>
              </a:spcBef>
              <a:buFont typeface="Arial" panose="020B0604020202020204" pitchFamily="34" charset="0"/>
              <a:buChar char="•"/>
            </a:pPr>
            <a:r>
              <a:rPr lang="es-ES" sz="2400" dirty="0">
                <a:solidFill>
                  <a:schemeClr val="accent5">
                    <a:lumMod val="50000"/>
                  </a:schemeClr>
                </a:solidFill>
              </a:rPr>
              <a:t>Generar información fiable que contribuya al diseño de intervenciones para promover el escalamiento de la agroecología.</a:t>
            </a:r>
          </a:p>
          <a:p>
            <a:pPr marL="285750" indent="-285750" algn="just">
              <a:spcBef>
                <a:spcPts val="1200"/>
              </a:spcBef>
              <a:buFont typeface="Arial" panose="020B0604020202020204" pitchFamily="34" charset="0"/>
              <a:buChar char="•"/>
            </a:pPr>
            <a:endParaRPr lang="es-ES" sz="2400" dirty="0">
              <a:solidFill>
                <a:schemeClr val="accent5">
                  <a:lumMod val="50000"/>
                </a:schemeClr>
              </a:solidFill>
            </a:endParaRPr>
          </a:p>
          <a:p>
            <a:pPr marL="285750" indent="-285750" algn="just">
              <a:spcBef>
                <a:spcPts val="1200"/>
              </a:spcBef>
              <a:buFont typeface="Arial" panose="020B0604020202020204" pitchFamily="34" charset="0"/>
              <a:buChar char="•"/>
            </a:pPr>
            <a:r>
              <a:rPr lang="es-ES" sz="2400" dirty="0">
                <a:solidFill>
                  <a:schemeClr val="accent5">
                    <a:lumMod val="50000"/>
                  </a:schemeClr>
                </a:solidFill>
              </a:rPr>
              <a:t>Generar espacios de incidencia de políticas con base en la evidencia generada en la investigación.</a:t>
            </a:r>
          </a:p>
          <a:p>
            <a:pPr marL="285750" indent="-285750" algn="just">
              <a:spcBef>
                <a:spcPts val="1200"/>
              </a:spcBef>
              <a:buFont typeface="Arial" panose="020B0604020202020204" pitchFamily="34" charset="0"/>
              <a:buChar char="•"/>
            </a:pPr>
            <a:endParaRPr lang="es-ES" sz="2400" dirty="0">
              <a:solidFill>
                <a:schemeClr val="accent5">
                  <a:lumMod val="50000"/>
                </a:schemeClr>
              </a:solidFill>
            </a:endParaRPr>
          </a:p>
        </p:txBody>
      </p:sp>
    </p:spTree>
    <p:extLst>
      <p:ext uri="{BB962C8B-B14F-4D97-AF65-F5344CB8AC3E}">
        <p14:creationId xmlns:p14="http://schemas.microsoft.com/office/powerpoint/2010/main" val="157132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EB8B448-6A5A-4A28-842A-B3E894BD6124}"/>
              </a:ext>
            </a:extLst>
          </p:cNvPr>
          <p:cNvSpPr txBox="1">
            <a:spLocks/>
          </p:cNvSpPr>
          <p:nvPr/>
        </p:nvSpPr>
        <p:spPr>
          <a:xfrm>
            <a:off x="184559" y="166357"/>
            <a:ext cx="8635853" cy="4000063"/>
          </a:xfrm>
          <a:prstGeom prst="rect">
            <a:avLst/>
          </a:prstGeom>
          <a:solidFill>
            <a:schemeClr val="bg1"/>
          </a:solidFill>
          <a:ln>
            <a:noFill/>
          </a:ln>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MX" sz="3300" dirty="0">
              <a:solidFill>
                <a:schemeClr val="accent5">
                  <a:lumMod val="50000"/>
                </a:schemeClr>
              </a:solidFill>
            </a:endParaRPr>
          </a:p>
          <a:p>
            <a:r>
              <a:rPr lang="es-ES" sz="4100" b="1" dirty="0">
                <a:solidFill>
                  <a:schemeClr val="accent5">
                    <a:lumMod val="50000"/>
                  </a:schemeClr>
                </a:solidFill>
              </a:rPr>
              <a:t>Gracias!</a:t>
            </a:r>
            <a:br>
              <a:rPr lang="es-ES" sz="2800" b="1" dirty="0">
                <a:solidFill>
                  <a:schemeClr val="accent5">
                    <a:lumMod val="50000"/>
                  </a:schemeClr>
                </a:solidFill>
              </a:rPr>
            </a:br>
            <a:br>
              <a:rPr lang="es-ES" sz="2800" dirty="0">
                <a:solidFill>
                  <a:schemeClr val="accent5">
                    <a:lumMod val="50000"/>
                  </a:schemeClr>
                </a:solidFill>
              </a:rPr>
            </a:br>
            <a:br>
              <a:rPr lang="es-MX" sz="2800" dirty="0">
                <a:solidFill>
                  <a:schemeClr val="accent5">
                    <a:lumMod val="50000"/>
                  </a:schemeClr>
                </a:solidFill>
              </a:rPr>
            </a:br>
            <a:endParaRPr lang="es-ES" sz="2800" dirty="0">
              <a:solidFill>
                <a:schemeClr val="accent5">
                  <a:lumMod val="50000"/>
                </a:schemeClr>
              </a:solidFill>
            </a:endParaRPr>
          </a:p>
        </p:txBody>
      </p:sp>
      <p:grpSp>
        <p:nvGrpSpPr>
          <p:cNvPr id="9" name="Group 8">
            <a:extLst>
              <a:ext uri="{FF2B5EF4-FFF2-40B4-BE49-F238E27FC236}">
                <a16:creationId xmlns:a16="http://schemas.microsoft.com/office/drawing/2014/main" id="{494403DF-3D70-4D45-8C7F-6C3672D8236D}"/>
              </a:ext>
            </a:extLst>
          </p:cNvPr>
          <p:cNvGrpSpPr/>
          <p:nvPr/>
        </p:nvGrpSpPr>
        <p:grpSpPr>
          <a:xfrm>
            <a:off x="207264" y="6138727"/>
            <a:ext cx="8936736" cy="719273"/>
            <a:chOff x="207264" y="6138727"/>
            <a:chExt cx="8936736" cy="719273"/>
          </a:xfrm>
        </p:grpSpPr>
        <p:pic>
          <p:nvPicPr>
            <p:cNvPr id="10" name="Picture 2" descr="LATEST KENYAN JOBS AND VACANCIES: NGO Jobs in Nairobi, Kenya – CIMMYT">
              <a:extLst>
                <a:ext uri="{FF2B5EF4-FFF2-40B4-BE49-F238E27FC236}">
                  <a16:creationId xmlns:a16="http://schemas.microsoft.com/office/drawing/2014/main" id="{4E36090A-1704-4B61-8567-1527EAEDB8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6494" y="6138727"/>
              <a:ext cx="1367506" cy="7192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C4FE9AF-73D5-4931-A473-E8644A741FD3}"/>
                </a:ext>
              </a:extLst>
            </p:cNvPr>
            <p:cNvPicPr>
              <a:picLocks noChangeAspect="1"/>
            </p:cNvPicPr>
            <p:nvPr/>
          </p:nvPicPr>
          <p:blipFill>
            <a:blip r:embed="rId3"/>
            <a:stretch>
              <a:fillRect/>
            </a:stretch>
          </p:blipFill>
          <p:spPr>
            <a:xfrm>
              <a:off x="207264" y="6261039"/>
              <a:ext cx="1922325" cy="474648"/>
            </a:xfrm>
            <a:prstGeom prst="rect">
              <a:avLst/>
            </a:prstGeom>
          </p:spPr>
        </p:pic>
      </p:grpSp>
      <p:grpSp>
        <p:nvGrpSpPr>
          <p:cNvPr id="12" name="Group 11">
            <a:extLst>
              <a:ext uri="{FF2B5EF4-FFF2-40B4-BE49-F238E27FC236}">
                <a16:creationId xmlns:a16="http://schemas.microsoft.com/office/drawing/2014/main" id="{85F4B555-C1D6-4F65-B2AB-1EB246B133BF}"/>
              </a:ext>
            </a:extLst>
          </p:cNvPr>
          <p:cNvGrpSpPr/>
          <p:nvPr/>
        </p:nvGrpSpPr>
        <p:grpSpPr>
          <a:xfrm>
            <a:off x="32982" y="4213767"/>
            <a:ext cx="8926459" cy="1354371"/>
            <a:chOff x="184559" y="4166420"/>
            <a:chExt cx="8926459" cy="1354371"/>
          </a:xfrm>
        </p:grpSpPr>
        <p:pic>
          <p:nvPicPr>
            <p:cNvPr id="13" name="Picture 6" descr="Your Quinoa Habit Really Did Help Peru's Poor. But There's Trouble ...">
              <a:extLst>
                <a:ext uri="{FF2B5EF4-FFF2-40B4-BE49-F238E27FC236}">
                  <a16:creationId xmlns:a16="http://schemas.microsoft.com/office/drawing/2014/main" id="{969699BA-38BF-41D3-BD6D-8DBD2DC6D0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1993" y="4166420"/>
              <a:ext cx="2209025" cy="134416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Biggest in Quinoa, but Peru faces challenge of inclusive and ...">
              <a:extLst>
                <a:ext uri="{FF2B5EF4-FFF2-40B4-BE49-F238E27FC236}">
                  <a16:creationId xmlns:a16="http://schemas.microsoft.com/office/drawing/2014/main" id="{276D57DB-50FD-4A0B-8798-C30A999575E9}"/>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559" y="4166420"/>
              <a:ext cx="2185416" cy="13441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Maíz morado: el más poderoso antioxidante es peruano | Perú Info">
              <a:extLst>
                <a:ext uri="{FF2B5EF4-FFF2-40B4-BE49-F238E27FC236}">
                  <a16:creationId xmlns:a16="http://schemas.microsoft.com/office/drawing/2014/main" id="{D948A38C-E516-4ABA-92B8-7C6993F62C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1548" y="4174103"/>
              <a:ext cx="2189316" cy="134668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MESA: - Peru Summer Program in Global Agroecology and Local Food ...">
              <a:extLst>
                <a:ext uri="{FF2B5EF4-FFF2-40B4-BE49-F238E27FC236}">
                  <a16:creationId xmlns:a16="http://schemas.microsoft.com/office/drawing/2014/main" id="{55E695E1-A45B-46B1-9D08-5926AB49FC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1104" y="4174103"/>
              <a:ext cx="2189315" cy="134668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785456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1644</TotalTime>
  <Words>865</Words>
  <Application>Microsoft Office PowerPoint</Application>
  <PresentationFormat>Presentación en pantalla (4:3)</PresentationFormat>
  <Paragraphs>122</Paragraphs>
  <Slides>16</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16</vt:i4>
      </vt:variant>
    </vt:vector>
  </HeadingPairs>
  <TitlesOfParts>
    <vt:vector size="22" baseType="lpstr">
      <vt:lpstr>Arial</vt:lpstr>
      <vt:lpstr>Calibri</vt:lpstr>
      <vt:lpstr>Calibri Light</vt:lpstr>
      <vt:lpstr>Cambria</vt:lpstr>
      <vt:lpstr>Office Theme</vt:lpstr>
      <vt:lpstr>Imagen de pincel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GARCIA MEDINA, Mariana (CIMMYT)</dc:creator>
  <cp:lastModifiedBy>del Pozo Loayza, Cesar</cp:lastModifiedBy>
  <cp:revision>151</cp:revision>
  <dcterms:created xsi:type="dcterms:W3CDTF">2020-07-07T00:07:37Z</dcterms:created>
  <dcterms:modified xsi:type="dcterms:W3CDTF">2021-07-08T01:05:26Z</dcterms:modified>
</cp:coreProperties>
</file>