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301" r:id="rId2"/>
    <p:sldId id="305" r:id="rId3"/>
    <p:sldId id="311" r:id="rId4"/>
    <p:sldId id="339" r:id="rId5"/>
    <p:sldId id="360" r:id="rId6"/>
    <p:sldId id="359" r:id="rId7"/>
    <p:sldId id="358" r:id="rId8"/>
    <p:sldId id="348" r:id="rId9"/>
    <p:sldId id="349" r:id="rId10"/>
    <p:sldId id="350" r:id="rId11"/>
    <p:sldId id="357" r:id="rId12"/>
    <p:sldId id="351" r:id="rId13"/>
    <p:sldId id="362" r:id="rId14"/>
    <p:sldId id="353" r:id="rId15"/>
    <p:sldId id="354" r:id="rId16"/>
    <p:sldId id="355" r:id="rId17"/>
    <p:sldId id="356" r:id="rId18"/>
    <p:sldId id="361" r:id="rId19"/>
    <p:sldId id="347" r:id="rId20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E46C0A"/>
    <a:srgbClr val="00458A"/>
    <a:srgbClr val="000066"/>
    <a:srgbClr val="D93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0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AB6E38-BD89-4BB6-9026-B68345C2F914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0CD1508D-316A-4701-AC92-526E42498F17}" type="pres">
      <dgm:prSet presAssocID="{A5AB6E38-BD89-4BB6-9026-B68345C2F914}" presName="Name0" presStyleCnt="0">
        <dgm:presLayoutVars>
          <dgm:dir/>
        </dgm:presLayoutVars>
      </dgm:prSet>
      <dgm:spPr/>
    </dgm:pt>
    <dgm:pt modelId="{4176FE8C-C61F-4E3F-B0A9-ADAFD3AB9D21}" type="pres">
      <dgm:prSet presAssocID="{A5AB6E38-BD89-4BB6-9026-B68345C2F914}" presName="maxNode" presStyleCnt="0"/>
      <dgm:spPr/>
    </dgm:pt>
    <dgm:pt modelId="{AB0D4279-486E-4F40-8449-251D2900DCD3}" type="pres">
      <dgm:prSet presAssocID="{A5AB6E38-BD89-4BB6-9026-B68345C2F914}" presName="Name33" presStyleCnt="0"/>
      <dgm:spPr/>
    </dgm:pt>
  </dgm:ptLst>
  <dgm:cxnLst>
    <dgm:cxn modelId="{51C516BD-A17F-45B2-B9ED-93FA45B02B82}" type="presOf" srcId="{A5AB6E38-BD89-4BB6-9026-B68345C2F914}" destId="{0CD1508D-316A-4701-AC92-526E42498F17}" srcOrd="0" destOrd="0" presId="urn:microsoft.com/office/officeart/2008/layout/AccentedPicture"/>
    <dgm:cxn modelId="{9088CC25-C7F9-4253-ACAE-DA74FF6E164E}" type="presParOf" srcId="{0CD1508D-316A-4701-AC92-526E42498F17}" destId="{4176FE8C-C61F-4E3F-B0A9-ADAFD3AB9D21}" srcOrd="0" destOrd="0" presId="urn:microsoft.com/office/officeart/2008/layout/AccentedPicture"/>
    <dgm:cxn modelId="{29B52F3D-17B2-47D7-BFFC-FBC97203A4BC}" type="presParOf" srcId="{4176FE8C-C61F-4E3F-B0A9-ADAFD3AB9D21}" destId="{AB0D4279-486E-4F40-8449-251D2900DCD3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1EC4CF-DB00-45AF-88D9-9F849A0FAF5C}" type="doc">
      <dgm:prSet loTypeId="urn:microsoft.com/office/officeart/2008/layout/AccentedPicture" loCatId="picture" qsTypeId="urn:microsoft.com/office/officeart/2005/8/quickstyle/simple2" qsCatId="simple" csTypeId="urn:microsoft.com/office/officeart/2005/8/colors/accent1_2" csCatId="accent1" phldr="1"/>
      <dgm:spPr/>
    </dgm:pt>
    <dgm:pt modelId="{8246A833-632B-4AC8-8F41-952482DCB41E}" type="pres">
      <dgm:prSet presAssocID="{3F1EC4CF-DB00-45AF-88D9-9F849A0FAF5C}" presName="Name0" presStyleCnt="0">
        <dgm:presLayoutVars>
          <dgm:dir/>
        </dgm:presLayoutVars>
      </dgm:prSet>
      <dgm:spPr/>
    </dgm:pt>
    <dgm:pt modelId="{1667C2F0-7329-491C-BE0E-63BAF9F957EF}" type="pres">
      <dgm:prSet presAssocID="{3F1EC4CF-DB00-45AF-88D9-9F849A0FAF5C}" presName="maxNode" presStyleCnt="0"/>
      <dgm:spPr/>
    </dgm:pt>
    <dgm:pt modelId="{DF490E67-7F69-4C4C-833B-8DAB7A4FDBDE}" type="pres">
      <dgm:prSet presAssocID="{3F1EC4CF-DB00-45AF-88D9-9F849A0FAF5C}" presName="Name33" presStyleCnt="0"/>
      <dgm:spPr/>
    </dgm:pt>
  </dgm:ptLst>
  <dgm:cxnLst>
    <dgm:cxn modelId="{4A80794F-B3F9-4F70-B206-C823C4535C21}" type="presOf" srcId="{3F1EC4CF-DB00-45AF-88D9-9F849A0FAF5C}" destId="{8246A833-632B-4AC8-8F41-952482DCB41E}" srcOrd="0" destOrd="0" presId="urn:microsoft.com/office/officeart/2008/layout/AccentedPicture"/>
    <dgm:cxn modelId="{E4F531AC-177B-4B48-BB61-A867637837B0}" type="presParOf" srcId="{8246A833-632B-4AC8-8F41-952482DCB41E}" destId="{1667C2F0-7329-491C-BE0E-63BAF9F957EF}" srcOrd="0" destOrd="0" presId="urn:microsoft.com/office/officeart/2008/layout/AccentedPicture"/>
    <dgm:cxn modelId="{E05D17CA-A3F4-452E-8959-943C6D3843DA}" type="presParOf" srcId="{1667C2F0-7329-491C-BE0E-63BAF9F957EF}" destId="{DF490E67-7F69-4C4C-833B-8DAB7A4FDBDE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5F054-BED3-455B-826D-2A0CFD33CF5F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D9620-02FF-4932-BFE1-E0FC3E7E783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32515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3295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4881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7408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26342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8139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20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3941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928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1658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7068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7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23000">
              <a:srgbClr val="0070C0">
                <a:lumMod val="95000"/>
              </a:srgbClr>
            </a:gs>
            <a:gs pos="83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388A-56F3-491F-935F-411E204E472D}" type="datetimeFigureOut">
              <a:rPr lang="es-PE" smtClean="0"/>
              <a:t>13/07/2022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84AEC-E207-4CF3-8A0B-19C325273C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062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6120680" cy="195762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63688" y="4005064"/>
            <a:ext cx="59766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 UNA AGENDA PARA EL BUEN VIVIR DE LA MACROREGIÓN ANDINA AMAZÓNICA DEL SUR DEL PERÚ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060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Proceso"/>
          <p:cNvSpPr/>
          <p:nvPr/>
        </p:nvSpPr>
        <p:spPr>
          <a:xfrm>
            <a:off x="0" y="0"/>
            <a:ext cx="9144000" cy="6870046"/>
          </a:xfrm>
          <a:prstGeom prst="flowChartProcess">
            <a:avLst/>
          </a:prstGeom>
          <a:solidFill>
            <a:srgbClr val="004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393787" y="1412777"/>
            <a:ext cx="3674157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93787" y="753567"/>
            <a:ext cx="3888432" cy="544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s-PE" sz="2800" u="sng" dirty="0">
              <a:solidFill>
                <a:schemeClr val="bg1"/>
              </a:solidFill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</p:txBody>
      </p:sp>
      <p:pic>
        <p:nvPicPr>
          <p:cNvPr id="10" name="8 Imagen" descr="tapas informes.gif"/>
          <p:cNvPicPr>
            <a:picLocks noChangeAspect="1"/>
          </p:cNvPicPr>
          <p:nvPr/>
        </p:nvPicPr>
        <p:blipFill rotWithShape="1">
          <a:blip r:embed="rId2" cstate="print"/>
          <a:srcRect l="63684" r="6212" b="64513"/>
          <a:stretch/>
        </p:blipFill>
        <p:spPr>
          <a:xfrm>
            <a:off x="6300192" y="6194274"/>
            <a:ext cx="1377263" cy="509770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4860032" y="116632"/>
            <a:ext cx="4248472" cy="6575648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es-PE" sz="2000" b="1" i="1" dirty="0">
                <a:solidFill>
                  <a:schemeClr val="bg1"/>
                </a:solidFill>
                <a:latin typeface="Arial" panose="020B0604020202020204" pitchFamily="34" charset="0"/>
                <a:ea typeface="Adobe Myungjo Std M" panose="02020600000000000000" pitchFamily="18" charset="-128"/>
                <a:cs typeface="Arial" panose="020B0604020202020204" pitchFamily="34" charset="0"/>
              </a:rPr>
              <a:t>OBJETIVOS ESTRATÉGICOS</a:t>
            </a:r>
          </a:p>
          <a:p>
            <a:endParaRPr lang="es-PE" sz="1400" b="1" dirty="0">
              <a:solidFill>
                <a:schemeClr val="bg1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  <a:p>
            <a:r>
              <a:rPr lang="es-PE" sz="1200" b="1" dirty="0">
                <a:solidFill>
                  <a:schemeClr val="bg1"/>
                </a:solidFill>
                <a:latin typeface="Arial" panose="020B0604020202020204" pitchFamily="34" charset="0"/>
                <a:ea typeface="Adobe Myungjo Std M" panose="02020600000000000000" pitchFamily="18" charset="-128"/>
                <a:cs typeface="Arial" panose="020B0604020202020204" pitchFamily="34" charset="0"/>
              </a:rPr>
              <a:t>Objetivo 1: </a:t>
            </a:r>
          </a:p>
          <a:p>
            <a:r>
              <a:rPr lang="es-PE" sz="1200" b="1" dirty="0">
                <a:solidFill>
                  <a:schemeClr val="bg1"/>
                </a:solidFill>
                <a:latin typeface="Arial" panose="020B0604020202020204" pitchFamily="34" charset="0"/>
                <a:ea typeface="Adobe Myungjo Std M" panose="02020600000000000000" pitchFamily="18" charset="-128"/>
                <a:cs typeface="Arial" panose="020B0604020202020204" pitchFamily="34" charset="0"/>
              </a:rPr>
              <a:t>Construcción consensuada de propuestas de gestión democrática, participativa y sostenible del desarrollo territorial</a:t>
            </a:r>
          </a:p>
          <a:p>
            <a:endParaRPr lang="es-PE" sz="1400" b="1" dirty="0">
              <a:solidFill>
                <a:schemeClr val="bg1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  <a:p>
            <a:r>
              <a:rPr lang="es-ES" sz="12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Construcción histórica, económica, geográfica, cultural, ambiental, política, institucional y social, desde una visión sistémica y sujeto a procesos dinámicos de cambios, tensiones y formas de cooperación, en los que actúan tanto los actores locales como aquellos que desde fuera poseen diversos grados de influencia y de poder. Esto debe tener en cuenta aspectos importantes como la diversidad de oportunidades que ofrece cada territorio para construir instrumentos de políticas y de planificación concertada y al servicio de las poblaciones locales; la gestión descentralista y  democrática del territorio, alineada a </a:t>
            </a:r>
            <a:r>
              <a:rPr lang="es-ES" sz="1200" dirty="0" err="1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loEl</a:t>
            </a:r>
            <a:r>
              <a:rPr lang="es-ES" sz="12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territorio es entendido como una compleja </a:t>
            </a:r>
            <a:r>
              <a:rPr lang="es-ES" sz="1200" dirty="0" err="1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</a:t>
            </a:r>
            <a:r>
              <a:rPr lang="es-ES" sz="12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procesos de desarrollo nacional y regional en el marco del Acuerdo Nacional, el Plan Bicentenario actualizado, y la Agenda 2030 de los Objetivos de Desarrollo Sostenible; y la concordancia con los nuevos criterios de desarrollo y sostenibilidad que se están construyendo en relación con la post pandemia, y que están replanteando los paradigmas del actual modelo global, cuyas limitaciones fueron puestas en evidencia en esta crisis sanitaria.</a:t>
            </a:r>
          </a:p>
          <a:p>
            <a:pPr algn="ctr"/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752528" cy="687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1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0 Proceso"/>
          <p:cNvSpPr/>
          <p:nvPr/>
        </p:nvSpPr>
        <p:spPr>
          <a:xfrm>
            <a:off x="0" y="-12358"/>
            <a:ext cx="9125303" cy="6870358"/>
          </a:xfrm>
          <a:prstGeom prst="flowChartProcess">
            <a:avLst/>
          </a:prstGeom>
          <a:solidFill>
            <a:srgbClr val="004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2" name="2 Subtítulo"/>
          <p:cNvSpPr txBox="1">
            <a:spLocks/>
          </p:cNvSpPr>
          <p:nvPr/>
        </p:nvSpPr>
        <p:spPr>
          <a:xfrm>
            <a:off x="425454" y="861973"/>
            <a:ext cx="3426466" cy="4583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endParaRPr lang="es-PE" sz="1400" dirty="0">
              <a:solidFill>
                <a:srgbClr val="FFC000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425454" y="116632"/>
            <a:ext cx="364249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s-PE" sz="1400" i="1" dirty="0">
              <a:solidFill>
                <a:schemeClr val="bg1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27" name="8 Imagen" descr="tapas informes.gif"/>
          <p:cNvPicPr>
            <a:picLocks noChangeAspect="1"/>
          </p:cNvPicPr>
          <p:nvPr/>
        </p:nvPicPr>
        <p:blipFill rotWithShape="1">
          <a:blip r:embed="rId2" cstate="print"/>
          <a:srcRect l="63684" r="6212" b="64513"/>
          <a:stretch/>
        </p:blipFill>
        <p:spPr>
          <a:xfrm>
            <a:off x="1475656" y="6202731"/>
            <a:ext cx="1326015" cy="491890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 flipH="1">
            <a:off x="107503" y="116632"/>
            <a:ext cx="4104455" cy="6552728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endParaRPr lang="es-PE" sz="1400" b="1" i="1" dirty="0">
              <a:solidFill>
                <a:schemeClr val="bg1"/>
              </a:solidFill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r>
              <a:rPr lang="es-P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2: </a:t>
            </a:r>
          </a:p>
          <a:p>
            <a:r>
              <a:rPr lang="es-P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Construcción de gobernanza de los recursos naturales, basado en la inclusión, la sostenibilidad, la justicia social, el diálogo intercultural y la equidad de género.</a:t>
            </a:r>
          </a:p>
          <a:p>
            <a:pPr algn="just"/>
            <a:endParaRPr lang="es-P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gobernanza es entendida como la búsqueda de nuevas propuestas de desarrollo mediante la relación concertada entre el Estado y la sociedad, constituyendo las bases de la construcción de ciudadanía a partir de la articulación de sinergias; en este caso, desde un escenario de diversidad de agendas socioculturales que caracteriza en particular al sur andino-amazónico. </a:t>
            </a:r>
          </a:p>
          <a:p>
            <a:r>
              <a:rPr lang="es-ES" sz="11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gobernanza de las bondades naturales conlleva nuevos paradigmas en la relación de las personas con la naturaleza y el ambiente, en los procesos de producción, intercambio, consumo, y en la </a:t>
            </a:r>
            <a:r>
              <a:rPr lang="es-ES" sz="1100" dirty="0" err="1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asociatividad</a:t>
            </a:r>
            <a:r>
              <a:rPr lang="es-ES" sz="11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solidaria y eficiente, desde un marco de diálogo intercultural, de equidad de género y de vigencia de los derechos humanos (sistemas </a:t>
            </a:r>
            <a:r>
              <a:rPr lang="es-ES" sz="1100" dirty="0" err="1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socioecológicos</a:t>
            </a:r>
            <a:r>
              <a:rPr lang="es-ES" sz="11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La situación de emergencia sanitaria que viene afectando al mundo y al Perú en particular, obliga a repensar las formas de relacionamiento entre los actores sociales e institucionales para construir y fortalecer una gobernanza que considere las innovaciones y la adopción de tecnologías apropiadas, y las tecnologías de la información y la comunicación (TIC) y de las TIC, siempre en la búsqueda de la equidad, la inclusión, la justicia social y la sostenibilidad de nuestros ecosistemas. </a:t>
            </a:r>
          </a:p>
          <a:p>
            <a:endParaRPr lang="es-PE" sz="1400" b="1" dirty="0">
              <a:solidFill>
                <a:schemeClr val="bg1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  <a:p>
            <a:pPr algn="ctr"/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761" y="-12358"/>
            <a:ext cx="4789479" cy="68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3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Proceso"/>
          <p:cNvSpPr/>
          <p:nvPr/>
        </p:nvSpPr>
        <p:spPr>
          <a:xfrm>
            <a:off x="0" y="0"/>
            <a:ext cx="9144000" cy="6870046"/>
          </a:xfrm>
          <a:prstGeom prst="flowChartProcess">
            <a:avLst/>
          </a:prstGeom>
          <a:solidFill>
            <a:srgbClr val="004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393787" y="1412777"/>
            <a:ext cx="3674157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PE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393787" y="753567"/>
            <a:ext cx="3888432" cy="544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Myungjo Std M" panose="02020600000000000000" pitchFamily="18" charset="-128"/>
              <a:ea typeface="Adobe Myungjo Std M" panose="02020600000000000000" pitchFamily="18" charset="-128"/>
              <a:cs typeface="+mn-cs"/>
            </a:endParaRPr>
          </a:p>
        </p:txBody>
      </p:sp>
      <p:pic>
        <p:nvPicPr>
          <p:cNvPr id="10" name="8 Imagen" descr="tapas informes.gif"/>
          <p:cNvPicPr>
            <a:picLocks noChangeAspect="1"/>
          </p:cNvPicPr>
          <p:nvPr/>
        </p:nvPicPr>
        <p:blipFill rotWithShape="1">
          <a:blip r:embed="rId2" cstate="print"/>
          <a:srcRect l="63684" r="6212" b="64513"/>
          <a:stretch/>
        </p:blipFill>
        <p:spPr>
          <a:xfrm>
            <a:off x="6372200" y="6169730"/>
            <a:ext cx="1377263" cy="509770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5369878" y="116632"/>
            <a:ext cx="3522602" cy="6624736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EQUIPOS     INSTITUCIONALES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Administración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Planificación, monitoreo y evaluación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Equipo de soporte profesional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Equipo asesor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Colegio Andino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Casa Campesina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Comunicación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Equipos territoriales (Cusco, Apurímac, Amazonía del sur peruano, Puno)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97DBFAA-B55F-AE71-8087-3A858A01067E}"/>
              </a:ext>
            </a:extLst>
          </p:cNvPr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A87D44B2-C4D6-70B0-03C4-DC0E972E7AAA}"/>
              </a:ext>
            </a:extLst>
          </p:cNvPr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0" name="Imagen 19">
            <a:extLst>
              <a:ext uri="{FF2B5EF4-FFF2-40B4-BE49-F238E27FC236}">
                <a16:creationId xmlns:a16="http://schemas.microsoft.com/office/drawing/2014/main" id="{F76E7F0A-E3E8-F9E5-4265-745B1ADF70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2267" y="3886324"/>
            <a:ext cx="2366963" cy="2781300"/>
          </a:xfrm>
          <a:prstGeom prst="rect">
            <a:avLst/>
          </a:prstGeom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BA2D7EDE-2EFF-F2E1-8E9C-D7948C00054C}"/>
              </a:ext>
            </a:extLst>
          </p:cNvPr>
          <p:cNvSpPr/>
          <p:nvPr/>
        </p:nvSpPr>
        <p:spPr>
          <a:xfrm>
            <a:off x="1185876" y="5517231"/>
            <a:ext cx="1152127" cy="1035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E71B8D1F-5766-75AF-A918-14CC6E2A2BE7}"/>
              </a:ext>
            </a:extLst>
          </p:cNvPr>
          <p:cNvCxnSpPr>
            <a:cxnSpLocks/>
            <a:stCxn id="21" idx="1"/>
          </p:cNvCxnSpPr>
          <p:nvPr/>
        </p:nvCxnSpPr>
        <p:spPr>
          <a:xfrm flipV="1">
            <a:off x="1354601" y="2010884"/>
            <a:ext cx="337079" cy="365805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99EFCBE4-7615-9FE1-9BDD-326C2A6E9B4E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2339751" y="4483086"/>
            <a:ext cx="1085422" cy="15187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A0B3595D-FB0F-9890-AEA7-170E594747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82339" y="116632"/>
            <a:ext cx="3485667" cy="436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25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2F3231F-E324-4763-AB49-61D12AF06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6658" y="188640"/>
            <a:ext cx="961065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38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D8FEAC3-7723-7081-FDB3-578199EB9039}"/>
              </a:ext>
            </a:extLst>
          </p:cNvPr>
          <p:cNvSpPr/>
          <p:nvPr/>
        </p:nvSpPr>
        <p:spPr>
          <a:xfrm>
            <a:off x="110102" y="129141"/>
            <a:ext cx="5578024" cy="65997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9863D3-43EF-4173-9821-FB14B6B1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22" y="0"/>
            <a:ext cx="3079254" cy="1325563"/>
          </a:xfrm>
        </p:spPr>
        <p:txBody>
          <a:bodyPr/>
          <a:lstStyle/>
          <a:p>
            <a:r>
              <a:rPr lang="es-ES" dirty="0"/>
              <a:t>Diagnóstico: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63174E-FF0D-47AD-BA6E-BB666EC5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99" y="980726"/>
            <a:ext cx="5795753" cy="5616625"/>
          </a:xfrm>
        </p:spPr>
        <p:txBody>
          <a:bodyPr>
            <a:normAutofit fontScale="92500" lnSpcReduction="20000"/>
          </a:bodyPr>
          <a:lstStyle/>
          <a:p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agricultura familiar 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su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potencial para abastecer y brindar volúmenes a los mercados locales y regionales 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se aprovecha ni vincula con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prácticas agroecológicas que recuperen la autogeneración de la fertilidad natural, la bioestructura y la mejor capacidad de</a:t>
            </a:r>
            <a:r>
              <a:rPr lang="es-PE" sz="2400" spc="85" dirty="0">
                <a:solidFill>
                  <a:schemeClr val="accent6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2400" dirty="0">
                <a:solidFill>
                  <a:schemeClr val="accent6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retención de humedad de los suelos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Existen </a:t>
            </a:r>
            <a:r>
              <a:rPr lang="es-PE" sz="2400" dirty="0">
                <a:solidFill>
                  <a:schemeClr val="accent5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volúmenes significativos de producción  ecológica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s-PE" sz="2400" dirty="0">
                <a:solidFill>
                  <a:schemeClr val="accent5">
                    <a:lumMod val="50000"/>
                  </a:schemeClr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se canalizan adecuadamente 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las/los potenciales consumidores. </a:t>
            </a:r>
          </a:p>
          <a:p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sujeción de la comercialización de productos ecológicos a la lógica del emprendedurismo “individual-familiar”, no desencadena un escalamiento territorial y consolidación de una </a:t>
            </a:r>
            <a:r>
              <a:rPr lang="es-PE" sz="2400" dirty="0">
                <a:solidFill>
                  <a:srgbClr val="7030A0"/>
                </a:solidFill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agroecología campesina comunitaria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pesar de los muchos años de esfuerzo de promoción de la producción ecológica.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dirty="0"/>
          </a:p>
        </p:txBody>
      </p:sp>
      <p:pic>
        <p:nvPicPr>
          <p:cNvPr id="7" name="Imagen 6" descr="Un jardín con plantas&#10;&#10;Descripción generada automáticamente con confianza media">
            <a:extLst>
              <a:ext uri="{FF2B5EF4-FFF2-40B4-BE49-F238E27FC236}">
                <a16:creationId xmlns:a16="http://schemas.microsoft.com/office/drawing/2014/main" id="{99C8FB08-C8C3-831A-1DC4-2F90DB41BE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26" y="382351"/>
            <a:ext cx="3425812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6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0DDD000-29B5-F083-2588-0A98139EDE63}"/>
              </a:ext>
            </a:extLst>
          </p:cNvPr>
          <p:cNvSpPr/>
          <p:nvPr/>
        </p:nvSpPr>
        <p:spPr>
          <a:xfrm>
            <a:off x="107504" y="129141"/>
            <a:ext cx="5616624" cy="65997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668E1EF-36E3-41F2-B3D6-274E0DA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3727326" cy="1325563"/>
          </a:xfrm>
        </p:spPr>
        <p:txBody>
          <a:bodyPr/>
          <a:lstStyle/>
          <a:p>
            <a:r>
              <a:rPr lang="es-ES" dirty="0"/>
              <a:t>Giro en el proyecto: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830C9-B77E-499E-BEA8-9DF726253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772" y="1484784"/>
            <a:ext cx="5041323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600" dirty="0"/>
              <a:t>Los problemas del mercado no radican en la demanda sino en la gestión de estos mercados desde un enfoque de economía social y solidaria, basado en el apoyo y compromiso de la y los consumidores, las dificultades de canalización de los productos hacia los mercados, el predominio del sistema alimentario convencional, el marco normativo-legal, el apoyo del Estado y la incidencia sobre el Estado. </a:t>
            </a:r>
            <a:endParaRPr lang="es-PE" sz="2600" dirty="0"/>
          </a:p>
        </p:txBody>
      </p:sp>
      <p:pic>
        <p:nvPicPr>
          <p:cNvPr id="7" name="Imagen 6" descr="Un grupo de gente en la calle&#10;&#10;Descripción generada automáticamente">
            <a:extLst>
              <a:ext uri="{FF2B5EF4-FFF2-40B4-BE49-F238E27FC236}">
                <a16:creationId xmlns:a16="http://schemas.microsoft.com/office/drawing/2014/main" id="{5BD4652F-04ED-9D45-3C05-7BA8CBE85E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0" r="-7915"/>
          <a:stretch/>
        </p:blipFill>
        <p:spPr>
          <a:xfrm>
            <a:off x="5743751" y="-1"/>
            <a:ext cx="4752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5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FA8D10C-267B-684A-DCF1-C97F939E8593}"/>
              </a:ext>
            </a:extLst>
          </p:cNvPr>
          <p:cNvSpPr/>
          <p:nvPr/>
        </p:nvSpPr>
        <p:spPr>
          <a:xfrm>
            <a:off x="683568" y="177513"/>
            <a:ext cx="7776864" cy="16369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2A79A2-0481-4C52-B477-30CC764D7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17985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“Innovación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el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sistema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alimentario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escalamiento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Cusco: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un </a:t>
            </a:r>
            <a:r>
              <a:rPr lang="es-PE" sz="3600" b="1" spc="1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enfoque</a:t>
            </a:r>
            <a:r>
              <a:rPr lang="es-PE" sz="3600" b="1" spc="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spc="2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de</a:t>
            </a:r>
            <a:r>
              <a:rPr lang="es-PE" sz="3600" b="1" spc="1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aprendizaje</a:t>
            </a:r>
            <a:r>
              <a:rPr lang="es-PE" sz="3600" b="1" spc="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spc="1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conjunto”</a:t>
            </a:r>
            <a:br>
              <a:rPr lang="es-PE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8BCDA1D-4CC4-2EED-428E-61386CF210EE}"/>
              </a:ext>
            </a:extLst>
          </p:cNvPr>
          <p:cNvSpPr/>
          <p:nvPr/>
        </p:nvSpPr>
        <p:spPr>
          <a:xfrm>
            <a:off x="573732" y="2382350"/>
            <a:ext cx="7941618" cy="38021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2D7CD9-2642-4AFB-827C-FBF10BA6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404" y="2564904"/>
            <a:ext cx="7721946" cy="3619599"/>
          </a:xfrm>
        </p:spPr>
        <p:txBody>
          <a:bodyPr/>
          <a:lstStyle/>
          <a:p>
            <a:pPr marL="0" indent="0">
              <a:buNone/>
            </a:pPr>
            <a:r>
              <a:rPr lang="es-PE" sz="3200" b="1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Objetivo general:</a:t>
            </a:r>
          </a:p>
          <a:p>
            <a:pPr marL="0" indent="0">
              <a:buNone/>
            </a:pPr>
            <a:r>
              <a:rPr lang="es-PE" sz="320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</a:t>
            </a:r>
            <a:r>
              <a:rPr lang="es-PE" sz="32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enerar un proceso de aprendizaje y de acción, basadas en evidencias, para el diseño e implementación de intervenciones específicas que permitan incrementar la producción y consumo agroecológico en Cusco.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56252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FAA2FFB-4C0F-B26C-85AA-24BEAB487540}"/>
              </a:ext>
            </a:extLst>
          </p:cNvPr>
          <p:cNvSpPr/>
          <p:nvPr/>
        </p:nvSpPr>
        <p:spPr>
          <a:xfrm>
            <a:off x="467544" y="58266"/>
            <a:ext cx="8136904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2A79A2-0481-4C52-B477-30CC764D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“Innovación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el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sistema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alimentario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escalamiento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Cusco: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un </a:t>
            </a:r>
            <a:r>
              <a:rPr lang="es-PE" sz="3600" b="1" spc="1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enfoque</a:t>
            </a:r>
            <a:r>
              <a:rPr lang="es-PE" sz="3600" b="1" spc="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spc="2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de</a:t>
            </a:r>
            <a:r>
              <a:rPr lang="es-PE" sz="3600" b="1" spc="1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aprendizaje</a:t>
            </a:r>
            <a:r>
              <a:rPr lang="es-PE" sz="3600" b="1" spc="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spc="1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conjunto”</a:t>
            </a:r>
            <a:br>
              <a:rPr lang="es-PE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D212F58-FB9D-A7C9-79E7-856DABF7D43B}"/>
              </a:ext>
            </a:extLst>
          </p:cNvPr>
          <p:cNvSpPr/>
          <p:nvPr/>
        </p:nvSpPr>
        <p:spPr>
          <a:xfrm>
            <a:off x="396730" y="1664937"/>
            <a:ext cx="8207718" cy="47410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2D7CD9-2642-4AFB-827C-FBF10BA6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PE" sz="320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Objetivos </a:t>
            </a:r>
            <a:r>
              <a:rPr lang="es-PE" sz="32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específicos: </a:t>
            </a:r>
          </a:p>
          <a:p>
            <a:pPr marR="31115" algn="just">
              <a:lnSpc>
                <a:spcPct val="107000"/>
              </a:lnSpc>
              <a:spcAft>
                <a:spcPts val="800"/>
              </a:spcAft>
            </a:pPr>
            <a:r>
              <a:rPr lang="es-PE" sz="2400" spc="3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(OE1): Analizar y generar propuestas respecto a las condiciones diversas de la producción agroecológica en Cusco para permitir su escalonamiento desde el sector campesino rural hasta el consumo responsable y solidario urbano (educación, investigación y movilización).</a:t>
            </a:r>
            <a:r>
              <a:rPr lang="es-PE" sz="24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1115" algn="just">
              <a:lnSpc>
                <a:spcPct val="107000"/>
              </a:lnSpc>
              <a:spcAft>
                <a:spcPts val="800"/>
              </a:spcAft>
            </a:pPr>
            <a:r>
              <a:rPr lang="es-PE" sz="2400" spc="3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(OE</a:t>
            </a:r>
            <a:r>
              <a:rPr lang="es-PE" sz="24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2): Generar condiciones para avanzar hacia una cultura de consumo responsable y solidario de productos agroecológicos en Cusco (educación, comunicación y movilización).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186397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CE11ECD-57BF-66FA-8006-CA0EB7954179}"/>
              </a:ext>
            </a:extLst>
          </p:cNvPr>
          <p:cNvSpPr/>
          <p:nvPr/>
        </p:nvSpPr>
        <p:spPr>
          <a:xfrm>
            <a:off x="467544" y="58266"/>
            <a:ext cx="8136904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2A79A2-0481-4C52-B477-30CC764D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“Innovación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el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sistema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alimentario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escalamiento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Cusco:</a:t>
            </a:r>
            <a:r>
              <a:rPr lang="es-PE" sz="3600" b="1" spc="6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un </a:t>
            </a:r>
            <a:r>
              <a:rPr lang="es-PE" sz="3600" b="1" spc="1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enfoque</a:t>
            </a:r>
            <a:r>
              <a:rPr lang="es-PE" sz="3600" b="1" spc="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spc="2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de</a:t>
            </a:r>
            <a:r>
              <a:rPr lang="es-PE" sz="3600" b="1" spc="1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aprendizaje</a:t>
            </a:r>
            <a:r>
              <a:rPr lang="es-PE" sz="3600" b="1" spc="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s-PE" sz="3600" b="1" spc="15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conjunto”</a:t>
            </a:r>
            <a:br>
              <a:rPr lang="es-PE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86362C5-E4A7-2551-69D3-8C44ECBB0F52}"/>
              </a:ext>
            </a:extLst>
          </p:cNvPr>
          <p:cNvSpPr/>
          <p:nvPr/>
        </p:nvSpPr>
        <p:spPr>
          <a:xfrm>
            <a:off x="467544" y="1690689"/>
            <a:ext cx="8136904" cy="44746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2D7CD9-2642-4AFB-827C-FBF10BA6C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PE" sz="3200" dirty="0"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Objetivos </a:t>
            </a:r>
            <a:r>
              <a:rPr lang="es-PE" sz="32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específicos: </a:t>
            </a:r>
          </a:p>
          <a:p>
            <a:pPr marR="31115" algn="just">
              <a:lnSpc>
                <a:spcPct val="107000"/>
              </a:lnSpc>
              <a:spcAft>
                <a:spcPts val="800"/>
              </a:spcAft>
            </a:pPr>
            <a:r>
              <a:rPr lang="es-PE" sz="24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(OE3):</a:t>
            </a:r>
            <a:r>
              <a:rPr lang="es-PE" sz="2400" spc="3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Desarrollar acciones de sensibilización, articulación y movilización social hacia el posicionamiento de una demanda que permita el escalonamiento de la agroecología desde las organizaciones sociales (comunicación y movilización).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1115" algn="just">
              <a:lnSpc>
                <a:spcPct val="107000"/>
              </a:lnSpc>
              <a:spcAft>
                <a:spcPts val="800"/>
              </a:spcAft>
            </a:pPr>
            <a:r>
              <a:rPr lang="es-PE" sz="2400" dirty="0">
                <a:effectLst/>
                <a:latin typeface="Arial Nova Light" panose="020B0304020202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(OE4): Generar productos de investigación y publicaciones relacionados al proceso de análisis, sensibilización y movilización promovido desde el proyecto (investigación).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31115" indent="0" algn="just">
              <a:lnSpc>
                <a:spcPct val="107000"/>
              </a:lnSpc>
              <a:spcAft>
                <a:spcPts val="800"/>
              </a:spcAft>
              <a:buNone/>
            </a:pPr>
            <a:b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2400" b="1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1115" algn="just">
              <a:lnSpc>
                <a:spcPct val="107000"/>
              </a:lnSpc>
              <a:spcAft>
                <a:spcPts val="800"/>
              </a:spcAft>
            </a:pP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568096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Diagrama&#10;&#10;Descripción generada automáticamente">
            <a:extLst>
              <a:ext uri="{FF2B5EF4-FFF2-40B4-BE49-F238E27FC236}">
                <a16:creationId xmlns:a16="http://schemas.microsoft.com/office/drawing/2014/main" id="{7C01DF25-DAE4-4FFC-B510-178F81C92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231848" cy="6901880"/>
          </a:xfrm>
          <a:prstGeom prst="rect">
            <a:avLst/>
          </a:prstGeom>
          <a:noFill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75F42FA-05A8-4BEF-A71F-BA1EB8056096}"/>
              </a:ext>
            </a:extLst>
          </p:cNvPr>
          <p:cNvSpPr txBox="1"/>
          <p:nvPr/>
        </p:nvSpPr>
        <p:spPr>
          <a:xfrm>
            <a:off x="6300192" y="594928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Fuente: </a:t>
            </a:r>
            <a:r>
              <a:rPr lang="es-ES" dirty="0" err="1"/>
              <a:t>Moor</a:t>
            </a:r>
            <a:r>
              <a:rPr lang="es-ES" dirty="0"/>
              <a:t> et al. 2015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296323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129EC86-E391-EDFE-007A-64769C6983B9}"/>
              </a:ext>
            </a:extLst>
          </p:cNvPr>
          <p:cNvSpPr/>
          <p:nvPr/>
        </p:nvSpPr>
        <p:spPr>
          <a:xfrm>
            <a:off x="628650" y="548680"/>
            <a:ext cx="235917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6C83AA-C2C9-420C-BD8D-49B19D684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682" y="245938"/>
            <a:ext cx="2071142" cy="1325563"/>
          </a:xfrm>
        </p:spPr>
        <p:txBody>
          <a:bodyPr/>
          <a:lstStyle/>
          <a:p>
            <a:r>
              <a:rPr lang="es-ES" sz="3000" dirty="0"/>
              <a:t>Avances</a:t>
            </a:r>
            <a:r>
              <a:rPr lang="es-ES" dirty="0"/>
              <a:t>:</a:t>
            </a:r>
            <a:endParaRPr lang="es-PE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14D763F-F1F8-F393-DCFC-D631473968FF}"/>
              </a:ext>
            </a:extLst>
          </p:cNvPr>
          <p:cNvSpPr/>
          <p:nvPr/>
        </p:nvSpPr>
        <p:spPr>
          <a:xfrm>
            <a:off x="251520" y="1340768"/>
            <a:ext cx="4680520" cy="5328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1F75B4-FC89-4F05-9F51-611F10FB5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4087366" cy="50405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PE" sz="18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s-PE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Protocolos de investigación de campo en contexto de la pandemia del COVID-19</a:t>
            </a:r>
            <a:endParaRPr lang="es-PE" sz="1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PE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Plan de incidencia de Políticas Públicas con MIDAGRI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PE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Estrategia comunicacional masiva con la ciudadanía cusqueña con base en la evidencia generada: mensajes cortos y directos, orientados a mujeres, agroecología es salud, agroecología es solidaridad.</a:t>
            </a:r>
            <a:endParaRPr lang="es-PE" sz="1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PE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Infografías sobre los patrones de consumo de alimentos, efectos del COVID-19 en el consumo y producción de alimentos en las regiones de Cusco y Apurímac. Observatorio del Agua, Agroecología y Soberanía Alimentaria del CBC.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PE" sz="1800" dirty="0" err="1">
                <a:solidFill>
                  <a:srgbClr val="000000"/>
                </a:solidFill>
              </a:rPr>
              <a:t>DRPs</a:t>
            </a:r>
            <a:r>
              <a:rPr lang="es-PE" sz="1800" dirty="0">
                <a:solidFill>
                  <a:srgbClr val="000000"/>
                </a:solidFill>
              </a:rPr>
              <a:t> diseñados en 05 comunidades campesinas y en proceso de aplicación</a:t>
            </a:r>
            <a:endParaRPr lang="es-PE" dirty="0"/>
          </a:p>
        </p:txBody>
      </p:sp>
      <p:pic>
        <p:nvPicPr>
          <p:cNvPr id="7" name="Imagen 6" descr="Grupo de personas alrededor de una mesa&#10;&#10;Descripción generada automáticamente">
            <a:extLst>
              <a:ext uri="{FF2B5EF4-FFF2-40B4-BE49-F238E27FC236}">
                <a16:creationId xmlns:a16="http://schemas.microsoft.com/office/drawing/2014/main" id="{A5287499-9CCD-6E1D-C930-E4FBE1C9C8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99" y="3699842"/>
            <a:ext cx="4187957" cy="3140968"/>
          </a:xfrm>
          <a:prstGeom prst="rect">
            <a:avLst/>
          </a:prstGeom>
        </p:spPr>
      </p:pic>
      <p:pic>
        <p:nvPicPr>
          <p:cNvPr id="9" name="Imagen 8" descr="Mapa&#10;&#10;Descripción generada automáticamente">
            <a:extLst>
              <a:ext uri="{FF2B5EF4-FFF2-40B4-BE49-F238E27FC236}">
                <a16:creationId xmlns:a16="http://schemas.microsoft.com/office/drawing/2014/main" id="{AED4FD44-BD21-E91A-A3A9-455F38625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98" y="579862"/>
            <a:ext cx="4187957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89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15AF9AD-DA17-9461-A906-CC79CA8989E3}"/>
              </a:ext>
            </a:extLst>
          </p:cNvPr>
          <p:cNvSpPr/>
          <p:nvPr/>
        </p:nvSpPr>
        <p:spPr>
          <a:xfrm>
            <a:off x="157808" y="275135"/>
            <a:ext cx="4320480" cy="2664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615B1D-634F-B701-9C72-6CDDABD7F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09" y="736454"/>
            <a:ext cx="4159374" cy="1325563"/>
          </a:xfrm>
        </p:spPr>
        <p:txBody>
          <a:bodyPr>
            <a:normAutofit fontScale="90000"/>
          </a:bodyPr>
          <a:lstStyle/>
          <a:p>
            <a:r>
              <a:rPr lang="es-PE" dirty="0"/>
              <a:t>Formación agroecológica territorial y guía de agroecología como parte de la estrategia</a:t>
            </a:r>
          </a:p>
        </p:txBody>
      </p:sp>
      <p:pic>
        <p:nvPicPr>
          <p:cNvPr id="5" name="Imagen 4" descr="Mapa&#10;&#10;Descripción generada automáticamente con confianza media">
            <a:extLst>
              <a:ext uri="{FF2B5EF4-FFF2-40B4-BE49-F238E27FC236}">
                <a16:creationId xmlns:a16="http://schemas.microsoft.com/office/drawing/2014/main" id="{ACB0CE2D-A2FB-FBB0-7FEE-AA2CCF4349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4114"/>
            <a:ext cx="2998189" cy="350153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ECCB813-8710-ACF5-4212-4C6D98760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456" y="4038063"/>
            <a:ext cx="6192543" cy="2812884"/>
          </a:xfrm>
          <a:prstGeom prst="rect">
            <a:avLst/>
          </a:prstGeom>
        </p:spPr>
      </p:pic>
      <p:pic>
        <p:nvPicPr>
          <p:cNvPr id="16" name="Imagen 15" descr="Imagen que contiene interior, persona, tabla, grupo&#10;&#10;Descripción generada automáticamente">
            <a:extLst>
              <a:ext uri="{FF2B5EF4-FFF2-40B4-BE49-F238E27FC236}">
                <a16:creationId xmlns:a16="http://schemas.microsoft.com/office/drawing/2014/main" id="{E2B0CC30-B8BF-770E-4AC6-8C22B8000B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83" y="609063"/>
            <a:ext cx="456556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79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B0B60E9-144C-6072-2727-232D77AC840A}"/>
              </a:ext>
            </a:extLst>
          </p:cNvPr>
          <p:cNvSpPr/>
          <p:nvPr/>
        </p:nvSpPr>
        <p:spPr>
          <a:xfrm>
            <a:off x="539552" y="476672"/>
            <a:ext cx="770485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4DAB9A-5B9E-4070-ACD9-CD8BE495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Cambios esperados en el corto y mediano plazo:</a:t>
            </a:r>
            <a:endParaRPr lang="es-PE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5E8557A-0BBE-1A2E-4A7E-C8ECF891033C}"/>
              </a:ext>
            </a:extLst>
          </p:cNvPr>
          <p:cNvSpPr/>
          <p:nvPr/>
        </p:nvSpPr>
        <p:spPr>
          <a:xfrm>
            <a:off x="359532" y="1678457"/>
            <a:ext cx="8388932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272D6-19C7-414D-9A90-C9442CB6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cuanto a las estrategias sociales se espera desarrollar 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proceso de articulación y</a:t>
            </a:r>
            <a:r>
              <a:rPr lang="es-PE" sz="2400" spc="135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surgimiento de liderazgo de los actores involucrados (comunidades campesinas indígenas y la sociedad civil) para la generación de propuestas viables en la producción agroecológica, bajo una ética colectiva. </a:t>
            </a:r>
          </a:p>
          <a:p>
            <a:r>
              <a:rPr lang="es-PE" sz="24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Así se visualiza que los actores de la sociedad civil (gremios campesinos y ONG), protagonistas en la promoción y fomento de la agroecología ajustan sus estrategias para lograr el escalonamiento de la AE comunitaria territorial, que permita generar excedentes significativos para el mercado y protagonismo social organizativo, bajo una lógica de soberanía alimentaria y economía solidaria.</a:t>
            </a:r>
            <a:endParaRPr lang="es-P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3969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51D4AAB-FF6E-EFFE-EAE8-14C9A9E4A80A}"/>
              </a:ext>
            </a:extLst>
          </p:cNvPr>
          <p:cNvSpPr/>
          <p:nvPr/>
        </p:nvSpPr>
        <p:spPr>
          <a:xfrm>
            <a:off x="395536" y="476672"/>
            <a:ext cx="7886700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4DAB9A-5B9E-4070-ACD9-CD8BE495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Cambios esperados en el corto y mediano plazo:</a:t>
            </a:r>
            <a:endParaRPr lang="es-PE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6982F3E-39A9-BD64-9426-D63BC965E17F}"/>
              </a:ext>
            </a:extLst>
          </p:cNvPr>
          <p:cNvSpPr/>
          <p:nvPr/>
        </p:nvSpPr>
        <p:spPr>
          <a:xfrm>
            <a:off x="395536" y="1853404"/>
            <a:ext cx="7975798" cy="43235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272D6-19C7-414D-9A90-C9442CB6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6685"/>
            <a:ext cx="7471742" cy="3802595"/>
          </a:xfrm>
        </p:spPr>
        <p:txBody>
          <a:bodyPr/>
          <a:lstStyle/>
          <a:p>
            <a:pPr marL="0" indent="0">
              <a:buNone/>
            </a:pPr>
            <a:r>
              <a:rPr lang="es-PE" sz="32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Respecto a las cadenas de valor se establecen mejoras eficientes y de organización a los</a:t>
            </a:r>
            <a:r>
              <a:rPr lang="es-PE" sz="3200" spc="85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32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canales de acopio y logística de la producción agroecológica para los mercados campesinos y en beneficio de comunidades</a:t>
            </a:r>
            <a:r>
              <a:rPr lang="es-PE" sz="3200" spc="5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32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pisos ecológicos diversos, incluido las más lejanas a las ciudades</a:t>
            </a: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934114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DCE4C04-8A06-CBB6-8E61-700C1DB25134}"/>
              </a:ext>
            </a:extLst>
          </p:cNvPr>
          <p:cNvSpPr/>
          <p:nvPr/>
        </p:nvSpPr>
        <p:spPr>
          <a:xfrm>
            <a:off x="467544" y="365126"/>
            <a:ext cx="8136904" cy="1191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4DAB9A-5B9E-4070-ACD9-CD8BE495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Cambios esperados en el corto y mediano plazo:</a:t>
            </a:r>
            <a:endParaRPr lang="es-PE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6F4B0F1-8EE1-D9A5-C070-FE9D37CCC452}"/>
              </a:ext>
            </a:extLst>
          </p:cNvPr>
          <p:cNvSpPr/>
          <p:nvPr/>
        </p:nvSpPr>
        <p:spPr>
          <a:xfrm>
            <a:off x="467544" y="1825625"/>
            <a:ext cx="8136904" cy="3907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272D6-19C7-414D-9A90-C9442CB6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PE" sz="36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relación al consumo se fortalece y expande el posicionamiento de la visión de consumo responsable y la acción organizada de los consumidores para establecer vínculos solidarios con productores campesinos y campesinas. </a:t>
            </a:r>
            <a:endParaRPr lang="es-PE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972108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7348D7B-E0C2-A50E-FD16-B8556EE8EE1C}"/>
              </a:ext>
            </a:extLst>
          </p:cNvPr>
          <p:cNvSpPr/>
          <p:nvPr/>
        </p:nvSpPr>
        <p:spPr>
          <a:xfrm>
            <a:off x="539552" y="365126"/>
            <a:ext cx="7975798" cy="1191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4DAB9A-5B9E-4070-ACD9-CD8BE495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Cambios esperados en el corto y mediano plazo:</a:t>
            </a:r>
            <a:endParaRPr lang="es-PE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0ED0C0F-EBD5-C727-1D4F-4EB98BCC252C}"/>
              </a:ext>
            </a:extLst>
          </p:cNvPr>
          <p:cNvSpPr/>
          <p:nvPr/>
        </p:nvSpPr>
        <p:spPr>
          <a:xfrm>
            <a:off x="467544" y="1690689"/>
            <a:ext cx="8141435" cy="4195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272D6-19C7-414D-9A90-C9442CB6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3200" dirty="0">
                <a:effectLst/>
                <a:latin typeface="Arial Nova Light" panose="020B03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el plano de las políticas públicas las instancias gubernamentales del sector público, locales y regionales, promueven regulaciones y llevan a cabo acciones concretas para apoyar la viabilidad de mercados agroecológicos de base campesina</a:t>
            </a: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270"/>
              </a:lnSpc>
              <a:spcAft>
                <a:spcPts val="800"/>
              </a:spcAft>
            </a:pP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03836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 descr="Un niño pequeño parado junto a una niña en un campo&#10;&#10;Descripción generada automáticamente con confianza baja">
            <a:extLst>
              <a:ext uri="{FF2B5EF4-FFF2-40B4-BE49-F238E27FC236}">
                <a16:creationId xmlns:a16="http://schemas.microsoft.com/office/drawing/2014/main" id="{1F40F2EE-4C60-C6B6-F0A2-F4EB2D8211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3" r="1" b="15429"/>
          <a:stretch/>
        </p:blipFill>
        <p:spPr>
          <a:xfrm>
            <a:off x="20" y="10"/>
            <a:ext cx="5411530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5" name="Imagen 4" descr="Una persona en un campo de pasto&#10;&#10;Descripción generada automáticamente">
            <a:extLst>
              <a:ext uri="{FF2B5EF4-FFF2-40B4-BE49-F238E27FC236}">
                <a16:creationId xmlns:a16="http://schemas.microsoft.com/office/drawing/2014/main" id="{245723D3-3A80-906A-EE08-C563633DB6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 r="-3" b="-3"/>
          <a:stretch/>
        </p:blipFill>
        <p:spPr>
          <a:xfrm>
            <a:off x="4216674" y="10"/>
            <a:ext cx="4927327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0FC96B-BD8A-49DC-4C5E-F33B0F905C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108"/>
          <a:stretch/>
        </p:blipFill>
        <p:spPr>
          <a:xfrm>
            <a:off x="3136508" y="3887894"/>
            <a:ext cx="6007493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9" name="Imagen 8" descr="Una persona con un jardín&#10;&#10;Descripción generada automáticamente con confianza media">
            <a:extLst>
              <a:ext uri="{FF2B5EF4-FFF2-40B4-BE49-F238E27FC236}">
                <a16:creationId xmlns:a16="http://schemas.microsoft.com/office/drawing/2014/main" id="{63281C70-E1BA-F017-7170-F6A7D863AC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5" r="1" b="18020"/>
          <a:stretch/>
        </p:blipFill>
        <p:spPr>
          <a:xfrm>
            <a:off x="20" y="3106464"/>
            <a:ext cx="4657145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26787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0 Proceso"/>
          <p:cNvSpPr/>
          <p:nvPr/>
        </p:nvSpPr>
        <p:spPr>
          <a:xfrm>
            <a:off x="0" y="-12358"/>
            <a:ext cx="9116620" cy="6870358"/>
          </a:xfrm>
          <a:prstGeom prst="flowChartProcess">
            <a:avLst/>
          </a:prstGeom>
          <a:solidFill>
            <a:srgbClr val="004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2" name="2 Subtítulo"/>
          <p:cNvSpPr txBox="1">
            <a:spLocks/>
          </p:cNvSpPr>
          <p:nvPr/>
        </p:nvSpPr>
        <p:spPr>
          <a:xfrm>
            <a:off x="425454" y="861973"/>
            <a:ext cx="3426466" cy="4583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endParaRPr lang="es-PE" sz="1400" dirty="0">
              <a:solidFill>
                <a:srgbClr val="FFC000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425454" y="116632"/>
            <a:ext cx="364249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s-PE" sz="1400" i="1" dirty="0">
              <a:solidFill>
                <a:schemeClr val="bg1"/>
              </a:solidFill>
              <a:latin typeface="Arial" panose="020B0604020202020204" pitchFamily="34" charset="0"/>
              <a:ea typeface="Adobe Myungjo Std M" panose="020206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27" name="8 Imagen" descr="tapas informes.gif"/>
          <p:cNvPicPr>
            <a:picLocks noChangeAspect="1"/>
          </p:cNvPicPr>
          <p:nvPr/>
        </p:nvPicPr>
        <p:blipFill rotWithShape="1">
          <a:blip r:embed="rId2" cstate="print"/>
          <a:srcRect l="63684" r="6212" b="64513"/>
          <a:stretch/>
        </p:blipFill>
        <p:spPr>
          <a:xfrm>
            <a:off x="3059832" y="1982832"/>
            <a:ext cx="3510283" cy="1302152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 flipH="1">
            <a:off x="1547664" y="116631"/>
            <a:ext cx="6048672" cy="6655841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endParaRPr lang="es-PE" sz="1400" b="1" i="1" u="sng" dirty="0">
              <a:solidFill>
                <a:schemeClr val="bg1"/>
              </a:solidFill>
              <a:latin typeface="Adobe Myungjo Std M" panose="02020600000000000000" pitchFamily="18" charset="-128"/>
              <a:ea typeface="Adobe Myungjo Std M" panose="02020600000000000000" pitchFamily="18" charset="-128"/>
            </a:endParaRPr>
          </a:p>
          <a:p>
            <a:pPr algn="ctr"/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269657" y="3395608"/>
            <a:ext cx="288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FF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www.cbc.org.pe</a:t>
            </a:r>
          </a:p>
          <a:p>
            <a:endParaRPr lang="es-E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Dirección: Pampa de la Alianza 164, Cusco – Perú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Teléfono: 84-245415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cbc@apu.cbc.org.pe</a:t>
            </a:r>
          </a:p>
        </p:txBody>
      </p:sp>
    </p:spTree>
    <p:extLst>
      <p:ext uri="{BB962C8B-B14F-4D97-AF65-F5344CB8AC3E}">
        <p14:creationId xmlns:p14="http://schemas.microsoft.com/office/powerpoint/2010/main" val="2701066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3544</TotalTime>
  <Words>1312</Words>
  <Application>Microsoft Office PowerPoint</Application>
  <PresentationFormat>Presentación en pantalla (4:3)</PresentationFormat>
  <Paragraphs>64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Adobe Myungjo Std M</vt:lpstr>
      <vt:lpstr>Arial</vt:lpstr>
      <vt:lpstr>Arial Nova Light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Diagnóstico:</vt:lpstr>
      <vt:lpstr>Giro en el proyecto:</vt:lpstr>
      <vt:lpstr>“Innovación en el sistema alimentario con escalamiento en Cusco: un enfoque de aprendizaje conjunto” </vt:lpstr>
      <vt:lpstr>“Innovación en el sistema alimentario con escalamiento en Cusco: un enfoque de aprendizaje conjunto” </vt:lpstr>
      <vt:lpstr>“Innovación en el sistema alimentario con escalamiento en Cusco: un enfoque de aprendizaje conjunto” </vt:lpstr>
      <vt:lpstr>Presentación de PowerPoint</vt:lpstr>
      <vt:lpstr>Avances:</vt:lpstr>
      <vt:lpstr>Formación agroecológica territorial y guía de agroecología como parte de la estrategia</vt:lpstr>
      <vt:lpstr>Cambios esperados en el corto y mediano plazo:</vt:lpstr>
      <vt:lpstr>Cambios esperados en el corto y mediano plazo:</vt:lpstr>
      <vt:lpstr>Cambios esperados en el corto y mediano plazo:</vt:lpstr>
      <vt:lpstr>Cambios esperados en el corto y mediano plazo: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yadira</dc:creator>
  <cp:lastModifiedBy>Instituto de Investigación Nutricional</cp:lastModifiedBy>
  <cp:revision>227</cp:revision>
  <dcterms:created xsi:type="dcterms:W3CDTF">2016-05-06T15:00:05Z</dcterms:created>
  <dcterms:modified xsi:type="dcterms:W3CDTF">2022-07-13T17:26:25Z</dcterms:modified>
</cp:coreProperties>
</file>