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11" r:id="rId2"/>
    <p:sldId id="297" r:id="rId3"/>
    <p:sldId id="304" r:id="rId4"/>
    <p:sldId id="302" r:id="rId5"/>
    <p:sldId id="310" r:id="rId6"/>
    <p:sldId id="298" r:id="rId7"/>
    <p:sldId id="303" r:id="rId8"/>
    <p:sldId id="305" r:id="rId9"/>
    <p:sldId id="299" r:id="rId10"/>
    <p:sldId id="308" r:id="rId11"/>
    <p:sldId id="306" r:id="rId12"/>
    <p:sldId id="30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4A0"/>
    <a:srgbClr val="FD6CA2"/>
    <a:srgbClr val="AD86C0"/>
    <a:srgbClr val="0A2265"/>
    <a:srgbClr val="000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9"/>
    <p:restoredTop sz="94678"/>
  </p:normalViewPr>
  <p:slideViewPr>
    <p:cSldViewPr snapToGrid="0" snapToObjects="1">
      <p:cViewPr>
        <p:scale>
          <a:sx n="139" d="100"/>
          <a:sy n="139" d="100"/>
        </p:scale>
        <p:origin x="1256" y="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510D8-644B-AA42-99FF-7EEBC3B57830}" type="datetimeFigureOut">
              <a:rPr lang="fr-FR" smtClean="0"/>
              <a:t>13/07/22</a:t>
            </a:fld>
            <a:endParaRPr lang="es-EC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Cliquez pour modifier les styles du texte du masque</a:t>
            </a:r>
          </a:p>
          <a:p>
            <a:pPr lvl="1"/>
            <a:r>
              <a:rPr lang="es-ES_tradnl"/>
              <a:t>Deuxième niveau</a:t>
            </a:r>
          </a:p>
          <a:p>
            <a:pPr lvl="2"/>
            <a:r>
              <a:rPr lang="es-ES_tradnl"/>
              <a:t>Troisième niveau</a:t>
            </a:r>
          </a:p>
          <a:p>
            <a:pPr lvl="3"/>
            <a:r>
              <a:rPr lang="es-ES_tradnl"/>
              <a:t>Quatrième niveau</a:t>
            </a:r>
          </a:p>
          <a:p>
            <a:pPr lvl="4"/>
            <a:r>
              <a:rPr lang="es-ES_tradnl"/>
              <a:t>Cinquième niveau</a:t>
            </a:r>
            <a:endParaRPr lang="es-EC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8D387-924B-8442-A562-5001538F18F3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2714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8E6AB4D-E9C5-2541-877F-95D8DF8C7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9C89552-6FC6-D640-B605-D6F1F7C9B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35787EA-F91B-5840-9305-0A987801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03B395D-229C-A94C-8726-D50EAD6C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D4120E-B729-D84C-B738-D24B8456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61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E66424B-A0DD-DD44-8E51-E5B1F053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FAFB915-8F00-0A4F-8A53-BDF9D1DE0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99FCCF1-4633-C447-9741-85DCC3D62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AA57C4-460F-1248-9434-611C9B004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27F36A-5DFE-6B40-B442-CA3689F18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20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FDAC8-DC55-F740-849A-1D2EE314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C9E26A3-FC10-A246-950E-7FB200799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DF20269-B226-EF4D-A106-50EA4D96B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68A3631-B9E7-A24D-9F7D-FA54924F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3D6954-4266-BC4B-A120-71009493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53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4557FD8-586B-E747-A457-ED1396FD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5EB86BB-9E89-0C48-B51D-CF8E0A6959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D6F9F20-A358-F443-BFA7-6F5192B4E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D2A8AD7-B00E-874F-A754-79A1305E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813D536-175F-4C46-AABE-6E6730159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313278-62F1-C348-923F-DEB5DA95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55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C4A7FAB-B6D4-7F4C-BA99-8A4C06EE7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C4212B5-3727-0441-80F0-8472E84E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9499FC7-8FC8-7946-AB3E-C7BFECD22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EB8490D5-4969-864B-AF77-EC61AB3DB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4F76B71-C6D9-354D-A76A-1AB878842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2A1F29B1-A687-B642-84FF-2A90882A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9F65B973-DC44-E048-8F87-EB22ADAE5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42A6E9A-DA34-C84C-8D62-224699C8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8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670607-D361-804F-8DCD-CFC40163D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28B7384C-D3F4-4D43-8CC2-B012DDBF9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C05CBFAA-575D-BC49-A3DE-227DFD82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6537B87-EA9E-0942-8E8D-B33469E9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3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885EE89-8C0B-3D4A-BF48-963E6877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3BA0661-A8B0-E24A-B959-86283DC9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0E3529C-FE0C-E24E-B4D8-73B5F18C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56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5A5B7F8-C142-E845-81BA-C7B83E3C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D5DFFEE-5583-D641-BEBB-FA4D1AE8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3A6E1EB-EFD1-E547-9DC6-2BA10F9D6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A7E9A56-EF84-1B4A-B7E5-E6C6AC5DB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C3A7A4C-C2F4-4C46-8954-BCA018EF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5F489D9-78D6-AE4E-A7A4-7679EF10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67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2BECD1-CED2-0540-A089-A5721539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55162E49-BFAA-E54D-AD29-1DBFFDA9F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978FD2B-1DB9-F241-BF9B-1948ACC27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2EB0DEC-0777-3D47-B561-073EBC1F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95CD1B6-7145-5147-957E-1D2A3AD3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BB592F0-0F41-D843-B1B4-2D83384B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9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6FF1D8-EA2E-2148-87D4-349C1EA6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9EAE46-121B-4C4D-83D3-1DFF68033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79ECA40-6F48-5B44-861F-E03C9C8B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8EFC4C5-F39C-6A45-AF26-852A7D624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DF6D976-860E-904D-A17A-C0613623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85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67E1ADD-2777-8248-9351-A33E924419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FD912862-AF6F-EC40-9987-E201554FA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F8C6C45-E514-E643-8222-4FC1E7B1F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6C3664-74B3-F241-AE23-D3517352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06AEAA7-C475-8342-B1DE-013EA4D8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5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16F01358-2022-F34D-8CB1-66F9DF9F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4862D8B-0CFE-B64E-BE7E-60093CF76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190E3AF-5535-0A48-8C78-39082BAD3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94853-B1EF-1041-BD06-6866134253DE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8E62A3D-6395-3247-AF1B-C37FB40EA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D3838A9-B14F-3D46-83FA-0F560ED58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7B90-FD05-EC45-B24D-8FEF73B545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3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8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23161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sz="8000" b="1" dirty="0" smtClean="0"/>
              <a:t>ESPACIO ABIERTO</a:t>
            </a:r>
            <a:br>
              <a:rPr lang="fr-FR" sz="8000" b="1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CO-PRODUCCIÓN PARA LA SOSTENIBILIDAD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674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Image 29" descr="Captura de pantalla 2019-03-11 a la(s) 10.17.04 p. 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>
            <a:fillRect/>
          </a:stretch>
        </p:blipFill>
        <p:spPr bwMode="auto">
          <a:xfrm>
            <a:off x="1938946" y="1852613"/>
            <a:ext cx="7597234" cy="467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ZoneTexte 16"/>
          <p:cNvSpPr txBox="1">
            <a:spLocks noChangeArrowheads="1"/>
          </p:cNvSpPr>
          <p:nvPr/>
        </p:nvSpPr>
        <p:spPr bwMode="auto">
          <a:xfrm>
            <a:off x="3418497" y="3590925"/>
            <a:ext cx="151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 dirty="0" smtClean="0">
                <a:solidFill>
                  <a:srgbClr val="124882"/>
                </a:solidFill>
              </a:rPr>
              <a:t>Inovaciones</a:t>
            </a:r>
            <a:endParaRPr lang="es-EC" sz="1800" b="1" dirty="0">
              <a:solidFill>
                <a:srgbClr val="124882"/>
              </a:solidFill>
            </a:endParaRPr>
          </a:p>
        </p:txBody>
      </p:sp>
      <p:sp>
        <p:nvSpPr>
          <p:cNvPr id="52230" name="ZoneTexte 17"/>
          <p:cNvSpPr txBox="1">
            <a:spLocks noChangeArrowheads="1"/>
          </p:cNvSpPr>
          <p:nvPr/>
        </p:nvSpPr>
        <p:spPr bwMode="auto">
          <a:xfrm>
            <a:off x="7285646" y="3681413"/>
            <a:ext cx="1596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 dirty="0" smtClean="0">
                <a:solidFill>
                  <a:srgbClr val="124882"/>
                </a:solidFill>
              </a:rPr>
              <a:t>Necesidades</a:t>
            </a:r>
            <a:endParaRPr lang="es-EC" sz="1800" b="1" dirty="0">
              <a:solidFill>
                <a:srgbClr val="124882"/>
              </a:solidFill>
            </a:endParaRPr>
          </a:p>
        </p:txBody>
      </p:sp>
      <p:sp>
        <p:nvSpPr>
          <p:cNvPr id="52231" name="ZoneTexte 21"/>
          <p:cNvSpPr txBox="1">
            <a:spLocks noChangeArrowheads="1"/>
          </p:cNvSpPr>
          <p:nvPr/>
        </p:nvSpPr>
        <p:spPr bwMode="auto">
          <a:xfrm>
            <a:off x="3302078" y="2252663"/>
            <a:ext cx="18518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sz="1800" b="1" dirty="0" smtClean="0">
                <a:solidFill>
                  <a:srgbClr val="124882"/>
                </a:solidFill>
              </a:rPr>
              <a:t>Conocimientos</a:t>
            </a:r>
            <a:endParaRPr lang="es-EC" sz="1800" b="1" dirty="0">
              <a:solidFill>
                <a:srgbClr val="124882"/>
              </a:solidFill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err="1">
                <a:solidFill>
                  <a:schemeClr val="tx2"/>
                </a:solidFill>
              </a:rPr>
              <a:t>Ciencia</a:t>
            </a:r>
            <a:r>
              <a:rPr lang="fr-FR" b="1" dirty="0">
                <a:solidFill>
                  <a:schemeClr val="tx2"/>
                </a:solidFill>
              </a:rPr>
              <a:t> de la </a:t>
            </a:r>
            <a:r>
              <a:rPr lang="fr-FR" b="1" dirty="0" err="1">
                <a:solidFill>
                  <a:schemeClr val="tx2"/>
                </a:solidFill>
              </a:rPr>
              <a:t>sostenibilidad</a:t>
            </a:r>
            <a:r>
              <a:rPr lang="fr-FR" b="1" dirty="0">
                <a:solidFill>
                  <a:schemeClr val="tx2"/>
                </a:solidFill>
              </a:rPr>
              <a:t>: la </a:t>
            </a:r>
            <a:r>
              <a:rPr lang="fr-FR" b="1" dirty="0" err="1">
                <a:solidFill>
                  <a:schemeClr val="tx2"/>
                </a:solidFill>
              </a:rPr>
              <a:t>alegoría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del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b="1" dirty="0" err="1">
                <a:solidFill>
                  <a:schemeClr val="tx2"/>
                </a:solidFill>
              </a:rPr>
              <a:t>puente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2" name="Rectangle à coins arrondis 11"/>
          <p:cNvSpPr>
            <a:spLocks noChangeArrowheads="1"/>
          </p:cNvSpPr>
          <p:nvPr/>
        </p:nvSpPr>
        <p:spPr bwMode="auto">
          <a:xfrm>
            <a:off x="4878387" y="1679575"/>
            <a:ext cx="2295525" cy="6508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06E86"/>
              </a:gs>
              <a:gs pos="50000">
                <a:srgbClr val="435877"/>
              </a:gs>
              <a:gs pos="100000">
                <a:srgbClr val="384C6B"/>
              </a:gs>
            </a:gsLst>
            <a:lin ang="5400000"/>
          </a:gra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s-EC" b="1">
                <a:solidFill>
                  <a:srgbClr val="FFFFFF"/>
                </a:solidFill>
                <a:latin typeface="Corbel" charset="0"/>
              </a:rPr>
              <a:t>CO-CONSTRUCIÓN</a:t>
            </a:r>
          </a:p>
        </p:txBody>
      </p:sp>
      <p:pic>
        <p:nvPicPr>
          <p:cNvPr id="13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1" t="9967" r="8141" b="9190"/>
          <a:stretch>
            <a:fillRect/>
          </a:stretch>
        </p:blipFill>
        <p:spPr bwMode="auto">
          <a:xfrm>
            <a:off x="5637212" y="2540000"/>
            <a:ext cx="6604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2295525"/>
            <a:ext cx="227965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85693">
            <a:off x="4944342" y="2237529"/>
            <a:ext cx="227965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4"/>
          <p:cNvSpPr txBox="1">
            <a:spLocks noChangeArrowheads="1"/>
          </p:cNvSpPr>
          <p:nvPr/>
        </p:nvSpPr>
        <p:spPr bwMode="auto">
          <a:xfrm>
            <a:off x="7794625" y="6519862"/>
            <a:ext cx="439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/>
            <a:r>
              <a:rPr lang="es-EC" sz="1600" i="1" dirty="0"/>
              <a:t>Irwin et al. (2018) Nature Sustainability</a:t>
            </a:r>
          </a:p>
        </p:txBody>
      </p:sp>
      <p:sp>
        <p:nvSpPr>
          <p:cNvPr id="17" name="Rectangle à coins arrondis 16"/>
          <p:cNvSpPr>
            <a:spLocks noChangeArrowheads="1"/>
          </p:cNvSpPr>
          <p:nvPr/>
        </p:nvSpPr>
        <p:spPr bwMode="auto">
          <a:xfrm>
            <a:off x="755650" y="4797425"/>
            <a:ext cx="2952750" cy="11525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INSTITUCIONES </a:t>
            </a:r>
            <a:r>
              <a:rPr lang="es-EC" b="1" dirty="0">
                <a:solidFill>
                  <a:srgbClr val="FFFFFF"/>
                </a:solidFill>
                <a:latin typeface="Corbel" charset="0"/>
              </a:rPr>
              <a:t>DE </a:t>
            </a:r>
            <a:r>
              <a:rPr lang="es-EC" b="1" dirty="0" smtClean="0">
                <a:solidFill>
                  <a:srgbClr val="FFFFFF"/>
                </a:solidFill>
                <a:latin typeface="Corbel" charset="0"/>
              </a:rPr>
              <a:t>INVESTIGACIÓN Y FORMACIÓN</a:t>
            </a:r>
            <a:endParaRPr lang="es-EC" b="1" dirty="0">
              <a:solidFill>
                <a:srgbClr val="FFFFFF"/>
              </a:solidFill>
              <a:latin typeface="Corbel" charset="0"/>
            </a:endParaRPr>
          </a:p>
        </p:txBody>
      </p:sp>
      <p:sp>
        <p:nvSpPr>
          <p:cNvPr id="18" name="Rectangle à coins arrondis 17"/>
          <p:cNvSpPr>
            <a:spLocks noChangeArrowheads="1"/>
          </p:cNvSpPr>
          <p:nvPr/>
        </p:nvSpPr>
        <p:spPr bwMode="auto">
          <a:xfrm>
            <a:off x="9103555" y="1843107"/>
            <a:ext cx="1944687" cy="72072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s-EC" b="1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PROBLEMÁTICAS SOCIETALES</a:t>
            </a:r>
            <a:endParaRPr lang="es-EC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687" y="2620787"/>
            <a:ext cx="3300175" cy="33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90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149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C" dirty="0" smtClean="0"/>
              <a:t>¿qué entiendes por co-producción de conocimientos?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96969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creen Shot 2022-07-13 at 12.30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3" y="0"/>
            <a:ext cx="5382614" cy="6858000"/>
          </a:xfrm>
          <a:prstGeom prst="rect">
            <a:avLst/>
          </a:prstGeom>
        </p:spPr>
      </p:pic>
      <p:pic>
        <p:nvPicPr>
          <p:cNvPr id="6" name="Image 5" descr="Screen Shot 2022-07-13 at 12.30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64" y="0"/>
            <a:ext cx="4964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2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ódigo QR&#10;&#10;Descripción generada automáticamente">
            <a:extLst>
              <a:ext uri="{FF2B5EF4-FFF2-40B4-BE49-F238E27FC236}">
                <a16:creationId xmlns:a16="http://schemas.microsoft.com/office/drawing/2014/main" xmlns="" id="{F53D16E5-74EF-D3F1-6329-DC2CE3FDF6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3" t="3646" r="14969" b="934"/>
          <a:stretch/>
        </p:blipFill>
        <p:spPr>
          <a:xfrm rot="16200000">
            <a:off x="645792" y="-252663"/>
            <a:ext cx="6667082" cy="7363326"/>
          </a:xfrm>
          <a:prstGeom prst="rect">
            <a:avLst/>
          </a:prstGeom>
        </p:spPr>
      </p:pic>
      <p:pic>
        <p:nvPicPr>
          <p:cNvPr id="4" name="Image 3" descr="WhatsApp Image 2022-03-21 at 12.29.07 PM.jpeg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15" b="19463"/>
          <a:stretch/>
        </p:blipFill>
        <p:spPr>
          <a:xfrm>
            <a:off x="7984116" y="201113"/>
            <a:ext cx="4023760" cy="251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18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creen Shot 2022-07-13 at 12.20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1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01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creen Shot 2022-07-13 at 12.32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56" y="-10001"/>
            <a:ext cx="9412111" cy="686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83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creen Shot 2022-07-13 at 12.32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2" y="787601"/>
            <a:ext cx="11354356" cy="519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5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Imag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7" r="696"/>
          <a:stretch>
            <a:fillRect/>
          </a:stretch>
        </p:blipFill>
        <p:spPr bwMode="auto">
          <a:xfrm rot="-5400000">
            <a:off x="2102545" y="916016"/>
            <a:ext cx="5343525" cy="554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ZoneTexte 11"/>
          <p:cNvSpPr txBox="1">
            <a:spLocks noChangeArrowheads="1"/>
          </p:cNvSpPr>
          <p:nvPr/>
        </p:nvSpPr>
        <p:spPr bwMode="auto">
          <a:xfrm>
            <a:off x="5712884" y="6381750"/>
            <a:ext cx="41422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1600">
                <a:ea typeface="MS PGothic" charset="0"/>
                <a:cs typeface="MS PGothic" charset="0"/>
              </a:rPr>
              <a:t>Chambers et al. 2021, Nature Sustainability</a:t>
            </a:r>
          </a:p>
        </p:txBody>
      </p:sp>
      <p:sp>
        <p:nvSpPr>
          <p:cNvPr id="55300" name="ZoneTexte 12"/>
          <p:cNvSpPr txBox="1">
            <a:spLocks noChangeArrowheads="1"/>
          </p:cNvSpPr>
          <p:nvPr/>
        </p:nvSpPr>
        <p:spPr bwMode="auto">
          <a:xfrm>
            <a:off x="947314" y="287338"/>
            <a:ext cx="77122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C" dirty="0">
                <a:ea typeface="MS PGothic" charset="0"/>
                <a:cs typeface="MS PGothic" charset="0"/>
              </a:rPr>
              <a:t>Como co-construir una investigación en sostenibilidad?</a:t>
            </a:r>
          </a:p>
        </p:txBody>
      </p:sp>
    </p:spTree>
    <p:extLst>
      <p:ext uri="{BB962C8B-B14F-4D97-AF65-F5344CB8AC3E}">
        <p14:creationId xmlns:p14="http://schemas.microsoft.com/office/powerpoint/2010/main" val="206142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 descr="Diagrama&#10;&#10;Descripción generada automáticamente">
            <a:extLst>
              <a:ext uri="{FF2B5EF4-FFF2-40B4-BE49-F238E27FC236}">
                <a16:creationId xmlns:a16="http://schemas.microsoft.com/office/drawing/2014/main" xmlns="" id="{3DE37386-83D2-4454-FEAB-2AF844200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5263" r="7237" b="4605"/>
          <a:stretch/>
        </p:blipFill>
        <p:spPr>
          <a:xfrm>
            <a:off x="5861440" y="2271878"/>
            <a:ext cx="5964263" cy="4416779"/>
          </a:xfrm>
          <a:prstGeom prst="rect">
            <a:avLst/>
          </a:prstGeom>
        </p:spPr>
      </p:pic>
      <p:pic>
        <p:nvPicPr>
          <p:cNvPr id="5" name="Imagen 3" descr="Diagrama&#10;&#10;Descripción generada automáticamente">
            <a:extLst>
              <a:ext uri="{FF2B5EF4-FFF2-40B4-BE49-F238E27FC236}">
                <a16:creationId xmlns:a16="http://schemas.microsoft.com/office/drawing/2014/main" xmlns="" id="{1C674C48-7234-C9CD-AFA9-58F26F33D3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2" t="2303" r="5756" b="4606"/>
          <a:stretch/>
        </p:blipFill>
        <p:spPr>
          <a:xfrm>
            <a:off x="310444" y="2271878"/>
            <a:ext cx="5277556" cy="443189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09889" y="1340549"/>
            <a:ext cx="168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ACTUAL</a:t>
            </a:r>
            <a:endParaRPr lang="fr-FR" sz="3600" dirty="0"/>
          </a:p>
        </p:txBody>
      </p:sp>
      <p:sp>
        <p:nvSpPr>
          <p:cNvPr id="7" name="ZoneTexte 6"/>
          <p:cNvSpPr txBox="1"/>
          <p:nvPr/>
        </p:nvSpPr>
        <p:spPr>
          <a:xfrm>
            <a:off x="8661400" y="1340549"/>
            <a:ext cx="1770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FUTURO</a:t>
            </a:r>
            <a:endParaRPr lang="fr-FR" sz="3600" dirty="0"/>
          </a:p>
        </p:txBody>
      </p:sp>
      <p:pic>
        <p:nvPicPr>
          <p:cNvPr id="8" name="Image 7" descr="WhatsApp Image 2022-03-21 at 12.29.07 PM.jpeg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15" b="19463"/>
          <a:stretch/>
        </p:blipFill>
        <p:spPr>
          <a:xfrm>
            <a:off x="3849560" y="201113"/>
            <a:ext cx="4023760" cy="251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creen Shot 2022-07-13 at 12.43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0"/>
            <a:ext cx="12192000" cy="618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31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creen Shot 2022-07-13 at 12.43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98" y="0"/>
            <a:ext cx="9510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72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4911</TotalTime>
  <Words>62</Words>
  <Application>Microsoft Macintosh PowerPoint</Application>
  <PresentationFormat>Personnalisé</PresentationFormat>
  <Paragraphs>14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ESPACIO ABIERTO  CO-PRODUCCIÓN PARA LA SOSTENIBILIDAD</vt:lpstr>
      <vt:lpstr>Ciencia de la sostenibilidad: la alegoría del puente</vt:lpstr>
      <vt:lpstr>¿qué entiendes por co-producción de conocimientos?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Olivier Dangles</cp:lastModifiedBy>
  <cp:revision>165</cp:revision>
  <dcterms:created xsi:type="dcterms:W3CDTF">2020-08-20T09:25:06Z</dcterms:created>
  <dcterms:modified xsi:type="dcterms:W3CDTF">2022-07-14T02:59:12Z</dcterms:modified>
</cp:coreProperties>
</file>