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57" r:id="rId3"/>
    <p:sldId id="329" r:id="rId4"/>
    <p:sldId id="330" r:id="rId5"/>
    <p:sldId id="336" r:id="rId6"/>
    <p:sldId id="305" r:id="rId7"/>
    <p:sldId id="320" r:id="rId8"/>
    <p:sldId id="321" r:id="rId9"/>
    <p:sldId id="306" r:id="rId10"/>
    <p:sldId id="307" r:id="rId11"/>
    <p:sldId id="308" r:id="rId12"/>
    <p:sldId id="304" r:id="rId13"/>
    <p:sldId id="332" r:id="rId14"/>
    <p:sldId id="333" r:id="rId15"/>
    <p:sldId id="278" r:id="rId16"/>
    <p:sldId id="261" r:id="rId17"/>
    <p:sldId id="267" r:id="rId18"/>
    <p:sldId id="338" r:id="rId19"/>
    <p:sldId id="339" r:id="rId20"/>
    <p:sldId id="344" r:id="rId21"/>
    <p:sldId id="345" r:id="rId22"/>
    <p:sldId id="340" r:id="rId23"/>
    <p:sldId id="341" r:id="rId24"/>
    <p:sldId id="342" r:id="rId25"/>
    <p:sldId id="343" r:id="rId26"/>
    <p:sldId id="347" r:id="rId27"/>
    <p:sldId id="346" r:id="rId28"/>
    <p:sldId id="350" r:id="rId29"/>
    <p:sldId id="280" r:id="rId30"/>
    <p:sldId id="269" r:id="rId31"/>
    <p:sldId id="279" r:id="rId32"/>
    <p:sldId id="319" r:id="rId33"/>
    <p:sldId id="300" r:id="rId34"/>
    <p:sldId id="337" r:id="rId35"/>
    <p:sldId id="302" r:id="rId36"/>
    <p:sldId id="301" r:id="rId37"/>
    <p:sldId id="348" r:id="rId38"/>
    <p:sldId id="349" r:id="rId39"/>
    <p:sldId id="351" r:id="rId40"/>
    <p:sldId id="317" r:id="rId41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MPU\Desktop\Datos_tesis_PhD\Excel\pp_resumen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Libro1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OMPU\Desktop\Datos_tesis_PhD\Excel\pp_resum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plus>
            <c:min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minus>
          </c:errBars>
          <c:cat>
            <c:strRef>
              <c:f>Hoja1!$B$19:$C$19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Hoja1!$B$20:$C$20</c:f>
              <c:numCache>
                <c:formatCode>General</c:formatCode>
                <c:ptCount val="2"/>
                <c:pt idx="0">
                  <c:v>2.5949999999999998</c:v>
                </c:pt>
                <c:pt idx="1">
                  <c:v>2.1833333333333336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34208"/>
        <c:axId val="59935744"/>
      </c:barChart>
      <c:catAx>
        <c:axId val="59934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59935744"/>
        <c:crosses val="autoZero"/>
        <c:auto val="1"/>
        <c:lblAlgn val="ctr"/>
        <c:lblOffset val="100"/>
        <c:noMultiLvlLbl val="0"/>
      </c:catAx>
      <c:valAx>
        <c:axId val="59935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EC"/>
          </a:p>
        </c:txPr>
        <c:crossAx val="59934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46496"/>
        <c:axId val="59948032"/>
      </c:barChart>
      <c:catAx>
        <c:axId val="59946496"/>
        <c:scaling>
          <c:orientation val="minMax"/>
        </c:scaling>
        <c:delete val="0"/>
        <c:axPos val="b"/>
        <c:majorTickMark val="out"/>
        <c:minorTickMark val="none"/>
        <c:tickLblPos val="nextTo"/>
        <c:crossAx val="59948032"/>
        <c:crosses val="autoZero"/>
        <c:auto val="1"/>
        <c:lblAlgn val="ctr"/>
        <c:lblOffset val="100"/>
        <c:noMultiLvlLbl val="0"/>
      </c:catAx>
      <c:valAx>
        <c:axId val="59948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9946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55072"/>
        <c:axId val="59956608"/>
      </c:barChart>
      <c:catAx>
        <c:axId val="59955072"/>
        <c:scaling>
          <c:orientation val="minMax"/>
        </c:scaling>
        <c:delete val="0"/>
        <c:axPos val="b"/>
        <c:majorTickMark val="out"/>
        <c:minorTickMark val="none"/>
        <c:tickLblPos val="nextTo"/>
        <c:crossAx val="59956608"/>
        <c:crosses val="autoZero"/>
        <c:auto val="1"/>
        <c:lblAlgn val="ctr"/>
        <c:lblOffset val="100"/>
        <c:noMultiLvlLbl val="0"/>
      </c:catAx>
      <c:valAx>
        <c:axId val="59956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99550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s-EC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plus>
            <c:min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minus>
          </c:errBars>
          <c:cat>
            <c:strRef>
              <c:f>Hoja1!$B$19:$C$19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Hoja1!$B$20:$C$20</c:f>
              <c:numCache>
                <c:formatCode>General</c:formatCode>
                <c:ptCount val="2"/>
                <c:pt idx="0">
                  <c:v>2.5949999999999998</c:v>
                </c:pt>
                <c:pt idx="1">
                  <c:v>2.1833333333333336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95264"/>
        <c:axId val="59996800"/>
      </c:barChart>
      <c:catAx>
        <c:axId val="59995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59996800"/>
        <c:crosses val="autoZero"/>
        <c:auto val="1"/>
        <c:lblAlgn val="ctr"/>
        <c:lblOffset val="100"/>
        <c:noMultiLvlLbl val="0"/>
      </c:catAx>
      <c:valAx>
        <c:axId val="59996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EC"/>
          </a:p>
        </c:txPr>
        <c:crossAx val="59995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plus>
            <c:min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minus>
          </c:errBars>
          <c:cat>
            <c:strRef>
              <c:f>Hoja1!$D$19:$E$19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Hoja1!$D$20:$E$20</c:f>
              <c:numCache>
                <c:formatCode>General</c:formatCode>
                <c:ptCount val="2"/>
                <c:pt idx="0">
                  <c:v>4.0130511463844802E-3</c:v>
                </c:pt>
                <c:pt idx="1">
                  <c:v>6.4916666666666664E-3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025856"/>
        <c:axId val="60031744"/>
      </c:barChart>
      <c:catAx>
        <c:axId val="60025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0031744"/>
        <c:crosses val="autoZero"/>
        <c:auto val="1"/>
        <c:lblAlgn val="ctr"/>
        <c:lblOffset val="100"/>
        <c:noMultiLvlLbl val="0"/>
      </c:catAx>
      <c:valAx>
        <c:axId val="60031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025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046336"/>
        <c:axId val="60097280"/>
      </c:barChart>
      <c:catAx>
        <c:axId val="60046336"/>
        <c:scaling>
          <c:orientation val="minMax"/>
        </c:scaling>
        <c:delete val="0"/>
        <c:axPos val="b"/>
        <c:majorTickMark val="out"/>
        <c:minorTickMark val="none"/>
        <c:tickLblPos val="nextTo"/>
        <c:crossAx val="60097280"/>
        <c:crosses val="autoZero"/>
        <c:auto val="1"/>
        <c:lblAlgn val="ctr"/>
        <c:lblOffset val="100"/>
        <c:noMultiLvlLbl val="0"/>
      </c:catAx>
      <c:valAx>
        <c:axId val="60097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0463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s-EC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53216"/>
        <c:axId val="60159104"/>
      </c:barChart>
      <c:catAx>
        <c:axId val="60153216"/>
        <c:scaling>
          <c:orientation val="minMax"/>
        </c:scaling>
        <c:delete val="0"/>
        <c:axPos val="b"/>
        <c:majorTickMark val="out"/>
        <c:minorTickMark val="none"/>
        <c:tickLblPos val="nextTo"/>
        <c:crossAx val="60159104"/>
        <c:crosses val="autoZero"/>
        <c:auto val="1"/>
        <c:lblAlgn val="ctr"/>
        <c:lblOffset val="100"/>
        <c:noMultiLvlLbl val="0"/>
      </c:catAx>
      <c:valAx>
        <c:axId val="601591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1532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s-EC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plus>
            <c:min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minus>
          </c:errBars>
          <c:cat>
            <c:strRef>
              <c:f>Hoja1!$B$19:$C$19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Hoja1!$B$20:$C$20</c:f>
              <c:numCache>
                <c:formatCode>General</c:formatCode>
                <c:ptCount val="2"/>
                <c:pt idx="0">
                  <c:v>2.5949999999999998</c:v>
                </c:pt>
                <c:pt idx="1">
                  <c:v>2.1833333333333336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218752"/>
        <c:axId val="60294272"/>
      </c:barChart>
      <c:catAx>
        <c:axId val="60218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0294272"/>
        <c:crosses val="autoZero"/>
        <c:auto val="1"/>
        <c:lblAlgn val="ctr"/>
        <c:lblOffset val="100"/>
        <c:noMultiLvlLbl val="0"/>
      </c:catAx>
      <c:valAx>
        <c:axId val="602942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EC"/>
          </a:p>
        </c:txPr>
        <c:crossAx val="60218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plus>
            <c:min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minus>
          </c:errBars>
          <c:cat>
            <c:strRef>
              <c:f>Hoja1!$D$19:$E$19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Hoja1!$D$20:$E$20</c:f>
              <c:numCache>
                <c:formatCode>General</c:formatCode>
                <c:ptCount val="2"/>
                <c:pt idx="0">
                  <c:v>4.0130511463844802E-3</c:v>
                </c:pt>
                <c:pt idx="1">
                  <c:v>6.4916666666666664E-3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311040"/>
        <c:axId val="60312576"/>
      </c:barChart>
      <c:catAx>
        <c:axId val="60311040"/>
        <c:scaling>
          <c:orientation val="minMax"/>
        </c:scaling>
        <c:delete val="0"/>
        <c:axPos val="b"/>
        <c:majorTickMark val="out"/>
        <c:minorTickMark val="none"/>
        <c:tickLblPos val="nextTo"/>
        <c:crossAx val="60312576"/>
        <c:crosses val="autoZero"/>
        <c:auto val="1"/>
        <c:lblAlgn val="ctr"/>
        <c:lblOffset val="100"/>
        <c:noMultiLvlLbl val="0"/>
      </c:catAx>
      <c:valAx>
        <c:axId val="60312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311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9CC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Hoja1!$F$21:$G$21</c:f>
                <c:numCache>
                  <c:formatCode>General</c:formatCode>
                  <c:ptCount val="2"/>
                  <c:pt idx="0">
                    <c:v>4.1857136858224628E-3</c:v>
                  </c:pt>
                  <c:pt idx="1">
                    <c:v>1.8766864826590018E-3</c:v>
                  </c:pt>
                </c:numCache>
              </c:numRef>
            </c:plus>
            <c:minus>
              <c:numRef>
                <c:f>Hoja1!$F$21:$G$21</c:f>
                <c:numCache>
                  <c:formatCode>General</c:formatCode>
                  <c:ptCount val="2"/>
                  <c:pt idx="0">
                    <c:v>4.1857136858224628E-3</c:v>
                  </c:pt>
                  <c:pt idx="1">
                    <c:v>1.8766864826590018E-3</c:v>
                  </c:pt>
                </c:numCache>
              </c:numRef>
            </c:minus>
          </c:errBars>
          <c:cat>
            <c:strRef>
              <c:f>Hoja1!$F$19:$G$19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Hoja1!$F$20:$G$20</c:f>
              <c:numCache>
                <c:formatCode>General</c:formatCode>
                <c:ptCount val="2"/>
                <c:pt idx="0">
                  <c:v>5.2451398601398615E-2</c:v>
                </c:pt>
                <c:pt idx="1">
                  <c:v>6.1903333333333331E-2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349824"/>
        <c:axId val="60351616"/>
      </c:barChart>
      <c:catAx>
        <c:axId val="60349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0351616"/>
        <c:crosses val="autoZero"/>
        <c:auto val="1"/>
        <c:lblAlgn val="ctr"/>
        <c:lblOffset val="100"/>
        <c:noMultiLvlLbl val="0"/>
      </c:catAx>
      <c:valAx>
        <c:axId val="60351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349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plus>
            <c:minus>
              <c:numRef>
                <c:f>Hoja1!$B$21:$C$21</c:f>
                <c:numCache>
                  <c:formatCode>General</c:formatCode>
                  <c:ptCount val="2"/>
                  <c:pt idx="0">
                    <c:v>0.6205436187054455</c:v>
                  </c:pt>
                  <c:pt idx="1">
                    <c:v>0.67102740463991295</c:v>
                  </c:pt>
                </c:numCache>
              </c:numRef>
            </c:minus>
          </c:errBars>
          <c:cat>
            <c:strRef>
              <c:f>Hoja1!$B$19:$C$19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Hoja1!$B$20:$C$20</c:f>
              <c:numCache>
                <c:formatCode>General</c:formatCode>
                <c:ptCount val="2"/>
                <c:pt idx="0">
                  <c:v>2.5949999999999998</c:v>
                </c:pt>
                <c:pt idx="1">
                  <c:v>2.1833333333333336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378496"/>
        <c:axId val="60380288"/>
      </c:barChart>
      <c:catAx>
        <c:axId val="60378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C"/>
          </a:p>
        </c:txPr>
        <c:crossAx val="60380288"/>
        <c:crosses val="autoZero"/>
        <c:auto val="1"/>
        <c:lblAlgn val="ctr"/>
        <c:lblOffset val="100"/>
        <c:noMultiLvlLbl val="0"/>
      </c:catAx>
      <c:valAx>
        <c:axId val="603802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EC"/>
          </a:p>
        </c:txPr>
        <c:crossAx val="60378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plus>
            <c:min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minus>
          </c:errBars>
          <c:cat>
            <c:strRef>
              <c:f>Hoja1!$D$19:$E$19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Hoja1!$D$20:$E$20</c:f>
              <c:numCache>
                <c:formatCode>General</c:formatCode>
                <c:ptCount val="2"/>
                <c:pt idx="0">
                  <c:v>4.0130511463844802E-3</c:v>
                </c:pt>
                <c:pt idx="1">
                  <c:v>6.4916666666666664E-3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405248"/>
        <c:axId val="60406784"/>
      </c:barChart>
      <c:catAx>
        <c:axId val="604052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0406784"/>
        <c:crosses val="autoZero"/>
        <c:auto val="1"/>
        <c:lblAlgn val="ctr"/>
        <c:lblOffset val="100"/>
        <c:noMultiLvlLbl val="0"/>
      </c:catAx>
      <c:valAx>
        <c:axId val="604067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405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9CC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Hoja1!$F$21:$G$21</c:f>
                <c:numCache>
                  <c:formatCode>General</c:formatCode>
                  <c:ptCount val="2"/>
                  <c:pt idx="0">
                    <c:v>4.1857136858224628E-3</c:v>
                  </c:pt>
                  <c:pt idx="1">
                    <c:v>1.8766864826590018E-3</c:v>
                  </c:pt>
                </c:numCache>
              </c:numRef>
            </c:plus>
            <c:minus>
              <c:numRef>
                <c:f>Hoja1!$F$21:$G$21</c:f>
                <c:numCache>
                  <c:formatCode>General</c:formatCode>
                  <c:ptCount val="2"/>
                  <c:pt idx="0">
                    <c:v>4.1857136858224628E-3</c:v>
                  </c:pt>
                  <c:pt idx="1">
                    <c:v>1.8766864826590018E-3</c:v>
                  </c:pt>
                </c:numCache>
              </c:numRef>
            </c:minus>
          </c:errBars>
          <c:cat>
            <c:strRef>
              <c:f>Hoja1!$F$19:$G$19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Hoja1!$F$20:$G$20</c:f>
              <c:numCache>
                <c:formatCode>General</c:formatCode>
                <c:ptCount val="2"/>
                <c:pt idx="0">
                  <c:v>5.2451398601398615E-2</c:v>
                </c:pt>
                <c:pt idx="1">
                  <c:v>6.1903333333333331E-2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439936"/>
        <c:axId val="60449920"/>
      </c:barChart>
      <c:catAx>
        <c:axId val="604399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0449920"/>
        <c:crosses val="autoZero"/>
        <c:auto val="1"/>
        <c:lblAlgn val="ctr"/>
        <c:lblOffset val="100"/>
        <c:noMultiLvlLbl val="0"/>
      </c:catAx>
      <c:valAx>
        <c:axId val="60449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43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66FFFF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CC99"/>
              </a:solidFill>
            </c:spPr>
          </c:dPt>
          <c:errBars>
            <c:errBarType val="both"/>
            <c:errValType val="cust"/>
            <c:noEndCap val="0"/>
            <c:plus>
              <c:numRef>
                <c:f>[pp_resumen.xlsx]Hoja1!$H$21:$I$21</c:f>
                <c:numCache>
                  <c:formatCode>General</c:formatCode>
                  <c:ptCount val="2"/>
                  <c:pt idx="0">
                    <c:v>0.26934075897354354</c:v>
                  </c:pt>
                  <c:pt idx="1">
                    <c:v>0.17078251276599324</c:v>
                  </c:pt>
                </c:numCache>
              </c:numRef>
            </c:plus>
            <c:minus>
              <c:numRef>
                <c:f>[pp_resumen.xlsx]Hoja1!$H$21:$I$21</c:f>
                <c:numCache>
                  <c:formatCode>General</c:formatCode>
                  <c:ptCount val="2"/>
                  <c:pt idx="0">
                    <c:v>0.26934075897354354</c:v>
                  </c:pt>
                  <c:pt idx="1">
                    <c:v>0.17078251276599324</c:v>
                  </c:pt>
                </c:numCache>
              </c:numRef>
            </c:minus>
          </c:errBars>
          <c:cat>
            <c:strRef>
              <c:f>[pp_resumen.xlsx]Hoja1!$H$19:$I$19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[pp_resumen.xlsx]Hoja1!$H$20:$I$20</c:f>
              <c:numCache>
                <c:formatCode>General</c:formatCode>
                <c:ptCount val="2"/>
                <c:pt idx="0">
                  <c:v>0.51</c:v>
                </c:pt>
                <c:pt idx="1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474880"/>
        <c:axId val="60476416"/>
      </c:barChart>
      <c:catAx>
        <c:axId val="60474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s-EC"/>
          </a:p>
        </c:txPr>
        <c:crossAx val="60476416"/>
        <c:crosses val="autoZero"/>
        <c:auto val="1"/>
        <c:lblAlgn val="ctr"/>
        <c:lblOffset val="100"/>
        <c:noMultiLvlLbl val="0"/>
      </c:catAx>
      <c:valAx>
        <c:axId val="60476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0474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Hoja1!$B$50:$E$50</c:f>
                <c:numCache>
                  <c:formatCode>General</c:formatCode>
                  <c:ptCount val="4"/>
                  <c:pt idx="0">
                    <c:v>0.18354226362626935</c:v>
                  </c:pt>
                  <c:pt idx="1">
                    <c:v>0.41671940231817911</c:v>
                  </c:pt>
                  <c:pt idx="2">
                    <c:v>0.74477359668942711</c:v>
                  </c:pt>
                  <c:pt idx="3">
                    <c:v>0.48798620407467247</c:v>
                  </c:pt>
                </c:numCache>
              </c:numRef>
            </c:plus>
            <c:minus>
              <c:numRef>
                <c:f>Hoja1!$B$50:$E$50</c:f>
                <c:numCache>
                  <c:formatCode>General</c:formatCode>
                  <c:ptCount val="4"/>
                  <c:pt idx="0">
                    <c:v>0.18354226362626935</c:v>
                  </c:pt>
                  <c:pt idx="1">
                    <c:v>0.41671940231817911</c:v>
                  </c:pt>
                  <c:pt idx="2">
                    <c:v>0.74477359668942711</c:v>
                  </c:pt>
                  <c:pt idx="3">
                    <c:v>0.48798620407467247</c:v>
                  </c:pt>
                </c:numCache>
              </c:numRef>
            </c:minus>
          </c:errBars>
          <c:cat>
            <c:strRef>
              <c:f>Hoja1!$B$47:$E$47</c:f>
              <c:strCache>
                <c:ptCount val="4"/>
                <c:pt idx="0">
                  <c:v>Brocoli</c:v>
                </c:pt>
                <c:pt idx="1">
                  <c:v>Vacío</c:v>
                </c:pt>
                <c:pt idx="2">
                  <c:v>L. mutabilis</c:v>
                </c:pt>
                <c:pt idx="3">
                  <c:v>Tierra</c:v>
                </c:pt>
              </c:strCache>
            </c:strRef>
          </c:cat>
          <c:val>
            <c:numRef>
              <c:f>Hoja1!$B$48:$E$48</c:f>
              <c:numCache>
                <c:formatCode>General</c:formatCode>
                <c:ptCount val="4"/>
                <c:pt idx="0">
                  <c:v>1.203497016441359</c:v>
                </c:pt>
                <c:pt idx="1">
                  <c:v>1.6199098074731395</c:v>
                </c:pt>
                <c:pt idx="2">
                  <c:v>2.8202668851607511</c:v>
                </c:pt>
                <c:pt idx="3">
                  <c:v>2.1056989686095018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525952"/>
        <c:axId val="60540032"/>
      </c:barChart>
      <c:catAx>
        <c:axId val="60525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s-EC"/>
          </a:p>
        </c:txPr>
        <c:crossAx val="60540032"/>
        <c:crosses val="autoZero"/>
        <c:auto val="1"/>
        <c:lblAlgn val="ctr"/>
        <c:lblOffset val="100"/>
        <c:noMultiLvlLbl val="0"/>
      </c:catAx>
      <c:valAx>
        <c:axId val="60540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s-EC"/>
          </a:p>
        </c:txPr>
        <c:crossAx val="6052595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Hoja1!$B$33:$E$33</c:f>
                <c:numCache>
                  <c:formatCode>General</c:formatCode>
                  <c:ptCount val="4"/>
                  <c:pt idx="0">
                    <c:v>0.79232428826698109</c:v>
                  </c:pt>
                  <c:pt idx="1">
                    <c:v>0.40138648595974324</c:v>
                  </c:pt>
                  <c:pt idx="2">
                    <c:v>0.66666666666666674</c:v>
                  </c:pt>
                  <c:pt idx="3">
                    <c:v>0.40138648595974324</c:v>
                  </c:pt>
                </c:numCache>
              </c:numRef>
            </c:plus>
            <c:minus>
              <c:numRef>
                <c:f>Hoja1!$B$33:$E$33</c:f>
                <c:numCache>
                  <c:formatCode>General</c:formatCode>
                  <c:ptCount val="4"/>
                  <c:pt idx="0">
                    <c:v>0.79232428826698109</c:v>
                  </c:pt>
                  <c:pt idx="1">
                    <c:v>0.40138648595974324</c:v>
                  </c:pt>
                  <c:pt idx="2">
                    <c:v>0.66666666666666674</c:v>
                  </c:pt>
                  <c:pt idx="3">
                    <c:v>0.40138648595974324</c:v>
                  </c:pt>
                </c:numCache>
              </c:numRef>
            </c:minus>
          </c:errBars>
          <c:cat>
            <c:strRef>
              <c:f>Hoja1!$B$30:$E$30</c:f>
              <c:strCache>
                <c:ptCount val="4"/>
                <c:pt idx="0">
                  <c:v>Brocoli</c:v>
                </c:pt>
                <c:pt idx="1">
                  <c:v>Vacío</c:v>
                </c:pt>
                <c:pt idx="2">
                  <c:v>L. mutabilis</c:v>
                </c:pt>
                <c:pt idx="3">
                  <c:v>Tierra</c:v>
                </c:pt>
              </c:strCache>
            </c:strRef>
          </c:cat>
          <c:val>
            <c:numRef>
              <c:f>Hoja1!$B$31:$E$31</c:f>
              <c:numCache>
                <c:formatCode>General</c:formatCode>
                <c:ptCount val="4"/>
                <c:pt idx="0">
                  <c:v>5.166666666666667</c:v>
                </c:pt>
                <c:pt idx="1">
                  <c:v>1.1666666666666667</c:v>
                </c:pt>
                <c:pt idx="2">
                  <c:v>1.3333333333333333</c:v>
                </c:pt>
                <c:pt idx="3">
                  <c:v>1.1666666666666667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580224"/>
        <c:axId val="60581760"/>
      </c:barChart>
      <c:catAx>
        <c:axId val="60580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s-EC"/>
          </a:p>
        </c:txPr>
        <c:crossAx val="60581760"/>
        <c:crosses val="autoZero"/>
        <c:auto val="1"/>
        <c:lblAlgn val="ctr"/>
        <c:lblOffset val="100"/>
        <c:noMultiLvlLbl val="0"/>
      </c:catAx>
      <c:valAx>
        <c:axId val="60581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s-EC"/>
          </a:p>
        </c:txPr>
        <c:crossAx val="60580224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Hoja1!$B$50:$E$50</c:f>
                <c:numCache>
                  <c:formatCode>General</c:formatCode>
                  <c:ptCount val="4"/>
                  <c:pt idx="0">
                    <c:v>0.18354226362626935</c:v>
                  </c:pt>
                  <c:pt idx="1">
                    <c:v>0.41671940231817911</c:v>
                  </c:pt>
                  <c:pt idx="2">
                    <c:v>0.74477359668942711</c:v>
                  </c:pt>
                  <c:pt idx="3">
                    <c:v>0.48798620407467247</c:v>
                  </c:pt>
                </c:numCache>
              </c:numRef>
            </c:plus>
            <c:minus>
              <c:numRef>
                <c:f>Hoja1!$B$50:$E$50</c:f>
                <c:numCache>
                  <c:formatCode>General</c:formatCode>
                  <c:ptCount val="4"/>
                  <c:pt idx="0">
                    <c:v>0.18354226362626935</c:v>
                  </c:pt>
                  <c:pt idx="1">
                    <c:v>0.41671940231817911</c:v>
                  </c:pt>
                  <c:pt idx="2">
                    <c:v>0.74477359668942711</c:v>
                  </c:pt>
                  <c:pt idx="3">
                    <c:v>0.48798620407467247</c:v>
                  </c:pt>
                </c:numCache>
              </c:numRef>
            </c:minus>
          </c:errBars>
          <c:cat>
            <c:strRef>
              <c:f>Hoja1!$B$47:$E$47</c:f>
              <c:strCache>
                <c:ptCount val="4"/>
                <c:pt idx="0">
                  <c:v>Brocoli</c:v>
                </c:pt>
                <c:pt idx="1">
                  <c:v>Vacío</c:v>
                </c:pt>
                <c:pt idx="2">
                  <c:v>L. mutabilis</c:v>
                </c:pt>
                <c:pt idx="3">
                  <c:v>Tierra</c:v>
                </c:pt>
              </c:strCache>
            </c:strRef>
          </c:cat>
          <c:val>
            <c:numRef>
              <c:f>Hoja1!$B$48:$E$48</c:f>
              <c:numCache>
                <c:formatCode>General</c:formatCode>
                <c:ptCount val="4"/>
                <c:pt idx="0">
                  <c:v>1.203497016441359</c:v>
                </c:pt>
                <c:pt idx="1">
                  <c:v>1.6199098074731395</c:v>
                </c:pt>
                <c:pt idx="2">
                  <c:v>2.8202668851607511</c:v>
                </c:pt>
                <c:pt idx="3">
                  <c:v>2.1056989686095018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610432"/>
        <c:axId val="60611968"/>
      </c:barChart>
      <c:catAx>
        <c:axId val="60610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0611968"/>
        <c:crosses val="autoZero"/>
        <c:auto val="1"/>
        <c:lblAlgn val="ctr"/>
        <c:lblOffset val="100"/>
        <c:noMultiLvlLbl val="0"/>
      </c:catAx>
      <c:valAx>
        <c:axId val="60611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C"/>
          </a:p>
        </c:txPr>
        <c:crossAx val="6061043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Hoja1!$B$33:$E$33</c:f>
                <c:numCache>
                  <c:formatCode>General</c:formatCode>
                  <c:ptCount val="4"/>
                  <c:pt idx="0">
                    <c:v>0.79232428826698109</c:v>
                  </c:pt>
                  <c:pt idx="1">
                    <c:v>0.40138648595974324</c:v>
                  </c:pt>
                  <c:pt idx="2">
                    <c:v>0.66666666666666674</c:v>
                  </c:pt>
                  <c:pt idx="3">
                    <c:v>0.40138648595974324</c:v>
                  </c:pt>
                </c:numCache>
              </c:numRef>
            </c:plus>
            <c:minus>
              <c:numRef>
                <c:f>Hoja1!$B$33:$E$33</c:f>
                <c:numCache>
                  <c:formatCode>General</c:formatCode>
                  <c:ptCount val="4"/>
                  <c:pt idx="0">
                    <c:v>0.79232428826698109</c:v>
                  </c:pt>
                  <c:pt idx="1">
                    <c:v>0.40138648595974324</c:v>
                  </c:pt>
                  <c:pt idx="2">
                    <c:v>0.66666666666666674</c:v>
                  </c:pt>
                  <c:pt idx="3">
                    <c:v>0.40138648595974324</c:v>
                  </c:pt>
                </c:numCache>
              </c:numRef>
            </c:minus>
          </c:errBars>
          <c:cat>
            <c:strRef>
              <c:f>Hoja1!$B$30:$E$30</c:f>
              <c:strCache>
                <c:ptCount val="4"/>
                <c:pt idx="0">
                  <c:v>Brocoli</c:v>
                </c:pt>
                <c:pt idx="1">
                  <c:v>Vacío</c:v>
                </c:pt>
                <c:pt idx="2">
                  <c:v>L. mutabilis</c:v>
                </c:pt>
                <c:pt idx="3">
                  <c:v>Tierra</c:v>
                </c:pt>
              </c:strCache>
            </c:strRef>
          </c:cat>
          <c:val>
            <c:numRef>
              <c:f>Hoja1!$B$31:$E$31</c:f>
              <c:numCache>
                <c:formatCode>General</c:formatCode>
                <c:ptCount val="4"/>
                <c:pt idx="0">
                  <c:v>5.166666666666667</c:v>
                </c:pt>
                <c:pt idx="1">
                  <c:v>1.1666666666666667</c:v>
                </c:pt>
                <c:pt idx="2">
                  <c:v>1.3333333333333333</c:v>
                </c:pt>
                <c:pt idx="3">
                  <c:v>1.1666666666666667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382272"/>
        <c:axId val="63383808"/>
      </c:barChart>
      <c:catAx>
        <c:axId val="63382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s-EC"/>
          </a:p>
        </c:txPr>
        <c:crossAx val="63383808"/>
        <c:crosses val="autoZero"/>
        <c:auto val="1"/>
        <c:lblAlgn val="ctr"/>
        <c:lblOffset val="100"/>
        <c:noMultiLvlLbl val="0"/>
      </c:catAx>
      <c:valAx>
        <c:axId val="633838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s-EC"/>
          </a:p>
        </c:txPr>
        <c:crossAx val="6338227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</c:spPr>
          </c:dPt>
          <c:errBars>
            <c:errBarType val="both"/>
            <c:errValType val="cust"/>
            <c:noEndCap val="0"/>
            <c:pl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plus>
            <c:minus>
              <c:numRef>
                <c:f>Hoja1!$D$21:$E$21</c:f>
                <c:numCache>
                  <c:formatCode>General</c:formatCode>
                  <c:ptCount val="2"/>
                  <c:pt idx="0">
                    <c:v>1.2690381989324746E-3</c:v>
                  </c:pt>
                  <c:pt idx="1">
                    <c:v>2.0528452477259727E-3</c:v>
                  </c:pt>
                </c:numCache>
              </c:numRef>
            </c:minus>
          </c:errBars>
          <c:cat>
            <c:strRef>
              <c:f>Hoja1!$D$19:$E$19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Hoja1!$D$20:$E$20</c:f>
              <c:numCache>
                <c:formatCode>General</c:formatCode>
                <c:ptCount val="2"/>
                <c:pt idx="0">
                  <c:v>4.0130511463844802E-3</c:v>
                </c:pt>
                <c:pt idx="1">
                  <c:v>6.4916666666666664E-3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08768"/>
        <c:axId val="63431040"/>
      </c:barChart>
      <c:catAx>
        <c:axId val="63408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C"/>
          </a:p>
        </c:txPr>
        <c:crossAx val="63431040"/>
        <c:crosses val="autoZero"/>
        <c:auto val="1"/>
        <c:lblAlgn val="ctr"/>
        <c:lblOffset val="100"/>
        <c:noMultiLvlLbl val="0"/>
      </c:catAx>
      <c:valAx>
        <c:axId val="63431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34087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66FFFF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CC99"/>
              </a:solidFill>
            </c:spPr>
          </c:dPt>
          <c:errBars>
            <c:errBarType val="both"/>
            <c:errValType val="cust"/>
            <c:noEndCap val="0"/>
            <c:plus>
              <c:numRef>
                <c:f>[pp_resumen.xlsx]Hoja1!$H$21:$I$21</c:f>
                <c:numCache>
                  <c:formatCode>General</c:formatCode>
                  <c:ptCount val="2"/>
                  <c:pt idx="0">
                    <c:v>0.26934075897354354</c:v>
                  </c:pt>
                  <c:pt idx="1">
                    <c:v>0.17078251276599324</c:v>
                  </c:pt>
                </c:numCache>
              </c:numRef>
            </c:plus>
            <c:minus>
              <c:numRef>
                <c:f>[pp_resumen.xlsx]Hoja1!$H$21:$I$21</c:f>
                <c:numCache>
                  <c:formatCode>General</c:formatCode>
                  <c:ptCount val="2"/>
                  <c:pt idx="0">
                    <c:v>0.26934075897354354</c:v>
                  </c:pt>
                  <c:pt idx="1">
                    <c:v>0.17078251276599324</c:v>
                  </c:pt>
                </c:numCache>
              </c:numRef>
            </c:minus>
          </c:errBars>
          <c:cat>
            <c:strRef>
              <c:f>[pp_resumen.xlsx]Hoja1!$H$19:$I$19</c:f>
              <c:strCache>
                <c:ptCount val="2"/>
                <c:pt idx="0">
                  <c:v>Brocoli</c:v>
                </c:pt>
                <c:pt idx="1">
                  <c:v>L.mutabilis</c:v>
                </c:pt>
              </c:strCache>
            </c:strRef>
          </c:cat>
          <c:val>
            <c:numRef>
              <c:f>[pp_resumen.xlsx]Hoja1!$H$20:$I$20</c:f>
              <c:numCache>
                <c:formatCode>General</c:formatCode>
                <c:ptCount val="2"/>
                <c:pt idx="0">
                  <c:v>0.51</c:v>
                </c:pt>
                <c:pt idx="1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43712"/>
        <c:axId val="63445248"/>
      </c:barChart>
      <c:catAx>
        <c:axId val="63443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s-EC"/>
          </a:p>
        </c:txPr>
        <c:crossAx val="63445248"/>
        <c:crosses val="autoZero"/>
        <c:auto val="1"/>
        <c:lblAlgn val="ctr"/>
        <c:lblOffset val="100"/>
        <c:noMultiLvlLbl val="0"/>
      </c:catAx>
      <c:valAx>
        <c:axId val="634452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3443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</cdr:x>
      <cdr:y>0.08696</cdr:y>
    </cdr:from>
    <cdr:to>
      <cdr:x>0.72</cdr:x>
      <cdr:y>0.21739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936104" y="288032"/>
          <a:ext cx="165618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C" sz="1800" i="1" dirty="0" smtClean="0"/>
            <a:t>L. </a:t>
          </a:r>
          <a:r>
            <a:rPr lang="es-EC" sz="1800" i="1" dirty="0" err="1" smtClean="0"/>
            <a:t>mutabilis</a:t>
          </a:r>
          <a:endParaRPr lang="es-EC" sz="1100" i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0.12055</cdr:x>
      <cdr:y>0</cdr:y>
    </cdr:from>
    <cdr:to>
      <cdr:x>0.49188</cdr:x>
      <cdr:y>0.19939</cdr:y>
    </cdr:to>
    <cdr:sp macro="" textlink="">
      <cdr:nvSpPr>
        <cdr:cNvPr id="2" name="11 CuadroTexto"/>
        <cdr:cNvSpPr txBox="1"/>
      </cdr:nvSpPr>
      <cdr:spPr>
        <a:xfrm xmlns:a="http://schemas.openxmlformats.org/drawingml/2006/main">
          <a:off x="467544" y="-27384"/>
          <a:ext cx="144016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C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C" dirty="0" smtClean="0"/>
            <a:t>Nro. adultos</a:t>
          </a:r>
          <a:endParaRPr lang="es-EC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3806-136F-4697-A5A3-113151A73CDE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2F0E7-9C05-4C09-96D8-F413616E9D6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89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2F0E7-9C05-4C09-96D8-F413616E9D6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50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4D72F-8314-42AA-9B04-B2D38691A9EA}" type="slidenum">
              <a:rPr lang="es-ES"/>
              <a:pPr/>
              <a:t>2</a:t>
            </a:fld>
            <a:endParaRPr lang="es-E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2E166-05F6-4FE6-B1F6-6DFEB24492D1}" type="slidenum">
              <a:rPr lang="es-ES"/>
              <a:pPr/>
              <a:t>3</a:t>
            </a:fld>
            <a:endParaRPr lang="es-E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C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C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2F0E7-9C05-4C09-96D8-F413616E9D6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062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325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87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583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77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1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45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64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3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25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02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60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95D78-B923-48E6-A312-A2F2295FC47C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33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41A64-C995-4112-92B6-E1058A669BA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65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37700-CE08-4745-A077-DF614D9EED2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51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10290-4E1E-4A7B-8546-2215978023E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35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4F84B-3A97-44B9-A5A1-08FF1DF017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090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BA4DB-838F-4B15-A471-538BFDAC9C1E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234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856EA-9A29-4DBF-9A2E-5EEBABAFE01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360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81E62-0962-4DE5-B34E-F72B5CAD4E0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07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C1A6F-77C3-43B2-8857-0F8886BC365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18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6A248-4D3D-4E13-B6CE-729121B3F8D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62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65850-7E6C-4C5F-BBE2-DE0951F66CD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15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A7FBB-2130-4440-97F6-B5B3AC392683}" type="datetimeFigureOut">
              <a:rPr lang="en-GB" smtClean="0"/>
              <a:t>15/08/2014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7186-3C5F-4537-A8BE-0C21E9E58EE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80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11ADE7-0C95-4F71-9FDB-0B47E9AC0C17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6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wmf"/><Relationship Id="rId12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11" Type="http://schemas.openxmlformats.org/officeDocument/2006/relationships/image" Target="../media/image18.jpeg"/><Relationship Id="rId5" Type="http://schemas.openxmlformats.org/officeDocument/2006/relationships/image" Target="../media/image13.emf"/><Relationship Id="rId10" Type="http://schemas.openxmlformats.org/officeDocument/2006/relationships/image" Target="../media/image17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8.wmf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7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microsoft.com/office/2007/relationships/hdphoto" Target="../media/hdphoto10.wdp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5246"/>
            <a:ext cx="9180512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252028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3600" b="1" dirty="0"/>
          </a:p>
          <a:p>
            <a:pPr marL="0" indent="0" algn="ctr">
              <a:buNone/>
            </a:pPr>
            <a:r>
              <a:rPr lang="en-GB" sz="3600" b="1" dirty="0" smtClean="0"/>
              <a:t>Ecología conductual de </a:t>
            </a:r>
            <a:r>
              <a:rPr lang="en-GB" sz="3600" b="1" i="1" dirty="0" smtClean="0"/>
              <a:t>Delia platura </a:t>
            </a:r>
            <a:r>
              <a:rPr lang="en-GB" sz="3600" b="1" dirty="0"/>
              <a:t> </a:t>
            </a:r>
            <a:r>
              <a:rPr lang="en-GB" sz="3600" b="1" dirty="0" smtClean="0"/>
              <a:t>insecto plaga de </a:t>
            </a:r>
            <a:r>
              <a:rPr lang="en-GB" sz="3600" b="1" i="1" dirty="0" smtClean="0"/>
              <a:t>Lupinus mutabilis</a:t>
            </a:r>
            <a:r>
              <a:rPr lang="en-GB" sz="3600" b="1" dirty="0" smtClean="0"/>
              <a:t> Sweet en Cotopaxi Ecuador</a:t>
            </a:r>
          </a:p>
        </p:txBody>
      </p:sp>
    </p:spTree>
    <p:extLst>
      <p:ext uri="{BB962C8B-B14F-4D97-AF65-F5344CB8AC3E}">
        <p14:creationId xmlns:p14="http://schemas.microsoft.com/office/powerpoint/2010/main" val="367970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Plaga: concepto antropocéntrico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Cualquier tipo de organismo que, por su densidad de población, perjudica los cultivos, la salud, los bienes o el ambiente del ser humano.</a:t>
            </a:r>
          </a:p>
          <a:p>
            <a:r>
              <a:rPr lang="es-ES" dirty="0"/>
              <a:t>En agro-ecosistemas los insectos plaga son aquellos que perjudican los cultivos (menor producción, umbral de daño, etc.).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Plaga: Desde el punto de vista antropocéntrico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46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259-261_Hanalei-valley-look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468313" y="1008063"/>
            <a:ext cx="2159000" cy="720725"/>
          </a:xfrm>
          <a:prstGeom prst="curvedDownArrow">
            <a:avLst>
              <a:gd name="adj1" fmla="val 59912"/>
              <a:gd name="adj2" fmla="val 119824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 rot="20387729" flipH="1">
            <a:off x="5795963" y="720725"/>
            <a:ext cx="2087562" cy="576263"/>
          </a:xfrm>
          <a:prstGeom prst="curvedDownArrow">
            <a:avLst>
              <a:gd name="adj1" fmla="val 72452"/>
              <a:gd name="adj2" fmla="val 144903"/>
              <a:gd name="adj3" fmla="val 4185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179388" y="3449638"/>
            <a:ext cx="871378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6700" indent="-2667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Char char="•"/>
            </a:pPr>
            <a:r>
              <a:rPr lang="es-ES" sz="2800" dirty="0" smtClean="0"/>
              <a:t>Los insecto plaga </a:t>
            </a:r>
            <a:r>
              <a:rPr lang="es-ES" sz="2800" dirty="0"/>
              <a:t>son especies </a:t>
            </a:r>
            <a:r>
              <a:rPr lang="es-ES" sz="2800" dirty="0" smtClean="0"/>
              <a:t>invasoras.</a:t>
            </a:r>
            <a:endParaRPr lang="es-ES" sz="2800" dirty="0"/>
          </a:p>
          <a:p>
            <a:pPr>
              <a:buFontTx/>
              <a:buChar char="•"/>
            </a:pPr>
            <a:r>
              <a:rPr lang="es-ES" sz="2800" dirty="0" smtClean="0"/>
              <a:t>Muchas de estas  </a:t>
            </a:r>
            <a:r>
              <a:rPr lang="es-ES" sz="2800" dirty="0"/>
              <a:t>pueden arribar a los </a:t>
            </a:r>
            <a:r>
              <a:rPr lang="es-ES" sz="2800" dirty="0" err="1"/>
              <a:t>agroecosistemas</a:t>
            </a:r>
            <a:r>
              <a:rPr lang="es-ES" sz="2800" dirty="0"/>
              <a:t>, pero sólo algunos se </a:t>
            </a:r>
            <a:r>
              <a:rPr lang="es-ES" sz="2800" dirty="0" smtClean="0"/>
              <a:t>establecen. </a:t>
            </a:r>
            <a:endParaRPr lang="es-ES" sz="2800" dirty="0"/>
          </a:p>
          <a:p>
            <a:pPr>
              <a:buFontTx/>
              <a:buChar char="•"/>
            </a:pPr>
            <a:r>
              <a:rPr lang="es-ES" sz="2800" dirty="0"/>
              <a:t>Una vez establecidas, algunas plagas </a:t>
            </a:r>
            <a:r>
              <a:rPr lang="es-ES" sz="2800" dirty="0" smtClean="0"/>
              <a:t>podrían </a:t>
            </a:r>
            <a:r>
              <a:rPr lang="es-ES" sz="2800" dirty="0"/>
              <a:t>evolucionar dentro de los </a:t>
            </a:r>
            <a:r>
              <a:rPr lang="es-ES" sz="2800" dirty="0" err="1" smtClean="0"/>
              <a:t>agroecosistemas</a:t>
            </a:r>
            <a:r>
              <a:rPr lang="es-ES" sz="2800" dirty="0" smtClean="0"/>
              <a:t>.</a:t>
            </a:r>
            <a:endParaRPr lang="es-ES" sz="2800" dirty="0"/>
          </a:p>
          <a:p>
            <a:pPr>
              <a:buFontTx/>
              <a:buChar char="•"/>
            </a:pPr>
            <a:endParaRPr lang="es-ES" sz="2800" dirty="0"/>
          </a:p>
          <a:p>
            <a:pPr>
              <a:buFontTx/>
              <a:buChar char="•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71019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836712"/>
            <a:ext cx="87129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 smtClean="0"/>
              <a:t>Dentro del </a:t>
            </a:r>
            <a:r>
              <a:rPr lang="es-EC" sz="2800" dirty="0" err="1" smtClean="0"/>
              <a:t>agroecosistema</a:t>
            </a:r>
            <a:r>
              <a:rPr lang="es-EC" sz="2800" dirty="0" smtClean="0"/>
              <a:t>, los insectos plaga utilizan diferentes pistas para informarse sobre el nuevo lugar al que llegaron.</a:t>
            </a:r>
          </a:p>
          <a:p>
            <a:endParaRPr lang="es-EC" sz="2800" dirty="0"/>
          </a:p>
          <a:p>
            <a:pPr marL="457200" indent="-457200">
              <a:buFontTx/>
              <a:buChar char="-"/>
            </a:pPr>
            <a:r>
              <a:rPr lang="es-EC" sz="2800" dirty="0" smtClean="0"/>
              <a:t>Con quien aparearse</a:t>
            </a:r>
          </a:p>
          <a:p>
            <a:pPr marL="457200" indent="-457200">
              <a:buFontTx/>
              <a:buChar char="-"/>
            </a:pPr>
            <a:r>
              <a:rPr lang="es-EC" sz="2800" dirty="0" smtClean="0"/>
              <a:t>De que alimentarse</a:t>
            </a:r>
          </a:p>
          <a:p>
            <a:pPr marL="457200" indent="-457200">
              <a:buFontTx/>
              <a:buChar char="-"/>
            </a:pPr>
            <a:r>
              <a:rPr lang="es-EC" sz="2800" dirty="0" smtClean="0"/>
              <a:t>Donde </a:t>
            </a:r>
            <a:r>
              <a:rPr lang="es-EC" sz="2800" dirty="0" err="1" smtClean="0"/>
              <a:t>oviponer</a:t>
            </a:r>
            <a:endParaRPr lang="es-EC" sz="2800" dirty="0" smtClean="0"/>
          </a:p>
          <a:p>
            <a:endParaRPr lang="es-EC" sz="2800" dirty="0" smtClean="0"/>
          </a:p>
          <a:p>
            <a:pPr algn="ctr"/>
            <a:r>
              <a:rPr lang="es-EC" sz="2800" dirty="0" smtClean="0"/>
              <a:t>La ecología conductual se centra en descubrir  cuales son las pistas que el organismo utiliza para informarse sobre su ecosistema</a:t>
            </a:r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16317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:\Archivos de programa\Microsoft Office\Media\CntCD1\Photo1\j01824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4 CuadroTexto"/>
          <p:cNvSpPr txBox="1">
            <a:spLocks noChangeArrowheads="1"/>
          </p:cNvSpPr>
          <p:nvPr/>
        </p:nvSpPr>
        <p:spPr bwMode="auto">
          <a:xfrm>
            <a:off x="2123728" y="44624"/>
            <a:ext cx="493395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SELECCIÒN </a:t>
            </a:r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 </a:t>
            </a:r>
            <a:r>
              <a:rPr lang="es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HOSPEDERO</a:t>
            </a:r>
          </a:p>
          <a:p>
            <a:pPr algn="ctr" eaLnBrk="1" hangingPunct="1"/>
            <a:r>
              <a:rPr lang="es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(Preferencia)</a:t>
            </a:r>
            <a:endParaRPr lang="es-E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148" name="Picture 9" descr="polil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6" t="17554" r="26431"/>
          <a:stretch>
            <a:fillRect/>
          </a:stretch>
        </p:blipFill>
        <p:spPr bwMode="auto">
          <a:xfrm>
            <a:off x="5372100" y="3320777"/>
            <a:ext cx="12144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7 CuadroTexto"/>
          <p:cNvSpPr txBox="1">
            <a:spLocks noChangeArrowheads="1"/>
          </p:cNvSpPr>
          <p:nvPr/>
        </p:nvSpPr>
        <p:spPr bwMode="auto">
          <a:xfrm>
            <a:off x="5508104" y="1340768"/>
            <a:ext cx="21336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3800" b="1" dirty="0">
                <a:solidFill>
                  <a:srgbClr val="FF0000"/>
                </a:solidFill>
                <a:latin typeface="Bodoni MT" pitchFamily="18" charset="0"/>
                <a:cs typeface="Raavi" pitchFamily="2" charset="0"/>
              </a:rPr>
              <a:t>?</a:t>
            </a:r>
          </a:p>
        </p:txBody>
      </p:sp>
      <p:pic>
        <p:nvPicPr>
          <p:cNvPr id="8" name="Picture 26" descr="C:\Archivos de programa\Microsoft Office\Media\CntCD1\ClipArt8\j0345377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84250"/>
            <a:ext cx="1328738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5" descr="huevos_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550" y="1162050"/>
            <a:ext cx="1223963" cy="11112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41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1268760"/>
            <a:ext cx="9144000" cy="43924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400" b="1" dirty="0" smtClean="0">
                <a:latin typeface="Arial" pitchFamily="34" charset="0"/>
                <a:cs typeface="Arial" pitchFamily="34" charset="0"/>
              </a:rPr>
              <a:t>DESARROLLO EN EL HOSPEDERO</a:t>
            </a:r>
            <a:br>
              <a:rPr lang="es-EC" sz="2400" b="1" dirty="0" smtClean="0">
                <a:latin typeface="Arial" pitchFamily="34" charset="0"/>
                <a:cs typeface="Arial" pitchFamily="34" charset="0"/>
              </a:rPr>
            </a:br>
            <a:r>
              <a:rPr lang="es-EC" sz="2400" b="1" dirty="0" smtClean="0">
                <a:latin typeface="Arial" pitchFamily="34" charset="0"/>
                <a:cs typeface="Arial" pitchFamily="34" charset="0"/>
              </a:rPr>
              <a:t>(Desempeño)</a:t>
            </a:r>
            <a:endParaRPr lang="es-EC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5" descr="gusa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flipH="1">
            <a:off x="251520" y="1340768"/>
            <a:ext cx="4788669" cy="3960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4" descr="MCj0246163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7471">
            <a:off x="6797362" y="3784587"/>
            <a:ext cx="149066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MCj0246163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7471">
            <a:off x="7048664" y="3856596"/>
            <a:ext cx="149066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MCj0246163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7471">
            <a:off x="6221298" y="3784588"/>
            <a:ext cx="149066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3034" y="6021288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/>
              <a:t>Las consecuencias causadas de la preferencia de un hospedero sobre la progenie se pueden ser evaluadas mediante el termino de preferencia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16606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8 CuadroTexto"/>
          <p:cNvSpPr txBox="1">
            <a:spLocks noChangeArrowheads="1"/>
          </p:cNvSpPr>
          <p:nvPr/>
        </p:nvSpPr>
        <p:spPr bwMode="auto">
          <a:xfrm>
            <a:off x="566738" y="104775"/>
            <a:ext cx="8039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" pitchFamily="18" charset="0"/>
                <a:cs typeface="Arial" charset="0"/>
              </a:rPr>
              <a:t>¿</a:t>
            </a:r>
            <a:r>
              <a:rPr 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Qué factores son los que determinan la preferencia de los insectos fitófagos por una planta hospedera?</a:t>
            </a:r>
          </a:p>
        </p:txBody>
      </p:sp>
      <p:grpSp>
        <p:nvGrpSpPr>
          <p:cNvPr id="2" name="21 Grupo"/>
          <p:cNvGrpSpPr>
            <a:grpSpLocks/>
          </p:cNvGrpSpPr>
          <p:nvPr/>
        </p:nvGrpSpPr>
        <p:grpSpPr bwMode="auto">
          <a:xfrm>
            <a:off x="385763" y="1223963"/>
            <a:ext cx="3195637" cy="5219700"/>
            <a:chOff x="385763" y="1223963"/>
            <a:chExt cx="3195637" cy="5219700"/>
          </a:xfrm>
        </p:grpSpPr>
        <p:grpSp>
          <p:nvGrpSpPr>
            <p:cNvPr id="7184" name="Group 22"/>
            <p:cNvGrpSpPr>
              <a:grpSpLocks/>
            </p:cNvGrpSpPr>
            <p:nvPr/>
          </p:nvGrpSpPr>
          <p:grpSpPr bwMode="auto">
            <a:xfrm>
              <a:off x="385763" y="1223963"/>
              <a:ext cx="3109912" cy="2027237"/>
              <a:chOff x="243" y="771"/>
              <a:chExt cx="1959" cy="1277"/>
            </a:xfrm>
          </p:grpSpPr>
          <p:sp>
            <p:nvSpPr>
              <p:cNvPr id="7189" name="AutoShape 18"/>
              <p:cNvSpPr>
                <a:spLocks noChangeArrowheads="1"/>
              </p:cNvSpPr>
              <p:nvPr/>
            </p:nvSpPr>
            <p:spPr bwMode="auto">
              <a:xfrm>
                <a:off x="243" y="771"/>
                <a:ext cx="1899" cy="765"/>
              </a:xfrm>
              <a:prstGeom prst="octagon">
                <a:avLst>
                  <a:gd name="adj" fmla="val 29287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C" smtClean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7190" name="14 CuadroTexto"/>
              <p:cNvSpPr txBox="1">
                <a:spLocks noChangeArrowheads="1"/>
              </p:cNvSpPr>
              <p:nvPr/>
            </p:nvSpPr>
            <p:spPr bwMode="auto">
              <a:xfrm>
                <a:off x="385" y="998"/>
                <a:ext cx="1817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b="1" dirty="0" smtClean="0">
                    <a:latin typeface="Century" pitchFamily="18" charset="0"/>
                  </a:rPr>
                  <a:t>Riesgo de depredación</a:t>
                </a:r>
              </a:p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s-ES" b="1" dirty="0" smtClean="0"/>
              </a:p>
            </p:txBody>
          </p:sp>
          <p:sp>
            <p:nvSpPr>
              <p:cNvPr id="19" name="18 Flecha abajo"/>
              <p:cNvSpPr/>
              <p:nvPr/>
            </p:nvSpPr>
            <p:spPr>
              <a:xfrm>
                <a:off x="1094" y="1593"/>
                <a:ext cx="224" cy="455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185" name="Group 27"/>
            <p:cNvGrpSpPr>
              <a:grpSpLocks/>
            </p:cNvGrpSpPr>
            <p:nvPr/>
          </p:nvGrpSpPr>
          <p:grpSpPr bwMode="auto">
            <a:xfrm>
              <a:off x="385763" y="4530725"/>
              <a:ext cx="3195637" cy="1912938"/>
              <a:chOff x="243" y="2854"/>
              <a:chExt cx="2013" cy="1205"/>
            </a:xfrm>
          </p:grpSpPr>
          <p:sp>
            <p:nvSpPr>
              <p:cNvPr id="20" name="19 Flecha abajo"/>
              <p:cNvSpPr>
                <a:spLocks noChangeArrowheads="1"/>
              </p:cNvSpPr>
              <p:nvPr/>
            </p:nvSpPr>
            <p:spPr bwMode="auto">
              <a:xfrm rot="10800000">
                <a:off x="1094" y="2854"/>
                <a:ext cx="224" cy="412"/>
              </a:xfrm>
              <a:prstGeom prst="downArrow">
                <a:avLst>
                  <a:gd name="adj1" fmla="val 50000"/>
                  <a:gd name="adj2" fmla="val 66887"/>
                </a:avLst>
              </a:prstGeom>
              <a:solidFill>
                <a:srgbClr val="99CC00"/>
              </a:solidFill>
              <a:ln w="25400" algn="ctr">
                <a:solidFill>
                  <a:srgbClr val="99CC00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ES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7187" name="AutoShape 19"/>
              <p:cNvSpPr>
                <a:spLocks noChangeArrowheads="1"/>
              </p:cNvSpPr>
              <p:nvPr/>
            </p:nvSpPr>
            <p:spPr bwMode="auto">
              <a:xfrm>
                <a:off x="243" y="3350"/>
                <a:ext cx="2013" cy="709"/>
              </a:xfrm>
              <a:prstGeom prst="roundRect">
                <a:avLst>
                  <a:gd name="adj" fmla="val 16667"/>
                </a:avLst>
              </a:prstGeom>
              <a:solidFill>
                <a:srgbClr val="99CC00"/>
              </a:solidFill>
              <a:ln w="9525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C" smtClean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7188" name="Text Box 20"/>
              <p:cNvSpPr txBox="1">
                <a:spLocks noChangeArrowheads="1"/>
              </p:cNvSpPr>
              <p:nvPr/>
            </p:nvSpPr>
            <p:spPr bwMode="auto">
              <a:xfrm>
                <a:off x="526" y="3606"/>
                <a:ext cx="156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s-ES" b="1" dirty="0" smtClean="0">
                    <a:latin typeface="Century" pitchFamily="18" charset="0"/>
                  </a:rPr>
                  <a:t>Calidad de la planta</a:t>
                </a:r>
              </a:p>
            </p:txBody>
          </p:sp>
        </p:grpSp>
      </p:grpSp>
      <p:pic>
        <p:nvPicPr>
          <p:cNvPr id="5145" name="Picture 25" descr="quimica palntas"/>
          <p:cNvPicPr>
            <a:picLocks noChangeAspect="1" noChangeArrowheads="1"/>
          </p:cNvPicPr>
          <p:nvPr/>
        </p:nvPicPr>
        <p:blipFill>
          <a:blip r:embed="rId2">
            <a:lum bright="-58000" contras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" r="14198" b="20210"/>
          <a:stretch>
            <a:fillRect/>
          </a:stretch>
        </p:blipFill>
        <p:spPr bwMode="auto">
          <a:xfrm>
            <a:off x="3771900" y="4273550"/>
            <a:ext cx="1778000" cy="1679575"/>
          </a:xfrm>
          <a:prstGeom prst="rect">
            <a:avLst/>
          </a:prstGeom>
          <a:noFill/>
          <a:ln w="22225">
            <a:solidFill>
              <a:srgbClr val="66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1" name="Oval 17"/>
          <p:cNvSpPr>
            <a:spLocks noChangeArrowheads="1"/>
          </p:cNvSpPr>
          <p:nvPr/>
        </p:nvSpPr>
        <p:spPr bwMode="auto">
          <a:xfrm>
            <a:off x="1195388" y="3384551"/>
            <a:ext cx="1485900" cy="1079500"/>
          </a:xfrm>
          <a:prstGeom prst="ellipse">
            <a:avLst/>
          </a:prstGeom>
          <a:solidFill>
            <a:srgbClr val="FFFF99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C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" name="29 CuadroTexto"/>
          <p:cNvSpPr txBox="1">
            <a:spLocks noChangeArrowheads="1"/>
          </p:cNvSpPr>
          <p:nvPr/>
        </p:nvSpPr>
        <p:spPr bwMode="auto">
          <a:xfrm>
            <a:off x="6038850" y="3873500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2800" dirty="0" smtClean="0"/>
              <a:t>- Carbohidratos</a:t>
            </a:r>
          </a:p>
        </p:txBody>
      </p:sp>
      <p:sp>
        <p:nvSpPr>
          <p:cNvPr id="31" name="30 CuadroTexto"/>
          <p:cNvSpPr txBox="1">
            <a:spLocks noChangeArrowheads="1"/>
          </p:cNvSpPr>
          <p:nvPr/>
        </p:nvSpPr>
        <p:spPr bwMode="auto">
          <a:xfrm>
            <a:off x="6083300" y="4683125"/>
            <a:ext cx="2533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2800" smtClean="0"/>
              <a:t>- Nitrògeno</a:t>
            </a:r>
          </a:p>
        </p:txBody>
      </p:sp>
      <p:sp>
        <p:nvSpPr>
          <p:cNvPr id="32" name="31 CuadroTexto"/>
          <p:cNvSpPr txBox="1">
            <a:spLocks noChangeArrowheads="1"/>
          </p:cNvSpPr>
          <p:nvPr/>
        </p:nvSpPr>
        <p:spPr bwMode="auto">
          <a:xfrm>
            <a:off x="6127750" y="5562600"/>
            <a:ext cx="3016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s-ES" sz="2800" smtClean="0"/>
              <a:t>Compuestos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2800" smtClean="0"/>
              <a:t>         defensivos</a:t>
            </a:r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771900" y="876300"/>
            <a:ext cx="4562475" cy="2552700"/>
            <a:chOff x="2489" y="452"/>
            <a:chExt cx="2874" cy="1608"/>
          </a:xfrm>
        </p:grpSpPr>
        <p:pic>
          <p:nvPicPr>
            <p:cNvPr id="7179" name="Picture 24" descr="Hippodami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9" y="1124"/>
              <a:ext cx="1503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0" name="Picture 4" descr="parasitoi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5" y="452"/>
              <a:ext cx="1418" cy="1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9" descr="polila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6" t="17554" r="26431"/>
          <a:stretch>
            <a:fillRect/>
          </a:stretch>
        </p:blipFill>
        <p:spPr bwMode="auto">
          <a:xfrm>
            <a:off x="1699810" y="3573016"/>
            <a:ext cx="567934" cy="69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85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11 CuadroTexto"/>
          <p:cNvSpPr txBox="1">
            <a:spLocks noChangeArrowheads="1"/>
          </p:cNvSpPr>
          <p:nvPr/>
        </p:nvSpPr>
        <p:spPr bwMode="auto">
          <a:xfrm>
            <a:off x="349250" y="228600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400" b="1" dirty="0" smtClean="0">
                <a:latin typeface="+mj-lt"/>
              </a:rPr>
              <a:t>¿La </a:t>
            </a:r>
            <a:r>
              <a:rPr lang="es-ES" sz="2400" b="1" dirty="0">
                <a:latin typeface="+mj-lt"/>
              </a:rPr>
              <a:t>preferencia de oviposición de los insectos fitófagos  por  algún hospedero esta relacionada con el desempeño futuro de la progenie? </a:t>
            </a:r>
          </a:p>
        </p:txBody>
      </p:sp>
      <p:sp>
        <p:nvSpPr>
          <p:cNvPr id="8196" name="14 CuadroTexto"/>
          <p:cNvSpPr txBox="1">
            <a:spLocks noChangeArrowheads="1"/>
          </p:cNvSpPr>
          <p:nvPr/>
        </p:nvSpPr>
        <p:spPr bwMode="auto">
          <a:xfrm>
            <a:off x="177800" y="2362200"/>
            <a:ext cx="8794750" cy="1803400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3600" dirty="0"/>
              <a:t>Una hembra elige los mejores hospederos para </a:t>
            </a:r>
            <a:r>
              <a:rPr lang="es-ES" sz="3600" dirty="0" err="1"/>
              <a:t>oviponer</a:t>
            </a:r>
            <a:r>
              <a:rPr lang="es-ES" sz="3600" dirty="0"/>
              <a:t> en términos del desempeño de la progenie</a:t>
            </a:r>
          </a:p>
        </p:txBody>
      </p:sp>
      <p:sp>
        <p:nvSpPr>
          <p:cNvPr id="8199" name="27 CuadroTexto"/>
          <p:cNvSpPr txBox="1">
            <a:spLocks noChangeArrowheads="1"/>
          </p:cNvSpPr>
          <p:nvPr/>
        </p:nvSpPr>
        <p:spPr bwMode="auto">
          <a:xfrm>
            <a:off x="8035925" y="4221088"/>
            <a:ext cx="758825" cy="131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8000" b="1" dirty="0">
                <a:solidFill>
                  <a:srgbClr val="FF0000"/>
                </a:solidFill>
                <a:latin typeface="Bodoni MT" pitchFamily="18" charset="0"/>
                <a:cs typeface="Raavi" pitchFamily="2" charset="0"/>
              </a:rPr>
              <a:t>?</a:t>
            </a:r>
          </a:p>
        </p:txBody>
      </p:sp>
      <p:pic>
        <p:nvPicPr>
          <p:cNvPr id="7" name="Picture 9" descr="polil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6" t="17554" r="26431"/>
          <a:stretch>
            <a:fillRect/>
          </a:stretch>
        </p:blipFill>
        <p:spPr bwMode="auto">
          <a:xfrm>
            <a:off x="6804248" y="5085184"/>
            <a:ext cx="1224136" cy="14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361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77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762283"/>
              </p:ext>
            </p:extLst>
          </p:nvPr>
        </p:nvGraphicFramePr>
        <p:xfrm>
          <a:off x="127000" y="4690938"/>
          <a:ext cx="8966200" cy="1906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Gráfico" r:id="rId4" imgW="6096075" imgH="4067089" progId="MSGraph.Chart.8">
                  <p:embed followColorScheme="full"/>
                </p:oleObj>
              </mc:Choice>
              <mc:Fallback>
                <p:oleObj name="Gráfico" r:id="rId4" imgW="6096075" imgH="406708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4690938"/>
                        <a:ext cx="8966200" cy="190641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50825" y="496888"/>
            <a:ext cx="4186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" sz="2400" b="1" dirty="0">
                <a:latin typeface="Century" pitchFamily="18" charset="0"/>
              </a:rPr>
              <a:t>Optimización del Hospedero</a:t>
            </a:r>
          </a:p>
        </p:txBody>
      </p:sp>
      <p:pic>
        <p:nvPicPr>
          <p:cNvPr id="9220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046" y="484486"/>
            <a:ext cx="3206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46411"/>
            <a:ext cx="3206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884" y="260648"/>
            <a:ext cx="3206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009" y="395586"/>
            <a:ext cx="3206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371" y="463848"/>
            <a:ext cx="3206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459" y="690861"/>
            <a:ext cx="3206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271" y="800398"/>
            <a:ext cx="3206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4" descr="MCj0246163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7471">
            <a:off x="909638" y="3236913"/>
            <a:ext cx="113665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7" descr="esquem plantit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38500" y="3033713"/>
            <a:ext cx="7778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21" descr="MCNA01535_0000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3260725"/>
            <a:ext cx="827088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9" descr="MCNA01581_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63" y="3246438"/>
            <a:ext cx="469900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0" name="Text Box 60"/>
          <p:cNvSpPr txBox="1">
            <a:spLocks noChangeArrowheads="1"/>
          </p:cNvSpPr>
          <p:nvPr/>
        </p:nvSpPr>
        <p:spPr bwMode="auto">
          <a:xfrm>
            <a:off x="476250" y="4824413"/>
            <a:ext cx="8370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b="1" dirty="0">
                <a:solidFill>
                  <a:srgbClr val="FFFF99"/>
                </a:solidFill>
              </a:rPr>
              <a:t>            A                              B                               C                                D</a:t>
            </a:r>
          </a:p>
        </p:txBody>
      </p:sp>
      <p:sp>
        <p:nvSpPr>
          <p:cNvPr id="9232" name="Oval 61"/>
          <p:cNvSpPr>
            <a:spLocks noChangeArrowheads="1"/>
          </p:cNvSpPr>
          <p:nvPr/>
        </p:nvSpPr>
        <p:spPr bwMode="auto">
          <a:xfrm>
            <a:off x="1511300" y="2393950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3" name="Oval 62"/>
          <p:cNvSpPr>
            <a:spLocks noChangeArrowheads="1"/>
          </p:cNvSpPr>
          <p:nvPr/>
        </p:nvSpPr>
        <p:spPr bwMode="auto">
          <a:xfrm>
            <a:off x="1766888" y="2484438"/>
            <a:ext cx="90487" cy="4445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4" name="Oval 63"/>
          <p:cNvSpPr>
            <a:spLocks noChangeArrowheads="1"/>
          </p:cNvSpPr>
          <p:nvPr/>
        </p:nvSpPr>
        <p:spPr bwMode="auto">
          <a:xfrm>
            <a:off x="1555750" y="2709863"/>
            <a:ext cx="90488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5" name="Oval 64"/>
          <p:cNvSpPr>
            <a:spLocks noChangeArrowheads="1"/>
          </p:cNvSpPr>
          <p:nvPr/>
        </p:nvSpPr>
        <p:spPr bwMode="auto">
          <a:xfrm>
            <a:off x="1766888" y="2619375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6" name="Oval 65"/>
          <p:cNvSpPr>
            <a:spLocks noChangeArrowheads="1"/>
          </p:cNvSpPr>
          <p:nvPr/>
        </p:nvSpPr>
        <p:spPr bwMode="auto">
          <a:xfrm>
            <a:off x="1768475" y="2800350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7" name="Oval 66"/>
          <p:cNvSpPr>
            <a:spLocks noChangeArrowheads="1"/>
          </p:cNvSpPr>
          <p:nvPr/>
        </p:nvSpPr>
        <p:spPr bwMode="auto">
          <a:xfrm>
            <a:off x="1331913" y="2573338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8" name="Oval 67"/>
          <p:cNvSpPr>
            <a:spLocks noChangeArrowheads="1"/>
          </p:cNvSpPr>
          <p:nvPr/>
        </p:nvSpPr>
        <p:spPr bwMode="auto">
          <a:xfrm>
            <a:off x="1420813" y="2663825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9" name="Oval 68"/>
          <p:cNvSpPr>
            <a:spLocks noChangeArrowheads="1"/>
          </p:cNvSpPr>
          <p:nvPr/>
        </p:nvSpPr>
        <p:spPr bwMode="auto">
          <a:xfrm>
            <a:off x="1646238" y="2574925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40" name="Oval 69"/>
          <p:cNvSpPr>
            <a:spLocks noChangeArrowheads="1"/>
          </p:cNvSpPr>
          <p:nvPr/>
        </p:nvSpPr>
        <p:spPr bwMode="auto">
          <a:xfrm>
            <a:off x="1901825" y="261937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41" name="Oval 70"/>
          <p:cNvSpPr>
            <a:spLocks noChangeArrowheads="1"/>
          </p:cNvSpPr>
          <p:nvPr/>
        </p:nvSpPr>
        <p:spPr bwMode="auto">
          <a:xfrm>
            <a:off x="1465263" y="2528888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42" name="Rectangle 71"/>
          <p:cNvSpPr>
            <a:spLocks noChangeArrowheads="1"/>
          </p:cNvSpPr>
          <p:nvPr/>
        </p:nvSpPr>
        <p:spPr bwMode="auto">
          <a:xfrm>
            <a:off x="971550" y="3159125"/>
            <a:ext cx="900113" cy="1574800"/>
          </a:xfrm>
          <a:prstGeom prst="rect">
            <a:avLst/>
          </a:prstGeom>
          <a:noFill/>
          <a:ln w="730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C"/>
          </a:p>
        </p:txBody>
      </p:sp>
      <p:pic>
        <p:nvPicPr>
          <p:cNvPr id="9243" name="1 Imagen" descr="libelulas03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659" y="960736"/>
            <a:ext cx="3206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4" name="AutoShape 73"/>
          <p:cNvSpPr>
            <a:spLocks noChangeArrowheads="1"/>
          </p:cNvSpPr>
          <p:nvPr/>
        </p:nvSpPr>
        <p:spPr bwMode="auto">
          <a:xfrm>
            <a:off x="4851400" y="188640"/>
            <a:ext cx="2609850" cy="1168400"/>
          </a:xfrm>
          <a:prstGeom prst="cloudCallout">
            <a:avLst>
              <a:gd name="adj1" fmla="val -43005"/>
              <a:gd name="adj2" fmla="val 75407"/>
            </a:avLst>
          </a:prstGeom>
          <a:noFill/>
          <a:ln w="349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s-EC"/>
          </a:p>
        </p:txBody>
      </p:sp>
      <p:sp>
        <p:nvSpPr>
          <p:cNvPr id="2" name="Oval 64"/>
          <p:cNvSpPr>
            <a:spLocks noChangeArrowheads="1"/>
          </p:cNvSpPr>
          <p:nvPr/>
        </p:nvSpPr>
        <p:spPr bwMode="auto">
          <a:xfrm>
            <a:off x="3355975" y="2660650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3" name="Oval 62"/>
          <p:cNvSpPr>
            <a:spLocks noChangeArrowheads="1"/>
          </p:cNvSpPr>
          <p:nvPr/>
        </p:nvSpPr>
        <p:spPr bwMode="auto">
          <a:xfrm>
            <a:off x="3265488" y="2573338"/>
            <a:ext cx="90487" cy="4445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4" name="Oval 64"/>
          <p:cNvSpPr>
            <a:spLocks noChangeArrowheads="1"/>
          </p:cNvSpPr>
          <p:nvPr/>
        </p:nvSpPr>
        <p:spPr bwMode="auto">
          <a:xfrm>
            <a:off x="3265488" y="2708275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5" name="Oval 68"/>
          <p:cNvSpPr>
            <a:spLocks noChangeArrowheads="1"/>
          </p:cNvSpPr>
          <p:nvPr/>
        </p:nvSpPr>
        <p:spPr bwMode="auto">
          <a:xfrm>
            <a:off x="3176588" y="2754313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6" name="Oval 69"/>
          <p:cNvSpPr>
            <a:spLocks noChangeArrowheads="1"/>
          </p:cNvSpPr>
          <p:nvPr/>
        </p:nvSpPr>
        <p:spPr bwMode="auto">
          <a:xfrm>
            <a:off x="3400425" y="270827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7" name="Oval 62"/>
          <p:cNvSpPr>
            <a:spLocks noChangeArrowheads="1"/>
          </p:cNvSpPr>
          <p:nvPr/>
        </p:nvSpPr>
        <p:spPr bwMode="auto">
          <a:xfrm>
            <a:off x="5337175" y="2573338"/>
            <a:ext cx="90488" cy="4445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8" name="Oval 64"/>
          <p:cNvSpPr>
            <a:spLocks noChangeArrowheads="1"/>
          </p:cNvSpPr>
          <p:nvPr/>
        </p:nvSpPr>
        <p:spPr bwMode="auto">
          <a:xfrm>
            <a:off x="5337175" y="270827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" name="Oval 69"/>
          <p:cNvSpPr>
            <a:spLocks noChangeArrowheads="1"/>
          </p:cNvSpPr>
          <p:nvPr/>
        </p:nvSpPr>
        <p:spPr bwMode="auto">
          <a:xfrm>
            <a:off x="5472113" y="2708275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0" name="Oval 69"/>
          <p:cNvSpPr>
            <a:spLocks noChangeArrowheads="1"/>
          </p:cNvSpPr>
          <p:nvPr/>
        </p:nvSpPr>
        <p:spPr bwMode="auto">
          <a:xfrm>
            <a:off x="7639050" y="266382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1" name="Oval 62"/>
          <p:cNvSpPr>
            <a:spLocks noChangeArrowheads="1"/>
          </p:cNvSpPr>
          <p:nvPr/>
        </p:nvSpPr>
        <p:spPr bwMode="auto">
          <a:xfrm>
            <a:off x="1273175" y="2527300"/>
            <a:ext cx="90488" cy="4445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" name="Oval 64"/>
          <p:cNvSpPr>
            <a:spLocks noChangeArrowheads="1"/>
          </p:cNvSpPr>
          <p:nvPr/>
        </p:nvSpPr>
        <p:spPr bwMode="auto">
          <a:xfrm>
            <a:off x="1273175" y="2662238"/>
            <a:ext cx="90488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3" name="Oval 65"/>
          <p:cNvSpPr>
            <a:spLocks noChangeArrowheads="1"/>
          </p:cNvSpPr>
          <p:nvPr/>
        </p:nvSpPr>
        <p:spPr bwMode="auto">
          <a:xfrm>
            <a:off x="1274763" y="2843213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4" name="Oval 69"/>
          <p:cNvSpPr>
            <a:spLocks noChangeArrowheads="1"/>
          </p:cNvSpPr>
          <p:nvPr/>
        </p:nvSpPr>
        <p:spPr bwMode="auto">
          <a:xfrm>
            <a:off x="1466850" y="2843213"/>
            <a:ext cx="90488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5" name="Oval 64"/>
          <p:cNvSpPr>
            <a:spLocks noChangeArrowheads="1"/>
          </p:cNvSpPr>
          <p:nvPr/>
        </p:nvSpPr>
        <p:spPr bwMode="auto">
          <a:xfrm>
            <a:off x="3176588" y="2617788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6" name="Oval 62"/>
          <p:cNvSpPr>
            <a:spLocks noChangeArrowheads="1"/>
          </p:cNvSpPr>
          <p:nvPr/>
        </p:nvSpPr>
        <p:spPr bwMode="auto">
          <a:xfrm>
            <a:off x="5516563" y="2619375"/>
            <a:ext cx="90487" cy="4445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7" name="Oval 69"/>
          <p:cNvSpPr>
            <a:spLocks noChangeArrowheads="1"/>
          </p:cNvSpPr>
          <p:nvPr/>
        </p:nvSpPr>
        <p:spPr bwMode="auto">
          <a:xfrm>
            <a:off x="7773988" y="2754313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8" name="Oval 64"/>
          <p:cNvSpPr>
            <a:spLocks noChangeArrowheads="1"/>
          </p:cNvSpPr>
          <p:nvPr/>
        </p:nvSpPr>
        <p:spPr bwMode="auto">
          <a:xfrm>
            <a:off x="1319213" y="2930525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9" name="Oval 69"/>
          <p:cNvSpPr>
            <a:spLocks noChangeArrowheads="1"/>
          </p:cNvSpPr>
          <p:nvPr/>
        </p:nvSpPr>
        <p:spPr bwMode="auto">
          <a:xfrm>
            <a:off x="1454150" y="293052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20" name="Oval 69"/>
          <p:cNvSpPr>
            <a:spLocks noChangeArrowheads="1"/>
          </p:cNvSpPr>
          <p:nvPr/>
        </p:nvSpPr>
        <p:spPr bwMode="auto">
          <a:xfrm>
            <a:off x="1363663" y="2978150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074" name="Text Box 62"/>
          <p:cNvSpPr txBox="1">
            <a:spLocks noChangeArrowheads="1"/>
          </p:cNvSpPr>
          <p:nvPr/>
        </p:nvSpPr>
        <p:spPr bwMode="auto">
          <a:xfrm>
            <a:off x="296863" y="0"/>
            <a:ext cx="3870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2000" b="1" dirty="0"/>
              <a:t>HIPOTESIS I</a:t>
            </a:r>
          </a:p>
        </p:txBody>
      </p:sp>
      <p:sp>
        <p:nvSpPr>
          <p:cNvPr id="9280" name="Text Box 64"/>
          <p:cNvSpPr txBox="1">
            <a:spLocks noChangeArrowheads="1"/>
          </p:cNvSpPr>
          <p:nvPr/>
        </p:nvSpPr>
        <p:spPr bwMode="auto">
          <a:xfrm>
            <a:off x="35496" y="4725144"/>
            <a:ext cx="1285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400" dirty="0" smtClean="0">
                <a:solidFill>
                  <a:srgbClr val="FF0000"/>
                </a:solidFill>
              </a:rPr>
              <a:t>Éxito reproductivo </a:t>
            </a:r>
            <a:r>
              <a:rPr lang="es-ES" sz="1400" dirty="0">
                <a:solidFill>
                  <a:srgbClr val="FF0000"/>
                </a:solidFill>
              </a:rPr>
              <a:t>potencial de larvas</a:t>
            </a:r>
          </a:p>
        </p:txBody>
      </p:sp>
      <p:pic>
        <p:nvPicPr>
          <p:cNvPr id="1076" name="Picture 54" descr="larvita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68963"/>
            <a:ext cx="550863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" descr="polila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6" t="17554" r="26431"/>
          <a:stretch>
            <a:fillRect/>
          </a:stretch>
        </p:blipFill>
        <p:spPr bwMode="auto">
          <a:xfrm>
            <a:off x="4139952" y="1556792"/>
            <a:ext cx="864096" cy="105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351848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277" grpId="0" animBg="0"/>
      <p:bldP spid="1027" grpId="0"/>
      <p:bldP spid="1040" grpId="0"/>
      <p:bldP spid="9232" grpId="0" animBg="1"/>
      <p:bldP spid="9233" grpId="0" animBg="1"/>
      <p:bldP spid="9234" grpId="0" animBg="1"/>
      <p:bldP spid="9235" grpId="0" animBg="1"/>
      <p:bldP spid="9236" grpId="0" animBg="1"/>
      <p:bldP spid="9237" grpId="0" animBg="1"/>
      <p:bldP spid="9238" grpId="0" animBg="1"/>
      <p:bldP spid="9239" grpId="0" animBg="1"/>
      <p:bldP spid="9240" grpId="0" animBg="1"/>
      <p:bldP spid="9241" grpId="0" animBg="1"/>
      <p:bldP spid="9242" grpId="0" animBg="1"/>
      <p:bldP spid="9244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92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26988" y="527050"/>
            <a:ext cx="4184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400" b="1" dirty="0">
                <a:latin typeface="Century" pitchFamily="18" charset="0"/>
              </a:rPr>
              <a:t>Fidelidad al Hospedero</a:t>
            </a:r>
          </a:p>
        </p:txBody>
      </p:sp>
      <p:pic>
        <p:nvPicPr>
          <p:cNvPr id="9220" name="Picture 24" descr="MCj0246163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7471">
            <a:off x="427038" y="3551238"/>
            <a:ext cx="149066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7" descr="esquem plantit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3559175"/>
            <a:ext cx="801687" cy="16510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  <p:pic>
        <p:nvPicPr>
          <p:cNvPr id="9222" name="Picture 21" descr="MCNA01535_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3830638"/>
            <a:ext cx="852488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9" descr="MCNA01581_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213" y="3884613"/>
            <a:ext cx="48418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342900" y="5627688"/>
            <a:ext cx="8370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b="1" dirty="0"/>
              <a:t>          A                                  B                              C                                 D</a:t>
            </a:r>
          </a:p>
        </p:txBody>
      </p:sp>
      <p:sp>
        <p:nvSpPr>
          <p:cNvPr id="12297" name="AutoShape 16"/>
          <p:cNvSpPr>
            <a:spLocks noChangeArrowheads="1"/>
          </p:cNvSpPr>
          <p:nvPr/>
        </p:nvSpPr>
        <p:spPr bwMode="auto">
          <a:xfrm>
            <a:off x="4851400" y="188640"/>
            <a:ext cx="2565400" cy="1350962"/>
          </a:xfrm>
          <a:prstGeom prst="cloudCallout">
            <a:avLst>
              <a:gd name="adj1" fmla="val -52500"/>
              <a:gd name="adj2" fmla="val 78593"/>
            </a:avLst>
          </a:prstGeom>
          <a:noFill/>
          <a:ln w="349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s-EC"/>
          </a:p>
        </p:txBody>
      </p:sp>
      <p:sp>
        <p:nvSpPr>
          <p:cNvPr id="12299" name="Oval 18"/>
          <p:cNvSpPr>
            <a:spLocks noChangeArrowheads="1"/>
          </p:cNvSpPr>
          <p:nvPr/>
        </p:nvSpPr>
        <p:spPr bwMode="auto">
          <a:xfrm>
            <a:off x="7721600" y="3243263"/>
            <a:ext cx="90488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0" name="Oval 19"/>
          <p:cNvSpPr>
            <a:spLocks noChangeArrowheads="1"/>
          </p:cNvSpPr>
          <p:nvPr/>
        </p:nvSpPr>
        <p:spPr bwMode="auto">
          <a:xfrm>
            <a:off x="7900988" y="3243263"/>
            <a:ext cx="90487" cy="4445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1" name="Oval 20"/>
          <p:cNvSpPr>
            <a:spLocks noChangeArrowheads="1"/>
          </p:cNvSpPr>
          <p:nvPr/>
        </p:nvSpPr>
        <p:spPr bwMode="auto">
          <a:xfrm>
            <a:off x="7766050" y="355917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2" name="Oval 21"/>
          <p:cNvSpPr>
            <a:spLocks noChangeArrowheads="1"/>
          </p:cNvSpPr>
          <p:nvPr/>
        </p:nvSpPr>
        <p:spPr bwMode="auto">
          <a:xfrm>
            <a:off x="7900988" y="3378200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3" name="Oval 22"/>
          <p:cNvSpPr>
            <a:spLocks noChangeArrowheads="1"/>
          </p:cNvSpPr>
          <p:nvPr/>
        </p:nvSpPr>
        <p:spPr bwMode="auto">
          <a:xfrm>
            <a:off x="7947025" y="3559175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4" name="Oval 23"/>
          <p:cNvSpPr>
            <a:spLocks noChangeArrowheads="1"/>
          </p:cNvSpPr>
          <p:nvPr/>
        </p:nvSpPr>
        <p:spPr bwMode="auto">
          <a:xfrm>
            <a:off x="7496175" y="3333750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5" name="Oval 24"/>
          <p:cNvSpPr>
            <a:spLocks noChangeArrowheads="1"/>
          </p:cNvSpPr>
          <p:nvPr/>
        </p:nvSpPr>
        <p:spPr bwMode="auto">
          <a:xfrm>
            <a:off x="7631113" y="3513138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6" name="Oval 25"/>
          <p:cNvSpPr>
            <a:spLocks noChangeArrowheads="1"/>
          </p:cNvSpPr>
          <p:nvPr/>
        </p:nvSpPr>
        <p:spPr bwMode="auto">
          <a:xfrm>
            <a:off x="7812088" y="3424238"/>
            <a:ext cx="90487" cy="46037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7" name="Oval 26"/>
          <p:cNvSpPr>
            <a:spLocks noChangeArrowheads="1"/>
          </p:cNvSpPr>
          <p:nvPr/>
        </p:nvSpPr>
        <p:spPr bwMode="auto">
          <a:xfrm>
            <a:off x="8035925" y="3378200"/>
            <a:ext cx="90488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8" name="Oval 27"/>
          <p:cNvSpPr>
            <a:spLocks noChangeArrowheads="1"/>
          </p:cNvSpPr>
          <p:nvPr/>
        </p:nvSpPr>
        <p:spPr bwMode="auto">
          <a:xfrm>
            <a:off x="7675563" y="3378200"/>
            <a:ext cx="90487" cy="46038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12309" name="Rectangle 28"/>
          <p:cNvSpPr>
            <a:spLocks noChangeArrowheads="1"/>
          </p:cNvSpPr>
          <p:nvPr/>
        </p:nvSpPr>
        <p:spPr bwMode="auto">
          <a:xfrm>
            <a:off x="7316788" y="3698875"/>
            <a:ext cx="904875" cy="1800225"/>
          </a:xfrm>
          <a:prstGeom prst="rect">
            <a:avLst/>
          </a:prstGeom>
          <a:noFill/>
          <a:ln w="730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C"/>
          </a:p>
        </p:txBody>
      </p:sp>
      <p:sp>
        <p:nvSpPr>
          <p:cNvPr id="9238" name="Text Box 25"/>
          <p:cNvSpPr txBox="1">
            <a:spLocks noChangeArrowheads="1"/>
          </p:cNvSpPr>
          <p:nvPr/>
        </p:nvSpPr>
        <p:spPr bwMode="auto">
          <a:xfrm>
            <a:off x="26988" y="22225"/>
            <a:ext cx="1749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2000" b="1"/>
              <a:t>HIPOTESIS II</a:t>
            </a:r>
          </a:p>
        </p:txBody>
      </p:sp>
      <p:pic>
        <p:nvPicPr>
          <p:cNvPr id="10265" name="Picture 25" descr="gusa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5461000" y="404664"/>
            <a:ext cx="1289050" cy="11761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9" descr="polila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6" t="17554" r="26431"/>
          <a:stretch>
            <a:fillRect/>
          </a:stretch>
        </p:blipFill>
        <p:spPr bwMode="auto">
          <a:xfrm>
            <a:off x="3995936" y="1916832"/>
            <a:ext cx="864096" cy="105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8587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12297" grpId="0" animBg="1"/>
      <p:bldP spid="12299" grpId="0" animBg="1"/>
      <p:bldP spid="12300" grpId="0" animBg="1"/>
      <p:bldP spid="12301" grpId="0" animBg="1"/>
      <p:bldP spid="12302" grpId="0" animBg="1"/>
      <p:bldP spid="12303" grpId="0" animBg="1"/>
      <p:bldP spid="12304" grpId="0" animBg="1"/>
      <p:bldP spid="12305" grpId="0" animBg="1"/>
      <p:bldP spid="12306" grpId="0" animBg="1"/>
      <p:bldP spid="12307" grpId="0" animBg="1"/>
      <p:bldP spid="12308" grpId="0" animBg="1"/>
      <p:bldP spid="1230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OMPU\Pictures\Mix_quito\P10908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3999" cy="615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Título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116632"/>
            <a:ext cx="822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2000" b="1" dirty="0"/>
              <a:t>Búsqueda de hospedero en</a:t>
            </a:r>
            <a:r>
              <a:rPr lang="es-ES" sz="2000" b="1" i="1" dirty="0"/>
              <a:t> </a:t>
            </a:r>
            <a:r>
              <a:rPr lang="es-ES" sz="2000" b="1" i="1" dirty="0" smtClean="0"/>
              <a:t>Delia </a:t>
            </a:r>
            <a:r>
              <a:rPr lang="es-ES" sz="2000" b="1" i="1" dirty="0" err="1" smtClean="0"/>
              <a:t>platura</a:t>
            </a:r>
            <a:r>
              <a:rPr lang="es-ES" sz="2000" b="1" i="1" dirty="0" smtClean="0"/>
              <a:t> </a:t>
            </a:r>
            <a:r>
              <a:rPr lang="es-ES" sz="2000" b="1" dirty="0" smtClean="0"/>
              <a:t>(mosca de la semilla)  en </a:t>
            </a:r>
            <a:r>
              <a:rPr lang="es-ES" sz="2000" b="1" dirty="0" err="1" smtClean="0"/>
              <a:t>en</a:t>
            </a:r>
            <a:r>
              <a:rPr lang="es-ES" sz="2000" b="1" dirty="0" smtClean="0"/>
              <a:t> campos de brócoli y </a:t>
            </a:r>
            <a:r>
              <a:rPr lang="es-ES" sz="2000" b="1" dirty="0" err="1" smtClean="0"/>
              <a:t>Lupinus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mutabilis</a:t>
            </a:r>
            <a:endParaRPr lang="es-ES" sz="20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1008112" cy="1650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27 CuadroTexto"/>
          <p:cNvSpPr txBox="1">
            <a:spLocks noChangeArrowheads="1"/>
          </p:cNvSpPr>
          <p:nvPr/>
        </p:nvSpPr>
        <p:spPr bwMode="auto">
          <a:xfrm>
            <a:off x="1547664" y="1844824"/>
            <a:ext cx="820738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11500" b="1" dirty="0">
                <a:solidFill>
                  <a:srgbClr val="FF0000"/>
                </a:solidFill>
                <a:latin typeface="Bodoni MT" pitchFamily="18" charset="0"/>
                <a:cs typeface="Raavi" pitchFamily="2" charset="0"/>
              </a:rPr>
              <a:t>?</a:t>
            </a:r>
          </a:p>
        </p:txBody>
      </p:sp>
      <p:sp>
        <p:nvSpPr>
          <p:cNvPr id="8" name="5 CuadroTexto"/>
          <p:cNvSpPr txBox="1">
            <a:spLocks noChangeArrowheads="1"/>
          </p:cNvSpPr>
          <p:nvPr/>
        </p:nvSpPr>
        <p:spPr bwMode="auto">
          <a:xfrm>
            <a:off x="827584" y="5301208"/>
            <a:ext cx="7689850" cy="1196975"/>
          </a:xfrm>
          <a:prstGeom prst="rect">
            <a:avLst/>
          </a:prstGeom>
          <a:solidFill>
            <a:schemeClr val="tx1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2400" dirty="0">
                <a:solidFill>
                  <a:srgbClr val="FFFF66"/>
                </a:solidFill>
              </a:rPr>
              <a:t>¿ La preferencia de oviposición de </a:t>
            </a:r>
            <a:r>
              <a:rPr lang="es-ES" sz="2400" dirty="0" smtClean="0">
                <a:solidFill>
                  <a:srgbClr val="FFFF66"/>
                </a:solidFill>
              </a:rPr>
              <a:t>la mosca de la semilla esta </a:t>
            </a:r>
            <a:r>
              <a:rPr lang="es-ES" sz="2400" dirty="0">
                <a:solidFill>
                  <a:srgbClr val="FFFF66"/>
                </a:solidFill>
              </a:rPr>
              <a:t>relacionada al desempeño mostrado por sus larvas </a:t>
            </a:r>
            <a:r>
              <a:rPr lang="es-ES" sz="2400" dirty="0" smtClean="0">
                <a:solidFill>
                  <a:srgbClr val="FFFF66"/>
                </a:solidFill>
              </a:rPr>
              <a:t>en brócoli y (</a:t>
            </a:r>
            <a:r>
              <a:rPr lang="es-ES" sz="2400" i="1" dirty="0" smtClean="0">
                <a:solidFill>
                  <a:srgbClr val="FFFF66"/>
                </a:solidFill>
              </a:rPr>
              <a:t>L. </a:t>
            </a:r>
            <a:r>
              <a:rPr lang="es-ES" sz="2400" i="1" dirty="0" err="1" smtClean="0">
                <a:solidFill>
                  <a:srgbClr val="FFFF66"/>
                </a:solidFill>
              </a:rPr>
              <a:t>mutabilis</a:t>
            </a:r>
            <a:r>
              <a:rPr lang="es-ES" sz="2400" dirty="0" smtClean="0">
                <a:solidFill>
                  <a:srgbClr val="FFFF66"/>
                </a:solidFill>
              </a:rPr>
              <a:t>)? </a:t>
            </a:r>
            <a:endParaRPr lang="es-ES" sz="2400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64" y="116632"/>
            <a:ext cx="388654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arcador de contenido"/>
          <p:cNvSpPr txBox="1">
            <a:spLocks noGrp="1"/>
          </p:cNvSpPr>
          <p:nvPr>
            <p:ph idx="1"/>
          </p:nvPr>
        </p:nvSpPr>
        <p:spPr>
          <a:xfrm>
            <a:off x="251520" y="188640"/>
            <a:ext cx="4834880" cy="745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s-EC" sz="2800" b="1" i="1" dirty="0" smtClean="0"/>
              <a:t>Descripción del sistema:</a:t>
            </a:r>
          </a:p>
          <a:p>
            <a:pPr marL="0" indent="0" algn="ctr">
              <a:buNone/>
            </a:pPr>
            <a:r>
              <a:rPr lang="es-EC" sz="2800" b="1" i="1" dirty="0" err="1" smtClean="0"/>
              <a:t>Lupinus</a:t>
            </a:r>
            <a:r>
              <a:rPr lang="es-EC" sz="2800" b="1" i="1" dirty="0" smtClean="0"/>
              <a:t> </a:t>
            </a:r>
            <a:r>
              <a:rPr lang="es-EC" sz="2800" b="1" i="1" dirty="0" err="1" smtClean="0"/>
              <a:t>mutabilis</a:t>
            </a:r>
            <a:r>
              <a:rPr lang="es-EC" sz="2800" b="1" dirty="0" smtClean="0"/>
              <a:t> </a:t>
            </a:r>
            <a:r>
              <a:rPr lang="es-EC" sz="2800" b="1" dirty="0" err="1" smtClean="0"/>
              <a:t>Sweet</a:t>
            </a:r>
            <a:r>
              <a:rPr lang="es-EC" sz="2800" b="1" dirty="0" smtClean="0"/>
              <a:t>  (chocho)</a:t>
            </a:r>
          </a:p>
          <a:p>
            <a:pPr marL="0" indent="0" algn="ctr">
              <a:buNone/>
            </a:pPr>
            <a:endParaRPr lang="es-EC" sz="2400" dirty="0"/>
          </a:p>
          <a:p>
            <a:pPr marL="285750" indent="-285750" algn="just">
              <a:buFontTx/>
              <a:buChar char="-"/>
            </a:pPr>
            <a:r>
              <a:rPr lang="es-EC" sz="2400" dirty="0" smtClean="0"/>
              <a:t>Importancia económica</a:t>
            </a:r>
          </a:p>
          <a:p>
            <a:pPr marL="285750" indent="-285750" algn="just">
              <a:buFontTx/>
              <a:buChar char="-"/>
            </a:pPr>
            <a:r>
              <a:rPr lang="es-EC" sz="2400" dirty="0" smtClean="0"/>
              <a:t>Valor nutritivo</a:t>
            </a:r>
          </a:p>
          <a:p>
            <a:pPr marL="285750" indent="-285750" algn="just">
              <a:buFontTx/>
              <a:buChar char="-"/>
            </a:pPr>
            <a:r>
              <a:rPr lang="es-EC" sz="2400" dirty="0" smtClean="0"/>
              <a:t>Sierra Ecuatoriana idónea para su cultivo.</a:t>
            </a:r>
          </a:p>
          <a:p>
            <a:pPr marL="285750" indent="-285750" algn="just">
              <a:buFontTx/>
              <a:buChar char="-"/>
            </a:pPr>
            <a:r>
              <a:rPr lang="es-EC" sz="2400" dirty="0" smtClean="0"/>
              <a:t>Provincias de Cotopaxi y Chimborazo &gt; superficie cultivada</a:t>
            </a:r>
          </a:p>
          <a:p>
            <a:pPr marL="285750" indent="-285750" algn="just">
              <a:buFontTx/>
              <a:buChar char="-"/>
            </a:pPr>
            <a:r>
              <a:rPr lang="es-EC" sz="2400" dirty="0" smtClean="0"/>
              <a:t>Variedad  </a:t>
            </a:r>
            <a:r>
              <a:rPr lang="es-EC" sz="2400" i="1" dirty="0" smtClean="0"/>
              <a:t>L. </a:t>
            </a:r>
            <a:r>
              <a:rPr lang="es-EC" sz="2400" i="1" dirty="0" err="1" smtClean="0"/>
              <a:t>mutabilis</a:t>
            </a:r>
            <a:r>
              <a:rPr lang="es-EC" sz="2400" i="1" dirty="0" smtClean="0"/>
              <a:t> </a:t>
            </a:r>
            <a:r>
              <a:rPr lang="es-EC" sz="2400" dirty="0" smtClean="0"/>
              <a:t>INIAP-Andino 450.</a:t>
            </a:r>
          </a:p>
          <a:p>
            <a:pPr marL="285750" indent="-285750" algn="just">
              <a:buFontTx/>
              <a:buChar char="-"/>
            </a:pPr>
            <a:endParaRPr lang="es-EC" sz="2400" dirty="0" smtClean="0"/>
          </a:p>
          <a:p>
            <a:pPr algn="just"/>
            <a:endParaRPr lang="es-EC" sz="2400" i="1" dirty="0"/>
          </a:p>
          <a:p>
            <a:pPr algn="just"/>
            <a:endParaRPr lang="es-EC" sz="2400" dirty="0"/>
          </a:p>
          <a:p>
            <a:pPr algn="just"/>
            <a:endParaRPr lang="es-EC" sz="2400" dirty="0" smtClean="0"/>
          </a:p>
          <a:p>
            <a:pPr algn="just"/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97390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7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60648"/>
            <a:ext cx="1451091" cy="2380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95121" y="188640"/>
            <a:ext cx="5184991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i="1" dirty="0" smtClean="0"/>
              <a:t>Delia </a:t>
            </a:r>
            <a:r>
              <a:rPr lang="es-EC" b="1" i="1" dirty="0" err="1" smtClean="0"/>
              <a:t>platura</a:t>
            </a:r>
            <a:endParaRPr lang="es-EC" b="1" i="1" dirty="0" smtClean="0"/>
          </a:p>
          <a:p>
            <a:endParaRPr lang="es-EC" sz="2000" i="1" dirty="0" smtClean="0"/>
          </a:p>
          <a:p>
            <a:pPr marL="342900" indent="-342900">
              <a:buFontTx/>
              <a:buChar char="-"/>
            </a:pPr>
            <a:r>
              <a:rPr lang="es-EC" sz="2000" dirty="0" smtClean="0"/>
              <a:t>Plaga cosmopolita que se la encuentra atacando diferentes plantas cultivables</a:t>
            </a:r>
          </a:p>
          <a:p>
            <a:endParaRPr lang="es-EC" sz="2000" dirty="0" smtClean="0"/>
          </a:p>
          <a:p>
            <a:pPr marL="285750" indent="-285750">
              <a:buFontTx/>
              <a:buChar char="-"/>
            </a:pPr>
            <a:r>
              <a:rPr lang="es-EC" sz="2000" dirty="0" smtClean="0"/>
              <a:t>Causa perdidas de hasta el 56% de plántulas de </a:t>
            </a:r>
            <a:r>
              <a:rPr lang="es-EC" sz="2000" i="1" dirty="0" smtClean="0"/>
              <a:t>L. </a:t>
            </a:r>
            <a:r>
              <a:rPr lang="es-EC" sz="2000" i="1" dirty="0" err="1" smtClean="0"/>
              <a:t>mutabilis</a:t>
            </a:r>
            <a:r>
              <a:rPr lang="es-EC" sz="2000" dirty="0" smtClean="0"/>
              <a:t> al inicio de su crecimiento  principalmente en las provincia de Cotopaxi-Ecuador (Lomas y col. 2012)</a:t>
            </a:r>
          </a:p>
          <a:p>
            <a:endParaRPr lang="es-EC" sz="2000" dirty="0" smtClean="0"/>
          </a:p>
          <a:p>
            <a:pPr marL="285750" indent="-285750">
              <a:buFontTx/>
              <a:buChar char="-"/>
            </a:pPr>
            <a:r>
              <a:rPr lang="es-EC" sz="2000" dirty="0" smtClean="0"/>
              <a:t>También se la encuentra en grandes densidades en plantaciones de brócoli para exportación.</a:t>
            </a:r>
          </a:p>
          <a:p>
            <a:endParaRPr lang="es-EC" sz="2000" dirty="0" smtClean="0"/>
          </a:p>
          <a:p>
            <a:pPr marL="342900" indent="-342900">
              <a:buFontTx/>
              <a:buChar char="-"/>
            </a:pPr>
            <a:r>
              <a:rPr lang="es-EC" sz="2000" dirty="0" err="1" smtClean="0"/>
              <a:t>Transplante</a:t>
            </a:r>
            <a:r>
              <a:rPr lang="es-EC" sz="2000" dirty="0" smtClean="0"/>
              <a:t> del </a:t>
            </a:r>
            <a:r>
              <a:rPr lang="es-EC" sz="2000" dirty="0" err="1" smtClean="0"/>
              <a:t>brocoli</a:t>
            </a:r>
            <a:r>
              <a:rPr lang="es-EC" sz="2000" dirty="0" smtClean="0"/>
              <a:t> y todas sus etapas de crecimiento  en incluso en el rastrojo después de la cosecha.</a:t>
            </a:r>
          </a:p>
          <a:p>
            <a:pPr marL="342900" indent="-342900">
              <a:buFontTx/>
              <a:buChar char="-"/>
            </a:pPr>
            <a:endParaRPr lang="es-EC" sz="2000" dirty="0" smtClean="0"/>
          </a:p>
          <a:p>
            <a:pPr marL="342900" indent="-342900">
              <a:buFontTx/>
              <a:buChar char="-"/>
            </a:pPr>
            <a:r>
              <a:rPr lang="es-EC" sz="2000" dirty="0" smtClean="0"/>
              <a:t>Rastrojo que es muchas veces es llevado y utilizado como abono o para </a:t>
            </a:r>
            <a:r>
              <a:rPr lang="es-EC" sz="2000" dirty="0" err="1" smtClean="0"/>
              <a:t>alimentacion</a:t>
            </a:r>
            <a:r>
              <a:rPr lang="es-EC" sz="2000" dirty="0" smtClean="0"/>
              <a:t> del ganado por el agricultor. </a:t>
            </a:r>
          </a:p>
          <a:p>
            <a:endParaRPr lang="es-EC" b="1" dirty="0"/>
          </a:p>
        </p:txBody>
      </p:sp>
      <p:pic>
        <p:nvPicPr>
          <p:cNvPr id="6" name="3 Marcador de contenid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08920"/>
            <a:ext cx="3456384" cy="3764521"/>
          </a:xfrm>
          <a:prstGeom prst="rect">
            <a:avLst/>
          </a:prstGeom>
        </p:spPr>
      </p:pic>
      <p:sp>
        <p:nvSpPr>
          <p:cNvPr id="7" name="6 Elipse"/>
          <p:cNvSpPr/>
          <p:nvPr/>
        </p:nvSpPr>
        <p:spPr>
          <a:xfrm>
            <a:off x="6444208" y="3984796"/>
            <a:ext cx="720080" cy="6683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118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11560" y="1052736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/>
              <a:t>Objetivos</a:t>
            </a:r>
          </a:p>
          <a:p>
            <a:endParaRPr lang="es-EC" sz="2800" dirty="0" smtClean="0"/>
          </a:p>
          <a:p>
            <a:r>
              <a:rPr lang="es-EC" sz="2800" dirty="0" smtClean="0"/>
              <a:t>Determinar la preferencia de </a:t>
            </a:r>
            <a:r>
              <a:rPr lang="es-EC" sz="2800" i="1" dirty="0" smtClean="0"/>
              <a:t>D. </a:t>
            </a:r>
            <a:r>
              <a:rPr lang="es-EC" sz="2800" i="1" dirty="0" err="1" smtClean="0"/>
              <a:t>platura</a:t>
            </a:r>
            <a:r>
              <a:rPr lang="es-EC" sz="2800" i="1" dirty="0" smtClean="0"/>
              <a:t> </a:t>
            </a:r>
            <a:r>
              <a:rPr lang="es-EC" sz="2800" dirty="0" smtClean="0"/>
              <a:t>por un hospedero (</a:t>
            </a:r>
            <a:r>
              <a:rPr lang="es-EC" sz="2800" i="1" dirty="0" err="1" smtClean="0"/>
              <a:t>Lupinus</a:t>
            </a:r>
            <a:r>
              <a:rPr lang="es-EC" sz="2800" i="1" dirty="0" smtClean="0"/>
              <a:t> </a:t>
            </a:r>
            <a:r>
              <a:rPr lang="es-EC" sz="2800" i="1" dirty="0" err="1" smtClean="0"/>
              <a:t>mutabilis</a:t>
            </a:r>
            <a:r>
              <a:rPr lang="es-EC" sz="2800" i="1" dirty="0" smtClean="0"/>
              <a:t>, </a:t>
            </a:r>
            <a:r>
              <a:rPr lang="es-EC" sz="2800" dirty="0" smtClean="0"/>
              <a:t>brócoli)</a:t>
            </a:r>
          </a:p>
          <a:p>
            <a:endParaRPr lang="es-EC" sz="2800" dirty="0" smtClean="0"/>
          </a:p>
          <a:p>
            <a:r>
              <a:rPr lang="es-EC" sz="2800" dirty="0" smtClean="0"/>
              <a:t>Evaluar el desempeño de </a:t>
            </a:r>
            <a:r>
              <a:rPr lang="es-EC" sz="2800" i="1" dirty="0" smtClean="0"/>
              <a:t>D. </a:t>
            </a:r>
            <a:r>
              <a:rPr lang="es-EC" sz="2800" i="1" dirty="0" err="1" smtClean="0"/>
              <a:t>platura</a:t>
            </a:r>
            <a:r>
              <a:rPr lang="es-EC" sz="2800" i="1" dirty="0" smtClean="0"/>
              <a:t> </a:t>
            </a:r>
            <a:r>
              <a:rPr lang="es-EC" sz="2800" dirty="0" smtClean="0"/>
              <a:t>en </a:t>
            </a:r>
            <a:r>
              <a:rPr lang="es-EC" sz="2800" i="1" dirty="0" err="1"/>
              <a:t>Lupinus</a:t>
            </a:r>
            <a:r>
              <a:rPr lang="es-EC" sz="2800" i="1" dirty="0"/>
              <a:t> </a:t>
            </a:r>
            <a:r>
              <a:rPr lang="es-EC" sz="2800" i="1" dirty="0" err="1" smtClean="0"/>
              <a:t>mutabilis</a:t>
            </a:r>
            <a:r>
              <a:rPr lang="es-EC" sz="2800" i="1" dirty="0" smtClean="0"/>
              <a:t> </a:t>
            </a:r>
            <a:r>
              <a:rPr lang="es-EC" sz="2800" dirty="0" smtClean="0"/>
              <a:t>y</a:t>
            </a:r>
            <a:r>
              <a:rPr lang="es-EC" sz="2800" i="1" dirty="0" smtClean="0"/>
              <a:t> </a:t>
            </a:r>
            <a:r>
              <a:rPr lang="es-EC" sz="2800" dirty="0"/>
              <a:t>brócoli.</a:t>
            </a:r>
            <a:endParaRPr lang="es-EC" sz="2800" dirty="0" smtClean="0"/>
          </a:p>
          <a:p>
            <a:endParaRPr lang="es-EC" sz="2800" dirty="0"/>
          </a:p>
          <a:p>
            <a:r>
              <a:rPr lang="es-EC" sz="2800" dirty="0" smtClean="0"/>
              <a:t>Determinar si existe relación entre preferencia y desempeño de </a:t>
            </a:r>
            <a:r>
              <a:rPr lang="es-EC" sz="2800" i="1" dirty="0" smtClean="0"/>
              <a:t>D. </a:t>
            </a:r>
            <a:r>
              <a:rPr lang="es-EC" sz="2800" i="1" dirty="0" err="1" smtClean="0"/>
              <a:t>platura</a:t>
            </a:r>
            <a:r>
              <a:rPr lang="es-EC" sz="2800" i="1" dirty="0" smtClean="0"/>
              <a:t>. </a:t>
            </a:r>
            <a:endParaRPr lang="es-EC" sz="2800" dirty="0" smtClean="0"/>
          </a:p>
          <a:p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23515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75072"/>
            <a:ext cx="3312368" cy="248427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454" y="1257070"/>
            <a:ext cx="3471970" cy="260397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356992"/>
            <a:ext cx="2481740" cy="330898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-180528" y="170637"/>
            <a:ext cx="9073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a) CRIA MASAL DE </a:t>
            </a:r>
            <a:r>
              <a:rPr lang="en-GB" sz="2800" b="1" i="1" dirty="0" smtClean="0"/>
              <a:t>D. platura</a:t>
            </a:r>
            <a:r>
              <a:rPr lang="en-GB" sz="2800" b="1" dirty="0" smtClean="0"/>
              <a:t>: </a:t>
            </a:r>
            <a:r>
              <a:rPr lang="es-EC" sz="2800" b="1" dirty="0" smtClean="0"/>
              <a:t>Estación</a:t>
            </a:r>
            <a:r>
              <a:rPr lang="en-GB" sz="2800" b="1" dirty="0" smtClean="0"/>
              <a:t> Experimental Sta. Catalina (INIAP - Ecuador)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76745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0648"/>
            <a:ext cx="4032448" cy="302433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933056"/>
            <a:ext cx="3707904" cy="2780928"/>
          </a:xfrm>
          <a:prstGeom prst="rect">
            <a:avLst/>
          </a:prstGeom>
        </p:spPr>
      </p:pic>
      <p:pic>
        <p:nvPicPr>
          <p:cNvPr id="7170" name="Picture 2" descr="C:\Users\COMPU\Pictures\Crianza Delia\P10809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924944" cy="294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OMPU\Pictures\Mixto\P10901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357301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Dieta artificial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8577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63688" y="332656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 smtClean="0"/>
              <a:t>Pruebas</a:t>
            </a:r>
            <a:r>
              <a:rPr lang="en-GB" sz="4400" b="1" dirty="0" smtClean="0"/>
              <a:t> de </a:t>
            </a:r>
            <a:r>
              <a:rPr lang="en-GB" sz="4400" b="1" dirty="0" err="1" smtClean="0"/>
              <a:t>desempeño</a:t>
            </a:r>
            <a:endParaRPr lang="en-GB" sz="4400" b="1" dirty="0" smtClean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4000"/>
                    </a14:imgEffect>
                    <a14:imgEffect>
                      <a14:saturation sat="2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56" y="1844824"/>
            <a:ext cx="5778388" cy="4333791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2483768" y="4863307"/>
            <a:ext cx="13681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err="1" smtClean="0"/>
              <a:t>Dieta</a:t>
            </a:r>
            <a:endParaRPr lang="en-GB" sz="2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923928" y="4863307"/>
            <a:ext cx="18638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err="1" smtClean="0"/>
              <a:t>L.mutabilis</a:t>
            </a:r>
            <a:endParaRPr lang="en-GB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5940152" y="4863307"/>
            <a:ext cx="13681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err="1" smtClean="0"/>
              <a:t>Brocoli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79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427984" y="5085184"/>
            <a:ext cx="3024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 smtClean="0"/>
              <a:t>10 repeticiones/</a:t>
            </a:r>
          </a:p>
          <a:p>
            <a:r>
              <a:rPr lang="es-EC" sz="2800" dirty="0" smtClean="0"/>
              <a:t>    hospedero</a:t>
            </a:r>
            <a:endParaRPr lang="es-EC" sz="2800" dirty="0"/>
          </a:p>
        </p:txBody>
      </p:sp>
      <p:sp>
        <p:nvSpPr>
          <p:cNvPr id="3" name="2 Rectángulo"/>
          <p:cNvSpPr/>
          <p:nvPr/>
        </p:nvSpPr>
        <p:spPr>
          <a:xfrm>
            <a:off x="3535248" y="351402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C" dirty="0" smtClean="0"/>
              <a:t>20 huevos (Cría en dieta artificial)</a:t>
            </a:r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>
            <a:off x="3635896" y="40466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/>
              <a:t>Recipiente plástico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491880" y="13407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/>
              <a:t>50 gr Tierra esterilizada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67544" y="233958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Tres semillas de L. </a:t>
            </a:r>
            <a:r>
              <a:rPr lang="es-EC" sz="2000" dirty="0" err="1" smtClean="0"/>
              <a:t>mutabilis</a:t>
            </a:r>
            <a:endParaRPr lang="es-EC" sz="2000" dirty="0" smtClean="0"/>
          </a:p>
        </p:txBody>
      </p:sp>
      <p:sp>
        <p:nvSpPr>
          <p:cNvPr id="16" name="15 CuadroTexto"/>
          <p:cNvSpPr txBox="1"/>
          <p:nvPr/>
        </p:nvSpPr>
        <p:spPr>
          <a:xfrm>
            <a:off x="6876256" y="2123564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20 gr de brócoli</a:t>
            </a: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33056"/>
            <a:ext cx="3168352" cy="2376264"/>
          </a:xfrm>
          <a:prstGeom prst="rect">
            <a:avLst/>
          </a:prstGeom>
        </p:spPr>
      </p:pic>
      <p:sp>
        <p:nvSpPr>
          <p:cNvPr id="17" name="16 Flecha abajo"/>
          <p:cNvSpPr/>
          <p:nvPr/>
        </p:nvSpPr>
        <p:spPr>
          <a:xfrm>
            <a:off x="4499992" y="908720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0" name="19 Flecha abajo"/>
          <p:cNvSpPr/>
          <p:nvPr/>
        </p:nvSpPr>
        <p:spPr>
          <a:xfrm rot="19884716">
            <a:off x="6449233" y="1705832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20 Flecha abajo"/>
          <p:cNvSpPr/>
          <p:nvPr/>
        </p:nvSpPr>
        <p:spPr>
          <a:xfrm rot="1739751">
            <a:off x="3065463" y="1634431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22 Flecha abajo"/>
          <p:cNvSpPr/>
          <p:nvPr/>
        </p:nvSpPr>
        <p:spPr>
          <a:xfrm rot="12868198">
            <a:off x="6240511" y="2865263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4" name="23 Flecha abajo"/>
          <p:cNvSpPr/>
          <p:nvPr/>
        </p:nvSpPr>
        <p:spPr>
          <a:xfrm rot="7654236">
            <a:off x="2786708" y="2865262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25 Flecha abajo"/>
          <p:cNvSpPr/>
          <p:nvPr/>
        </p:nvSpPr>
        <p:spPr>
          <a:xfrm>
            <a:off x="5220072" y="4077072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0013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39552" y="260648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C" sz="2400" b="1" dirty="0"/>
              <a:t>Variables</a:t>
            </a:r>
            <a:r>
              <a:rPr lang="es-EC" sz="2400" b="1" dirty="0" smtClean="0"/>
              <a:t>:</a:t>
            </a:r>
          </a:p>
          <a:p>
            <a:endParaRPr lang="es-EC" sz="2400" dirty="0"/>
          </a:p>
          <a:p>
            <a:pPr marL="285750" indent="-285750">
              <a:buFontTx/>
              <a:buChar char="-"/>
            </a:pPr>
            <a:r>
              <a:rPr lang="es-EC" sz="2400" dirty="0" smtClean="0"/>
              <a:t>Número </a:t>
            </a:r>
            <a:r>
              <a:rPr lang="es-EC" sz="2400" dirty="0"/>
              <a:t>de </a:t>
            </a:r>
            <a:r>
              <a:rPr lang="es-EC" sz="2400" dirty="0" smtClean="0"/>
              <a:t>pupas</a:t>
            </a:r>
          </a:p>
          <a:p>
            <a:pPr marL="285750" indent="-285750">
              <a:buFontTx/>
              <a:buChar char="-"/>
            </a:pPr>
            <a:endParaRPr lang="es-EC" sz="2400" dirty="0"/>
          </a:p>
          <a:p>
            <a:endParaRPr lang="es-EC" sz="2400" dirty="0"/>
          </a:p>
          <a:p>
            <a:pPr marL="342900" indent="-342900">
              <a:buFontTx/>
              <a:buChar char="-"/>
            </a:pPr>
            <a:r>
              <a:rPr lang="es-EC" sz="2400" dirty="0" smtClean="0"/>
              <a:t>Peso </a:t>
            </a:r>
            <a:r>
              <a:rPr lang="es-EC" sz="2400" dirty="0"/>
              <a:t>de </a:t>
            </a:r>
            <a:r>
              <a:rPr lang="es-EC" sz="2400" dirty="0" smtClean="0"/>
              <a:t>pupas</a:t>
            </a:r>
          </a:p>
          <a:p>
            <a:endParaRPr lang="es-EC" sz="2400" dirty="0"/>
          </a:p>
          <a:p>
            <a:endParaRPr lang="es-EC" sz="2400" dirty="0" smtClean="0"/>
          </a:p>
          <a:p>
            <a:endParaRPr lang="es-EC" sz="2400" dirty="0"/>
          </a:p>
          <a:p>
            <a:r>
              <a:rPr lang="es-EC" sz="2400" dirty="0" smtClean="0"/>
              <a:t>- Área </a:t>
            </a:r>
            <a:r>
              <a:rPr lang="es-EC" sz="2400" dirty="0"/>
              <a:t>de </a:t>
            </a:r>
            <a:r>
              <a:rPr lang="es-EC" sz="2400" dirty="0" smtClean="0"/>
              <a:t>pupas</a:t>
            </a:r>
          </a:p>
          <a:p>
            <a:pPr marL="285750" indent="-285750">
              <a:buFontTx/>
              <a:buChar char="-"/>
            </a:pPr>
            <a:endParaRPr lang="es-EC" sz="2400" dirty="0" smtClean="0"/>
          </a:p>
          <a:p>
            <a:pPr marL="285750" indent="-285750">
              <a:buFontTx/>
              <a:buChar char="-"/>
            </a:pPr>
            <a:endParaRPr lang="es-EC" sz="2400" dirty="0"/>
          </a:p>
          <a:p>
            <a:pPr marL="285750" indent="-285750">
              <a:buFontTx/>
              <a:buChar char="-"/>
            </a:pPr>
            <a:endParaRPr lang="es-EC" sz="2400" dirty="0" smtClean="0"/>
          </a:p>
          <a:p>
            <a:pPr marL="285750" indent="-285750">
              <a:buFontTx/>
              <a:buChar char="-"/>
            </a:pPr>
            <a:endParaRPr lang="es-EC" sz="2400" dirty="0"/>
          </a:p>
          <a:p>
            <a:pPr marL="285750" indent="-285750">
              <a:buFontTx/>
              <a:buChar char="-"/>
            </a:pPr>
            <a:endParaRPr lang="es-EC" sz="2400" dirty="0"/>
          </a:p>
          <a:p>
            <a:r>
              <a:rPr lang="es-EC" sz="2400" dirty="0"/>
              <a:t>-Número de adultos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76672"/>
            <a:ext cx="1848464" cy="1386348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4347504" y="188640"/>
            <a:ext cx="800560" cy="1794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675" y="2636912"/>
            <a:ext cx="2559453" cy="1837556"/>
          </a:xfrm>
          <a:prstGeom prst="rect">
            <a:avLst/>
          </a:prstGeom>
        </p:spPr>
      </p:pic>
      <p:pic>
        <p:nvPicPr>
          <p:cNvPr id="10242" name="Picture 2" descr="C:\Users\COMPU\Pictures\Performance_AL\L_albus\24_03_2014\P1100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52936"/>
            <a:ext cx="211223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7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5157192"/>
            <a:ext cx="864096" cy="141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95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7704" y="2372687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/>
              <a:t>RESULTADOS</a:t>
            </a:r>
            <a:endParaRPr lang="es-EC" sz="7200" dirty="0"/>
          </a:p>
        </p:txBody>
      </p:sp>
    </p:spTree>
    <p:extLst>
      <p:ext uri="{BB962C8B-B14F-4D97-AF65-F5344CB8AC3E}">
        <p14:creationId xmlns:p14="http://schemas.microsoft.com/office/powerpoint/2010/main" val="114657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198720"/>
              </p:ext>
            </p:extLst>
          </p:nvPr>
        </p:nvGraphicFramePr>
        <p:xfrm>
          <a:off x="395536" y="404664"/>
          <a:ext cx="4032448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523345"/>
              </p:ext>
            </p:extLst>
          </p:nvPr>
        </p:nvGraphicFramePr>
        <p:xfrm>
          <a:off x="4644008" y="188640"/>
          <a:ext cx="4248472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942256"/>
              </p:ext>
            </p:extLst>
          </p:nvPr>
        </p:nvGraphicFramePr>
        <p:xfrm>
          <a:off x="539552" y="3861048"/>
          <a:ext cx="4230216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5 CuadroTexto"/>
          <p:cNvSpPr txBox="1"/>
          <p:nvPr/>
        </p:nvSpPr>
        <p:spPr>
          <a:xfrm rot="16200000">
            <a:off x="-1279420" y="76005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Número de Pupas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5413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9209107"/>
              </p:ext>
            </p:extLst>
          </p:nvPr>
        </p:nvGraphicFramePr>
        <p:xfrm>
          <a:off x="395536" y="404664"/>
          <a:ext cx="4032448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1423848"/>
              </p:ext>
            </p:extLst>
          </p:nvPr>
        </p:nvGraphicFramePr>
        <p:xfrm>
          <a:off x="4644008" y="188640"/>
          <a:ext cx="4248472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148149"/>
              </p:ext>
            </p:extLst>
          </p:nvPr>
        </p:nvGraphicFramePr>
        <p:xfrm>
          <a:off x="539552" y="3861048"/>
          <a:ext cx="4230216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351106"/>
              </p:ext>
            </p:extLst>
          </p:nvPr>
        </p:nvGraphicFramePr>
        <p:xfrm>
          <a:off x="4932040" y="3789040"/>
          <a:ext cx="3960440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5 CuadroTexto"/>
          <p:cNvSpPr txBox="1"/>
          <p:nvPr/>
        </p:nvSpPr>
        <p:spPr>
          <a:xfrm rot="16200000">
            <a:off x="-1279420" y="76005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Número de Pupas</a:t>
            </a:r>
            <a:endParaRPr lang="es-EC" dirty="0"/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2992470" y="3280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Peso  de Pupas</a:t>
            </a:r>
            <a:endParaRPr lang="es-EC" dirty="0"/>
          </a:p>
        </p:txBody>
      </p:sp>
      <p:sp>
        <p:nvSpPr>
          <p:cNvPr id="10" name="9 CuadroTexto"/>
          <p:cNvSpPr txBox="1"/>
          <p:nvPr/>
        </p:nvSpPr>
        <p:spPr>
          <a:xfrm>
            <a:off x="6660232" y="-459432"/>
            <a:ext cx="504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215924"/>
              </p:ext>
            </p:extLst>
          </p:nvPr>
        </p:nvGraphicFramePr>
        <p:xfrm>
          <a:off x="395536" y="404664"/>
          <a:ext cx="4032448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2076433"/>
              </p:ext>
            </p:extLst>
          </p:nvPr>
        </p:nvGraphicFramePr>
        <p:xfrm>
          <a:off x="4644008" y="188640"/>
          <a:ext cx="4248472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165041"/>
              </p:ext>
            </p:extLst>
          </p:nvPr>
        </p:nvGraphicFramePr>
        <p:xfrm>
          <a:off x="539552" y="3861048"/>
          <a:ext cx="4230216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5 CuadroTexto"/>
          <p:cNvSpPr txBox="1"/>
          <p:nvPr/>
        </p:nvSpPr>
        <p:spPr>
          <a:xfrm rot="16200000">
            <a:off x="-1279420" y="76005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Número de Pupas</a:t>
            </a:r>
            <a:endParaRPr lang="es-EC" dirty="0"/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2992470" y="3280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Peso  de Pupas</a:t>
            </a:r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 rot="16200000">
            <a:off x="-1111985" y="400041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Área  de Pupas</a:t>
            </a:r>
            <a:endParaRPr lang="es-EC" dirty="0"/>
          </a:p>
        </p:txBody>
      </p:sp>
      <p:sp>
        <p:nvSpPr>
          <p:cNvPr id="10" name="9 CuadroTexto"/>
          <p:cNvSpPr txBox="1"/>
          <p:nvPr/>
        </p:nvSpPr>
        <p:spPr>
          <a:xfrm>
            <a:off x="6660232" y="-459432"/>
            <a:ext cx="504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2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018879"/>
              </p:ext>
            </p:extLst>
          </p:nvPr>
        </p:nvGraphicFramePr>
        <p:xfrm>
          <a:off x="395536" y="404664"/>
          <a:ext cx="4032448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332580"/>
              </p:ext>
            </p:extLst>
          </p:nvPr>
        </p:nvGraphicFramePr>
        <p:xfrm>
          <a:off x="4644008" y="188640"/>
          <a:ext cx="4248472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597655"/>
              </p:ext>
            </p:extLst>
          </p:nvPr>
        </p:nvGraphicFramePr>
        <p:xfrm>
          <a:off x="539552" y="3861048"/>
          <a:ext cx="4230216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5 CuadroTexto"/>
          <p:cNvSpPr txBox="1"/>
          <p:nvPr/>
        </p:nvSpPr>
        <p:spPr>
          <a:xfrm rot="16200000">
            <a:off x="-1279420" y="76005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Número de Pupas</a:t>
            </a:r>
            <a:endParaRPr lang="es-EC" dirty="0"/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2992470" y="3280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Peso  de Pupas</a:t>
            </a:r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 rot="16200000">
            <a:off x="-1111985" y="400041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Área  de Pupas</a:t>
            </a:r>
            <a:endParaRPr lang="es-EC" dirty="0"/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3280502" y="421644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Número de Adultos</a:t>
            </a:r>
            <a:endParaRPr lang="es-EC" dirty="0"/>
          </a:p>
        </p:txBody>
      </p:sp>
      <p:sp>
        <p:nvSpPr>
          <p:cNvPr id="10" name="9 CuadroTexto"/>
          <p:cNvSpPr txBox="1"/>
          <p:nvPr/>
        </p:nvSpPr>
        <p:spPr>
          <a:xfrm>
            <a:off x="6660232" y="-459432"/>
            <a:ext cx="504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000" b="1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652120" y="61653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Prueba de t-</a:t>
            </a:r>
            <a:r>
              <a:rPr lang="es-EC" dirty="0" err="1" smtClean="0"/>
              <a:t>student</a:t>
            </a:r>
            <a:endParaRPr lang="es-EC" dirty="0"/>
          </a:p>
        </p:txBody>
      </p:sp>
      <p:graphicFrame>
        <p:nvGraphicFramePr>
          <p:cNvPr id="12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2614879"/>
              </p:ext>
            </p:extLst>
          </p:nvPr>
        </p:nvGraphicFramePr>
        <p:xfrm>
          <a:off x="4932040" y="3789040"/>
          <a:ext cx="4086200" cy="2379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9 CuadroTexto"/>
          <p:cNvSpPr txBox="1"/>
          <p:nvPr/>
        </p:nvSpPr>
        <p:spPr>
          <a:xfrm flipH="1" flipV="1">
            <a:off x="6660232" y="3501008"/>
            <a:ext cx="432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C" sz="4000" b="1" dirty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2132856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2400" dirty="0" smtClean="0"/>
              <a:t>Los resultados sugieren que </a:t>
            </a:r>
            <a:r>
              <a:rPr lang="es-EC" sz="2400" i="1" dirty="0" smtClean="0"/>
              <a:t>D. </a:t>
            </a:r>
            <a:r>
              <a:rPr lang="es-EC" sz="2400" i="1" dirty="0" err="1" smtClean="0"/>
              <a:t>platura</a:t>
            </a:r>
            <a:r>
              <a:rPr lang="es-EC" sz="2400" i="1" dirty="0" smtClean="0"/>
              <a:t> </a:t>
            </a:r>
            <a:r>
              <a:rPr lang="es-EC" sz="2400" dirty="0" smtClean="0"/>
              <a:t>tiene un mejor desarrollo (mayor peso de pupas y adultos emergidos) en </a:t>
            </a:r>
            <a:r>
              <a:rPr lang="es-EC" sz="2400" i="1" dirty="0" smtClean="0"/>
              <a:t>L. </a:t>
            </a:r>
            <a:r>
              <a:rPr lang="es-EC" sz="2400" i="1" dirty="0" err="1" smtClean="0"/>
              <a:t>mutabilis</a:t>
            </a:r>
            <a:endParaRPr lang="es-EC" sz="2400" i="1" dirty="0" smtClean="0"/>
          </a:p>
          <a:p>
            <a:pPr algn="just"/>
            <a:endParaRPr lang="es-EC" sz="2400" dirty="0"/>
          </a:p>
          <a:p>
            <a:pPr algn="just"/>
            <a:r>
              <a:rPr lang="es-EC" sz="2400" dirty="0" smtClean="0"/>
              <a:t>Por lo tanto se podría considerar que </a:t>
            </a:r>
            <a:r>
              <a:rPr lang="es-EC" sz="2400" i="1" dirty="0" smtClean="0"/>
              <a:t>L. </a:t>
            </a:r>
            <a:r>
              <a:rPr lang="es-EC" sz="2400" i="1" dirty="0" err="1" smtClean="0"/>
              <a:t>mutabilis</a:t>
            </a:r>
            <a:r>
              <a:rPr lang="es-EC" sz="2400" dirty="0" smtClean="0"/>
              <a:t> es un hospedero de buena calidad.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14514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51720" y="2393593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8000" dirty="0" smtClean="0"/>
              <a:t>Preferencia</a:t>
            </a:r>
            <a:endParaRPr lang="es-EC" sz="8000" dirty="0"/>
          </a:p>
        </p:txBody>
      </p:sp>
    </p:spTree>
    <p:extLst>
      <p:ext uri="{BB962C8B-B14F-4D97-AF65-F5344CB8AC3E}">
        <p14:creationId xmlns:p14="http://schemas.microsoft.com/office/powerpoint/2010/main" val="13355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476672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 err="1" smtClean="0"/>
              <a:t>Olfatometria</a:t>
            </a:r>
            <a:r>
              <a:rPr lang="es-EC" sz="2800" b="1" dirty="0" smtClean="0"/>
              <a:t>:  “</a:t>
            </a:r>
            <a:r>
              <a:rPr lang="es-EC" sz="2800" b="1" dirty="0" err="1" smtClean="0"/>
              <a:t>olfatometro</a:t>
            </a:r>
            <a:r>
              <a:rPr lang="es-EC" sz="2800" b="1" dirty="0" smtClean="0"/>
              <a:t>”</a:t>
            </a:r>
          </a:p>
          <a:p>
            <a:endParaRPr lang="es-EC" sz="2800" dirty="0"/>
          </a:p>
          <a:p>
            <a:r>
              <a:rPr lang="es-EC" sz="2800" dirty="0" smtClean="0"/>
              <a:t>Dispositivo que arrastra olores de diferentes estímulos que son censados por las hembras para luego poder elegir el olor que más le atrae.</a:t>
            </a:r>
            <a:endParaRPr lang="es-EC" sz="28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429000"/>
            <a:ext cx="4114602" cy="308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78" y="980728"/>
            <a:ext cx="6418858" cy="481414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707904" y="17934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Fluxómetro</a:t>
            </a:r>
            <a:endParaRPr lang="en-GB" dirty="0"/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4283968" y="548680"/>
            <a:ext cx="36004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7740352" y="3047949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Olfatómetro</a:t>
            </a:r>
            <a:endParaRPr lang="en-GB" dirty="0"/>
          </a:p>
        </p:txBody>
      </p:sp>
      <p:cxnSp>
        <p:nvCxnSpPr>
          <p:cNvPr id="8" name="7 Conector recto de flecha"/>
          <p:cNvCxnSpPr>
            <a:stCxn id="7" idx="1"/>
          </p:cNvCxnSpPr>
          <p:nvPr/>
        </p:nvCxnSpPr>
        <p:spPr>
          <a:xfrm flipH="1" flipV="1">
            <a:off x="5436096" y="3140968"/>
            <a:ext cx="2304256" cy="9164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004048" y="615601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Tubos</a:t>
            </a:r>
            <a:r>
              <a:rPr lang="en-GB" dirty="0" smtClean="0"/>
              <a:t> de </a:t>
            </a:r>
            <a:r>
              <a:rPr lang="es-EC" dirty="0" smtClean="0"/>
              <a:t>captura</a:t>
            </a:r>
            <a:endParaRPr lang="es-EC" dirty="0"/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5940152" y="4365104"/>
            <a:ext cx="432048" cy="1800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-108520" y="23488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Estímulos</a:t>
            </a:r>
            <a:endParaRPr lang="en-GB" dirty="0"/>
          </a:p>
        </p:txBody>
      </p:sp>
      <p:cxnSp>
        <p:nvCxnSpPr>
          <p:cNvPr id="16" name="15 Conector recto de flecha"/>
          <p:cNvCxnSpPr/>
          <p:nvPr/>
        </p:nvCxnSpPr>
        <p:spPr>
          <a:xfrm flipV="1">
            <a:off x="971600" y="2204864"/>
            <a:ext cx="1656184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6732240" y="476672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Manguera</a:t>
            </a:r>
            <a:r>
              <a:rPr lang="en-GB" dirty="0" smtClean="0"/>
              <a:t> de </a:t>
            </a:r>
            <a:r>
              <a:rPr lang="en-GB" dirty="0" err="1" smtClean="0"/>
              <a:t>conexión</a:t>
            </a:r>
            <a:endParaRPr lang="en-GB" dirty="0" smtClean="0"/>
          </a:p>
          <a:p>
            <a:r>
              <a:rPr lang="en-GB" dirty="0"/>
              <a:t>	</a:t>
            </a:r>
            <a:r>
              <a:rPr lang="en-GB" dirty="0" smtClean="0"/>
              <a:t> de </a:t>
            </a:r>
            <a:r>
              <a:rPr lang="en-GB" dirty="0" err="1" smtClean="0"/>
              <a:t>bomba</a:t>
            </a:r>
            <a:r>
              <a:rPr lang="en-GB" dirty="0" smtClean="0"/>
              <a:t> de	  </a:t>
            </a:r>
            <a:r>
              <a:rPr lang="en-GB" dirty="0" err="1" smtClean="0"/>
              <a:t>succión</a:t>
            </a:r>
            <a:r>
              <a:rPr lang="en-GB" dirty="0" smtClean="0"/>
              <a:t> </a:t>
            </a:r>
            <a:endParaRPr lang="en-GB" dirty="0"/>
          </a:p>
        </p:txBody>
      </p:sp>
      <p:cxnSp>
        <p:nvCxnSpPr>
          <p:cNvPr id="22" name="21 Conector recto de flecha"/>
          <p:cNvCxnSpPr/>
          <p:nvPr/>
        </p:nvCxnSpPr>
        <p:spPr>
          <a:xfrm flipH="1">
            <a:off x="5364088" y="764704"/>
            <a:ext cx="1368152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3419872" y="3068960"/>
            <a:ext cx="936104" cy="28083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2987824" y="58772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Arena</a:t>
            </a:r>
            <a:endParaRPr lang="en-GB" dirty="0"/>
          </a:p>
        </p:txBody>
      </p:sp>
      <p:sp>
        <p:nvSpPr>
          <p:cNvPr id="4" name="3 CuadroTexto"/>
          <p:cNvSpPr txBox="1"/>
          <p:nvPr/>
        </p:nvSpPr>
        <p:spPr>
          <a:xfrm>
            <a:off x="7380312" y="6165304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err="1" smtClean="0"/>
              <a:t>Vet</a:t>
            </a:r>
            <a:r>
              <a:rPr lang="es-EC" dirty="0"/>
              <a:t> </a:t>
            </a:r>
            <a:r>
              <a:rPr lang="es-EC" i="1" dirty="0" smtClean="0"/>
              <a:t>et al </a:t>
            </a:r>
            <a:r>
              <a:rPr lang="es-EC" dirty="0" smtClean="0"/>
              <a:t>1983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562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7" y="1016573"/>
            <a:ext cx="3408591" cy="255644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016732"/>
            <a:ext cx="3312368" cy="248427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32048" y="0"/>
            <a:ext cx="7524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 </a:t>
            </a:r>
            <a:r>
              <a:rPr lang="en-GB" sz="2400" b="1" dirty="0" err="1" smtClean="0"/>
              <a:t>Pruebas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preliminares</a:t>
            </a:r>
            <a:r>
              <a:rPr lang="en-GB" sz="2400" b="1" dirty="0" smtClean="0"/>
              <a:t> de olfatometría (</a:t>
            </a:r>
            <a:r>
              <a:rPr lang="en-GB" sz="2400" b="1" dirty="0" err="1" smtClean="0"/>
              <a:t>Preferencia</a:t>
            </a:r>
            <a:r>
              <a:rPr lang="en-GB" sz="2400" b="1" dirty="0" smtClean="0"/>
              <a:t>)</a:t>
            </a:r>
            <a:endParaRPr lang="en-GB" sz="2400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501008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4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836712"/>
            <a:ext cx="86409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dirty="0" smtClean="0"/>
              <a:t>Calibración:</a:t>
            </a:r>
          </a:p>
          <a:p>
            <a:endParaRPr lang="es-EC" sz="2000" dirty="0" smtClean="0"/>
          </a:p>
          <a:p>
            <a:pPr marL="342900" indent="-342900">
              <a:buAutoNum type="arabicParenR"/>
            </a:pPr>
            <a:r>
              <a:rPr lang="es-EC" sz="2000" dirty="0" smtClean="0"/>
              <a:t>Humo de cigarrillo, incienso (turbulencia)</a:t>
            </a:r>
          </a:p>
          <a:p>
            <a:pPr marL="342900" indent="-342900">
              <a:buAutoNum type="arabicParenR"/>
            </a:pPr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r>
              <a:rPr lang="es-EC" sz="2000" dirty="0"/>
              <a:t>2</a:t>
            </a:r>
            <a:r>
              <a:rPr lang="es-EC" sz="2000" dirty="0" smtClean="0"/>
              <a:t>) Pruebas con moscas: </a:t>
            </a:r>
          </a:p>
          <a:p>
            <a:r>
              <a:rPr lang="es-EC" sz="2000" dirty="0" smtClean="0"/>
              <a:t>				</a:t>
            </a:r>
          </a:p>
          <a:p>
            <a:r>
              <a:rPr lang="es-EC" sz="2000" dirty="0"/>
              <a:t>	</a:t>
            </a:r>
            <a:r>
              <a:rPr lang="es-EC" sz="2000" dirty="0" smtClean="0"/>
              <a:t>	flujo de aire (Fluxómetro) 2.5 l/min</a:t>
            </a:r>
          </a:p>
          <a:p>
            <a:r>
              <a:rPr lang="es-EC" sz="2000" dirty="0"/>
              <a:t>	</a:t>
            </a:r>
            <a:r>
              <a:rPr lang="es-EC" sz="2000" dirty="0" smtClean="0"/>
              <a:t>	</a:t>
            </a:r>
            <a:r>
              <a:rPr lang="es-EC" sz="2000" dirty="0"/>
              <a:t>Luz (aislar moscas)</a:t>
            </a:r>
          </a:p>
          <a:p>
            <a:r>
              <a:rPr lang="es-EC" sz="2000" dirty="0"/>
              <a:t>	</a:t>
            </a:r>
            <a:r>
              <a:rPr lang="es-EC" sz="2000" dirty="0" smtClean="0"/>
              <a:t>	movimiento de la mosca dentro del olfatómetro (1ra 	prueba 							FALLO!!)</a:t>
            </a:r>
          </a:p>
          <a:p>
            <a:endParaRPr lang="es-EC" sz="2000" dirty="0" smtClean="0"/>
          </a:p>
          <a:p>
            <a:pPr marL="342900" indent="-342900">
              <a:buAutoNum type="arabicParenR"/>
            </a:pPr>
            <a:endParaRPr lang="es-EC" sz="2000" dirty="0" smtClean="0"/>
          </a:p>
          <a:p>
            <a:endParaRPr lang="es-EC" sz="20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4624"/>
            <a:ext cx="2664296" cy="199822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44824"/>
            <a:ext cx="3312368" cy="2484276"/>
          </a:xfrm>
          <a:prstGeom prst="rect">
            <a:avLst/>
          </a:prstGeom>
        </p:spPr>
      </p:pic>
      <p:sp>
        <p:nvSpPr>
          <p:cNvPr id="6" name="5 Elipse"/>
          <p:cNvSpPr/>
          <p:nvPr/>
        </p:nvSpPr>
        <p:spPr>
          <a:xfrm>
            <a:off x="6156176" y="2060848"/>
            <a:ext cx="1368152" cy="15121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42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2204864"/>
            <a:ext cx="5832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600" dirty="0" smtClean="0"/>
              <a:t>VIDEO (Olfatometría)</a:t>
            </a:r>
            <a:endParaRPr lang="es-EC" sz="6600" dirty="0"/>
          </a:p>
        </p:txBody>
      </p:sp>
    </p:spTree>
    <p:extLst>
      <p:ext uri="{BB962C8B-B14F-4D97-AF65-F5344CB8AC3E}">
        <p14:creationId xmlns:p14="http://schemas.microsoft.com/office/powerpoint/2010/main" val="1315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57380"/>
              </p:ext>
            </p:extLst>
          </p:nvPr>
        </p:nvGraphicFramePr>
        <p:xfrm>
          <a:off x="539552" y="2780924"/>
          <a:ext cx="8136906" cy="3384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2638"/>
                <a:gridCol w="1570497"/>
                <a:gridCol w="1570497"/>
                <a:gridCol w="989290"/>
                <a:gridCol w="1570497"/>
                <a:gridCol w="1063487"/>
              </a:tblGrid>
              <a:tr h="67687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C" sz="2800" b="1" u="none" strike="noStrike" dirty="0">
                          <a:effectLst/>
                        </a:rPr>
                        <a:t>Olfatómetro</a:t>
                      </a:r>
                      <a:endParaRPr lang="es-EC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76876"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b="1" u="none" strike="noStrike" dirty="0">
                          <a:effectLst/>
                        </a:rPr>
                        <a:t>Cría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Nro. </a:t>
                      </a:r>
                      <a:r>
                        <a:rPr lang="es-EC" sz="2000" b="1" u="none" strike="noStrike" dirty="0">
                          <a:effectLst/>
                        </a:rPr>
                        <a:t>moscas adultas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Estímulo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Control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Repeticiones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Total moscas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6876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 smtClean="0">
                          <a:effectLst/>
                        </a:rPr>
                        <a:t>Chocho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 smtClean="0">
                          <a:effectLst/>
                        </a:rPr>
                        <a:t>12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 smtClean="0">
                          <a:effectLst/>
                        </a:rPr>
                        <a:t>Chocho (plántulas)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</a:rPr>
                        <a:t>Tierra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>
                          <a:effectLst/>
                        </a:rPr>
                        <a:t>6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6876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 smtClean="0">
                          <a:effectLst/>
                        </a:rPr>
                        <a:t>Brócoli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 smtClean="0">
                          <a:effectLst/>
                        </a:rPr>
                        <a:t>12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 smtClean="0">
                          <a:effectLst/>
                        </a:rPr>
                        <a:t>Brócoli (rastrojo)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>
                          <a:effectLst/>
                        </a:rPr>
                        <a:t>Vacío</a:t>
                      </a:r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>
                          <a:effectLst/>
                        </a:rPr>
                        <a:t>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6876"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Dieta</a:t>
                      </a:r>
                      <a:r>
                        <a:rPr lang="es-EC" sz="16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(Harris y col, 1980)</a:t>
                      </a:r>
                      <a:endParaRPr lang="es-EC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</a:rPr>
                        <a:t>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600" u="none" strike="noStrike" dirty="0">
                          <a:effectLst/>
                        </a:rPr>
                        <a:t> 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u="none" strike="noStrike" dirty="0">
                          <a:effectLst/>
                        </a:rPr>
                        <a:t>6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67544" y="980728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/>
              <a:t>T: 18˚C</a:t>
            </a:r>
          </a:p>
          <a:p>
            <a:r>
              <a:rPr lang="es-EC" sz="2000" b="1" dirty="0" smtClean="0"/>
              <a:t>Velocidad flujo aire: 2.5 l/min</a:t>
            </a:r>
          </a:p>
          <a:p>
            <a:r>
              <a:rPr lang="es-EC" sz="2000" b="1" dirty="0" smtClean="0"/>
              <a:t>1 hora de duración</a:t>
            </a:r>
          </a:p>
          <a:p>
            <a:r>
              <a:rPr lang="es-EC" sz="2000" b="1" dirty="0" smtClean="0"/>
              <a:t>Todo el material era cambiado y estímulos cambiados de posición</a:t>
            </a:r>
          </a:p>
          <a:p>
            <a:r>
              <a:rPr lang="es-EC" sz="2000" b="1" dirty="0" smtClean="0"/>
              <a:t>Hembras fertilizadas (pruebas de desempeño) </a:t>
            </a:r>
          </a:p>
          <a:p>
            <a:endParaRPr lang="es-EC" sz="2000" b="1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457200" y="413792"/>
            <a:ext cx="8229600" cy="11430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b="1" dirty="0" smtClean="0"/>
              <a:t>Inicio de pruebas de olfatometría (preferencia)</a:t>
            </a:r>
            <a:br>
              <a:rPr lang="es-EC" b="1" dirty="0" smtClean="0"/>
            </a:b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8079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7704" y="2372687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/>
              <a:t>RESULTADOS</a:t>
            </a:r>
            <a:endParaRPr lang="es-EC" sz="7200" dirty="0"/>
          </a:p>
        </p:txBody>
      </p:sp>
    </p:spTree>
    <p:extLst>
      <p:ext uri="{BB962C8B-B14F-4D97-AF65-F5344CB8AC3E}">
        <p14:creationId xmlns:p14="http://schemas.microsoft.com/office/powerpoint/2010/main" val="33026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90718"/>
            <a:ext cx="6840760" cy="5130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674707"/>
              </p:ext>
            </p:extLst>
          </p:nvPr>
        </p:nvGraphicFramePr>
        <p:xfrm>
          <a:off x="1259632" y="1484784"/>
          <a:ext cx="669674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CuadroTexto"/>
          <p:cNvSpPr txBox="1"/>
          <p:nvPr/>
        </p:nvSpPr>
        <p:spPr>
          <a:xfrm rot="16200000">
            <a:off x="-289161" y="3555274"/>
            <a:ext cx="229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/>
              <a:t>Número de individuos</a:t>
            </a:r>
            <a:endParaRPr lang="es-EC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211960" y="6093296"/>
            <a:ext cx="110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/>
              <a:t>Estímulos</a:t>
            </a:r>
            <a:endParaRPr lang="es-EC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467544" y="6165304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Prueba </a:t>
            </a:r>
            <a:r>
              <a:rPr lang="es-EC" dirty="0" err="1" smtClean="0"/>
              <a:t>estadistica</a:t>
            </a:r>
            <a:r>
              <a:rPr lang="es-EC" dirty="0" smtClean="0"/>
              <a:t>: ANOVA de una vía</a:t>
            </a:r>
            <a:endParaRPr lang="es-EC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11560" y="18864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/>
              <a:t>Preferencia</a:t>
            </a:r>
            <a:r>
              <a:rPr lang="en-GB" sz="2800" b="1" dirty="0" smtClean="0"/>
              <a:t> de D. platura </a:t>
            </a:r>
            <a:r>
              <a:rPr lang="en-GB" sz="2800" b="1" dirty="0" err="1" smtClean="0"/>
              <a:t>criada</a:t>
            </a:r>
            <a:r>
              <a:rPr lang="en-GB" sz="2800" b="1" dirty="0" smtClean="0"/>
              <a:t> en</a:t>
            </a:r>
            <a:r>
              <a:rPr lang="en-GB" sz="2800" b="1" i="1" dirty="0" smtClean="0"/>
              <a:t> L. mutabilis</a:t>
            </a:r>
            <a:r>
              <a:rPr lang="en-GB" sz="2800" b="1" dirty="0" smtClean="0"/>
              <a:t> 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7144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691276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97974" y="191683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*</a:t>
            </a:r>
          </a:p>
        </p:txBody>
      </p:sp>
      <p:graphicFrame>
        <p:nvGraphicFramePr>
          <p:cNvPr id="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671984"/>
              </p:ext>
            </p:extLst>
          </p:nvPr>
        </p:nvGraphicFramePr>
        <p:xfrm>
          <a:off x="1043608" y="1628800"/>
          <a:ext cx="691276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 rot="16200000">
            <a:off x="-289161" y="3555274"/>
            <a:ext cx="229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/>
              <a:t>Número de individuos</a:t>
            </a:r>
            <a:endParaRPr lang="es-EC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211960" y="6093296"/>
            <a:ext cx="110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/>
              <a:t>Estímulos</a:t>
            </a:r>
            <a:endParaRPr lang="es-EC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67544" y="6165304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Prueba </a:t>
            </a:r>
            <a:r>
              <a:rPr lang="es-EC" dirty="0" err="1" smtClean="0"/>
              <a:t>estadistica</a:t>
            </a:r>
            <a:r>
              <a:rPr lang="es-EC" dirty="0" smtClean="0"/>
              <a:t>: ANOVA de una vía</a:t>
            </a:r>
            <a:endParaRPr lang="es-EC" dirty="0"/>
          </a:p>
        </p:txBody>
      </p:sp>
      <p:sp>
        <p:nvSpPr>
          <p:cNvPr id="3" name="2 CuadroTexto"/>
          <p:cNvSpPr txBox="1"/>
          <p:nvPr/>
        </p:nvSpPr>
        <p:spPr>
          <a:xfrm>
            <a:off x="2051720" y="1700808"/>
            <a:ext cx="72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400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400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1560" y="18864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/>
              <a:t>Preferencia</a:t>
            </a:r>
            <a:r>
              <a:rPr lang="en-GB" sz="2800" b="1" dirty="0" smtClean="0"/>
              <a:t> de D. platura </a:t>
            </a:r>
            <a:r>
              <a:rPr lang="en-GB" sz="2800" b="1" dirty="0" err="1" smtClean="0"/>
              <a:t>criada</a:t>
            </a:r>
            <a:r>
              <a:rPr lang="en-GB" sz="2800" b="1" dirty="0" smtClean="0"/>
              <a:t> en </a:t>
            </a:r>
            <a:r>
              <a:rPr lang="en-GB" sz="2800" b="1" dirty="0" err="1" smtClean="0"/>
              <a:t>Brócoli</a:t>
            </a:r>
            <a:r>
              <a:rPr lang="en-GB" sz="2800" b="1" dirty="0" smtClean="0"/>
              <a:t> 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0307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112474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/>
          </a:p>
        </p:txBody>
      </p:sp>
      <p:sp>
        <p:nvSpPr>
          <p:cNvPr id="3" name="2 CuadroTexto"/>
          <p:cNvSpPr txBox="1"/>
          <p:nvPr/>
        </p:nvSpPr>
        <p:spPr>
          <a:xfrm>
            <a:off x="755576" y="141277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2400" dirty="0" smtClean="0"/>
              <a:t>Los resultados sugieren que </a:t>
            </a:r>
            <a:r>
              <a:rPr lang="es-EC" sz="2400" i="1" dirty="0" smtClean="0"/>
              <a:t>D. </a:t>
            </a:r>
            <a:r>
              <a:rPr lang="es-EC" sz="2400" i="1" dirty="0" err="1" smtClean="0"/>
              <a:t>platura</a:t>
            </a:r>
            <a:r>
              <a:rPr lang="es-EC" sz="2400" i="1" dirty="0" smtClean="0"/>
              <a:t> </a:t>
            </a:r>
            <a:r>
              <a:rPr lang="es-EC" sz="2400" dirty="0" smtClean="0"/>
              <a:t>no muestra una preferencia  por L. </a:t>
            </a:r>
            <a:r>
              <a:rPr lang="es-EC" sz="2400" dirty="0" err="1" smtClean="0"/>
              <a:t>mutabilis</a:t>
            </a:r>
            <a:r>
              <a:rPr lang="es-EC" sz="2400" dirty="0" smtClean="0"/>
              <a:t>. Este patrón se revierte cuando es criada en brócoli, hospedero que es preferido por D. </a:t>
            </a:r>
            <a:r>
              <a:rPr lang="es-EC" sz="2400" dirty="0" err="1" smtClean="0"/>
              <a:t>platura</a:t>
            </a:r>
            <a:r>
              <a:rPr lang="es-EC" sz="2400" dirty="0" smtClean="0"/>
              <a:t>.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82488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552274"/>
              </p:ext>
            </p:extLst>
          </p:nvPr>
        </p:nvGraphicFramePr>
        <p:xfrm>
          <a:off x="611560" y="332656"/>
          <a:ext cx="331236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516996"/>
              </p:ext>
            </p:extLst>
          </p:nvPr>
        </p:nvGraphicFramePr>
        <p:xfrm>
          <a:off x="683568" y="3356992"/>
          <a:ext cx="410445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331640" y="3501008"/>
            <a:ext cx="427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400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400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195736" y="3573016"/>
            <a:ext cx="831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/>
              <a:t>Brócoli</a:t>
            </a:r>
            <a:endParaRPr lang="es-EC" dirty="0"/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735839"/>
              </p:ext>
            </p:extLst>
          </p:nvPr>
        </p:nvGraphicFramePr>
        <p:xfrm>
          <a:off x="4798029" y="471387"/>
          <a:ext cx="4032448" cy="202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6814253" y="-459432"/>
            <a:ext cx="478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8829279"/>
              </p:ext>
            </p:extLst>
          </p:nvPr>
        </p:nvGraphicFramePr>
        <p:xfrm>
          <a:off x="5086061" y="4023145"/>
          <a:ext cx="3878427" cy="1852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9 CuadroTexto"/>
          <p:cNvSpPr txBox="1"/>
          <p:nvPr/>
        </p:nvSpPr>
        <p:spPr>
          <a:xfrm flipH="1" flipV="1">
            <a:off x="6814253" y="3501007"/>
            <a:ext cx="4100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C" sz="4000" b="1" dirty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</a:rPr>
              <a:t> </a:t>
            </a:r>
            <a:r>
              <a:rPr lang="es-EC" sz="4000" b="1" dirty="0" smtClean="0">
                <a:solidFill>
                  <a:srgbClr val="FF0000"/>
                </a:solidFill>
                <a:latin typeface="Calibri"/>
                <a:cs typeface="Calibri"/>
              </a:rPr>
              <a:t>*</a:t>
            </a:r>
            <a:endParaRPr lang="es-EC" sz="4000" b="1" dirty="0">
              <a:solidFill>
                <a:srgbClr val="FF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652120" y="6926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Peso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681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980728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/>
              <a:t>Conclusiones:</a:t>
            </a:r>
          </a:p>
          <a:p>
            <a:pPr marL="285750" indent="-285750">
              <a:buFontTx/>
              <a:buChar char="-"/>
            </a:pPr>
            <a:endParaRPr lang="es-EC" sz="2400" dirty="0" smtClean="0"/>
          </a:p>
          <a:p>
            <a:pPr marL="285750" indent="-285750">
              <a:buFontTx/>
              <a:buChar char="-"/>
            </a:pPr>
            <a:r>
              <a:rPr lang="es-EC" sz="2400" dirty="0" smtClean="0"/>
              <a:t>En el caso de </a:t>
            </a:r>
            <a:r>
              <a:rPr lang="es-EC" sz="2400" i="1" dirty="0" smtClean="0"/>
              <a:t>D. </a:t>
            </a:r>
            <a:r>
              <a:rPr lang="es-EC" sz="2400" i="1" dirty="0" err="1" smtClean="0"/>
              <a:t>platura</a:t>
            </a:r>
            <a:r>
              <a:rPr lang="es-EC" sz="2400" i="1" dirty="0" smtClean="0"/>
              <a:t> </a:t>
            </a:r>
            <a:r>
              <a:rPr lang="es-EC" sz="2400" dirty="0" smtClean="0"/>
              <a:t>no se encontró esta elija al hospedero optimo (L. </a:t>
            </a:r>
            <a:r>
              <a:rPr lang="es-EC" sz="2400" dirty="0" err="1" smtClean="0"/>
              <a:t>mutabilis</a:t>
            </a:r>
            <a:r>
              <a:rPr lang="es-EC" sz="2400" dirty="0" smtClean="0"/>
              <a:t>) para el desarrollo de su progenie.</a:t>
            </a:r>
          </a:p>
          <a:p>
            <a:pPr marL="285750" indent="-285750">
              <a:buFontTx/>
              <a:buChar char="-"/>
            </a:pPr>
            <a:endParaRPr lang="es-EC" sz="2400" dirty="0" smtClean="0"/>
          </a:p>
          <a:p>
            <a:pPr marL="285750" indent="-285750">
              <a:buFontTx/>
              <a:buChar char="-"/>
            </a:pPr>
            <a:r>
              <a:rPr lang="es-EC" sz="2400" i="1" dirty="0" smtClean="0"/>
              <a:t>D. </a:t>
            </a:r>
            <a:r>
              <a:rPr lang="es-EC" sz="2400" i="1" dirty="0" err="1" smtClean="0"/>
              <a:t>platura</a:t>
            </a:r>
            <a:r>
              <a:rPr lang="es-EC" sz="2400" i="1" dirty="0" smtClean="0"/>
              <a:t> </a:t>
            </a:r>
            <a:r>
              <a:rPr lang="es-EC" sz="2400" dirty="0" smtClean="0"/>
              <a:t> mostró fidelidad al hospedero al ser criada en Brócoli. </a:t>
            </a:r>
          </a:p>
          <a:p>
            <a:pPr marL="285750" indent="-285750">
              <a:buFontTx/>
              <a:buChar char="-"/>
            </a:pPr>
            <a:endParaRPr lang="es-EC" sz="2400" dirty="0" smtClean="0"/>
          </a:p>
        </p:txBody>
      </p:sp>
    </p:spTree>
    <p:extLst>
      <p:ext uri="{BB962C8B-B14F-4D97-AF65-F5344CB8AC3E}">
        <p14:creationId xmlns:p14="http://schemas.microsoft.com/office/powerpoint/2010/main" val="1085698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692696"/>
            <a:ext cx="80648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/>
              <a:t>Agradecimientos:</a:t>
            </a:r>
          </a:p>
          <a:p>
            <a:endParaRPr lang="es-EC" sz="2400" dirty="0" smtClean="0"/>
          </a:p>
          <a:p>
            <a:pPr marL="285750" indent="-285750">
              <a:buFontTx/>
              <a:buChar char="-"/>
            </a:pPr>
            <a:r>
              <a:rPr lang="es-EC" sz="2400" dirty="0" smtClean="0"/>
              <a:t>A todos los integrantes del PRONALEG-GA, por su ayuda y compañía.</a:t>
            </a:r>
          </a:p>
          <a:p>
            <a:pPr marL="285750" indent="-285750">
              <a:buFontTx/>
              <a:buChar char="-"/>
            </a:pPr>
            <a:r>
              <a:rPr lang="es-EC" sz="2400" dirty="0" smtClean="0"/>
              <a:t>A Diego Mina y </a:t>
            </a:r>
            <a:r>
              <a:rPr lang="es-EC" sz="2400" dirty="0" err="1" smtClean="0"/>
              <a:t>Servio</a:t>
            </a:r>
            <a:r>
              <a:rPr lang="es-EC" sz="2400" dirty="0" smtClean="0"/>
              <a:t> Samaniego, por su ayuda durante las pruebas preliminares de olfatometría, pruebas finales de olfatometría y cría de </a:t>
            </a:r>
            <a:r>
              <a:rPr lang="es-EC" sz="2400" i="1" dirty="0" smtClean="0"/>
              <a:t>D. </a:t>
            </a:r>
            <a:r>
              <a:rPr lang="es-EC" sz="2400" i="1" dirty="0" err="1" smtClean="0"/>
              <a:t>platura</a:t>
            </a:r>
            <a:r>
              <a:rPr lang="es-EC" sz="2400" i="1" dirty="0" smtClean="0"/>
              <a:t>.</a:t>
            </a:r>
          </a:p>
          <a:p>
            <a:pPr marL="285750" indent="-285750">
              <a:buFontTx/>
              <a:buChar char="-"/>
            </a:pPr>
            <a:endParaRPr lang="es-EC" sz="2400" dirty="0" smtClean="0"/>
          </a:p>
          <a:p>
            <a:pPr marL="285750" indent="-285750">
              <a:buFontTx/>
              <a:buChar char="-"/>
            </a:pPr>
            <a:r>
              <a:rPr lang="es-EC" sz="2400" dirty="0" smtClean="0"/>
              <a:t>A la fundación </a:t>
            </a:r>
            <a:r>
              <a:rPr lang="es-EC" sz="2400" dirty="0" err="1" smtClean="0"/>
              <a:t>MckNight</a:t>
            </a:r>
            <a:r>
              <a:rPr lang="es-EC" sz="2400" dirty="0" smtClean="0"/>
              <a:t> por el financiamiento de la beca.</a:t>
            </a:r>
          </a:p>
          <a:p>
            <a:pPr marL="285750" indent="-285750">
              <a:buFontTx/>
              <a:buChar char="-"/>
            </a:pPr>
            <a:endParaRPr lang="es-EC" sz="2400" dirty="0" smtClean="0"/>
          </a:p>
          <a:p>
            <a:pPr marL="285750" indent="-285750">
              <a:buFontTx/>
              <a:buChar char="-"/>
            </a:pPr>
            <a:r>
              <a:rPr lang="es-EC" sz="2400" dirty="0" smtClean="0"/>
              <a:t>Al Dr. </a:t>
            </a:r>
            <a:r>
              <a:rPr lang="es-EC" sz="2400" dirty="0" err="1" smtClean="0"/>
              <a:t>Clifford</a:t>
            </a:r>
            <a:r>
              <a:rPr lang="es-EC" sz="2400" dirty="0" smtClean="0"/>
              <a:t> </a:t>
            </a:r>
            <a:r>
              <a:rPr lang="es-EC" sz="2400" dirty="0" err="1" smtClean="0"/>
              <a:t>Keil</a:t>
            </a:r>
            <a:r>
              <a:rPr lang="es-EC" sz="2400" dirty="0" smtClean="0"/>
              <a:t> de la PUCE y al Dr. Timothy </a:t>
            </a:r>
            <a:r>
              <a:rPr lang="es-EC" sz="2400" dirty="0" err="1" smtClean="0"/>
              <a:t>Chancellor</a:t>
            </a:r>
            <a:r>
              <a:rPr lang="es-EC" sz="2400" dirty="0" smtClean="0"/>
              <a:t> de la Universidad de Greenwich, quienes guiaron la mayor parte de los experimentos.</a:t>
            </a:r>
          </a:p>
          <a:p>
            <a:pPr marL="285750" indent="-285750">
              <a:buFontTx/>
              <a:buChar char="-"/>
            </a:pPr>
            <a:r>
              <a:rPr lang="es-EC" sz="2400" dirty="0" smtClean="0"/>
              <a:t>A Daniela y Javier.</a:t>
            </a:r>
          </a:p>
        </p:txBody>
      </p:sp>
    </p:spTree>
    <p:extLst>
      <p:ext uri="{BB962C8B-B14F-4D97-AF65-F5344CB8AC3E}">
        <p14:creationId xmlns:p14="http://schemas.microsoft.com/office/powerpoint/2010/main" val="36204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6871</TotalTime>
  <Words>1039</Words>
  <Application>Microsoft Office PowerPoint</Application>
  <PresentationFormat>Presentación en pantalla (4:3)</PresentationFormat>
  <Paragraphs>215</Paragraphs>
  <Slides>39</Slides>
  <Notes>6</Notes>
  <HiddenSlides>1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2" baseType="lpstr">
      <vt:lpstr>Tema de Office</vt:lpstr>
      <vt:lpstr>Diseño predeterminado</vt:lpstr>
      <vt:lpstr>Gráfico</vt:lpstr>
      <vt:lpstr>Presentación de PowerPoint</vt:lpstr>
      <vt:lpstr>Plaga: concepto antropocéntrico</vt:lpstr>
      <vt:lpstr>Presentación de PowerPoint</vt:lpstr>
      <vt:lpstr>Presentación de PowerPoint</vt:lpstr>
      <vt:lpstr>Presentación de PowerPoint</vt:lpstr>
      <vt:lpstr>DESARROLLO EN EL HOSPEDERO (Desempeño)</vt:lpstr>
      <vt:lpstr>Presentación de PowerPoint</vt:lpstr>
      <vt:lpstr>Presentación de PowerPoint</vt:lpstr>
      <vt:lpstr>Presentación de PowerPoint</vt:lpstr>
      <vt:lpstr>Presentación de PowerPoint</vt:lpstr>
      <vt:lpstr>Búsqueda de hospedero en Delia platura (mosca de la semilla)  en en campos de brócoli y Lupinus mutabilis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PGuerra</dc:creator>
  <cp:lastModifiedBy>PATTY</cp:lastModifiedBy>
  <cp:revision>176</cp:revision>
  <dcterms:created xsi:type="dcterms:W3CDTF">2014-02-07T02:29:55Z</dcterms:created>
  <dcterms:modified xsi:type="dcterms:W3CDTF">2014-08-15T20:57:44Z</dcterms:modified>
</cp:coreProperties>
</file>