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9144000" cy="6858000"/>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b="def" i="def"/>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b="def" i="def"/>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b="def" i="def"/>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b="def" i="def"/>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p:nvPr>
            <p:ph type="sldImg"/>
          </p:nvPr>
        </p:nvSpPr>
        <p:spPr>
          <a:xfrm>
            <a:off x="1143000" y="685800"/>
            <a:ext cx="4572000" cy="3429000"/>
          </a:xfrm>
          <a:prstGeom prst="rect">
            <a:avLst/>
          </a:prstGeom>
        </p:spPr>
        <p:txBody>
          <a:bodyPr/>
          <a:lstStyle/>
          <a:p>
            <a:pPr lvl="0"/>
          </a:p>
        </p:txBody>
      </p:sp>
      <p:sp>
        <p:nvSpPr>
          <p:cNvPr id="47" name="Shape 4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iapositiva de título">
    <p:spTree>
      <p:nvGrpSpPr>
        <p:cNvPr id="1" name=""/>
        <p:cNvGrpSpPr/>
        <p:nvPr/>
      </p:nvGrpSpPr>
      <p:grpSpPr>
        <a:xfrm>
          <a:off x="0" y="0"/>
          <a:ext cx="0" cy="0"/>
          <a:chOff x="0" y="0"/>
          <a:chExt cx="0" cy="0"/>
        </a:xfrm>
      </p:grpSpPr>
      <p:sp>
        <p:nvSpPr>
          <p:cNvPr id="6" name="Shape 6"/>
          <p:cNvSpPr/>
          <p:nvPr>
            <p:ph type="title"/>
          </p:nvPr>
        </p:nvSpPr>
        <p:spPr>
          <a:xfrm>
            <a:off x="685800" y="1844675"/>
            <a:ext cx="7772400" cy="2041525"/>
          </a:xfrm>
          <a:prstGeom prst="rect">
            <a:avLst/>
          </a:prstGeom>
        </p:spPr>
        <p:txBody>
          <a:bodyPr/>
          <a:lstStyle/>
          <a:p>
            <a:pPr lvl="0">
              <a:defRPr sz="1800"/>
            </a:pPr>
            <a:r>
              <a:rPr sz="4400"/>
              <a:t>Haga clic para modificar el estilo de título del patrón</a:t>
            </a:r>
          </a:p>
        </p:txBody>
      </p:sp>
      <p:sp>
        <p:nvSpPr>
          <p:cNvPr id="7" name="Shape 7"/>
          <p:cNvSpPr/>
          <p:nvPr>
            <p:ph type="body" idx="1"/>
          </p:nvPr>
        </p:nvSpPr>
        <p:spPr>
          <a:xfrm>
            <a:off x="1371600" y="3886200"/>
            <a:ext cx="6400800" cy="2971800"/>
          </a:xfrm>
          <a:prstGeom prst="rect">
            <a:avLst/>
          </a:prstGeom>
        </p:spPr>
        <p:txBody>
          <a:bodyPr/>
          <a:lstStyle>
            <a:lvl1pPr marL="0" indent="0" algn="ctr">
              <a:buSzTx/>
              <a:buFontTx/>
              <a:buNone/>
              <a:defRPr>
                <a:solidFill>
                  <a:srgbClr val="888888"/>
                </a:solidFill>
              </a:defRPr>
            </a:lvl1pPr>
          </a:lstStyle>
          <a:p>
            <a:pPr lvl="0">
              <a:defRPr sz="1800">
                <a:solidFill>
                  <a:srgbClr val="000000"/>
                </a:solidFill>
              </a:defRPr>
            </a:pPr>
            <a:r>
              <a:rPr sz="3200">
                <a:solidFill>
                  <a:srgbClr val="888888"/>
                </a:solidFill>
              </a:rPr>
              <a:t>Haga clic para modificar el estilo de subtítulo del patrón</a:t>
            </a:r>
          </a:p>
        </p:txBody>
      </p:sp>
      <p:sp>
        <p:nvSpPr>
          <p:cNvPr id="8" name="Shape 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ítulo y objeto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z="1800"/>
            </a:pPr>
            <a:r>
              <a:rPr sz="4400"/>
              <a:t>Haga clic para modificar el estilo de título del patrón</a:t>
            </a:r>
          </a:p>
        </p:txBody>
      </p:sp>
      <p:sp>
        <p:nvSpPr>
          <p:cNvPr id="11" name="Shape 11"/>
          <p:cNvSpPr/>
          <p:nvPr>
            <p:ph type="body" idx="1"/>
          </p:nvPr>
        </p:nvSpPr>
        <p:spPr>
          <a:prstGeom prst="rect">
            <a:avLst/>
          </a:prstGeom>
        </p:spPr>
        <p:txBody>
          <a:bodyPr/>
          <a:lstStyle/>
          <a:p>
            <a:pPr lvl="0">
              <a:defRPr sz="1800"/>
            </a:pPr>
            <a:r>
              <a:rPr sz="3200"/>
              <a:t>Haga clic para modificar el estilo de texto del patrón</a:t>
            </a:r>
            <a:endParaRPr sz="3200"/>
          </a:p>
          <a:p>
            <a:pPr lvl="1">
              <a:defRPr sz="1800"/>
            </a:pPr>
            <a:r>
              <a:rPr sz="3200"/>
              <a:t>Segundo nivel</a:t>
            </a:r>
            <a:endParaRPr sz="3200"/>
          </a:p>
          <a:p>
            <a:pPr lvl="2">
              <a:defRPr sz="1800"/>
            </a:pPr>
            <a:r>
              <a:rPr sz="3200"/>
              <a:t>Tercer nivel</a:t>
            </a:r>
            <a:endParaRPr sz="3200"/>
          </a:p>
          <a:p>
            <a:pPr lvl="3">
              <a:defRPr sz="1800"/>
            </a:pPr>
            <a:r>
              <a:rPr sz="3200"/>
              <a:t>Cuarto nivel</a:t>
            </a:r>
            <a:endParaRPr sz="3200"/>
          </a:p>
          <a:p>
            <a:pPr lvl="4">
              <a:defRPr sz="1800"/>
            </a:pPr>
            <a:r>
              <a:rPr sz="3200"/>
              <a:t>Quinto nivel</a:t>
            </a:r>
          </a:p>
        </p:txBody>
      </p:sp>
      <p:sp>
        <p:nvSpPr>
          <p:cNvPr id="12" name="Shape 1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Encabezado de sección">
    <p:spTree>
      <p:nvGrpSpPr>
        <p:cNvPr id="1" name=""/>
        <p:cNvGrpSpPr/>
        <p:nvPr/>
      </p:nvGrpSpPr>
      <p:grpSpPr>
        <a:xfrm>
          <a:off x="0" y="0"/>
          <a:ext cx="0" cy="0"/>
          <a:chOff x="0" y="0"/>
          <a:chExt cx="0" cy="0"/>
        </a:xfrm>
      </p:grpSpPr>
      <p:sp>
        <p:nvSpPr>
          <p:cNvPr id="14" name="Shape 14"/>
          <p:cNvSpPr/>
          <p:nvPr>
            <p:ph type="title"/>
          </p:nvPr>
        </p:nvSpPr>
        <p:spPr>
          <a:xfrm>
            <a:off x="722312" y="4406900"/>
            <a:ext cx="7772401" cy="1362075"/>
          </a:xfrm>
          <a:prstGeom prst="rect">
            <a:avLst/>
          </a:prstGeom>
        </p:spPr>
        <p:txBody>
          <a:bodyPr anchor="t"/>
          <a:lstStyle>
            <a:lvl1pPr algn="l">
              <a:defRPr b="1" cap="all" sz="4000"/>
            </a:lvl1pPr>
          </a:lstStyle>
          <a:p>
            <a:pPr lvl="0">
              <a:defRPr b="0" cap="none" sz="1800"/>
            </a:pPr>
            <a:r>
              <a:rPr b="1" cap="all" sz="4000"/>
              <a:t>Haga clic para modificar el estilo de título del patrón</a:t>
            </a:r>
          </a:p>
        </p:txBody>
      </p:sp>
      <p:sp>
        <p:nvSpPr>
          <p:cNvPr id="15" name="Shape 15"/>
          <p:cNvSpPr/>
          <p:nvPr>
            <p:ph type="body"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stStyle>
          <a:p>
            <a:pPr lvl="0">
              <a:defRPr sz="1800">
                <a:solidFill>
                  <a:srgbClr val="000000"/>
                </a:solidFill>
              </a:defRPr>
            </a:pPr>
            <a:r>
              <a:rPr sz="2000">
                <a:solidFill>
                  <a:srgbClr val="888888"/>
                </a:solidFill>
              </a:rPr>
              <a:t>Haga clic para modificar el estilo de texto del patrón</a:t>
            </a:r>
          </a:p>
        </p:txBody>
      </p:sp>
      <p:sp>
        <p:nvSpPr>
          <p:cNvPr id="16" name="Shape 1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Dos objeto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z="1800"/>
            </a:pPr>
            <a:r>
              <a:rPr sz="4400"/>
              <a:t>Haga clic para modificar el estilo de título del patrón</a:t>
            </a:r>
          </a:p>
        </p:txBody>
      </p:sp>
      <p:sp>
        <p:nvSpPr>
          <p:cNvPr id="19" name="Shape 19"/>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sz="2800"/>
              <a:t>Haga clic para modificar el estilo de texto del patrón</a:t>
            </a:r>
            <a:endParaRPr sz="2800"/>
          </a:p>
          <a:p>
            <a:pPr lvl="1">
              <a:defRPr sz="1800"/>
            </a:pPr>
            <a:r>
              <a:rPr sz="2800"/>
              <a:t>Segundo nivel</a:t>
            </a:r>
            <a:endParaRPr sz="2800"/>
          </a:p>
          <a:p>
            <a:pPr lvl="2">
              <a:defRPr sz="1800"/>
            </a:pPr>
            <a:r>
              <a:rPr sz="2800"/>
              <a:t>Tercer nivel</a:t>
            </a:r>
            <a:endParaRPr sz="2800"/>
          </a:p>
          <a:p>
            <a:pPr lvl="3">
              <a:defRPr sz="1800"/>
            </a:pPr>
            <a:r>
              <a:rPr sz="2800"/>
              <a:t>Cuarto nivel</a:t>
            </a:r>
            <a:endParaRPr sz="2800"/>
          </a:p>
          <a:p>
            <a:pPr lvl="4">
              <a:defRPr sz="1800"/>
            </a:pPr>
            <a:r>
              <a:rPr sz="2800"/>
              <a:t>Quinto nivel</a:t>
            </a:r>
          </a:p>
        </p:txBody>
      </p:sp>
      <p:sp>
        <p:nvSpPr>
          <p:cNvPr id="20" name="Shape 2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ación">
    <p:spTree>
      <p:nvGrpSpPr>
        <p:cNvPr id="1" name=""/>
        <p:cNvGrpSpPr/>
        <p:nvPr/>
      </p:nvGrpSpPr>
      <p:grpSpPr>
        <a:xfrm>
          <a:off x="0" y="0"/>
          <a:ext cx="0" cy="0"/>
          <a:chOff x="0" y="0"/>
          <a:chExt cx="0" cy="0"/>
        </a:xfrm>
      </p:grpSpPr>
      <p:sp>
        <p:nvSpPr>
          <p:cNvPr id="22" name="Shape 22"/>
          <p:cNvSpPr/>
          <p:nvPr>
            <p:ph type="title"/>
          </p:nvPr>
        </p:nvSpPr>
        <p:spPr>
          <a:xfrm>
            <a:off x="457200" y="256810"/>
            <a:ext cx="8229600" cy="1178656"/>
          </a:xfrm>
          <a:prstGeom prst="rect">
            <a:avLst/>
          </a:prstGeom>
        </p:spPr>
        <p:txBody>
          <a:bodyPr/>
          <a:lstStyle/>
          <a:p>
            <a:pPr lvl="0">
              <a:defRPr sz="1800"/>
            </a:pPr>
            <a:r>
              <a:rPr sz="4400"/>
              <a:t>Haga clic para modificar el estilo de título del patrón</a:t>
            </a:r>
          </a:p>
        </p:txBody>
      </p:sp>
      <p:sp>
        <p:nvSpPr>
          <p:cNvPr id="23" name="Shape 23"/>
          <p:cNvSpPr/>
          <p:nvPr>
            <p:ph type="body" idx="1"/>
          </p:nvPr>
        </p:nvSpPr>
        <p:spPr>
          <a:xfrm>
            <a:off x="457200" y="1435465"/>
            <a:ext cx="4040188" cy="739410"/>
          </a:xfrm>
          <a:prstGeom prst="rect">
            <a:avLst/>
          </a:prstGeom>
        </p:spPr>
        <p:txBody>
          <a:bodyPr anchor="b"/>
          <a:lstStyle>
            <a:lvl1pPr marL="0" indent="0">
              <a:spcBef>
                <a:spcPts val="500"/>
              </a:spcBef>
              <a:buSzTx/>
              <a:buFontTx/>
              <a:buNone/>
              <a:defRPr b="1" sz="2400"/>
            </a:lvl1pPr>
          </a:lstStyle>
          <a:p>
            <a:pPr lvl="0">
              <a:defRPr b="0" sz="1800"/>
            </a:pPr>
            <a:r>
              <a:rPr b="1" sz="2400"/>
              <a:t>Haga clic para modificar el estilo de texto del patrón</a:t>
            </a:r>
          </a:p>
        </p:txBody>
      </p:sp>
      <p:sp>
        <p:nvSpPr>
          <p:cNvPr id="24" name="Shape 2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Sólo el título">
    <p:spTree>
      <p:nvGrpSpPr>
        <p:cNvPr id="1" name=""/>
        <p:cNvGrpSpPr/>
        <p:nvPr/>
      </p:nvGrpSpPr>
      <p:grpSpPr>
        <a:xfrm>
          <a:off x="0" y="0"/>
          <a:ext cx="0" cy="0"/>
          <a:chOff x="0" y="0"/>
          <a:chExt cx="0" cy="0"/>
        </a:xfrm>
      </p:grpSpPr>
      <p:sp>
        <p:nvSpPr>
          <p:cNvPr id="26" name="Shape 26"/>
          <p:cNvSpPr/>
          <p:nvPr>
            <p:ph type="title"/>
          </p:nvPr>
        </p:nvSpPr>
        <p:spPr>
          <a:prstGeom prst="rect">
            <a:avLst/>
          </a:prstGeom>
        </p:spPr>
        <p:txBody>
          <a:bodyPr/>
          <a:lstStyle/>
          <a:p>
            <a:pPr lvl="0">
              <a:defRPr sz="1800"/>
            </a:pPr>
            <a:r>
              <a:rPr sz="4400"/>
              <a:t>Haga clic para modificar el estilo de título del patrón</a:t>
            </a:r>
          </a:p>
        </p:txBody>
      </p:sp>
      <p:sp>
        <p:nvSpPr>
          <p:cNvPr id="27" name="Shape 2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En blanco">
    <p:spTree>
      <p:nvGrpSpPr>
        <p:cNvPr id="1" name=""/>
        <p:cNvGrpSpPr/>
        <p:nvPr/>
      </p:nvGrpSpPr>
      <p:grpSpPr>
        <a:xfrm>
          <a:off x="0" y="0"/>
          <a:ext cx="0" cy="0"/>
          <a:chOff x="0" y="0"/>
          <a:chExt cx="0" cy="0"/>
        </a:xfrm>
      </p:grpSpPr>
      <p:sp>
        <p:nvSpPr>
          <p:cNvPr id="29" name="Shape 29"/>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ido con título">
    <p:spTree>
      <p:nvGrpSpPr>
        <p:cNvPr id="1" name=""/>
        <p:cNvGrpSpPr/>
        <p:nvPr/>
      </p:nvGrpSpPr>
      <p:grpSpPr>
        <a:xfrm>
          <a:off x="0" y="0"/>
          <a:ext cx="0" cy="0"/>
          <a:chOff x="0" y="0"/>
          <a:chExt cx="0" cy="0"/>
        </a:xfrm>
      </p:grpSpPr>
      <p:sp>
        <p:nvSpPr>
          <p:cNvPr id="31" name="Shape 31"/>
          <p:cNvSpPr/>
          <p:nvPr>
            <p:ph type="title"/>
          </p:nvPr>
        </p:nvSpPr>
        <p:spPr>
          <a:xfrm>
            <a:off x="457200" y="0"/>
            <a:ext cx="3008314" cy="1435100"/>
          </a:xfrm>
          <a:prstGeom prst="rect">
            <a:avLst/>
          </a:prstGeom>
        </p:spPr>
        <p:txBody>
          <a:bodyPr anchor="b"/>
          <a:lstStyle>
            <a:lvl1pPr algn="l">
              <a:defRPr b="1" sz="2000"/>
            </a:lvl1pPr>
          </a:lstStyle>
          <a:p>
            <a:pPr lvl="0">
              <a:defRPr b="0" sz="1800"/>
            </a:pPr>
            <a:r>
              <a:rPr b="1" sz="2000"/>
              <a:t>Haga clic para modificar el estilo de título del patrón</a:t>
            </a:r>
          </a:p>
        </p:txBody>
      </p:sp>
      <p:sp>
        <p:nvSpPr>
          <p:cNvPr id="32" name="Shape 32"/>
          <p:cNvSpPr/>
          <p:nvPr>
            <p:ph type="body" idx="1"/>
          </p:nvPr>
        </p:nvSpPr>
        <p:spPr>
          <a:xfrm>
            <a:off x="3575050" y="273050"/>
            <a:ext cx="5111750" cy="6584950"/>
          </a:xfrm>
          <a:prstGeom prst="rect">
            <a:avLst/>
          </a:prstGeom>
        </p:spPr>
        <p:txBody>
          <a:bodyPr/>
          <a:lstStyle/>
          <a:p>
            <a:pPr lvl="0">
              <a:defRPr sz="1800"/>
            </a:pPr>
            <a:r>
              <a:rPr sz="3200"/>
              <a:t>Haga clic para modificar el estilo de texto del patrón</a:t>
            </a:r>
            <a:endParaRPr sz="3200"/>
          </a:p>
          <a:p>
            <a:pPr lvl="1">
              <a:defRPr sz="1800"/>
            </a:pPr>
            <a:r>
              <a:rPr sz="3200"/>
              <a:t>Segundo nivel</a:t>
            </a:r>
            <a:endParaRPr sz="3200"/>
          </a:p>
          <a:p>
            <a:pPr lvl="2">
              <a:defRPr sz="1800"/>
            </a:pPr>
            <a:r>
              <a:rPr sz="3200"/>
              <a:t>Tercer nivel</a:t>
            </a:r>
            <a:endParaRPr sz="3200"/>
          </a:p>
          <a:p>
            <a:pPr lvl="3">
              <a:defRPr sz="1800"/>
            </a:pPr>
            <a:r>
              <a:rPr sz="3200"/>
              <a:t>Cuarto nivel</a:t>
            </a:r>
            <a:endParaRPr sz="3200"/>
          </a:p>
          <a:p>
            <a:pPr lvl="4">
              <a:defRPr sz="1800"/>
            </a:pPr>
            <a:r>
              <a:rPr sz="3200"/>
              <a:t>Quinto nivel</a:t>
            </a:r>
          </a:p>
        </p:txBody>
      </p:sp>
      <p:sp>
        <p:nvSpPr>
          <p:cNvPr id="33" name="Shape 33"/>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Imagen con título">
    <p:spTree>
      <p:nvGrpSpPr>
        <p:cNvPr id="1" name=""/>
        <p:cNvGrpSpPr/>
        <p:nvPr/>
      </p:nvGrpSpPr>
      <p:grpSpPr>
        <a:xfrm>
          <a:off x="0" y="0"/>
          <a:ext cx="0" cy="0"/>
          <a:chOff x="0" y="0"/>
          <a:chExt cx="0" cy="0"/>
        </a:xfrm>
      </p:grpSpPr>
      <p:sp>
        <p:nvSpPr>
          <p:cNvPr id="35" name="Shape 35"/>
          <p:cNvSpPr/>
          <p:nvPr>
            <p:ph type="title"/>
          </p:nvPr>
        </p:nvSpPr>
        <p:spPr>
          <a:xfrm>
            <a:off x="1792288" y="4800600"/>
            <a:ext cx="5486401" cy="566738"/>
          </a:xfrm>
          <a:prstGeom prst="rect">
            <a:avLst/>
          </a:prstGeom>
        </p:spPr>
        <p:txBody>
          <a:bodyPr anchor="b"/>
          <a:lstStyle>
            <a:lvl1pPr algn="l">
              <a:defRPr b="1" sz="2000"/>
            </a:lvl1pPr>
          </a:lstStyle>
          <a:p>
            <a:pPr lvl="0">
              <a:defRPr b="0" sz="1800"/>
            </a:pPr>
            <a:r>
              <a:rPr b="1" sz="2000"/>
              <a:t>Haga clic para modificar el estilo de título del patrón</a:t>
            </a:r>
          </a:p>
        </p:txBody>
      </p:sp>
      <p:sp>
        <p:nvSpPr>
          <p:cNvPr id="36" name="Shape 36"/>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stStyle>
          <a:p>
            <a:pPr lvl="0">
              <a:defRPr sz="1800"/>
            </a:pPr>
            <a:r>
              <a:rPr sz="1400"/>
              <a:t>Haga clic para modificar el estilo de texto del patrón</a:t>
            </a:r>
          </a:p>
        </p:txBody>
      </p:sp>
      <p:sp>
        <p:nvSpPr>
          <p:cNvPr id="37" name="Shape 3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ítulo y texto vertical">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lvl="0">
              <a:defRPr sz="1800"/>
            </a:pPr>
            <a:r>
              <a:rPr sz="4400"/>
              <a:t>Haga clic para modificar el estilo de título del patrón</a:t>
            </a:r>
          </a:p>
        </p:txBody>
      </p:sp>
      <p:sp>
        <p:nvSpPr>
          <p:cNvPr id="40" name="Shape 40"/>
          <p:cNvSpPr/>
          <p:nvPr>
            <p:ph type="body" idx="1"/>
          </p:nvPr>
        </p:nvSpPr>
        <p:spPr>
          <a:prstGeom prst="rect">
            <a:avLst/>
          </a:prstGeom>
        </p:spPr>
        <p:txBody>
          <a:bodyPr/>
          <a:lstStyle/>
          <a:p>
            <a:pPr lvl="0">
              <a:defRPr sz="1800"/>
            </a:pPr>
            <a:r>
              <a:rPr sz="3200"/>
              <a:t>Haga clic para modificar el estilo de texto del patrón</a:t>
            </a:r>
            <a:endParaRPr sz="3200"/>
          </a:p>
          <a:p>
            <a:pPr lvl="1">
              <a:defRPr sz="1800"/>
            </a:pPr>
            <a:r>
              <a:rPr sz="3200"/>
              <a:t>Segundo nivel</a:t>
            </a:r>
            <a:endParaRPr sz="3200"/>
          </a:p>
          <a:p>
            <a:pPr lvl="2">
              <a:defRPr sz="1800"/>
            </a:pPr>
            <a:r>
              <a:rPr sz="3200"/>
              <a:t>Tercer nivel</a:t>
            </a:r>
            <a:endParaRPr sz="3200"/>
          </a:p>
          <a:p>
            <a:pPr lvl="3">
              <a:defRPr sz="1800"/>
            </a:pPr>
            <a:r>
              <a:rPr sz="3200"/>
              <a:t>Cuarto nivel</a:t>
            </a:r>
            <a:endParaRPr sz="3200"/>
          </a:p>
          <a:p>
            <a:pPr lvl="4">
              <a:defRPr sz="1800"/>
            </a:pPr>
            <a:r>
              <a:rPr sz="3200"/>
              <a:t>Quinto nivel</a:t>
            </a:r>
          </a:p>
        </p:txBody>
      </p:sp>
      <p:sp>
        <p:nvSpPr>
          <p:cNvPr id="41" name="Shape 4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Título vertical y texto">
    <p:spTree>
      <p:nvGrpSpPr>
        <p:cNvPr id="1" name=""/>
        <p:cNvGrpSpPr/>
        <p:nvPr/>
      </p:nvGrpSpPr>
      <p:grpSpPr>
        <a:xfrm>
          <a:off x="0" y="0"/>
          <a:ext cx="0" cy="0"/>
          <a:chOff x="0" y="0"/>
          <a:chExt cx="0" cy="0"/>
        </a:xfrm>
      </p:grpSpPr>
      <p:sp>
        <p:nvSpPr>
          <p:cNvPr id="43" name="Shape 43"/>
          <p:cNvSpPr/>
          <p:nvPr>
            <p:ph type="title"/>
          </p:nvPr>
        </p:nvSpPr>
        <p:spPr>
          <a:xfrm>
            <a:off x="6629400" y="0"/>
            <a:ext cx="2057400" cy="6400802"/>
          </a:xfrm>
          <a:prstGeom prst="rect">
            <a:avLst/>
          </a:prstGeom>
        </p:spPr>
        <p:txBody>
          <a:bodyPr/>
          <a:lstStyle/>
          <a:p>
            <a:pPr lvl="0">
              <a:defRPr sz="1800"/>
            </a:pPr>
            <a:r>
              <a:rPr sz="4400"/>
              <a:t>Haga clic para modificar el estilo de título del patrón</a:t>
            </a:r>
          </a:p>
        </p:txBody>
      </p:sp>
      <p:sp>
        <p:nvSpPr>
          <p:cNvPr id="44" name="Shape 44"/>
          <p:cNvSpPr/>
          <p:nvPr>
            <p:ph type="body" idx="1"/>
          </p:nvPr>
        </p:nvSpPr>
        <p:spPr>
          <a:xfrm>
            <a:off x="457200" y="274638"/>
            <a:ext cx="6019800" cy="6583363"/>
          </a:xfrm>
          <a:prstGeom prst="rect">
            <a:avLst/>
          </a:prstGeom>
        </p:spPr>
        <p:txBody>
          <a:bodyPr/>
          <a:lstStyle/>
          <a:p>
            <a:pPr lvl="0">
              <a:defRPr sz="1800"/>
            </a:pPr>
            <a:r>
              <a:rPr sz="3200"/>
              <a:t>Haga clic para modificar el estilo de texto del patrón</a:t>
            </a:r>
            <a:endParaRPr sz="3200"/>
          </a:p>
          <a:p>
            <a:pPr lvl="1">
              <a:defRPr sz="1800"/>
            </a:pPr>
            <a:r>
              <a:rPr sz="3200"/>
              <a:t>Segundo nivel</a:t>
            </a:r>
            <a:endParaRPr sz="3200"/>
          </a:p>
          <a:p>
            <a:pPr lvl="2">
              <a:defRPr sz="1800"/>
            </a:pPr>
            <a:r>
              <a:rPr sz="3200"/>
              <a:t>Tercer nivel</a:t>
            </a:r>
            <a:endParaRPr sz="3200"/>
          </a:p>
          <a:p>
            <a:pPr lvl="3">
              <a:defRPr sz="1800"/>
            </a:pPr>
            <a:r>
              <a:rPr sz="3200"/>
              <a:t>Cuarto nivel</a:t>
            </a:r>
            <a:endParaRPr sz="3200"/>
          </a:p>
          <a:p>
            <a:pPr lvl="4">
              <a:defRPr sz="1800"/>
            </a:pPr>
            <a:r>
              <a:rPr sz="3200"/>
              <a:t>Quinto nivel</a:t>
            </a:r>
          </a:p>
        </p:txBody>
      </p:sp>
      <p:sp>
        <p:nvSpPr>
          <p:cNvPr id="45" name="Shape 4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457200" y="92076"/>
            <a:ext cx="8229600" cy="1508125"/>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lvl="0">
              <a:defRPr sz="1800"/>
            </a:pPr>
            <a:r>
              <a:rPr sz="4400"/>
              <a:t>Haga clic para modificar el estilo de título del patrón</a:t>
            </a:r>
          </a:p>
        </p:txBody>
      </p:sp>
      <p:sp>
        <p:nvSpPr>
          <p:cNvPr id="3" name="Shape 3"/>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lvl="0">
              <a:defRPr sz="1800"/>
            </a:pPr>
            <a:r>
              <a:rPr sz="3200"/>
              <a:t>Haga clic para modificar el estilo de texto del patrón</a:t>
            </a:r>
            <a:endParaRPr sz="3200"/>
          </a:p>
          <a:p>
            <a:pPr lvl="1">
              <a:defRPr sz="1800"/>
            </a:pPr>
            <a:r>
              <a:rPr sz="3200"/>
              <a:t>Segundo nivel</a:t>
            </a:r>
            <a:endParaRPr sz="3200"/>
          </a:p>
          <a:p>
            <a:pPr lvl="2">
              <a:defRPr sz="1800"/>
            </a:pPr>
            <a:r>
              <a:rPr sz="3200"/>
              <a:t>Tercer nivel</a:t>
            </a:r>
            <a:endParaRPr sz="3200"/>
          </a:p>
          <a:p>
            <a:pPr lvl="3">
              <a:defRPr sz="1800"/>
            </a:pPr>
            <a:r>
              <a:rPr sz="3200"/>
              <a:t>Cuarto nivel</a:t>
            </a:r>
            <a:endParaRPr sz="3200"/>
          </a:p>
          <a:p>
            <a:pPr lvl="4">
              <a:defRPr sz="1800"/>
            </a:pPr>
            <a:r>
              <a:rPr sz="3200"/>
              <a:t>Quinto nivel</a:t>
            </a:r>
          </a:p>
        </p:txBody>
      </p:sp>
      <p:sp>
        <p:nvSpPr>
          <p:cNvPr id="4" name="Shape 4"/>
          <p:cNvSpPr/>
          <p:nvPr>
            <p:ph type="sldNum" sz="quarter" idx="2"/>
          </p:nvPr>
        </p:nvSpPr>
        <p:spPr>
          <a:xfrm>
            <a:off x="6553200" y="6404292"/>
            <a:ext cx="2133600" cy="269241"/>
          </a:xfrm>
          <a:prstGeom prst="rect">
            <a:avLst/>
          </a:prstGeom>
          <a:ln w="12700">
            <a:miter lim="400000"/>
          </a:ln>
        </p:spPr>
        <p:txBody>
          <a:bodyPr lIns="45719" rIns="45719" anchor="ctr">
            <a:spAutoFit/>
          </a:bodyPr>
          <a:lstStyle>
            <a:lvl1pPr algn="r">
              <a:defRPr sz="1200">
                <a:solidFill>
                  <a:srgbClr val="888888"/>
                </a:solidFill>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med" advClick="1"/>
  <p:txStyles>
    <p:titleStyle>
      <a:lvl1pPr algn="ctr">
        <a:defRPr sz="4400">
          <a:latin typeface="Calibri"/>
          <a:ea typeface="Calibri"/>
          <a:cs typeface="Calibri"/>
          <a:sym typeface="Calibri"/>
        </a:defRPr>
      </a:lvl1pPr>
      <a:lvl2pPr algn="ctr">
        <a:defRPr sz="4400">
          <a:latin typeface="Calibri"/>
          <a:ea typeface="Calibri"/>
          <a:cs typeface="Calibri"/>
          <a:sym typeface="Calibri"/>
        </a:defRPr>
      </a:lvl2pPr>
      <a:lvl3pPr algn="ctr">
        <a:defRPr sz="4400">
          <a:latin typeface="Calibri"/>
          <a:ea typeface="Calibri"/>
          <a:cs typeface="Calibri"/>
          <a:sym typeface="Calibri"/>
        </a:defRPr>
      </a:lvl3pPr>
      <a:lvl4pPr algn="ctr">
        <a:defRPr sz="4400">
          <a:latin typeface="Calibri"/>
          <a:ea typeface="Calibri"/>
          <a:cs typeface="Calibri"/>
          <a:sym typeface="Calibri"/>
        </a:defRPr>
      </a:lvl4pPr>
      <a:lvl5pPr algn="ctr">
        <a:defRPr sz="4400">
          <a:latin typeface="Calibri"/>
          <a:ea typeface="Calibri"/>
          <a:cs typeface="Calibri"/>
          <a:sym typeface="Calibri"/>
        </a:defRPr>
      </a:lvl5pPr>
      <a:lvl6pPr algn="ctr">
        <a:defRPr sz="4400">
          <a:latin typeface="Calibri"/>
          <a:ea typeface="Calibri"/>
          <a:cs typeface="Calibri"/>
          <a:sym typeface="Calibri"/>
        </a:defRPr>
      </a:lvl6pPr>
      <a:lvl7pPr algn="ctr">
        <a:defRPr sz="4400">
          <a:latin typeface="Calibri"/>
          <a:ea typeface="Calibri"/>
          <a:cs typeface="Calibri"/>
          <a:sym typeface="Calibri"/>
        </a:defRPr>
      </a:lvl7pPr>
      <a:lvl8pPr algn="ctr">
        <a:defRPr sz="4400">
          <a:latin typeface="Calibri"/>
          <a:ea typeface="Calibri"/>
          <a:cs typeface="Calibri"/>
          <a:sym typeface="Calibri"/>
        </a:defRPr>
      </a:lvl8pPr>
      <a:lvl9pPr algn="ctr">
        <a:defRPr sz="4400">
          <a:latin typeface="Calibri"/>
          <a:ea typeface="Calibri"/>
          <a:cs typeface="Calibri"/>
          <a:sym typeface="Calibri"/>
        </a:defRPr>
      </a:lvl9pPr>
    </p:titleStyle>
    <p:bodyStyle>
      <a:lvl1pPr marL="342900" indent="-342900">
        <a:spcBef>
          <a:spcPts val="700"/>
        </a:spcBef>
        <a:buSzPct val="100000"/>
        <a:buFont typeface="Arial"/>
        <a:buChar char="•"/>
        <a:defRPr sz="3200">
          <a:latin typeface="Calibri"/>
          <a:ea typeface="Calibri"/>
          <a:cs typeface="Calibri"/>
          <a:sym typeface="Calibri"/>
        </a:defRPr>
      </a:lvl1pPr>
      <a:lvl2pPr marL="783771" indent="-326571">
        <a:spcBef>
          <a:spcPts val="700"/>
        </a:spcBef>
        <a:buSzPct val="100000"/>
        <a:buFont typeface="Arial"/>
        <a:buChar char="–"/>
        <a:defRPr sz="3200">
          <a:latin typeface="Calibri"/>
          <a:ea typeface="Calibri"/>
          <a:cs typeface="Calibri"/>
          <a:sym typeface="Calibri"/>
        </a:defRPr>
      </a:lvl2pPr>
      <a:lvl3pPr marL="1219200" indent="-304800">
        <a:spcBef>
          <a:spcPts val="700"/>
        </a:spcBef>
        <a:buSzPct val="100000"/>
        <a:buFont typeface="Arial"/>
        <a:buChar char="•"/>
        <a:defRPr sz="3200">
          <a:latin typeface="Calibri"/>
          <a:ea typeface="Calibri"/>
          <a:cs typeface="Calibri"/>
          <a:sym typeface="Calibri"/>
        </a:defRPr>
      </a:lvl3pPr>
      <a:lvl4pPr marL="1737360" indent="-365760">
        <a:spcBef>
          <a:spcPts val="700"/>
        </a:spcBef>
        <a:buSzPct val="100000"/>
        <a:buFont typeface="Arial"/>
        <a:buChar char="–"/>
        <a:defRPr sz="3200">
          <a:latin typeface="Calibri"/>
          <a:ea typeface="Calibri"/>
          <a:cs typeface="Calibri"/>
          <a:sym typeface="Calibri"/>
        </a:defRPr>
      </a:lvl4pPr>
      <a:lvl5pPr marL="2194560" indent="-365760">
        <a:spcBef>
          <a:spcPts val="700"/>
        </a:spcBef>
        <a:buSzPct val="100000"/>
        <a:buFont typeface="Arial"/>
        <a:buChar char="»"/>
        <a:defRPr sz="3200">
          <a:latin typeface="Calibri"/>
          <a:ea typeface="Calibri"/>
          <a:cs typeface="Calibri"/>
          <a:sym typeface="Calibri"/>
        </a:defRPr>
      </a:lvl5pPr>
      <a:lvl6pPr marL="2651760" indent="-365760">
        <a:spcBef>
          <a:spcPts val="700"/>
        </a:spcBef>
        <a:buSzPct val="100000"/>
        <a:buFont typeface="Arial"/>
        <a:buChar char="•"/>
        <a:defRPr sz="3200">
          <a:latin typeface="Calibri"/>
          <a:ea typeface="Calibri"/>
          <a:cs typeface="Calibri"/>
          <a:sym typeface="Calibri"/>
        </a:defRPr>
      </a:lvl6pPr>
      <a:lvl7pPr marL="3108960" indent="-365760">
        <a:spcBef>
          <a:spcPts val="700"/>
        </a:spcBef>
        <a:buSzPct val="100000"/>
        <a:buFont typeface="Arial"/>
        <a:buChar char="•"/>
        <a:defRPr sz="3200">
          <a:latin typeface="Calibri"/>
          <a:ea typeface="Calibri"/>
          <a:cs typeface="Calibri"/>
          <a:sym typeface="Calibri"/>
        </a:defRPr>
      </a:lvl7pPr>
      <a:lvl8pPr marL="3566159" indent="-365759">
        <a:spcBef>
          <a:spcPts val="700"/>
        </a:spcBef>
        <a:buSzPct val="100000"/>
        <a:buFont typeface="Arial"/>
        <a:buChar char="•"/>
        <a:defRPr sz="3200">
          <a:latin typeface="Calibri"/>
          <a:ea typeface="Calibri"/>
          <a:cs typeface="Calibri"/>
          <a:sym typeface="Calibri"/>
        </a:defRPr>
      </a:lvl8pPr>
      <a:lvl9pPr marL="4023359" indent="-365759">
        <a:spcBef>
          <a:spcPts val="700"/>
        </a:spcBef>
        <a:buSzPct val="100000"/>
        <a:buFont typeface="Arial"/>
        <a:buChar char="•"/>
        <a:defRPr sz="32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indent="457200" algn="r">
        <a:defRPr sz="1200">
          <a:solidFill>
            <a:schemeClr val="tx1"/>
          </a:solidFill>
          <a:latin typeface="+mn-lt"/>
          <a:ea typeface="+mn-ea"/>
          <a:cs typeface="+mn-cs"/>
          <a:sym typeface="Calibri"/>
        </a:defRPr>
      </a:lvl2pPr>
      <a:lvl3pPr indent="914400" algn="r">
        <a:defRPr sz="1200">
          <a:solidFill>
            <a:schemeClr val="tx1"/>
          </a:solidFill>
          <a:latin typeface="+mn-lt"/>
          <a:ea typeface="+mn-ea"/>
          <a:cs typeface="+mn-cs"/>
          <a:sym typeface="Calibri"/>
        </a:defRPr>
      </a:lvl3pPr>
      <a:lvl4pPr indent="1371600" algn="r">
        <a:defRPr sz="1200">
          <a:solidFill>
            <a:schemeClr val="tx1"/>
          </a:solidFill>
          <a:latin typeface="+mn-lt"/>
          <a:ea typeface="+mn-ea"/>
          <a:cs typeface="+mn-cs"/>
          <a:sym typeface="Calibri"/>
        </a:defRPr>
      </a:lvl4pPr>
      <a:lvl5pPr indent="1828800" algn="r">
        <a:defRPr sz="1200">
          <a:solidFill>
            <a:schemeClr val="tx1"/>
          </a:solidFill>
          <a:latin typeface="+mn-lt"/>
          <a:ea typeface="+mn-ea"/>
          <a:cs typeface="+mn-cs"/>
          <a:sym typeface="Calibri"/>
        </a:defRPr>
      </a:lvl5pPr>
      <a:lvl6pPr indent="2286000" algn="r">
        <a:defRPr sz="1200">
          <a:solidFill>
            <a:schemeClr val="tx1"/>
          </a:solidFill>
          <a:latin typeface="+mn-lt"/>
          <a:ea typeface="+mn-ea"/>
          <a:cs typeface="+mn-cs"/>
          <a:sym typeface="Calibri"/>
        </a:defRPr>
      </a:lvl6pPr>
      <a:lvl7pPr indent="2743200" algn="r">
        <a:defRPr sz="1200">
          <a:solidFill>
            <a:schemeClr val="tx1"/>
          </a:solidFill>
          <a:latin typeface="+mn-lt"/>
          <a:ea typeface="+mn-ea"/>
          <a:cs typeface="+mn-cs"/>
          <a:sym typeface="Calibri"/>
        </a:defRPr>
      </a:lvl7pPr>
      <a:lvl8pPr indent="3200400" algn="r">
        <a:defRPr sz="1200">
          <a:solidFill>
            <a:schemeClr val="tx1"/>
          </a:solidFill>
          <a:latin typeface="+mn-lt"/>
          <a:ea typeface="+mn-ea"/>
          <a:cs typeface="+mn-cs"/>
          <a:sym typeface="Calibri"/>
        </a:defRPr>
      </a:lvl8pPr>
      <a:lvl9pPr indent="3657600" algn="r">
        <a:defRPr sz="1200">
          <a:solidFill>
            <a:schemeClr val="tx1"/>
          </a:solidFill>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2.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2.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5.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5.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2.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2.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2.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ao.org/family-farming/detail/en/c/1280482/" TargetMode="Externa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2.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2.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 name="Shape 49"/>
          <p:cNvSpPr/>
          <p:nvPr>
            <p:ph type="title"/>
          </p:nvPr>
        </p:nvSpPr>
        <p:spPr>
          <a:xfrm>
            <a:off x="785786" y="2143116"/>
            <a:ext cx="7786742" cy="3071835"/>
          </a:xfrm>
          <a:prstGeom prst="rect">
            <a:avLst/>
          </a:prstGeom>
        </p:spPr>
        <p:txBody>
          <a:bodyPr/>
          <a:lstStyle/>
          <a:p>
            <a:pPr lvl="0">
              <a:defRPr sz="1800"/>
            </a:pPr>
            <a:r>
              <a:rPr b="1" sz="2800">
                <a:solidFill>
                  <a:srgbClr val="00B050"/>
                </a:solidFill>
              </a:rPr>
              <a:t>Décimo Sexta Reunión Anual de la CdP Andes</a:t>
            </a:r>
            <a:br>
              <a:rPr b="1" sz="2800">
                <a:solidFill>
                  <a:srgbClr val="00B050"/>
                </a:solidFill>
              </a:rPr>
            </a:br>
            <a:r>
              <a:rPr b="1" sz="2800">
                <a:solidFill>
                  <a:srgbClr val="00B050"/>
                </a:solidFill>
              </a:rPr>
              <a:t>6 al 17 de Julio, 2020 - Modalidad Virtual</a:t>
            </a:r>
            <a:br>
              <a:rPr b="1" sz="2800">
                <a:solidFill>
                  <a:srgbClr val="00B050"/>
                </a:solidFill>
              </a:rPr>
            </a:br>
            <a:br>
              <a:rPr b="1" sz="2800">
                <a:solidFill>
                  <a:srgbClr val="00B050"/>
                </a:solidFill>
              </a:rPr>
            </a:br>
            <a:r>
              <a:rPr b="1" sz="2200"/>
              <a:t>Programa de Investigación y Formación en Sistemas Agroecológicos Andinos: presentación de los impactos generados por el proyecto durante el periodo 2019-2020</a:t>
            </a:r>
          </a:p>
        </p:txBody>
      </p:sp>
      <p:sp>
        <p:nvSpPr>
          <p:cNvPr id="50" name="Shape 50"/>
          <p:cNvSpPr/>
          <p:nvPr>
            <p:ph type="body" idx="1"/>
          </p:nvPr>
        </p:nvSpPr>
        <p:spPr>
          <a:xfrm>
            <a:off x="1428727" y="5214949"/>
            <a:ext cx="6486550" cy="495289"/>
          </a:xfrm>
          <a:prstGeom prst="rect">
            <a:avLst/>
          </a:prstGeom>
        </p:spPr>
        <p:txBody>
          <a:bodyPr/>
          <a:lstStyle/>
          <a:p>
            <a:pPr lvl="0">
              <a:lnSpc>
                <a:spcPct val="80000"/>
              </a:lnSpc>
              <a:spcBef>
                <a:spcPts val="300"/>
              </a:spcBef>
              <a:defRPr sz="1800">
                <a:solidFill>
                  <a:srgbClr val="000000"/>
                </a:solidFill>
              </a:defRPr>
            </a:pPr>
            <a:r>
              <a:rPr b="1" i="1" sz="1300">
                <a:solidFill>
                  <a:srgbClr val="953735"/>
                </a:solidFill>
              </a:rPr>
              <a:t>Dra. Karina Bidaseca – Consejo Latinoamericano de Ciencias Sociales</a:t>
            </a:r>
            <a:endParaRPr sz="1000">
              <a:solidFill>
                <a:srgbClr val="888888"/>
              </a:solidFill>
            </a:endParaRPr>
          </a:p>
          <a:p>
            <a:pPr lvl="0">
              <a:lnSpc>
                <a:spcPct val="80000"/>
              </a:lnSpc>
              <a:spcBef>
                <a:spcPts val="300"/>
              </a:spcBef>
              <a:defRPr sz="1800">
                <a:solidFill>
                  <a:srgbClr val="000000"/>
                </a:solidFill>
              </a:defRPr>
            </a:pPr>
            <a:r>
              <a:rPr b="1" i="1" sz="1300">
                <a:solidFill>
                  <a:srgbClr val="953735"/>
                </a:solidFill>
              </a:rPr>
              <a:t>Probecas@clacso.edu.ar</a:t>
            </a:r>
          </a:p>
        </p:txBody>
      </p:sp>
      <p:pic>
        <p:nvPicPr>
          <p:cNvPr id="51" name="image1.png"/>
          <p:cNvPicPr/>
          <p:nvPr/>
        </p:nvPicPr>
        <p:blipFill>
          <a:blip r:embed="rId2">
            <a:extLst/>
          </a:blip>
          <a:stretch>
            <a:fillRect/>
          </a:stretch>
        </p:blipFill>
        <p:spPr>
          <a:xfrm>
            <a:off x="0" y="5847041"/>
            <a:ext cx="3700461" cy="1010959"/>
          </a:xfrm>
          <a:prstGeom prst="rect">
            <a:avLst/>
          </a:prstGeom>
          <a:ln w="12700">
            <a:miter lim="400000"/>
          </a:ln>
        </p:spPr>
      </p:pic>
      <p:pic>
        <p:nvPicPr>
          <p:cNvPr id="52" name="image2.png"/>
          <p:cNvPicPr/>
          <p:nvPr/>
        </p:nvPicPr>
        <p:blipFill>
          <a:blip r:embed="rId3">
            <a:extLst/>
          </a:blip>
          <a:stretch>
            <a:fillRect/>
          </a:stretch>
        </p:blipFill>
        <p:spPr>
          <a:xfrm>
            <a:off x="0" y="0"/>
            <a:ext cx="9144000" cy="2339975"/>
          </a:xfrm>
          <a:prstGeom prst="rect">
            <a:avLst/>
          </a:prstGeom>
          <a:ln w="12700">
            <a:miter lim="400000"/>
          </a:ln>
        </p:spPr>
      </p:pic>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 name="Shape 54"/>
          <p:cNvSpPr/>
          <p:nvPr>
            <p:ph type="title"/>
          </p:nvPr>
        </p:nvSpPr>
        <p:spPr>
          <a:xfrm>
            <a:off x="571471" y="1428734"/>
            <a:ext cx="7858182" cy="785820"/>
          </a:xfrm>
          <a:prstGeom prst="rect">
            <a:avLst/>
          </a:prstGeom>
        </p:spPr>
        <p:txBody>
          <a:bodyPr/>
          <a:lstStyle/>
          <a:p>
            <a:pPr lvl="0" defTabSz="694944">
              <a:defRPr sz="1800"/>
            </a:pPr>
            <a:br>
              <a:rPr sz="3343"/>
            </a:br>
            <a:r>
              <a:rPr b="1" sz="1368">
                <a:solidFill>
                  <a:srgbClr val="C0504D"/>
                </a:solidFill>
              </a:rPr>
              <a:t>TEORIA DE CAMBIO - TDC</a:t>
            </a:r>
          </a:p>
        </p:txBody>
      </p:sp>
      <p:grpSp>
        <p:nvGrpSpPr>
          <p:cNvPr id="57" name="Group 57"/>
          <p:cNvGrpSpPr/>
          <p:nvPr/>
        </p:nvGrpSpPr>
        <p:grpSpPr>
          <a:xfrm>
            <a:off x="571471" y="2173600"/>
            <a:ext cx="7929620" cy="1082041"/>
            <a:chOff x="0" y="0"/>
            <a:chExt cx="7929618" cy="1082039"/>
          </a:xfrm>
        </p:grpSpPr>
        <p:sp>
          <p:nvSpPr>
            <p:cNvPr id="55" name="Shape 55"/>
            <p:cNvSpPr/>
            <p:nvPr/>
          </p:nvSpPr>
          <p:spPr>
            <a:xfrm>
              <a:off x="0" y="112391"/>
              <a:ext cx="7929619" cy="857257"/>
            </a:xfrm>
            <a:prstGeom prst="roundRect">
              <a:avLst>
                <a:gd name="adj" fmla="val 16667"/>
              </a:avLst>
            </a:prstGeom>
            <a:solidFill>
              <a:srgbClr val="F79646"/>
            </a:solidFill>
            <a:ln w="25400" cap="flat">
              <a:solidFill>
                <a:srgbClr val="3A5E8A"/>
              </a:solidFill>
              <a:prstDash val="solid"/>
              <a:bevel/>
            </a:ln>
            <a:effectLst/>
          </p:spPr>
          <p:txBody>
            <a:bodyPr wrap="square" lIns="0" tIns="0" rIns="0" bIns="0" numCol="1" anchor="ctr">
              <a:noAutofit/>
            </a:bodyPr>
            <a:lstStyle/>
            <a:p>
              <a:pPr lvl="0" algn="ctr">
                <a:defRPr>
                  <a:solidFill>
                    <a:srgbClr val="FFFFFF"/>
                  </a:solidFill>
                </a:defRPr>
              </a:pPr>
            </a:p>
          </p:txBody>
        </p:sp>
        <p:sp>
          <p:nvSpPr>
            <p:cNvPr id="56" name="Shape 56"/>
            <p:cNvSpPr/>
            <p:nvPr/>
          </p:nvSpPr>
          <p:spPr>
            <a:xfrm>
              <a:off x="41848" y="0"/>
              <a:ext cx="7845922" cy="1082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endParaRPr>
                <a:solidFill>
                  <a:srgbClr val="FFFFFF"/>
                </a:solidFill>
              </a:endParaRPr>
            </a:p>
            <a:p>
              <a:pPr lvl="0" algn="ctr"/>
              <a:r>
                <a:rPr b="1" sz="1600"/>
                <a:t>1. ¿Cómo se puede comparar este programa en las diferentes etapas (la convocatoria, selección, procesos y efectos) con otros programas de CLACSO?</a:t>
              </a:r>
              <a:endParaRPr b="1" sz="1600">
                <a:solidFill>
                  <a:srgbClr val="FFFFFF"/>
                </a:solidFill>
              </a:endParaRPr>
            </a:p>
          </p:txBody>
        </p:sp>
      </p:grpSp>
      <p:grpSp>
        <p:nvGrpSpPr>
          <p:cNvPr id="60" name="Group 60"/>
          <p:cNvGrpSpPr/>
          <p:nvPr/>
        </p:nvGrpSpPr>
        <p:grpSpPr>
          <a:xfrm>
            <a:off x="571471" y="3624585"/>
            <a:ext cx="7929620" cy="1323341"/>
            <a:chOff x="0" y="0"/>
            <a:chExt cx="7929618" cy="1323339"/>
          </a:xfrm>
        </p:grpSpPr>
        <p:sp>
          <p:nvSpPr>
            <p:cNvPr id="58" name="Shape 58"/>
            <p:cNvSpPr/>
            <p:nvPr/>
          </p:nvSpPr>
          <p:spPr>
            <a:xfrm>
              <a:off x="0" y="161603"/>
              <a:ext cx="7929619" cy="1000133"/>
            </a:xfrm>
            <a:prstGeom prst="roundRect">
              <a:avLst>
                <a:gd name="adj" fmla="val 16667"/>
              </a:avLst>
            </a:prstGeom>
            <a:solidFill>
              <a:srgbClr val="F79646"/>
            </a:solidFill>
            <a:ln w="25400" cap="flat">
              <a:solidFill>
                <a:srgbClr val="3A5E8A"/>
              </a:solidFill>
              <a:prstDash val="solid"/>
              <a:bevel/>
            </a:ln>
            <a:effectLst/>
          </p:spPr>
          <p:txBody>
            <a:bodyPr wrap="square" lIns="0" tIns="0" rIns="0" bIns="0" numCol="1" anchor="ctr">
              <a:noAutofit/>
            </a:bodyPr>
            <a:lstStyle/>
            <a:p>
              <a:pPr lvl="0" algn="ctr">
                <a:defRPr>
                  <a:solidFill>
                    <a:srgbClr val="FFFFFF"/>
                  </a:solidFill>
                </a:defRPr>
              </a:pPr>
            </a:p>
          </p:txBody>
        </p:sp>
        <p:sp>
          <p:nvSpPr>
            <p:cNvPr id="59" name="Shape 59"/>
            <p:cNvSpPr/>
            <p:nvPr/>
          </p:nvSpPr>
          <p:spPr>
            <a:xfrm>
              <a:off x="48822" y="0"/>
              <a:ext cx="7831974" cy="1323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endParaRPr>
                <a:solidFill>
                  <a:srgbClr val="FFFFFF"/>
                </a:solidFill>
              </a:endParaRPr>
            </a:p>
            <a:p>
              <a:pPr lvl="0" algn="ctr"/>
              <a:r>
                <a:rPr b="1" sz="1600"/>
                <a:t>2. ¿Hubo cambios en los conocimientos, percepciones y prácticas de lo/as becarios/as y sus supervisores/as respecto de la investigación en IAE? ¿ Cuáles? ¿Qué le ha aportado al programa?</a:t>
              </a:r>
              <a:endParaRPr b="1" sz="1600">
                <a:solidFill>
                  <a:srgbClr val="FFFFFF"/>
                </a:solidFill>
              </a:endParaRPr>
            </a:p>
          </p:txBody>
        </p:sp>
      </p:grpSp>
      <p:grpSp>
        <p:nvGrpSpPr>
          <p:cNvPr id="63" name="Group 63"/>
          <p:cNvGrpSpPr/>
          <p:nvPr/>
        </p:nvGrpSpPr>
        <p:grpSpPr>
          <a:xfrm>
            <a:off x="571471" y="5281152"/>
            <a:ext cx="8072496" cy="1082041"/>
            <a:chOff x="0" y="0"/>
            <a:chExt cx="8072494" cy="1082039"/>
          </a:xfrm>
        </p:grpSpPr>
        <p:sp>
          <p:nvSpPr>
            <p:cNvPr id="61" name="Shape 61"/>
            <p:cNvSpPr/>
            <p:nvPr/>
          </p:nvSpPr>
          <p:spPr>
            <a:xfrm>
              <a:off x="0" y="148111"/>
              <a:ext cx="8072495" cy="785819"/>
            </a:xfrm>
            <a:prstGeom prst="roundRect">
              <a:avLst>
                <a:gd name="adj" fmla="val 16667"/>
              </a:avLst>
            </a:prstGeom>
            <a:solidFill>
              <a:srgbClr val="F79646"/>
            </a:solidFill>
            <a:ln w="25400" cap="flat">
              <a:solidFill>
                <a:srgbClr val="3A5E8A"/>
              </a:solidFill>
              <a:prstDash val="solid"/>
              <a:bevel/>
            </a:ln>
            <a:effectLst/>
          </p:spPr>
          <p:txBody>
            <a:bodyPr wrap="square" lIns="0" tIns="0" rIns="0" bIns="0" numCol="1" anchor="ctr">
              <a:noAutofit/>
            </a:bodyPr>
            <a:lstStyle/>
            <a:p>
              <a:pPr lvl="0" algn="ctr">
                <a:defRPr b="1"/>
              </a:pPr>
            </a:p>
          </p:txBody>
        </p:sp>
        <p:sp>
          <p:nvSpPr>
            <p:cNvPr id="62" name="Shape 62"/>
            <p:cNvSpPr/>
            <p:nvPr/>
          </p:nvSpPr>
          <p:spPr>
            <a:xfrm>
              <a:off x="38360" y="0"/>
              <a:ext cx="7995774" cy="1082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endParaRPr b="1">
                <a:solidFill>
                  <a:srgbClr val="FFFFFF"/>
                </a:solidFill>
              </a:endParaRPr>
            </a:p>
            <a:p>
              <a:pPr lvl="0" algn="ctr"/>
              <a:r>
                <a:rPr b="1" sz="1600"/>
                <a:t>3. ¿Hubo cambios en otras personas y comunidades (más allá de lo/as becario/as) por la intervención del programa? ¿Cuáles han sido y como se produjeron?</a:t>
              </a:r>
              <a:endParaRPr b="1" sz="1600">
                <a:solidFill>
                  <a:srgbClr val="FFFFFF"/>
                </a:solidFill>
              </a:endParaRPr>
            </a:p>
          </p:txBody>
        </p:sp>
      </p:grpSp>
      <p:pic>
        <p:nvPicPr>
          <p:cNvPr id="64" name="image2.png"/>
          <p:cNvPicPr/>
          <p:nvPr/>
        </p:nvPicPr>
        <p:blipFill>
          <a:blip r:embed="rId2">
            <a:extLst/>
          </a:blip>
          <a:stretch>
            <a:fillRect/>
          </a:stretch>
        </p:blipFill>
        <p:spPr>
          <a:xfrm>
            <a:off x="0" y="0"/>
            <a:ext cx="9144000" cy="1643050"/>
          </a:xfrm>
          <a:prstGeom prst="rect">
            <a:avLst/>
          </a:prstGeom>
          <a:ln w="12700">
            <a:miter lim="400000"/>
          </a:ln>
        </p:spPr>
      </p:pic>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6" name="image3.png"/>
          <p:cNvPicPr/>
          <p:nvPr/>
        </p:nvPicPr>
        <p:blipFill>
          <a:blip r:embed="rId2">
            <a:extLst/>
          </a:blip>
          <a:stretch>
            <a:fillRect/>
          </a:stretch>
        </p:blipFill>
        <p:spPr>
          <a:xfrm>
            <a:off x="500034" y="2214553"/>
            <a:ext cx="8331483" cy="4000529"/>
          </a:xfrm>
          <a:prstGeom prst="rect">
            <a:avLst/>
          </a:prstGeom>
          <a:ln w="12700">
            <a:miter lim="400000"/>
          </a:ln>
        </p:spPr>
      </p:pic>
      <p:sp>
        <p:nvSpPr>
          <p:cNvPr id="67" name="Shape 67"/>
          <p:cNvSpPr/>
          <p:nvPr>
            <p:ph type="title"/>
          </p:nvPr>
        </p:nvSpPr>
        <p:spPr>
          <a:xfrm>
            <a:off x="571471" y="1571612"/>
            <a:ext cx="7858182" cy="642944"/>
          </a:xfrm>
          <a:prstGeom prst="rect">
            <a:avLst/>
          </a:prstGeom>
        </p:spPr>
        <p:txBody>
          <a:bodyPr/>
          <a:lstStyle>
            <a:lvl1pPr>
              <a:defRPr b="1" sz="2000"/>
            </a:lvl1pPr>
          </a:lstStyle>
          <a:p>
            <a:pPr lvl="0">
              <a:defRPr b="0" sz="1800"/>
            </a:pPr>
            <a:r>
              <a:rPr b="1" sz="2000"/>
              <a:t>Teoria de Cambio - TdC</a:t>
            </a:r>
          </a:p>
        </p:txBody>
      </p:sp>
      <p:pic>
        <p:nvPicPr>
          <p:cNvPr id="68" name="image2.png"/>
          <p:cNvPicPr/>
          <p:nvPr/>
        </p:nvPicPr>
        <p:blipFill>
          <a:blip r:embed="rId3">
            <a:extLst/>
          </a:blip>
          <a:stretch>
            <a:fillRect/>
          </a:stretch>
        </p:blipFill>
        <p:spPr>
          <a:xfrm>
            <a:off x="0" y="0"/>
            <a:ext cx="9144000" cy="1643050"/>
          </a:xfrm>
          <a:prstGeom prst="rect">
            <a:avLst/>
          </a:prstGeom>
          <a:ln w="12700">
            <a:miter lim="400000"/>
          </a:ln>
        </p:spPr>
      </p:pic>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 name="Shape 70"/>
          <p:cNvSpPr/>
          <p:nvPr>
            <p:ph type="title"/>
          </p:nvPr>
        </p:nvSpPr>
        <p:spPr>
          <a:xfrm>
            <a:off x="571471" y="1142984"/>
            <a:ext cx="7858182" cy="357191"/>
          </a:xfrm>
          <a:prstGeom prst="rect">
            <a:avLst/>
          </a:prstGeom>
        </p:spPr>
        <p:txBody>
          <a:bodyPr/>
          <a:lstStyle/>
          <a:p>
            <a:pPr lvl="0" defTabSz="365760">
              <a:defRPr sz="1800"/>
            </a:pPr>
            <a:br>
              <a:rPr sz="1560"/>
            </a:br>
            <a:br>
              <a:rPr sz="1560"/>
            </a:br>
            <a:br>
              <a:rPr sz="1560"/>
            </a:br>
            <a:br>
              <a:rPr sz="1560"/>
            </a:br>
            <a:br>
              <a:rPr sz="1560"/>
            </a:br>
            <a:br>
              <a:rPr sz="1560"/>
            </a:br>
            <a:r>
              <a:rPr b="1" sz="720">
                <a:solidFill>
                  <a:srgbClr val="C0504D"/>
                </a:solidFill>
              </a:rPr>
              <a:t>STORY MAP – ARCGIS </a:t>
            </a:r>
            <a:br>
              <a:rPr b="1" sz="720">
                <a:solidFill>
                  <a:srgbClr val="C0504D"/>
                </a:solidFill>
              </a:rPr>
            </a:br>
            <a:br>
              <a:rPr b="1" sz="720">
                <a:solidFill>
                  <a:srgbClr val="C0504D"/>
                </a:solidFill>
              </a:rPr>
            </a:br>
            <a:br>
              <a:rPr b="1" sz="720">
                <a:solidFill>
                  <a:srgbClr val="C0504D"/>
                </a:solidFill>
              </a:rPr>
            </a:br>
          </a:p>
        </p:txBody>
      </p:sp>
      <p:pic>
        <p:nvPicPr>
          <p:cNvPr id="71" name="image4.png" descr="mapa.png"/>
          <p:cNvPicPr/>
          <p:nvPr/>
        </p:nvPicPr>
        <p:blipFill>
          <a:blip r:embed="rId2">
            <a:extLst/>
          </a:blip>
          <a:stretch>
            <a:fillRect/>
          </a:stretch>
        </p:blipFill>
        <p:spPr>
          <a:xfrm>
            <a:off x="0" y="2071678"/>
            <a:ext cx="9190837" cy="4786323"/>
          </a:xfrm>
          <a:prstGeom prst="rect">
            <a:avLst/>
          </a:prstGeom>
          <a:ln w="12700">
            <a:miter lim="400000"/>
          </a:ln>
        </p:spPr>
      </p:pic>
      <p:pic>
        <p:nvPicPr>
          <p:cNvPr id="72" name="image2.png"/>
          <p:cNvPicPr/>
          <p:nvPr/>
        </p:nvPicPr>
        <p:blipFill>
          <a:blip r:embed="rId3">
            <a:extLst/>
          </a:blip>
          <a:stretch>
            <a:fillRect/>
          </a:stretch>
        </p:blipFill>
        <p:spPr>
          <a:xfrm>
            <a:off x="0" y="0"/>
            <a:ext cx="9144000" cy="1643050"/>
          </a:xfrm>
          <a:prstGeom prst="rect">
            <a:avLst/>
          </a:prstGeom>
          <a:ln w="12700">
            <a:miter lim="400000"/>
          </a:ln>
        </p:spPr>
      </p:pic>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 name="Shape 74"/>
          <p:cNvSpPr/>
          <p:nvPr>
            <p:ph type="title"/>
          </p:nvPr>
        </p:nvSpPr>
        <p:spPr>
          <a:xfrm>
            <a:off x="571471" y="1428734"/>
            <a:ext cx="7858182" cy="785820"/>
          </a:xfrm>
          <a:prstGeom prst="rect">
            <a:avLst/>
          </a:prstGeom>
        </p:spPr>
        <p:txBody>
          <a:bodyPr/>
          <a:lstStyle/>
          <a:p>
            <a:pPr lvl="0">
              <a:defRPr b="1" sz="2800"/>
            </a:pPr>
          </a:p>
        </p:txBody>
      </p:sp>
      <p:pic>
        <p:nvPicPr>
          <p:cNvPr id="75" name="image5.png"/>
          <p:cNvPicPr/>
          <p:nvPr/>
        </p:nvPicPr>
        <p:blipFill>
          <a:blip r:embed="rId2">
            <a:extLst/>
          </a:blip>
          <a:stretch>
            <a:fillRect/>
          </a:stretch>
        </p:blipFill>
        <p:spPr>
          <a:xfrm>
            <a:off x="0" y="0"/>
            <a:ext cx="9144000" cy="1214422"/>
          </a:xfrm>
          <a:prstGeom prst="rect">
            <a:avLst/>
          </a:prstGeom>
          <a:ln w="12700">
            <a:miter lim="400000"/>
          </a:ln>
        </p:spPr>
      </p:pic>
      <p:pic>
        <p:nvPicPr>
          <p:cNvPr id="76" name="image6.png"/>
          <p:cNvPicPr/>
          <p:nvPr/>
        </p:nvPicPr>
        <p:blipFill>
          <a:blip r:embed="rId3">
            <a:extLst/>
          </a:blip>
          <a:stretch>
            <a:fillRect/>
          </a:stretch>
        </p:blipFill>
        <p:spPr>
          <a:xfrm>
            <a:off x="-71471" y="1214421"/>
            <a:ext cx="9215472" cy="5643579"/>
          </a:xfrm>
          <a:prstGeom prst="rect">
            <a:avLst/>
          </a:prstGeom>
          <a:ln w="12700">
            <a:miter lim="400000"/>
          </a:ln>
        </p:spPr>
      </p:pic>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 name="Shape 78"/>
          <p:cNvSpPr/>
          <p:nvPr>
            <p:ph type="title"/>
          </p:nvPr>
        </p:nvSpPr>
        <p:spPr>
          <a:xfrm>
            <a:off x="457200" y="274638"/>
            <a:ext cx="8229600" cy="1143001"/>
          </a:xfrm>
          <a:prstGeom prst="rect">
            <a:avLst/>
          </a:prstGeom>
        </p:spPr>
        <p:txBody>
          <a:bodyPr/>
          <a:lstStyle/>
          <a:p>
            <a:pPr lvl="0"/>
          </a:p>
        </p:txBody>
      </p:sp>
      <p:sp>
        <p:nvSpPr>
          <p:cNvPr id="79" name="Shape 79"/>
          <p:cNvSpPr/>
          <p:nvPr>
            <p:ph type="body" idx="1"/>
          </p:nvPr>
        </p:nvSpPr>
        <p:spPr>
          <a:xfrm>
            <a:off x="457200" y="1600200"/>
            <a:ext cx="8229600" cy="4525963"/>
          </a:xfrm>
          <a:prstGeom prst="rect">
            <a:avLst/>
          </a:prstGeom>
        </p:spPr>
        <p:txBody>
          <a:bodyPr/>
          <a:lstStyle/>
          <a:p>
            <a:pPr lvl="0"/>
          </a:p>
        </p:txBody>
      </p:sp>
      <p:pic>
        <p:nvPicPr>
          <p:cNvPr id="80" name="image7.png"/>
          <p:cNvPicPr/>
          <p:nvPr/>
        </p:nvPicPr>
        <p:blipFill>
          <a:blip r:embed="rId2">
            <a:extLst/>
          </a:blip>
          <a:stretch>
            <a:fillRect/>
          </a:stretch>
        </p:blipFill>
        <p:spPr>
          <a:xfrm>
            <a:off x="0" y="1214421"/>
            <a:ext cx="9144000" cy="5715017"/>
          </a:xfrm>
          <a:prstGeom prst="rect">
            <a:avLst/>
          </a:prstGeom>
          <a:ln w="12700">
            <a:miter lim="400000"/>
          </a:ln>
        </p:spPr>
      </p:pic>
      <p:pic>
        <p:nvPicPr>
          <p:cNvPr id="81" name="image5.png"/>
          <p:cNvPicPr/>
          <p:nvPr/>
        </p:nvPicPr>
        <p:blipFill>
          <a:blip r:embed="rId3">
            <a:extLst/>
          </a:blip>
          <a:stretch>
            <a:fillRect/>
          </a:stretch>
        </p:blipFill>
        <p:spPr>
          <a:xfrm>
            <a:off x="0" y="0"/>
            <a:ext cx="9144000" cy="1214422"/>
          </a:xfrm>
          <a:prstGeom prst="rect">
            <a:avLst/>
          </a:prstGeom>
          <a:ln w="12700">
            <a:miter lim="400000"/>
          </a:ln>
        </p:spPr>
      </p:pic>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 name="Shape 83"/>
          <p:cNvSpPr/>
          <p:nvPr>
            <p:ph type="title"/>
          </p:nvPr>
        </p:nvSpPr>
        <p:spPr>
          <a:xfrm>
            <a:off x="571472" y="1214421"/>
            <a:ext cx="8215370" cy="785820"/>
          </a:xfrm>
          <a:prstGeom prst="rect">
            <a:avLst/>
          </a:prstGeom>
        </p:spPr>
        <p:txBody>
          <a:bodyPr/>
          <a:lstStyle/>
          <a:p>
            <a:pPr lvl="0" defTabSz="566927">
              <a:defRPr sz="1800"/>
            </a:pPr>
            <a:br>
              <a:rPr sz="2418"/>
            </a:br>
            <a:r>
              <a:rPr b="1" sz="1116">
                <a:solidFill>
                  <a:srgbClr val="C0504D"/>
                </a:solidFill>
              </a:rPr>
              <a:t>PUNTO DE PARTIDA Y DE LLEGADA </a:t>
            </a:r>
            <a:br>
              <a:rPr b="1" sz="1116">
                <a:solidFill>
                  <a:srgbClr val="C0504D"/>
                </a:solidFill>
              </a:rPr>
            </a:br>
          </a:p>
        </p:txBody>
      </p:sp>
      <p:sp>
        <p:nvSpPr>
          <p:cNvPr id="84" name="Shape 84"/>
          <p:cNvSpPr/>
          <p:nvPr>
            <p:ph type="body" idx="1"/>
          </p:nvPr>
        </p:nvSpPr>
        <p:spPr>
          <a:xfrm>
            <a:off x="428596" y="1857363"/>
            <a:ext cx="8429684" cy="4929223"/>
          </a:xfrm>
          <a:prstGeom prst="rect">
            <a:avLst/>
          </a:prstGeom>
        </p:spPr>
        <p:txBody>
          <a:bodyPr/>
          <a:lstStyle/>
          <a:p>
            <a:pPr lvl="0" algn="just">
              <a:spcBef>
                <a:spcPts val="0"/>
              </a:spcBef>
              <a:buSzTx/>
              <a:buNone/>
              <a:defRPr sz="1800"/>
            </a:pPr>
            <a:r>
              <a:rPr sz="1400"/>
              <a:t>         Para varios de los becarios y becarias la aproximación a la Agroecología es nueva, si bien cuentan con una importante experiencia rural y agrícola, la Agroecología aún se plantea como un territorio nuevo de exploración y aprendizaje.</a:t>
            </a:r>
            <a:endParaRPr sz="1400"/>
          </a:p>
          <a:p>
            <a:pPr lvl="0" algn="just">
              <a:spcBef>
                <a:spcPts val="0"/>
              </a:spcBef>
              <a:buSzTx/>
              <a:buNone/>
              <a:defRPr sz="1800"/>
            </a:pPr>
            <a:endParaRPr sz="1400"/>
          </a:p>
          <a:p>
            <a:pPr lvl="0" algn="just">
              <a:spcBef>
                <a:spcPts val="0"/>
              </a:spcBef>
              <a:buSzTx/>
              <a:buNone/>
              <a:defRPr sz="1800"/>
            </a:pPr>
            <a:endParaRPr sz="1200"/>
          </a:p>
          <a:p>
            <a:pPr lvl="0" algn="just">
              <a:spcBef>
                <a:spcPts val="0"/>
              </a:spcBef>
              <a:buSzTx/>
              <a:buNone/>
              <a:defRPr sz="1800"/>
            </a:pPr>
            <a:r>
              <a:rPr sz="1200"/>
              <a:t>            </a:t>
            </a:r>
            <a:r>
              <a:rPr i="1" sz="1200"/>
              <a:t>“Tener un encuentro con profesionales con diferentes formaciones, con diferentes expertos me da una mirada más amplia de lo que pensé, de lo que planifiqué. En Lima, encontrarme con personas que hablan de Agroecología sin tener un sesgo técnico, es un horizonte muy rico, muy amplio</a:t>
            </a:r>
            <a:r>
              <a:rPr sz="1200"/>
              <a:t>” (Leonardo Vaca, becario segunda cohorte)</a:t>
            </a:r>
            <a:endParaRPr sz="1200"/>
          </a:p>
          <a:p>
            <a:pPr lvl="0" algn="just">
              <a:spcBef>
                <a:spcPts val="0"/>
              </a:spcBef>
              <a:buSzTx/>
              <a:buNone/>
              <a:defRPr sz="1800"/>
            </a:pPr>
            <a:endParaRPr sz="1200"/>
          </a:p>
          <a:p>
            <a:pPr lvl="0" algn="just">
              <a:spcBef>
                <a:spcPts val="0"/>
              </a:spcBef>
              <a:buSzTx/>
              <a:buNone/>
              <a:defRPr sz="1800"/>
            </a:pPr>
            <a:r>
              <a:rPr sz="1200"/>
              <a:t>            </a:t>
            </a:r>
            <a:r>
              <a:rPr i="1" sz="1200"/>
              <a:t>“Mi trabajo militante sobre saberes ancestrales, mi condición quechua, el trabajo sobre el manejo del agua, me llevaron a la investigación en Agroecología. En mi comunidad he hecho muchos trabajos sobre afirmación cultural y no de desarrollo” </a:t>
            </a:r>
            <a:r>
              <a:rPr sz="1200"/>
              <a:t>(Roxana Villegas, becaria segunda cohorte)</a:t>
            </a:r>
            <a:endParaRPr sz="1200"/>
          </a:p>
          <a:p>
            <a:pPr lvl="0" algn="just">
              <a:spcBef>
                <a:spcPts val="0"/>
              </a:spcBef>
              <a:buSzTx/>
              <a:buNone/>
              <a:defRPr sz="1800"/>
            </a:pPr>
            <a:endParaRPr sz="1200"/>
          </a:p>
          <a:p>
            <a:pPr lvl="0" algn="just">
              <a:spcBef>
                <a:spcPts val="0"/>
              </a:spcBef>
              <a:buSzTx/>
              <a:buNone/>
              <a:defRPr sz="1800"/>
            </a:pPr>
            <a:endParaRPr sz="1200"/>
          </a:p>
          <a:p>
            <a:pPr lvl="0" algn="just">
              <a:spcBef>
                <a:spcPts val="0"/>
              </a:spcBef>
              <a:buSzTx/>
              <a:buNone/>
              <a:defRPr sz="1800"/>
            </a:pPr>
            <a:r>
              <a:rPr sz="1400"/>
              <a:t>            Incluso los temas que se planteaban como únicamente biofísicos, después de participar de los procesos formativos del programa empezaron a ampliarse y a cuestionarse sobre la dinámica de estos procesos y el agricultor, es decir, que los temas de investigación se enriquecieron con la percepción desarrollada desde la beca.</a:t>
            </a:r>
            <a:endParaRPr sz="1400"/>
          </a:p>
          <a:p>
            <a:pPr lvl="0" algn="just">
              <a:spcBef>
                <a:spcPts val="0"/>
              </a:spcBef>
              <a:buSzTx/>
              <a:buNone/>
              <a:defRPr sz="1800"/>
            </a:pPr>
            <a:endParaRPr sz="1400"/>
          </a:p>
          <a:p>
            <a:pPr lvl="0" algn="just">
              <a:spcBef>
                <a:spcPts val="0"/>
              </a:spcBef>
              <a:buSzTx/>
              <a:buNone/>
              <a:defRPr sz="1800"/>
            </a:pPr>
            <a:endParaRPr sz="1200"/>
          </a:p>
          <a:p>
            <a:pPr lvl="0" algn="just">
              <a:spcBef>
                <a:spcPts val="0"/>
              </a:spcBef>
              <a:buSzTx/>
              <a:buNone/>
              <a:defRPr sz="1800"/>
            </a:pPr>
            <a:r>
              <a:rPr sz="1200"/>
              <a:t>           </a:t>
            </a:r>
            <a:r>
              <a:rPr i="1" sz="1200"/>
              <a:t>“Un tema que no estaba considerado en mi investigación era la percepción del agricultor, la mirada estaba solo en el suelo, no comprendía al agricultor. Gracias a la tutora he encontrado la manera de incluir las acciones del agricultor en esta temática. También me cuestionó la visita de campo que hicimos en Ecuador, cuando fuimos a la comunidad comprendí lo importante que es generar confianza para obtener información verídica” </a:t>
            </a:r>
            <a:r>
              <a:rPr sz="1200"/>
              <a:t>(Gavi Alavi, becaria primera cohorte) </a:t>
            </a:r>
          </a:p>
        </p:txBody>
      </p:sp>
      <p:pic>
        <p:nvPicPr>
          <p:cNvPr id="85" name="image2.png"/>
          <p:cNvPicPr/>
          <p:nvPr/>
        </p:nvPicPr>
        <p:blipFill>
          <a:blip r:embed="rId2">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 name="Shape 87"/>
          <p:cNvSpPr/>
          <p:nvPr>
            <p:ph type="title"/>
          </p:nvPr>
        </p:nvSpPr>
        <p:spPr>
          <a:xfrm>
            <a:off x="1071537" y="1500174"/>
            <a:ext cx="7286678" cy="785819"/>
          </a:xfrm>
          <a:prstGeom prst="rect">
            <a:avLst/>
          </a:prstGeom>
        </p:spPr>
        <p:txBody>
          <a:bodyPr/>
          <a:lstStyle/>
          <a:p>
            <a:pPr lvl="0" defTabSz="795527">
              <a:defRPr sz="1800"/>
            </a:pPr>
            <a:r>
              <a:rPr b="1" sz="1566">
                <a:solidFill>
                  <a:srgbClr val="C00000"/>
                </a:solidFill>
              </a:rPr>
              <a:t>APRENDIZAJES SOCIALES</a:t>
            </a:r>
            <a:br>
              <a:rPr b="1" sz="1566">
                <a:solidFill>
                  <a:srgbClr val="C00000"/>
                </a:solidFill>
              </a:rPr>
            </a:br>
            <a:br>
              <a:rPr b="1" sz="1566">
                <a:solidFill>
                  <a:srgbClr val="C00000"/>
                </a:solidFill>
              </a:rPr>
            </a:br>
            <a:r>
              <a:rPr b="1" sz="1566">
                <a:solidFill>
                  <a:srgbClr val="00B050"/>
                </a:solidFill>
              </a:rPr>
              <a:t>La AE como un nuevo campo de estudio</a:t>
            </a:r>
          </a:p>
        </p:txBody>
      </p:sp>
      <p:sp>
        <p:nvSpPr>
          <p:cNvPr id="88" name="Shape 88"/>
          <p:cNvSpPr/>
          <p:nvPr>
            <p:ph type="body" idx="1"/>
          </p:nvPr>
        </p:nvSpPr>
        <p:spPr>
          <a:xfrm>
            <a:off x="142843" y="2428868"/>
            <a:ext cx="8543957" cy="4286280"/>
          </a:xfrm>
          <a:prstGeom prst="rect">
            <a:avLst/>
          </a:prstGeom>
        </p:spPr>
        <p:txBody>
          <a:bodyPr/>
          <a:lstStyle/>
          <a:p>
            <a:pPr lvl="0" algn="just">
              <a:spcBef>
                <a:spcPts val="300"/>
              </a:spcBef>
              <a:buSzTx/>
              <a:buNone/>
              <a:defRPr sz="1800"/>
            </a:pPr>
            <a:r>
              <a:rPr sz="1400">
                <a:uFill>
                  <a:solidFill/>
                </a:uFill>
              </a:rPr>
              <a:t>         Los y las becarias señalan que la Agroecología es una temática de reciente exploración. En el Perú, por ejemplo, existen pocas investigaciones vinculantes a la agrobiodiversidad. Además existen muchos proyectos de desarrollo que recién empiezan a incorporar indicadores asociados a la temática. Se trata de una ciencia multidisciplinaria que debería ser estudiada por todos aquellos involucrados en el desarrollo rural.</a:t>
            </a:r>
            <a:endParaRPr sz="1400">
              <a:uFill>
                <a:solidFill/>
              </a:uFill>
            </a:endParaRPr>
          </a:p>
          <a:p>
            <a:pPr lvl="0" algn="just">
              <a:buSzTx/>
              <a:buNone/>
              <a:defRPr sz="1800"/>
            </a:pPr>
            <a:endParaRPr sz="1400">
              <a:uFill>
                <a:solidFill/>
              </a:uFill>
            </a:endParaRPr>
          </a:p>
          <a:p>
            <a:pPr lvl="0" algn="just">
              <a:spcBef>
                <a:spcPts val="300"/>
              </a:spcBef>
              <a:buSzTx/>
              <a:buNone/>
              <a:defRPr sz="1800"/>
            </a:pPr>
            <a:r>
              <a:rPr sz="1400">
                <a:uFill>
                  <a:solidFill/>
                </a:uFill>
              </a:rPr>
              <a:t>         Señalan también como valioso el reconocimiento de los saberes ancestrales que en la formación técnica/académica son invisibilizados. Reclaman la ausencia de docentes indígenas en sus centros de estudio y de metodologías adecuadas e innovadoras, lo que les trajo dificultades al inicio, al momento de plantear sus propuestas de investigación</a:t>
            </a:r>
            <a:endParaRPr sz="1400">
              <a:uFill>
                <a:solidFill/>
              </a:uFill>
            </a:endParaRPr>
          </a:p>
          <a:p>
            <a:pPr lvl="0" algn="just">
              <a:buSzTx/>
              <a:buNone/>
              <a:defRPr sz="1800"/>
            </a:pPr>
            <a:endParaRPr sz="1400">
              <a:uFill>
                <a:solidFill/>
              </a:uFill>
              <a:latin typeface="Times New Roman"/>
              <a:ea typeface="Times New Roman"/>
              <a:cs typeface="Times New Roman"/>
              <a:sym typeface="Times New Roman"/>
            </a:endParaRPr>
          </a:p>
          <a:p>
            <a:pPr lvl="0" indent="-236219" algn="just">
              <a:spcBef>
                <a:spcPts val="200"/>
              </a:spcBef>
              <a:buSzTx/>
              <a:buNone/>
              <a:defRPr sz="1800"/>
            </a:pPr>
            <a:r>
              <a:rPr i="1" sz="1200">
                <a:uFill>
                  <a:solidFill/>
                </a:uFill>
              </a:rPr>
              <a:t>        “(A las universidades les falta) Fortalecer la práctica, intercambio y revalorización de saberes con productoras. En relación a metodología fortalecer la enseñanza de metodologías de recopilación y análisis de información” </a:t>
            </a:r>
            <a:r>
              <a:rPr sz="1200">
                <a:uFill>
                  <a:solidFill/>
                </a:uFill>
              </a:rPr>
              <a:t>(Claudia Velarde, becaria primera cohorte)</a:t>
            </a:r>
            <a:endParaRPr sz="1200">
              <a:uFill>
                <a:solidFill/>
              </a:uFill>
              <a:latin typeface="Times New Roman"/>
              <a:ea typeface="Times New Roman"/>
              <a:cs typeface="Times New Roman"/>
              <a:sym typeface="Times New Roman"/>
            </a:endParaRPr>
          </a:p>
          <a:p>
            <a:pPr lvl="0" indent="-236219" algn="just">
              <a:spcBef>
                <a:spcPts val="200"/>
              </a:spcBef>
              <a:buSzTx/>
              <a:buNone/>
              <a:defRPr sz="1800"/>
            </a:pPr>
            <a:r>
              <a:rPr sz="1200">
                <a:uFill>
                  <a:solidFill/>
                </a:uFill>
              </a:rPr>
              <a:t> </a:t>
            </a:r>
            <a:endParaRPr sz="1200">
              <a:uFill>
                <a:solidFill/>
              </a:uFill>
              <a:latin typeface="Times New Roman"/>
              <a:ea typeface="Times New Roman"/>
              <a:cs typeface="Times New Roman"/>
              <a:sym typeface="Times New Roman"/>
            </a:endParaRPr>
          </a:p>
          <a:p>
            <a:pPr lvl="0" indent="-236219" algn="just">
              <a:spcBef>
                <a:spcPts val="200"/>
              </a:spcBef>
              <a:buSzTx/>
              <a:buNone/>
              <a:defRPr sz="1800"/>
            </a:pPr>
            <a:r>
              <a:rPr i="1" sz="1200">
                <a:uFill>
                  <a:solidFill/>
                </a:uFill>
              </a:rPr>
              <a:t>        “Es importante incorporar temas sobre los saberes y también cátedras indígenas, ya que es diferente abordarlo desde la academia que desde la propia experiencia, con la propia gente que hace Agroecología y así poder transitar a una cultura Agroecológica, así incorporar experiencias que a veces no están en ninguna investigación” </a:t>
            </a:r>
            <a:r>
              <a:rPr sz="1200">
                <a:uFill>
                  <a:solidFill/>
                </a:uFill>
              </a:rPr>
              <a:t>(Roxana Villegas, becaria segunda cohorte)</a:t>
            </a:r>
          </a:p>
        </p:txBody>
      </p:sp>
      <p:pic>
        <p:nvPicPr>
          <p:cNvPr id="89" name="image2.png"/>
          <p:cNvPicPr/>
          <p:nvPr/>
        </p:nvPicPr>
        <p:blipFill>
          <a:blip r:embed="rId2">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 name="Shape 91"/>
          <p:cNvSpPr/>
          <p:nvPr>
            <p:ph type="title"/>
          </p:nvPr>
        </p:nvSpPr>
        <p:spPr>
          <a:xfrm>
            <a:off x="1071537" y="1500174"/>
            <a:ext cx="7286678" cy="785819"/>
          </a:xfrm>
          <a:prstGeom prst="rect">
            <a:avLst/>
          </a:prstGeom>
        </p:spPr>
        <p:txBody>
          <a:bodyPr/>
          <a:lstStyle/>
          <a:p>
            <a:pPr lvl="0" defTabSz="795527">
              <a:defRPr sz="1800"/>
            </a:pPr>
            <a:r>
              <a:rPr b="1" sz="1566">
                <a:solidFill>
                  <a:srgbClr val="C0504D"/>
                </a:solidFill>
              </a:rPr>
              <a:t>APRENDIZAJES SOCIALES </a:t>
            </a:r>
            <a:br>
              <a:rPr b="1" sz="1566">
                <a:solidFill>
                  <a:srgbClr val="C0504D"/>
                </a:solidFill>
              </a:rPr>
            </a:br>
            <a:br>
              <a:rPr b="1" sz="1566">
                <a:solidFill>
                  <a:srgbClr val="C0504D"/>
                </a:solidFill>
              </a:rPr>
            </a:br>
            <a:r>
              <a:rPr b="1" sz="1566">
                <a:solidFill>
                  <a:srgbClr val="00B050"/>
                </a:solidFill>
              </a:rPr>
              <a:t>Generando conocimiento y practica desde América Latina</a:t>
            </a:r>
          </a:p>
        </p:txBody>
      </p:sp>
      <p:sp>
        <p:nvSpPr>
          <p:cNvPr id="92" name="Shape 92"/>
          <p:cNvSpPr/>
          <p:nvPr>
            <p:ph type="body" idx="1"/>
          </p:nvPr>
        </p:nvSpPr>
        <p:spPr>
          <a:xfrm>
            <a:off x="214282" y="2714619"/>
            <a:ext cx="8572560" cy="3000396"/>
          </a:xfrm>
          <a:prstGeom prst="rect">
            <a:avLst/>
          </a:prstGeom>
        </p:spPr>
        <p:txBody>
          <a:bodyPr/>
          <a:lstStyle/>
          <a:p>
            <a:pPr lvl="0" algn="just">
              <a:lnSpc>
                <a:spcPct val="80000"/>
              </a:lnSpc>
              <a:spcBef>
                <a:spcPts val="300"/>
              </a:spcBef>
              <a:buSzTx/>
              <a:buNone/>
              <a:defRPr sz="1800"/>
            </a:pPr>
            <a:r>
              <a:rPr sz="1300"/>
              <a:t>        El Programa implica para los becarios y becarias la posibilidad de generar conocimiento desde la región y revalorizar el que ya se tiene. La academia latinoamericana debería ser más amplia para poder trabajar estos conocimientos y difundirlos, además de abrir sus puertas a los académicos y académicas indígenas. El programa es un paso importante en tanto que apoya la investigación en esta temática a una pluralidad de investigadores e investigadoras</a:t>
            </a:r>
            <a:endParaRPr sz="2000"/>
          </a:p>
          <a:p>
            <a:pPr lvl="0" algn="just">
              <a:lnSpc>
                <a:spcPct val="80000"/>
              </a:lnSpc>
              <a:spcBef>
                <a:spcPts val="400"/>
              </a:spcBef>
              <a:buSzTx/>
              <a:buNone/>
              <a:defRPr sz="1800"/>
            </a:pPr>
            <a:endParaRPr sz="2200"/>
          </a:p>
          <a:p>
            <a:pPr lvl="0" algn="just">
              <a:lnSpc>
                <a:spcPct val="80000"/>
              </a:lnSpc>
              <a:spcBef>
                <a:spcPts val="400"/>
              </a:spcBef>
              <a:buSzTx/>
              <a:buNone/>
              <a:defRPr sz="1800"/>
            </a:pPr>
            <a:endParaRPr sz="1900"/>
          </a:p>
          <a:p>
            <a:pPr lvl="0" algn="just">
              <a:lnSpc>
                <a:spcPct val="80000"/>
              </a:lnSpc>
              <a:spcBef>
                <a:spcPts val="200"/>
              </a:spcBef>
              <a:buSzTx/>
              <a:buNone/>
              <a:defRPr sz="1800"/>
            </a:pPr>
            <a:r>
              <a:rPr i="1" sz="1100"/>
              <a:t>          “Los académicos indígenas somos marginados, tenemos que generar estrategias para ser visibilizados (…) Para mí es un gran apoyo que organismos académicos con la trayectoria de CLACSO se interesen por nuestras producciones es una gran oportunidad” </a:t>
            </a:r>
            <a:r>
              <a:rPr sz="1100"/>
              <a:t>(Dani Vargas, becario de la primera cohorte)</a:t>
            </a:r>
            <a:endParaRPr sz="2000"/>
          </a:p>
          <a:p>
            <a:pPr lvl="0" algn="just">
              <a:lnSpc>
                <a:spcPct val="80000"/>
              </a:lnSpc>
              <a:spcBef>
                <a:spcPts val="400"/>
              </a:spcBef>
              <a:buSzTx/>
              <a:buNone/>
              <a:defRPr sz="1800"/>
            </a:pPr>
            <a:endParaRPr sz="2000"/>
          </a:p>
          <a:p>
            <a:pPr lvl="0" algn="just">
              <a:lnSpc>
                <a:spcPct val="80000"/>
              </a:lnSpc>
              <a:spcBef>
                <a:spcPts val="300"/>
              </a:spcBef>
              <a:buSzTx/>
              <a:buNone/>
              <a:defRPr sz="1800"/>
            </a:pPr>
            <a:r>
              <a:rPr sz="1300"/>
              <a:t>         Como resultado de los procesos de investigación se generan conocimientos locales valiosos en tanto que se contrasta la teoría con la práctica. El hecho de estar desarrollando una investigación en contacto con los que hacen la agroecología (agricultores) amplía, profundiza y actualiza las bases teóricas, aportando conceptos y metodologías que permiten un abordaje de la Agroecología desde los propios actores.</a:t>
            </a:r>
          </a:p>
        </p:txBody>
      </p:sp>
      <p:pic>
        <p:nvPicPr>
          <p:cNvPr id="93" name="image2.png"/>
          <p:cNvPicPr/>
          <p:nvPr/>
        </p:nvPicPr>
        <p:blipFill>
          <a:blip r:embed="rId2">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 name="Shape 95"/>
          <p:cNvSpPr/>
          <p:nvPr>
            <p:ph type="title"/>
          </p:nvPr>
        </p:nvSpPr>
        <p:spPr>
          <a:xfrm>
            <a:off x="1000099" y="1785926"/>
            <a:ext cx="7286678" cy="785819"/>
          </a:xfrm>
          <a:prstGeom prst="rect">
            <a:avLst/>
          </a:prstGeom>
        </p:spPr>
        <p:txBody>
          <a:bodyPr/>
          <a:lstStyle/>
          <a:p>
            <a:pPr lvl="0" defTabSz="457200">
              <a:defRPr sz="1800"/>
            </a:pPr>
            <a:r>
              <a:rPr b="1" sz="900">
                <a:solidFill>
                  <a:srgbClr val="C0504D"/>
                </a:solidFill>
              </a:rPr>
              <a:t>APRENDIZAJES SOCIALES</a:t>
            </a:r>
            <a:br>
              <a:rPr b="1" sz="900">
                <a:solidFill>
                  <a:srgbClr val="C0504D"/>
                </a:solidFill>
              </a:rPr>
            </a:br>
            <a:br>
              <a:rPr b="1" sz="900">
                <a:solidFill>
                  <a:srgbClr val="C0504D"/>
                </a:solidFill>
              </a:rPr>
            </a:br>
            <a:r>
              <a:rPr b="1" sz="900">
                <a:solidFill>
                  <a:srgbClr val="00B050"/>
                </a:solidFill>
              </a:rPr>
              <a:t>Los y las becarias como multiplicadores: La Agroecología influye en más espacios</a:t>
            </a:r>
            <a:br>
              <a:rPr b="1" sz="900">
                <a:solidFill>
                  <a:srgbClr val="00B050"/>
                </a:solidFill>
              </a:rPr>
            </a:br>
            <a:br>
              <a:rPr b="1" sz="900">
                <a:solidFill>
                  <a:srgbClr val="00B050"/>
                </a:solidFill>
              </a:rPr>
            </a:br>
          </a:p>
        </p:txBody>
      </p:sp>
      <p:sp>
        <p:nvSpPr>
          <p:cNvPr id="96" name="Shape 96"/>
          <p:cNvSpPr/>
          <p:nvPr>
            <p:ph type="body" idx="1"/>
          </p:nvPr>
        </p:nvSpPr>
        <p:spPr>
          <a:xfrm>
            <a:off x="-1" y="2571719"/>
            <a:ext cx="9001158" cy="3857678"/>
          </a:xfrm>
          <a:prstGeom prst="rect">
            <a:avLst/>
          </a:prstGeom>
        </p:spPr>
        <p:txBody>
          <a:bodyPr/>
          <a:lstStyle/>
          <a:p>
            <a:pPr lvl="0" marL="315468" indent="-315468" defTabSz="841247">
              <a:lnSpc>
                <a:spcPct val="80000"/>
              </a:lnSpc>
              <a:spcBef>
                <a:spcPts val="200"/>
              </a:spcBef>
              <a:defRPr sz="1800"/>
            </a:pPr>
            <a:endParaRPr sz="1104"/>
          </a:p>
          <a:p>
            <a:pPr lvl="0" marL="315468" indent="-315468" algn="just" defTabSz="841247">
              <a:lnSpc>
                <a:spcPct val="80000"/>
              </a:lnSpc>
              <a:spcBef>
                <a:spcPts val="300"/>
              </a:spcBef>
              <a:buSzTx/>
              <a:buNone/>
              <a:defRPr sz="1800"/>
            </a:pPr>
            <a:r>
              <a:rPr sz="1564"/>
              <a:t>       La difusión de los resultados es muy importante ya que implica la multiplicación del conocimiento a nivel académico, pero sobre todo los y las becarias tienen un compromiso con las comunidades en las que trabajan ya que es frecuente que ellas mismas no consuman sus propios productos, producen para la venta y con el dinero garantizan el acceso a otros alimentos como fideo, arroz, azúcar entre otros.  Desconocen el poder nutricional de sus propios productos “es como si tuvieran oro en las manos y no lo saben”. Entonces, habría un </a:t>
            </a:r>
            <a:r>
              <a:rPr b="1" sz="1564"/>
              <a:t>doble compromiso generado por el Programa </a:t>
            </a:r>
            <a:r>
              <a:rPr sz="1564"/>
              <a:t>uno académico y el otro social. </a:t>
            </a:r>
            <a:endParaRPr sz="1104"/>
          </a:p>
          <a:p>
            <a:pPr lvl="0" marL="315468" indent="-315468" algn="just" defTabSz="841247">
              <a:lnSpc>
                <a:spcPct val="80000"/>
              </a:lnSpc>
              <a:spcBef>
                <a:spcPts val="200"/>
              </a:spcBef>
              <a:buSzTx/>
              <a:buNone/>
              <a:defRPr sz="1800"/>
            </a:pPr>
            <a:endParaRPr sz="3956"/>
          </a:p>
          <a:p>
            <a:pPr lvl="0" marL="315468" indent="-315468" algn="just" defTabSz="841247">
              <a:lnSpc>
                <a:spcPct val="80000"/>
              </a:lnSpc>
              <a:spcBef>
                <a:spcPts val="200"/>
              </a:spcBef>
              <a:buSzTx/>
              <a:buNone/>
              <a:defRPr sz="1800"/>
            </a:pPr>
            <a:endParaRPr sz="3956"/>
          </a:p>
          <a:p>
            <a:pPr lvl="0" marL="315468" indent="-315468" algn="just" defTabSz="841247">
              <a:lnSpc>
                <a:spcPct val="80000"/>
              </a:lnSpc>
              <a:spcBef>
                <a:spcPts val="300"/>
              </a:spcBef>
              <a:buSzTx/>
              <a:buNone/>
              <a:defRPr sz="1800"/>
            </a:pPr>
            <a:r>
              <a:rPr sz="1564"/>
              <a:t>       La </a:t>
            </a:r>
            <a:r>
              <a:rPr b="1" sz="1564"/>
              <a:t>pandemia</a:t>
            </a:r>
            <a:r>
              <a:rPr sz="1564"/>
              <a:t> y las respectivas cuarentenas han puesto de manifiesto la estrecha relación entre la </a:t>
            </a:r>
            <a:r>
              <a:rPr b="1" sz="1564"/>
              <a:t>Agroecología y la soberanía alimentaria </a:t>
            </a:r>
            <a:r>
              <a:rPr sz="1564"/>
              <a:t>en tanto que se consideran temas como saberes ancestrales, chacra, conservación de semillas, parcelas familiares entre otros. Todos estos elementos han actuado positivamente en la pandemia, permitiendo que muchos de los alimentos frutos del cultivo familiar lleguen a las ciudades, además que se incrementó el auto consumo. </a:t>
            </a:r>
          </a:p>
        </p:txBody>
      </p:sp>
      <p:pic>
        <p:nvPicPr>
          <p:cNvPr id="97" name="image2.png"/>
          <p:cNvPicPr/>
          <p:nvPr/>
        </p:nvPicPr>
        <p:blipFill>
          <a:blip r:embed="rId2">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p:nvPr>
        </p:nvSpPr>
        <p:spPr>
          <a:xfrm>
            <a:off x="1000099" y="1785926"/>
            <a:ext cx="7286678" cy="785819"/>
          </a:xfrm>
          <a:prstGeom prst="rect">
            <a:avLst/>
          </a:prstGeom>
        </p:spPr>
        <p:txBody>
          <a:bodyPr/>
          <a:lstStyle/>
          <a:p>
            <a:pPr lvl="0" defTabSz="457200">
              <a:defRPr sz="1800"/>
            </a:pPr>
            <a:r>
              <a:rPr b="1" sz="900">
                <a:solidFill>
                  <a:srgbClr val="C0504D"/>
                </a:solidFill>
              </a:rPr>
              <a:t>APRENDIZAJES SOCIALES</a:t>
            </a:r>
            <a:br>
              <a:rPr b="1" sz="900">
                <a:solidFill>
                  <a:srgbClr val="C0504D"/>
                </a:solidFill>
              </a:rPr>
            </a:br>
            <a:br>
              <a:rPr b="1" sz="900">
                <a:solidFill>
                  <a:srgbClr val="C0504D"/>
                </a:solidFill>
              </a:rPr>
            </a:br>
            <a:r>
              <a:rPr b="1" sz="900">
                <a:solidFill>
                  <a:srgbClr val="00B050"/>
                </a:solidFill>
              </a:rPr>
              <a:t>Los y las becarias como multiplicadores: La Agroecología influye en más espacios</a:t>
            </a:r>
            <a:br>
              <a:rPr b="1" sz="900">
                <a:solidFill>
                  <a:srgbClr val="00B050"/>
                </a:solidFill>
              </a:rPr>
            </a:br>
            <a:br>
              <a:rPr b="1" sz="900">
                <a:solidFill>
                  <a:srgbClr val="00B050"/>
                </a:solidFill>
              </a:rPr>
            </a:br>
          </a:p>
        </p:txBody>
      </p:sp>
      <p:sp>
        <p:nvSpPr>
          <p:cNvPr id="100" name="Shape 100"/>
          <p:cNvSpPr/>
          <p:nvPr>
            <p:ph type="body" idx="1"/>
          </p:nvPr>
        </p:nvSpPr>
        <p:spPr>
          <a:xfrm>
            <a:off x="214282" y="2928934"/>
            <a:ext cx="8572560" cy="3500438"/>
          </a:xfrm>
          <a:prstGeom prst="rect">
            <a:avLst/>
          </a:prstGeom>
        </p:spPr>
        <p:txBody>
          <a:bodyPr/>
          <a:lstStyle/>
          <a:p>
            <a:pPr lvl="0" marL="339470" indent="-339470" defTabSz="905255">
              <a:lnSpc>
                <a:spcPct val="80000"/>
              </a:lnSpc>
              <a:spcBef>
                <a:spcPts val="200"/>
              </a:spcBef>
              <a:defRPr sz="1800"/>
            </a:pPr>
            <a:endParaRPr sz="1188"/>
          </a:p>
          <a:p>
            <a:pPr lvl="0" marL="339470" indent="-339470" algn="just" defTabSz="905255">
              <a:lnSpc>
                <a:spcPct val="80000"/>
              </a:lnSpc>
              <a:spcBef>
                <a:spcPts val="400"/>
              </a:spcBef>
              <a:buSzTx/>
              <a:buNone/>
              <a:defRPr sz="1800"/>
            </a:pPr>
            <a:r>
              <a:rPr sz="1683"/>
              <a:t>       Otras experiencias en los lugares donde se realizan las investigaciones demostraron el retorno a la </a:t>
            </a:r>
            <a:r>
              <a:rPr b="1" sz="1683"/>
              <a:t>agricultura familiar como la solución para vencer la crisis coyuntural</a:t>
            </a:r>
            <a:r>
              <a:rPr sz="1683"/>
              <a:t>, tal es el caso de las comunidades que realizan monocultivo quienes terminaron quemando sus propios cultivos (flores) y volvieron a sembrar alimentos, demostrando además la importancia de la preservación de las semillas. </a:t>
            </a:r>
            <a:endParaRPr sz="1188"/>
          </a:p>
          <a:p>
            <a:pPr lvl="0" marL="339470" indent="-339470" algn="just" defTabSz="905255">
              <a:lnSpc>
                <a:spcPct val="80000"/>
              </a:lnSpc>
              <a:spcBef>
                <a:spcPts val="200"/>
              </a:spcBef>
              <a:buSzTx/>
              <a:buNone/>
              <a:defRPr sz="1800"/>
            </a:pPr>
            <a:endParaRPr sz="4257"/>
          </a:p>
          <a:p>
            <a:pPr lvl="0" marL="339470" indent="-339470" algn="just" defTabSz="905255">
              <a:lnSpc>
                <a:spcPct val="80000"/>
              </a:lnSpc>
              <a:spcBef>
                <a:spcPts val="200"/>
              </a:spcBef>
              <a:buSzTx/>
              <a:buNone/>
              <a:defRPr sz="1800"/>
            </a:pPr>
            <a:endParaRPr sz="4257"/>
          </a:p>
          <a:p>
            <a:pPr lvl="0" marL="339470" indent="-339470" algn="just" defTabSz="905255">
              <a:lnSpc>
                <a:spcPct val="80000"/>
              </a:lnSpc>
              <a:spcBef>
                <a:spcPts val="400"/>
              </a:spcBef>
              <a:buSzTx/>
              <a:buNone/>
              <a:defRPr sz="1800"/>
            </a:pPr>
            <a:r>
              <a:rPr sz="1683"/>
              <a:t>       Evidentemente, la </a:t>
            </a:r>
            <a:r>
              <a:rPr b="1" sz="1683"/>
              <a:t>pandemia</a:t>
            </a:r>
            <a:r>
              <a:rPr sz="1683"/>
              <a:t> visibilizó la </a:t>
            </a:r>
            <a:r>
              <a:rPr b="1" sz="1683"/>
              <a:t>crisis alimentaria </a:t>
            </a:r>
            <a:r>
              <a:rPr sz="1683"/>
              <a:t>planteando entre una de las soluciones a la Agroecología, quizá en el futuro muchos Estados refuercen el cultivo familiar. En Ecuador por ejemplo, el cantón Tunguragua gestionó una normativa local emergente que se refiere a la priorización del consumo interno agroecológico hasta que termine ésta emergencia sanitaria. </a:t>
            </a:r>
          </a:p>
        </p:txBody>
      </p:sp>
      <p:pic>
        <p:nvPicPr>
          <p:cNvPr id="101" name="image2.png"/>
          <p:cNvPicPr/>
          <p:nvPr/>
        </p:nvPicPr>
        <p:blipFill>
          <a:blip r:embed="rId2">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 name="Shape 103"/>
          <p:cNvSpPr/>
          <p:nvPr>
            <p:ph type="title"/>
          </p:nvPr>
        </p:nvSpPr>
        <p:spPr>
          <a:xfrm>
            <a:off x="1000099" y="1714487"/>
            <a:ext cx="7286678" cy="785819"/>
          </a:xfrm>
          <a:prstGeom prst="rect">
            <a:avLst/>
          </a:prstGeom>
        </p:spPr>
        <p:txBody>
          <a:bodyPr/>
          <a:lstStyle/>
          <a:p>
            <a:pPr lvl="0" defTabSz="365760">
              <a:defRPr sz="1800"/>
            </a:pPr>
            <a:br>
              <a:rPr sz="1560"/>
            </a:br>
            <a:br>
              <a:rPr sz="1560"/>
            </a:br>
            <a:br>
              <a:rPr sz="1560"/>
            </a:br>
            <a:br>
              <a:rPr sz="1560"/>
            </a:br>
            <a:r>
              <a:rPr b="1" sz="720">
                <a:solidFill>
                  <a:srgbClr val="C0504D"/>
                </a:solidFill>
              </a:rPr>
              <a:t>APRENDIZAJES SOCIALES</a:t>
            </a:r>
            <a:br>
              <a:rPr b="1" sz="720">
                <a:solidFill>
                  <a:srgbClr val="C0504D"/>
                </a:solidFill>
              </a:rPr>
            </a:br>
            <a:br>
              <a:rPr b="1" sz="720">
                <a:solidFill>
                  <a:srgbClr val="C0504D"/>
                </a:solidFill>
              </a:rPr>
            </a:br>
            <a:r>
              <a:rPr b="1" sz="720">
                <a:solidFill>
                  <a:srgbClr val="00B050"/>
                </a:solidFill>
              </a:rPr>
              <a:t>El Programa de Investigación y Formación como una comunidad de práctica y aprendizaje</a:t>
            </a:r>
            <a:br>
              <a:rPr b="1" sz="720">
                <a:solidFill>
                  <a:srgbClr val="00B050"/>
                </a:solidFill>
              </a:rPr>
            </a:br>
            <a:r>
              <a:rPr sz="560"/>
              <a:t> </a:t>
            </a:r>
            <a:br>
              <a:rPr sz="560"/>
            </a:br>
            <a:br>
              <a:rPr sz="560"/>
            </a:br>
            <a:br>
              <a:rPr sz="560"/>
            </a:br>
            <a:br>
              <a:rPr sz="560"/>
            </a:br>
          </a:p>
        </p:txBody>
      </p:sp>
      <p:sp>
        <p:nvSpPr>
          <p:cNvPr id="104" name="Shape 104"/>
          <p:cNvSpPr/>
          <p:nvPr>
            <p:ph type="body" idx="1"/>
          </p:nvPr>
        </p:nvSpPr>
        <p:spPr>
          <a:xfrm>
            <a:off x="571471" y="2857496"/>
            <a:ext cx="8186768" cy="3357586"/>
          </a:xfrm>
          <a:prstGeom prst="rect">
            <a:avLst/>
          </a:prstGeom>
        </p:spPr>
        <p:txBody>
          <a:bodyPr/>
          <a:lstStyle/>
          <a:p>
            <a:pPr lvl="0">
              <a:lnSpc>
                <a:spcPct val="80000"/>
              </a:lnSpc>
              <a:spcBef>
                <a:spcPts val="300"/>
              </a:spcBef>
              <a:buSzTx/>
              <a:buNone/>
              <a:defRPr sz="1800"/>
            </a:pPr>
            <a:r>
              <a:rPr sz="1300"/>
              <a:t>La beca se ha planteado como una posibilidad para profundizar y sistematizar investigaciones, pero también ha marcado un principio innovador en tanto que brinda la posibilidad de formarse y concluir la investigación de temas concretos que muchas veces son parte de proyectos más amplios como ser tesis doctorales. </a:t>
            </a:r>
            <a:endParaRPr sz="1500"/>
          </a:p>
          <a:p>
            <a:pPr lvl="0">
              <a:lnSpc>
                <a:spcPct val="80000"/>
              </a:lnSpc>
              <a:spcBef>
                <a:spcPts val="300"/>
              </a:spcBef>
              <a:buSzTx/>
              <a:buNone/>
              <a:defRPr sz="1800"/>
            </a:pPr>
            <a:endParaRPr sz="1500"/>
          </a:p>
          <a:p>
            <a:pPr lvl="0">
              <a:lnSpc>
                <a:spcPct val="80000"/>
              </a:lnSpc>
              <a:spcBef>
                <a:spcPts val="200"/>
              </a:spcBef>
              <a:buSzTx/>
              <a:buNone/>
              <a:defRPr sz="1800"/>
            </a:pPr>
            <a:r>
              <a:rPr i="1" sz="1100"/>
              <a:t>“No conozco programas que vinculen la beca al desarrollo de la tesis, y eso es fantástico” </a:t>
            </a:r>
            <a:r>
              <a:rPr sz="1100"/>
              <a:t>(Roxana Villegas, becaria segunda cohorte) </a:t>
            </a:r>
            <a:endParaRPr sz="1500"/>
          </a:p>
          <a:p>
            <a:pPr lvl="0">
              <a:lnSpc>
                <a:spcPct val="80000"/>
              </a:lnSpc>
              <a:spcBef>
                <a:spcPts val="300"/>
              </a:spcBef>
              <a:buSzTx/>
              <a:buNone/>
              <a:defRPr sz="1800"/>
            </a:pPr>
            <a:endParaRPr sz="1500"/>
          </a:p>
          <a:p>
            <a:pPr lvl="0">
              <a:lnSpc>
                <a:spcPct val="80000"/>
              </a:lnSpc>
              <a:spcBef>
                <a:spcPts val="300"/>
              </a:spcBef>
              <a:buSzTx/>
              <a:buNone/>
              <a:defRPr sz="1800"/>
            </a:pPr>
            <a:r>
              <a:rPr sz="1300"/>
              <a:t>Las distintas acciones que contiene el programa que van desde encuentros presenciales y virtuales hasta seminarios conforman una comunidad de apoyo y contención académica pero también personal, en el que se comparten conocimientos teóricos, metodológicos y experienciales. Cada cohorte ha logrado conformar una comunidad cohesionada de apoyo y amistad.</a:t>
            </a:r>
            <a:endParaRPr sz="1500"/>
          </a:p>
          <a:p>
            <a:pPr lvl="0">
              <a:lnSpc>
                <a:spcPct val="80000"/>
              </a:lnSpc>
              <a:spcBef>
                <a:spcPts val="300"/>
              </a:spcBef>
              <a:buSzTx/>
              <a:buNone/>
              <a:defRPr sz="1800"/>
            </a:pPr>
            <a:endParaRPr sz="1500"/>
          </a:p>
          <a:p>
            <a:pPr lvl="0">
              <a:lnSpc>
                <a:spcPct val="80000"/>
              </a:lnSpc>
              <a:spcBef>
                <a:spcPts val="200"/>
              </a:spcBef>
              <a:buSzTx/>
              <a:buNone/>
              <a:defRPr sz="1800"/>
            </a:pPr>
            <a:r>
              <a:rPr i="1" sz="1100"/>
              <a:t>“El intercambio con la comunidad de práctica me ayudó a ampliar la mirada incorporando elementos que no los había tomado en cuenta, políticos, de género, metodológicos” </a:t>
            </a:r>
            <a:r>
              <a:rPr sz="1100"/>
              <a:t>(Claudia Velarde, becaria primera cohorte)</a:t>
            </a:r>
          </a:p>
        </p:txBody>
      </p:sp>
      <p:pic>
        <p:nvPicPr>
          <p:cNvPr id="105" name="image2.png"/>
          <p:cNvPicPr/>
          <p:nvPr/>
        </p:nvPicPr>
        <p:blipFill>
          <a:blip r:embed="rId2">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 name="Shape 107"/>
          <p:cNvSpPr/>
          <p:nvPr>
            <p:ph type="title"/>
          </p:nvPr>
        </p:nvSpPr>
        <p:spPr>
          <a:xfrm>
            <a:off x="1071537" y="1357297"/>
            <a:ext cx="7500992" cy="2571769"/>
          </a:xfrm>
          <a:prstGeom prst="rect">
            <a:avLst/>
          </a:prstGeom>
        </p:spPr>
        <p:txBody>
          <a:bodyPr/>
          <a:lstStyle/>
          <a:p>
            <a:pPr lvl="0">
              <a:defRPr sz="1800"/>
            </a:pPr>
            <a:r>
              <a:rPr b="1">
                <a:solidFill>
                  <a:srgbClr val="C0504D"/>
                </a:solidFill>
              </a:rPr>
              <a:t>IMPACTOS EN LA CULTURA INSTITUCIONAL DE CLACSO</a:t>
            </a:r>
            <a:br>
              <a:rPr b="1">
                <a:solidFill>
                  <a:srgbClr val="C0504D"/>
                </a:solidFill>
              </a:rPr>
            </a:br>
            <a:br>
              <a:rPr b="1">
                <a:solidFill>
                  <a:srgbClr val="C0504D"/>
                </a:solidFill>
              </a:rPr>
            </a:br>
            <a:br>
              <a:rPr b="1">
                <a:solidFill>
                  <a:srgbClr val="C0504D"/>
                </a:solidFill>
              </a:rPr>
            </a:br>
            <a:br>
              <a:rPr b="1">
                <a:solidFill>
                  <a:srgbClr val="C0504D"/>
                </a:solidFill>
              </a:rPr>
            </a:br>
            <a:r>
              <a:rPr sz="1600"/>
              <a:t> </a:t>
            </a:r>
            <a:br>
              <a:rPr sz="1600"/>
            </a:br>
            <a:br>
              <a:rPr sz="1600"/>
            </a:br>
            <a:br>
              <a:rPr sz="1600"/>
            </a:br>
            <a:br>
              <a:rPr sz="1600"/>
            </a:br>
          </a:p>
        </p:txBody>
      </p:sp>
      <p:sp>
        <p:nvSpPr>
          <p:cNvPr id="108" name="Shape 108"/>
          <p:cNvSpPr/>
          <p:nvPr>
            <p:ph type="body" idx="1"/>
          </p:nvPr>
        </p:nvSpPr>
        <p:spPr>
          <a:xfrm>
            <a:off x="428595" y="2071678"/>
            <a:ext cx="8186768" cy="3625857"/>
          </a:xfrm>
          <a:prstGeom prst="rect">
            <a:avLst/>
          </a:prstGeom>
        </p:spPr>
        <p:txBody>
          <a:bodyPr/>
          <a:lstStyle/>
          <a:p>
            <a:pPr lvl="0" algn="just">
              <a:buSzTx/>
              <a:buNone/>
              <a:defRPr sz="1800"/>
            </a:pPr>
            <a:r>
              <a:rPr sz="3200"/>
              <a:t>    </a:t>
            </a:r>
            <a:r>
              <a:rPr sz="1900"/>
              <a:t>A partir del nacimiento del Programa de investigación y formación en sistemas agroecológicos andinos, se registran una serie de cambios en la cultura institucional de CLACSO en las distintas aéreas de la institución y un incremento de las actividades, programas e iniciativas con enfoque en agroecología.</a:t>
            </a:r>
          </a:p>
        </p:txBody>
      </p:sp>
      <p:pic>
        <p:nvPicPr>
          <p:cNvPr id="109" name="image8.png" descr="C:\Users\utente\AppData\Local\Microsoft\Windows\INetCache\IE\2NEFR04E\motor-crecimiento-growth-engine-modelo-negocio-factor_thumb[1].png"/>
          <p:cNvPicPr/>
          <p:nvPr/>
        </p:nvPicPr>
        <p:blipFill>
          <a:blip r:embed="rId2">
            <a:extLst/>
          </a:blip>
          <a:stretch>
            <a:fillRect/>
          </a:stretch>
        </p:blipFill>
        <p:spPr>
          <a:xfrm>
            <a:off x="2643173" y="4071942"/>
            <a:ext cx="3667142" cy="2444761"/>
          </a:xfrm>
          <a:prstGeom prst="rect">
            <a:avLst/>
          </a:prstGeom>
          <a:ln w="12700">
            <a:miter lim="400000"/>
          </a:ln>
        </p:spPr>
      </p:pic>
      <p:pic>
        <p:nvPicPr>
          <p:cNvPr id="110" name="image5.png"/>
          <p:cNvPicPr/>
          <p:nvPr/>
        </p:nvPicPr>
        <p:blipFill>
          <a:blip r:embed="rId3">
            <a:extLst/>
          </a:blip>
          <a:stretch>
            <a:fillRect/>
          </a:stretch>
        </p:blipFill>
        <p:spPr>
          <a:xfrm>
            <a:off x="0" y="0"/>
            <a:ext cx="9144000" cy="1214422"/>
          </a:xfrm>
          <a:prstGeom prst="rect">
            <a:avLst/>
          </a:prstGeom>
          <a:ln w="12700">
            <a:miter lim="400000"/>
          </a:ln>
        </p:spPr>
      </p:pic>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Shape 112"/>
          <p:cNvSpPr/>
          <p:nvPr>
            <p:ph type="title"/>
          </p:nvPr>
        </p:nvSpPr>
        <p:spPr>
          <a:xfrm>
            <a:off x="1071537" y="1357297"/>
            <a:ext cx="7500992" cy="2571769"/>
          </a:xfrm>
          <a:prstGeom prst="rect">
            <a:avLst/>
          </a:prstGeom>
        </p:spPr>
        <p:txBody>
          <a:bodyPr/>
          <a:lstStyle/>
          <a:p>
            <a:pPr lvl="0">
              <a:defRPr sz="1800"/>
            </a:pPr>
            <a:r>
              <a:rPr b="1">
                <a:solidFill>
                  <a:srgbClr val="C0504D"/>
                </a:solidFill>
              </a:rPr>
              <a:t>IMPACTOS EN LA CULTURA INSTITUCIONAL DE CLACSO</a:t>
            </a:r>
            <a:br>
              <a:rPr b="1">
                <a:solidFill>
                  <a:srgbClr val="C0504D"/>
                </a:solidFill>
              </a:rPr>
            </a:br>
            <a:br>
              <a:rPr b="1">
                <a:solidFill>
                  <a:srgbClr val="C0504D"/>
                </a:solidFill>
              </a:rPr>
            </a:br>
            <a:r>
              <a:rPr b="1" sz="1600">
                <a:solidFill>
                  <a:srgbClr val="00B050"/>
                </a:solidFill>
              </a:rPr>
              <a:t>Grupo de Trabajo CLACSO en Agroecología Política</a:t>
            </a:r>
            <a:br>
              <a:rPr b="1" sz="1600">
                <a:solidFill>
                  <a:srgbClr val="00B050"/>
                </a:solidFill>
              </a:rPr>
            </a:br>
            <a:br>
              <a:rPr b="1" sz="1600">
                <a:solidFill>
                  <a:srgbClr val="00B050"/>
                </a:solidFill>
              </a:rPr>
            </a:br>
            <a:br>
              <a:rPr b="1" sz="1600">
                <a:solidFill>
                  <a:srgbClr val="00B050"/>
                </a:solidFill>
              </a:rPr>
            </a:br>
            <a:r>
              <a:rPr sz="1600"/>
              <a:t> </a:t>
            </a:r>
            <a:br>
              <a:rPr sz="1600"/>
            </a:br>
            <a:br>
              <a:rPr sz="1600"/>
            </a:br>
            <a:br>
              <a:rPr sz="1600"/>
            </a:br>
            <a:br>
              <a:rPr sz="1600"/>
            </a:br>
          </a:p>
        </p:txBody>
      </p:sp>
      <p:sp>
        <p:nvSpPr>
          <p:cNvPr id="113" name="Shape 113"/>
          <p:cNvSpPr/>
          <p:nvPr>
            <p:ph type="body" idx="1"/>
          </p:nvPr>
        </p:nvSpPr>
        <p:spPr>
          <a:xfrm>
            <a:off x="285720" y="2214554"/>
            <a:ext cx="8643998" cy="3357586"/>
          </a:xfrm>
          <a:prstGeom prst="rect">
            <a:avLst/>
          </a:prstGeom>
        </p:spPr>
        <p:txBody>
          <a:bodyPr/>
          <a:lstStyle/>
          <a:p>
            <a:pPr lvl="0">
              <a:lnSpc>
                <a:spcPct val="80000"/>
              </a:lnSpc>
              <a:spcBef>
                <a:spcPts val="300"/>
              </a:spcBef>
              <a:buSzTx/>
              <a:buNone/>
              <a:defRPr sz="1800"/>
            </a:pPr>
            <a:endParaRPr sz="1500"/>
          </a:p>
          <a:p>
            <a:pPr lvl="0">
              <a:lnSpc>
                <a:spcPct val="80000"/>
              </a:lnSpc>
              <a:spcBef>
                <a:spcPts val="300"/>
              </a:spcBef>
              <a:defRPr sz="1800"/>
            </a:pPr>
            <a:r>
              <a:rPr b="1" sz="1500"/>
              <a:t>82 investigadore/as </a:t>
            </a:r>
            <a:r>
              <a:rPr sz="1500"/>
              <a:t>(39 hombres y 43 mujeres)</a:t>
            </a:r>
            <a:endParaRPr sz="1500"/>
          </a:p>
          <a:p>
            <a:pPr lvl="0">
              <a:lnSpc>
                <a:spcPct val="80000"/>
              </a:lnSpc>
              <a:spcBef>
                <a:spcPts val="300"/>
              </a:spcBef>
              <a:defRPr sz="1800"/>
            </a:pPr>
            <a:endParaRPr sz="1500"/>
          </a:p>
          <a:p>
            <a:pPr lvl="0">
              <a:lnSpc>
                <a:spcPct val="80000"/>
              </a:lnSpc>
              <a:spcBef>
                <a:spcPts val="300"/>
              </a:spcBef>
              <a:defRPr sz="1800"/>
            </a:pPr>
            <a:r>
              <a:rPr b="1" sz="1500"/>
              <a:t>13 países diferentes </a:t>
            </a:r>
            <a:r>
              <a:rPr sz="1500"/>
              <a:t>(Alemania, Argentina, Brasil, Bolivia, Chile, Colombia, Cuba, España, Italia, México, Paraguay, Uruguay, Venezuela). </a:t>
            </a:r>
            <a:endParaRPr sz="1500"/>
          </a:p>
          <a:p>
            <a:pPr lvl="0">
              <a:lnSpc>
                <a:spcPct val="80000"/>
              </a:lnSpc>
              <a:spcBef>
                <a:spcPts val="300"/>
              </a:spcBef>
              <a:defRPr sz="1800"/>
            </a:pPr>
            <a:endParaRPr sz="1500"/>
          </a:p>
          <a:p>
            <a:pPr lvl="0">
              <a:lnSpc>
                <a:spcPct val="80000"/>
              </a:lnSpc>
              <a:spcBef>
                <a:spcPts val="300"/>
              </a:spcBef>
              <a:defRPr sz="1800"/>
            </a:pPr>
            <a:r>
              <a:rPr b="1" sz="1500"/>
              <a:t>55 instituciones </a:t>
            </a:r>
            <a:r>
              <a:rPr sz="1500"/>
              <a:t>representadas en 3 continentes</a:t>
            </a:r>
            <a:endParaRPr sz="1500"/>
          </a:p>
          <a:p>
            <a:pPr lvl="0">
              <a:lnSpc>
                <a:spcPct val="80000"/>
              </a:lnSpc>
              <a:spcBef>
                <a:spcPts val="200"/>
              </a:spcBef>
              <a:buSzTx/>
              <a:buNone/>
              <a:defRPr sz="1800"/>
            </a:pPr>
            <a:r>
              <a:rPr sz="1100"/>
              <a:t>      </a:t>
            </a:r>
            <a:endParaRPr sz="1500"/>
          </a:p>
          <a:p>
            <a:pPr lvl="0">
              <a:lnSpc>
                <a:spcPct val="80000"/>
              </a:lnSpc>
              <a:spcBef>
                <a:spcPts val="300"/>
              </a:spcBef>
              <a:buSzTx/>
              <a:buNone/>
              <a:defRPr sz="1800"/>
            </a:pPr>
            <a:endParaRPr sz="2500"/>
          </a:p>
          <a:p>
            <a:pPr lvl="0">
              <a:lnSpc>
                <a:spcPct val="80000"/>
              </a:lnSpc>
              <a:spcBef>
                <a:spcPts val="200"/>
              </a:spcBef>
              <a:buSzTx/>
              <a:buNone/>
              <a:defRPr sz="1800"/>
            </a:pPr>
            <a:r>
              <a:rPr sz="1100"/>
              <a:t>        “Como "pensamiento para la acción", la Agroecología Política es una teoría política de la crisis ecosocial de los sistemas alimentarios y una teoría socioecológica para diseñar instituciones políticas que regulen los metabolismos agrícolas sostenibles. A través de interacciones fructíferas con perspectivas críticas de ciencias sociales y ambientales, como la geografía crítica, por ejemplo, esta perspectiva teórica de la Agroecología abre un vasto campo para el desarrollo de "lenguajes de valoración" superadores de las limitaciones del productivismo económico, un marco cognitivo hegemónico en el ámbito público en que se definen y evalúan políticas para la agricultura y la alimentación” (GT Agroecología política)</a:t>
            </a:r>
          </a:p>
        </p:txBody>
      </p:sp>
      <p:pic>
        <p:nvPicPr>
          <p:cNvPr id="114" name="image9.png"/>
          <p:cNvPicPr/>
          <p:nvPr/>
        </p:nvPicPr>
        <p:blipFill>
          <a:blip r:embed="rId2">
            <a:extLst/>
          </a:blip>
          <a:stretch>
            <a:fillRect/>
          </a:stretch>
        </p:blipFill>
        <p:spPr>
          <a:xfrm>
            <a:off x="2786049" y="5500701"/>
            <a:ext cx="3810001" cy="777876"/>
          </a:xfrm>
          <a:prstGeom prst="rect">
            <a:avLst/>
          </a:prstGeom>
          <a:ln w="12700">
            <a:miter lim="400000"/>
          </a:ln>
        </p:spPr>
      </p:pic>
      <p:pic>
        <p:nvPicPr>
          <p:cNvPr id="115" name="image2.png"/>
          <p:cNvPicPr/>
          <p:nvPr/>
        </p:nvPicPr>
        <p:blipFill>
          <a:blip r:embed="rId3">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7" name="Shape 117"/>
          <p:cNvSpPr/>
          <p:nvPr>
            <p:ph type="title"/>
          </p:nvPr>
        </p:nvSpPr>
        <p:spPr>
          <a:xfrm>
            <a:off x="1142976" y="1785926"/>
            <a:ext cx="7215238" cy="928695"/>
          </a:xfrm>
          <a:prstGeom prst="rect">
            <a:avLst/>
          </a:prstGeom>
        </p:spPr>
        <p:txBody>
          <a:bodyPr/>
          <a:lstStyle/>
          <a:p>
            <a:pPr lvl="0" defTabSz="365760">
              <a:defRPr sz="1800"/>
            </a:pPr>
            <a:br>
              <a:rPr sz="1560"/>
            </a:br>
            <a:br>
              <a:rPr sz="1560"/>
            </a:br>
            <a:r>
              <a:rPr b="1" sz="720">
                <a:solidFill>
                  <a:srgbClr val="C0504D"/>
                </a:solidFill>
              </a:rPr>
              <a:t> IMPACTOS EN LA CULTURA INSTITUCIONAL DE CLACSO </a:t>
            </a:r>
            <a:br>
              <a:rPr b="1" sz="720">
                <a:solidFill>
                  <a:srgbClr val="C0504D"/>
                </a:solidFill>
              </a:rPr>
            </a:br>
            <a:br>
              <a:rPr b="1" sz="720">
                <a:solidFill>
                  <a:srgbClr val="C0504D"/>
                </a:solidFill>
              </a:rPr>
            </a:br>
            <a:r>
              <a:rPr b="1" sz="640">
                <a:solidFill>
                  <a:srgbClr val="00B050"/>
                </a:solidFill>
              </a:rPr>
              <a:t>Seminarios de Formación Virtual en Agroecología</a:t>
            </a:r>
            <a:br>
              <a:rPr b="1" sz="640">
                <a:solidFill>
                  <a:srgbClr val="00B050"/>
                </a:solidFill>
              </a:rPr>
            </a:br>
            <a:br>
              <a:rPr b="1" sz="640">
                <a:solidFill>
                  <a:srgbClr val="00B050"/>
                </a:solidFill>
              </a:rPr>
            </a:br>
            <a:r>
              <a:rPr sz="640"/>
              <a:t> Seminario virtual Nº 1916  </a:t>
            </a:r>
            <a:r>
              <a:rPr b="1" sz="640"/>
              <a:t>"Metodologías para la investigación agroecológica” </a:t>
            </a:r>
            <a:br>
              <a:rPr b="1" sz="640"/>
            </a:br>
            <a:br>
              <a:rPr b="1" sz="640"/>
            </a:br>
            <a:br>
              <a:rPr b="1" sz="640"/>
            </a:br>
            <a:br>
              <a:rPr b="1" sz="640"/>
            </a:br>
          </a:p>
        </p:txBody>
      </p:sp>
      <p:sp>
        <p:nvSpPr>
          <p:cNvPr id="118" name="Shape 118"/>
          <p:cNvSpPr/>
          <p:nvPr>
            <p:ph type="body" idx="1"/>
          </p:nvPr>
        </p:nvSpPr>
        <p:spPr>
          <a:xfrm>
            <a:off x="214282" y="3000372"/>
            <a:ext cx="4000528" cy="3214711"/>
          </a:xfrm>
          <a:prstGeom prst="rect">
            <a:avLst/>
          </a:prstGeom>
        </p:spPr>
        <p:txBody>
          <a:bodyPr/>
          <a:lstStyle/>
          <a:p>
            <a:pPr lvl="0">
              <a:buSzTx/>
              <a:buNone/>
              <a:defRPr sz="1800"/>
            </a:pPr>
            <a:endParaRPr b="1"/>
          </a:p>
          <a:p>
            <a:pPr lvl="0" marL="150018" indent="-150018" algn="just">
              <a:spcBef>
                <a:spcPts val="300"/>
              </a:spcBef>
              <a:defRPr sz="1800"/>
            </a:pPr>
            <a:r>
              <a:rPr sz="1400"/>
              <a:t>De junio a noviembre de 2019</a:t>
            </a:r>
            <a:endParaRPr sz="1400"/>
          </a:p>
          <a:p>
            <a:pPr lvl="0" algn="just">
              <a:buSzTx/>
              <a:buNone/>
              <a:defRPr sz="1800"/>
            </a:pPr>
            <a:endParaRPr sz="1400"/>
          </a:p>
          <a:p>
            <a:pPr lvl="0" marL="150018" indent="-150018" algn="just">
              <a:spcBef>
                <a:spcPts val="300"/>
              </a:spcBef>
              <a:defRPr sz="1800"/>
            </a:pPr>
            <a:r>
              <a:rPr sz="1400"/>
              <a:t>Coordinado por </a:t>
            </a:r>
            <a:r>
              <a:rPr b="1" sz="1400"/>
              <a:t>Carlos Barahona </a:t>
            </a:r>
            <a:r>
              <a:rPr sz="1400"/>
              <a:t>(Statistics for Sustainable Development, United Kingdom) y </a:t>
            </a:r>
            <a:r>
              <a:rPr b="1" sz="1400"/>
              <a:t>Ernesto Méndez </a:t>
            </a:r>
            <a:r>
              <a:rPr sz="1400"/>
              <a:t>(Agroecology and Livelihoods Collaborative, University of Vermont, USA)</a:t>
            </a:r>
            <a:endParaRPr sz="1400"/>
          </a:p>
          <a:p>
            <a:pPr lvl="0" algn="just">
              <a:buSzTx/>
              <a:buNone/>
              <a:defRPr sz="1800"/>
            </a:pPr>
            <a:endParaRPr sz="1400"/>
          </a:p>
          <a:p>
            <a:pPr lvl="0" marL="150018" indent="-150018" algn="just">
              <a:spcBef>
                <a:spcPts val="300"/>
              </a:spcBef>
              <a:defRPr sz="1800"/>
            </a:pPr>
            <a:r>
              <a:rPr b="1" sz="1400"/>
              <a:t>51 estudiantes </a:t>
            </a:r>
            <a:r>
              <a:rPr sz="1400"/>
              <a:t>provenientes de </a:t>
            </a:r>
            <a:r>
              <a:rPr b="1" sz="1400"/>
              <a:t>10 países diferentes</a:t>
            </a:r>
            <a:r>
              <a:rPr sz="1400"/>
              <a:t> (Argentina, Bolivia, Brasil, Canadá, Colombia, Ecuador, España, México, Perú, Venezuela)</a:t>
            </a:r>
          </a:p>
        </p:txBody>
      </p:sp>
      <p:pic>
        <p:nvPicPr>
          <p:cNvPr id="119" name="image10.png"/>
          <p:cNvPicPr/>
          <p:nvPr/>
        </p:nvPicPr>
        <p:blipFill>
          <a:blip r:embed="rId2">
            <a:extLst/>
          </a:blip>
          <a:stretch>
            <a:fillRect/>
          </a:stretch>
        </p:blipFill>
        <p:spPr>
          <a:xfrm>
            <a:off x="4572000" y="3176190"/>
            <a:ext cx="4214842" cy="3243071"/>
          </a:xfrm>
          <a:prstGeom prst="rect">
            <a:avLst/>
          </a:prstGeom>
          <a:ln w="12700">
            <a:miter lim="400000"/>
          </a:ln>
        </p:spPr>
      </p:pic>
      <p:pic>
        <p:nvPicPr>
          <p:cNvPr id="120" name="image2.png"/>
          <p:cNvPicPr/>
          <p:nvPr/>
        </p:nvPicPr>
        <p:blipFill>
          <a:blip r:embed="rId3">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2" name="Shape 122"/>
          <p:cNvSpPr/>
          <p:nvPr>
            <p:ph type="title"/>
          </p:nvPr>
        </p:nvSpPr>
        <p:spPr>
          <a:xfrm>
            <a:off x="714347" y="1285859"/>
            <a:ext cx="8072496" cy="1500200"/>
          </a:xfrm>
          <a:prstGeom prst="rect">
            <a:avLst/>
          </a:prstGeom>
        </p:spPr>
        <p:txBody>
          <a:bodyPr/>
          <a:lstStyle/>
          <a:p>
            <a:pPr lvl="0" defTabSz="448055">
              <a:defRPr sz="1800"/>
            </a:pPr>
            <a:br>
              <a:rPr sz="1911"/>
            </a:br>
            <a:br>
              <a:rPr sz="1911"/>
            </a:br>
            <a:r>
              <a:rPr b="1" sz="882">
                <a:solidFill>
                  <a:srgbClr val="C0504D"/>
                </a:solidFill>
              </a:rPr>
              <a:t>IMPACTOS EN LA CULTURA INSTITUCIONAL DE CLACSO </a:t>
            </a:r>
            <a:br>
              <a:rPr b="1" sz="882">
                <a:solidFill>
                  <a:srgbClr val="C0504D"/>
                </a:solidFill>
              </a:rPr>
            </a:br>
            <a:br>
              <a:rPr b="1" sz="882">
                <a:solidFill>
                  <a:srgbClr val="C0504D"/>
                </a:solidFill>
              </a:rPr>
            </a:br>
            <a:r>
              <a:rPr b="1" sz="784">
                <a:solidFill>
                  <a:srgbClr val="00B050"/>
                </a:solidFill>
              </a:rPr>
              <a:t>Seminarios de Formación Virtual en Agroecología </a:t>
            </a:r>
            <a:br>
              <a:rPr b="1" sz="784">
                <a:solidFill>
                  <a:srgbClr val="00B050"/>
                </a:solidFill>
              </a:rPr>
            </a:br>
            <a:br>
              <a:rPr b="1" sz="784">
                <a:solidFill>
                  <a:srgbClr val="00B050"/>
                </a:solidFill>
              </a:rPr>
            </a:br>
            <a:r>
              <a:rPr sz="784"/>
              <a:t> Seminario Virtual Nº 2033 </a:t>
            </a:r>
            <a:r>
              <a:rPr b="1" sz="784"/>
              <a:t>“Agroecología: la ciencia agrícola del siglo XXI” </a:t>
            </a:r>
            <a:br>
              <a:rPr b="1" sz="784"/>
            </a:br>
            <a:br>
              <a:rPr b="1" sz="784"/>
            </a:br>
          </a:p>
        </p:txBody>
      </p:sp>
      <p:sp>
        <p:nvSpPr>
          <p:cNvPr id="123" name="Shape 123"/>
          <p:cNvSpPr/>
          <p:nvPr>
            <p:ph type="body" idx="1"/>
          </p:nvPr>
        </p:nvSpPr>
        <p:spPr>
          <a:xfrm>
            <a:off x="285719" y="3571876"/>
            <a:ext cx="3786215" cy="3000396"/>
          </a:xfrm>
          <a:prstGeom prst="rect">
            <a:avLst/>
          </a:prstGeom>
        </p:spPr>
        <p:txBody>
          <a:bodyPr/>
          <a:lstStyle/>
          <a:p>
            <a:pPr lvl="0" marL="150018" indent="-150018" algn="just">
              <a:spcBef>
                <a:spcPts val="300"/>
              </a:spcBef>
              <a:defRPr sz="1800"/>
            </a:pPr>
            <a:r>
              <a:rPr sz="1400"/>
              <a:t>A partir del 6 </a:t>
            </a:r>
            <a:r>
              <a:rPr b="1" sz="1400"/>
              <a:t>de junio 2020 </a:t>
            </a:r>
            <a:r>
              <a:rPr sz="1400"/>
              <a:t>– en curso</a:t>
            </a:r>
            <a:endParaRPr sz="1400"/>
          </a:p>
          <a:p>
            <a:pPr lvl="0" algn="just">
              <a:buSzTx/>
              <a:buNone/>
              <a:defRPr sz="1800"/>
            </a:pPr>
            <a:endParaRPr sz="1400"/>
          </a:p>
          <a:p>
            <a:pPr lvl="0" marL="150018" indent="-150018" algn="just">
              <a:spcBef>
                <a:spcPts val="300"/>
              </a:spcBef>
              <a:defRPr sz="1800"/>
            </a:pPr>
            <a:r>
              <a:rPr sz="1400"/>
              <a:t>Coordinado por </a:t>
            </a:r>
            <a:r>
              <a:rPr b="1" sz="1400"/>
              <a:t>Walter Pengue </a:t>
            </a:r>
            <a:r>
              <a:rPr sz="1400"/>
              <a:t>(Universidad Nacional de General Sarmiento, Argentina)</a:t>
            </a:r>
            <a:endParaRPr sz="1400"/>
          </a:p>
          <a:p>
            <a:pPr lvl="0" algn="just">
              <a:buSzTx/>
              <a:buNone/>
              <a:defRPr sz="1800"/>
            </a:pPr>
            <a:endParaRPr sz="1400"/>
          </a:p>
          <a:p>
            <a:pPr lvl="0" marL="150018" indent="-150018" algn="just">
              <a:spcBef>
                <a:spcPts val="300"/>
              </a:spcBef>
              <a:defRPr sz="1800"/>
            </a:pPr>
            <a:r>
              <a:rPr b="1" sz="1400"/>
              <a:t>33 estudiantes </a:t>
            </a:r>
            <a:r>
              <a:rPr sz="1400"/>
              <a:t>provenientes de </a:t>
            </a:r>
            <a:r>
              <a:rPr b="1" sz="1400"/>
              <a:t>12 países</a:t>
            </a:r>
            <a:r>
              <a:rPr sz="1400"/>
              <a:t> diferentes (Argentina, Bolivia, Brasil, Suiza, Chile, Alemania, Ecuador, España, México, Perú, El Salvador, Venezuela)</a:t>
            </a:r>
          </a:p>
        </p:txBody>
      </p:sp>
      <p:pic>
        <p:nvPicPr>
          <p:cNvPr id="124" name="image11.png"/>
          <p:cNvPicPr/>
          <p:nvPr/>
        </p:nvPicPr>
        <p:blipFill>
          <a:blip r:embed="rId2">
            <a:extLst/>
          </a:blip>
          <a:stretch>
            <a:fillRect/>
          </a:stretch>
        </p:blipFill>
        <p:spPr>
          <a:xfrm>
            <a:off x="4135606" y="3357562"/>
            <a:ext cx="5008394" cy="3032131"/>
          </a:xfrm>
          <a:prstGeom prst="rect">
            <a:avLst/>
          </a:prstGeom>
          <a:ln w="12700">
            <a:miter lim="400000"/>
          </a:ln>
        </p:spPr>
      </p:pic>
      <p:pic>
        <p:nvPicPr>
          <p:cNvPr id="125" name="image2.png"/>
          <p:cNvPicPr/>
          <p:nvPr/>
        </p:nvPicPr>
        <p:blipFill>
          <a:blip r:embed="rId3">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7" name="Shape 127"/>
          <p:cNvSpPr/>
          <p:nvPr>
            <p:ph type="title"/>
          </p:nvPr>
        </p:nvSpPr>
        <p:spPr>
          <a:xfrm>
            <a:off x="1071537" y="1357297"/>
            <a:ext cx="7286678" cy="785819"/>
          </a:xfrm>
          <a:prstGeom prst="rect">
            <a:avLst/>
          </a:prstGeom>
        </p:spPr>
        <p:txBody>
          <a:bodyPr/>
          <a:lstStyle>
            <a:lvl1pPr>
              <a:defRPr b="1" sz="1800">
                <a:solidFill>
                  <a:srgbClr val="C0504D"/>
                </a:solidFill>
              </a:defRPr>
            </a:lvl1pPr>
          </a:lstStyle>
          <a:p>
            <a:pPr lvl="0">
              <a:defRPr b="0">
                <a:solidFill>
                  <a:srgbClr val="000000"/>
                </a:solidFill>
              </a:defRPr>
            </a:pPr>
            <a:r>
              <a:rPr b="1">
                <a:solidFill>
                  <a:srgbClr val="C0504D"/>
                </a:solidFill>
              </a:rPr>
              <a:t>IMPACTOS EN EL CAMPO CIENTÍFICO</a:t>
            </a:r>
          </a:p>
        </p:txBody>
      </p:sp>
      <p:sp>
        <p:nvSpPr>
          <p:cNvPr id="128" name="Shape 128"/>
          <p:cNvSpPr/>
          <p:nvPr>
            <p:ph type="body" idx="1"/>
          </p:nvPr>
        </p:nvSpPr>
        <p:spPr>
          <a:xfrm>
            <a:off x="142843" y="2000239"/>
            <a:ext cx="8929752" cy="2143141"/>
          </a:xfrm>
          <a:prstGeom prst="rect">
            <a:avLst/>
          </a:prstGeom>
        </p:spPr>
        <p:txBody>
          <a:bodyPr/>
          <a:lstStyle/>
          <a:p>
            <a:pPr lvl="0">
              <a:spcBef>
                <a:spcPts val="300"/>
              </a:spcBef>
              <a:buSzTx/>
              <a:buNone/>
              <a:defRPr sz="1800"/>
            </a:pPr>
            <a:r>
              <a:rPr b="1" sz="1400"/>
              <a:t>Publicaciones internas:</a:t>
            </a:r>
            <a:endParaRPr b="1" sz="1400"/>
          </a:p>
          <a:p>
            <a:pPr lvl="0">
              <a:buSzTx/>
              <a:buNone/>
              <a:defRPr sz="1800"/>
            </a:pPr>
            <a:endParaRPr sz="1400"/>
          </a:p>
          <a:p>
            <a:pPr lvl="0" marL="150018" indent="-150018">
              <a:spcBef>
                <a:spcPts val="300"/>
              </a:spcBef>
              <a:defRPr sz="1800"/>
            </a:pPr>
            <a:r>
              <a:rPr b="1" sz="1400"/>
              <a:t>la pandemia entre un conflicto en la agricultura familiar y la agroecología: </a:t>
            </a:r>
            <a:r>
              <a:rPr sz="1400"/>
              <a:t>el caso peruano, Pierina Benites Alfaro, Becaria de la Primera Cohorte. Este artículo fue publicado en el Observatorio Social del Coronavirus.</a:t>
            </a:r>
            <a:endParaRPr sz="1400"/>
          </a:p>
          <a:p>
            <a:pPr lvl="0" marL="150018" indent="-150018">
              <a:spcBef>
                <a:spcPts val="300"/>
              </a:spcBef>
              <a:defRPr sz="1800"/>
            </a:pPr>
            <a:r>
              <a:rPr b="1" sz="1400"/>
              <a:t>La agroecología como estrategia para tiempos críticos</a:t>
            </a:r>
            <a:r>
              <a:rPr sz="1400"/>
              <a:t>. Claudia Loarte, Becaria Segunda Cohorte. Este artículo fue publicado en el Observatorio Social del Coronavirus. FAO se mostró interesada en replicar algunos artículos  publicados en nuestro Observatorio, entre ellos el de Claudia Loarte.</a:t>
            </a:r>
            <a:r>
              <a:rPr sz="1400"/>
              <a:t> </a:t>
            </a:r>
            <a:r>
              <a:rPr sz="1400">
                <a:hlinkClick r:id="rId2" invalidUrl="" action="" tgtFrame="" tooltip="" history="1" highlightClick="0" endSnd="0"/>
              </a:rPr>
              <a:t>http</a:t>
            </a:r>
            <a:r>
              <a:rPr sz="1400">
                <a:hlinkClick r:id="rId2" invalidUrl="" action="" tgtFrame="" tooltip="" history="1" highlightClick="0" endSnd="0"/>
              </a:rPr>
              <a:t>://www.fao.org/family-farming/detail/en/c/1280482/</a:t>
            </a:r>
            <a:r>
              <a:rPr sz="1400"/>
              <a:t> </a:t>
            </a:r>
          </a:p>
        </p:txBody>
      </p:sp>
      <p:pic>
        <p:nvPicPr>
          <p:cNvPr id="129" name="image12.png"/>
          <p:cNvPicPr/>
          <p:nvPr/>
        </p:nvPicPr>
        <p:blipFill>
          <a:blip r:embed="rId3">
            <a:extLst/>
          </a:blip>
          <a:stretch>
            <a:fillRect/>
          </a:stretch>
        </p:blipFill>
        <p:spPr>
          <a:xfrm>
            <a:off x="714348" y="4143380"/>
            <a:ext cx="2714196" cy="2579792"/>
          </a:xfrm>
          <a:prstGeom prst="rect">
            <a:avLst/>
          </a:prstGeom>
          <a:ln w="12700">
            <a:miter lim="400000"/>
          </a:ln>
        </p:spPr>
      </p:pic>
      <p:pic>
        <p:nvPicPr>
          <p:cNvPr id="130" name="image13.png"/>
          <p:cNvPicPr/>
          <p:nvPr/>
        </p:nvPicPr>
        <p:blipFill>
          <a:blip r:embed="rId4">
            <a:extLst/>
          </a:blip>
          <a:stretch>
            <a:fillRect/>
          </a:stretch>
        </p:blipFill>
        <p:spPr>
          <a:xfrm>
            <a:off x="5357817" y="4214817"/>
            <a:ext cx="2918933" cy="2571745"/>
          </a:xfrm>
          <a:prstGeom prst="rect">
            <a:avLst/>
          </a:prstGeom>
          <a:ln w="12700">
            <a:miter lim="400000"/>
          </a:ln>
        </p:spPr>
      </p:pic>
      <p:pic>
        <p:nvPicPr>
          <p:cNvPr id="131" name="image2.png"/>
          <p:cNvPicPr/>
          <p:nvPr/>
        </p:nvPicPr>
        <p:blipFill>
          <a:blip r:embed="rId5">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 name="Shape 133"/>
          <p:cNvSpPr/>
          <p:nvPr>
            <p:ph type="title"/>
          </p:nvPr>
        </p:nvSpPr>
        <p:spPr>
          <a:xfrm>
            <a:off x="1071537" y="1357297"/>
            <a:ext cx="7286678" cy="785819"/>
          </a:xfrm>
          <a:prstGeom prst="rect">
            <a:avLst/>
          </a:prstGeom>
        </p:spPr>
        <p:txBody>
          <a:bodyPr/>
          <a:lstStyle>
            <a:lvl1pPr>
              <a:defRPr b="1" sz="1800">
                <a:solidFill>
                  <a:srgbClr val="C0504D"/>
                </a:solidFill>
              </a:defRPr>
            </a:lvl1pPr>
          </a:lstStyle>
          <a:p>
            <a:pPr lvl="0">
              <a:defRPr b="0">
                <a:solidFill>
                  <a:srgbClr val="000000"/>
                </a:solidFill>
              </a:defRPr>
            </a:pPr>
            <a:r>
              <a:rPr b="1">
                <a:solidFill>
                  <a:srgbClr val="C0504D"/>
                </a:solidFill>
              </a:rPr>
              <a:t>IMPACTOS EN EL CAMPO CIENTÍFICO</a:t>
            </a:r>
          </a:p>
        </p:txBody>
      </p:sp>
      <p:sp>
        <p:nvSpPr>
          <p:cNvPr id="134" name="Shape 134"/>
          <p:cNvSpPr/>
          <p:nvPr>
            <p:ph type="body" idx="1"/>
          </p:nvPr>
        </p:nvSpPr>
        <p:spPr>
          <a:xfrm>
            <a:off x="142843" y="2000239"/>
            <a:ext cx="4643472" cy="4929223"/>
          </a:xfrm>
          <a:prstGeom prst="rect">
            <a:avLst/>
          </a:prstGeom>
        </p:spPr>
        <p:txBody>
          <a:bodyPr/>
          <a:lstStyle/>
          <a:p>
            <a:pPr lvl="0">
              <a:spcBef>
                <a:spcPts val="300"/>
              </a:spcBef>
              <a:buSzTx/>
              <a:buNone/>
              <a:defRPr sz="1800"/>
            </a:pPr>
            <a:r>
              <a:rPr b="1" sz="1400"/>
              <a:t>Publicaciones externas de lo/as becarios/as:</a:t>
            </a:r>
            <a:endParaRPr b="1" sz="1400"/>
          </a:p>
          <a:p>
            <a:pPr lvl="0">
              <a:buSzTx/>
              <a:buNone/>
              <a:defRPr sz="1800"/>
            </a:pPr>
            <a:endParaRPr sz="1200"/>
          </a:p>
          <a:p>
            <a:pPr lvl="0">
              <a:spcBef>
                <a:spcPts val="200"/>
              </a:spcBef>
              <a:buSzTx/>
              <a:buNone/>
              <a:defRPr sz="1800"/>
            </a:pPr>
            <a:r>
              <a:rPr sz="1200"/>
              <a:t>Hasta ahora, resultan 5 publicaciones por parte de los becarios:</a:t>
            </a:r>
            <a:endParaRPr sz="1200"/>
          </a:p>
          <a:p>
            <a:pPr lvl="0">
              <a:buSzTx/>
              <a:buNone/>
              <a:defRPr sz="1800"/>
            </a:pPr>
            <a:endParaRPr sz="1200"/>
          </a:p>
          <a:p>
            <a:pPr lvl="0">
              <a:spcBef>
                <a:spcPts val="200"/>
              </a:spcBef>
              <a:buSzTx/>
              <a:buNone/>
              <a:defRPr sz="1800"/>
            </a:pPr>
            <a:r>
              <a:rPr sz="1200"/>
              <a:t>Dani Vargas Huanca, 2018. MUJERES EN LA DEFENSA TERRITORIAL Y RETOS FRENTE A NUEVAS AMENAZAS, Revista Kanpacha. Yunguyo Peru (Digital y 400 ejemplares)</a:t>
            </a:r>
            <a:endParaRPr sz="1200"/>
          </a:p>
          <a:p>
            <a:pPr lvl="0">
              <a:spcBef>
                <a:spcPts val="200"/>
              </a:spcBef>
              <a:buSzTx/>
              <a:buNone/>
              <a:defRPr sz="1800"/>
            </a:pPr>
            <a:r>
              <a:rPr sz="1200"/>
              <a:t>UNESCO, CAZALAC, 2018 (Co autora Gavi Alavi). Atlas de Sequías de América Latina y el Caribe; 2018. 204p. Sección: Ejemplos desde la Región de América Latina y el Caribe- BOLIVIA.</a:t>
            </a:r>
            <a:endParaRPr sz="1200"/>
          </a:p>
          <a:p>
            <a:pPr lvl="0">
              <a:spcBef>
                <a:spcPts val="200"/>
              </a:spcBef>
              <a:buSzTx/>
              <a:buNone/>
              <a:defRPr sz="1800"/>
            </a:pPr>
            <a:r>
              <a:rPr sz="1200"/>
              <a:t>Dani Vargas Huanca, 2017, IBPES Y UNESCO, Conocimientos Locales para la sostenibilidad de la Biodiversidad y Servicios Ecosistémicos en las Comunidades Aymaras del sur del Perú</a:t>
            </a:r>
            <a:endParaRPr sz="1200"/>
          </a:p>
          <a:p>
            <a:pPr lvl="0">
              <a:spcBef>
                <a:spcPts val="200"/>
              </a:spcBef>
              <a:buSzTx/>
              <a:buNone/>
              <a:defRPr sz="1800"/>
            </a:pPr>
            <a:r>
              <a:rPr sz="1200"/>
              <a:t>Dani Vargas Huanca, 2016, “Sostenibilidad de modos ancestrales de producción agrícola en el Perú” ¿conservar o sustituir? Revista Mundo Agrario, Argentina.</a:t>
            </a:r>
            <a:endParaRPr sz="1200"/>
          </a:p>
          <a:p>
            <a:pPr lvl="0">
              <a:spcBef>
                <a:spcPts val="200"/>
              </a:spcBef>
              <a:buSzTx/>
              <a:buNone/>
              <a:defRPr sz="1800"/>
            </a:pPr>
            <a:r>
              <a:rPr sz="1200"/>
              <a:t>Dani Vargas Huanca, 2015, Revista IDESIA  de CHILE Agrobiodiversidad y economía de la quinua (Chenopodium quinoa) en comunidades aymaras de la cuenca del Titicaca</a:t>
            </a:r>
            <a:endParaRPr sz="1200"/>
          </a:p>
          <a:p>
            <a:pPr lvl="0">
              <a:buSzTx/>
              <a:buNone/>
              <a:defRPr sz="1800"/>
            </a:pPr>
            <a:endParaRPr sz="1200"/>
          </a:p>
          <a:p>
            <a:pPr lvl="0">
              <a:spcBef>
                <a:spcPts val="300"/>
              </a:spcBef>
              <a:buSzTx/>
              <a:buNone/>
              <a:defRPr sz="1800"/>
            </a:pPr>
            <a:r>
              <a:rPr b="1" sz="1400"/>
              <a:t>Participaciones a Congresos:</a:t>
            </a:r>
            <a:endParaRPr b="1" sz="1400"/>
          </a:p>
          <a:p>
            <a:pPr lvl="0">
              <a:buSzTx/>
              <a:buNone/>
              <a:defRPr sz="1800"/>
            </a:pPr>
            <a:endParaRPr sz="1200"/>
          </a:p>
          <a:p>
            <a:pPr lvl="0">
              <a:spcBef>
                <a:spcPts val="200"/>
              </a:spcBef>
              <a:buSzTx/>
              <a:buNone/>
              <a:defRPr sz="1800"/>
            </a:pPr>
            <a:r>
              <a:rPr sz="1200"/>
              <a:t>Los becarios/as participaron a </a:t>
            </a:r>
            <a:r>
              <a:rPr b="1" sz="1200"/>
              <a:t>14 congresos internacionales</a:t>
            </a:r>
          </a:p>
        </p:txBody>
      </p:sp>
      <p:pic>
        <p:nvPicPr>
          <p:cNvPr id="135" name="image14.png"/>
          <p:cNvPicPr/>
          <p:nvPr/>
        </p:nvPicPr>
        <p:blipFill>
          <a:blip r:embed="rId2">
            <a:extLst/>
          </a:blip>
          <a:stretch>
            <a:fillRect/>
          </a:stretch>
        </p:blipFill>
        <p:spPr>
          <a:xfrm>
            <a:off x="5000628" y="3071809"/>
            <a:ext cx="3876853" cy="2593964"/>
          </a:xfrm>
          <a:prstGeom prst="rect">
            <a:avLst/>
          </a:prstGeom>
          <a:ln w="12700">
            <a:miter lim="400000"/>
          </a:ln>
        </p:spPr>
      </p:pic>
      <p:pic>
        <p:nvPicPr>
          <p:cNvPr id="136" name="image2.png"/>
          <p:cNvPicPr/>
          <p:nvPr/>
        </p:nvPicPr>
        <p:blipFill>
          <a:blip r:embed="rId3">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Shape 138"/>
          <p:cNvSpPr/>
          <p:nvPr>
            <p:ph type="title"/>
          </p:nvPr>
        </p:nvSpPr>
        <p:spPr>
          <a:xfrm>
            <a:off x="1071537" y="1357297"/>
            <a:ext cx="7286678" cy="785819"/>
          </a:xfrm>
          <a:prstGeom prst="rect">
            <a:avLst/>
          </a:prstGeom>
        </p:spPr>
        <p:txBody>
          <a:bodyPr/>
          <a:lstStyle/>
          <a:p>
            <a:pPr lvl="0">
              <a:defRPr sz="1800"/>
            </a:pPr>
            <a:r>
              <a:rPr b="1">
                <a:solidFill>
                  <a:srgbClr val="C0504D"/>
                </a:solidFill>
              </a:rPr>
              <a:t>IMPACTO ACADEMICO Y RED DE INSTITUCIONES IMPLICADAS</a:t>
            </a:r>
            <a:br>
              <a:rPr b="1">
                <a:solidFill>
                  <a:srgbClr val="C0504D"/>
                </a:solidFill>
              </a:rPr>
            </a:br>
          </a:p>
        </p:txBody>
      </p:sp>
      <p:sp>
        <p:nvSpPr>
          <p:cNvPr id="139" name="Shape 139"/>
          <p:cNvSpPr/>
          <p:nvPr>
            <p:ph type="body" idx="1"/>
          </p:nvPr>
        </p:nvSpPr>
        <p:spPr>
          <a:xfrm>
            <a:off x="571471" y="2000239"/>
            <a:ext cx="8186768" cy="4643471"/>
          </a:xfrm>
          <a:prstGeom prst="rect">
            <a:avLst/>
          </a:prstGeom>
        </p:spPr>
        <p:txBody>
          <a:bodyPr/>
          <a:lstStyle/>
          <a:p>
            <a:pPr lvl="0" marL="288035" indent="-288035" defTabSz="768095">
              <a:lnSpc>
                <a:spcPct val="80000"/>
              </a:lnSpc>
              <a:spcBef>
                <a:spcPts val="100"/>
              </a:spcBef>
              <a:buSzTx/>
              <a:buNone/>
              <a:defRPr sz="1800"/>
            </a:pPr>
            <a:r>
              <a:rPr sz="672"/>
              <a:t>            </a:t>
            </a:r>
            <a:endParaRPr sz="672"/>
          </a:p>
          <a:p>
            <a:pPr lvl="0" marL="288035" indent="-288035" algn="just" defTabSz="768095">
              <a:lnSpc>
                <a:spcPct val="80000"/>
              </a:lnSpc>
              <a:spcBef>
                <a:spcPts val="100"/>
              </a:spcBef>
              <a:buSzTx/>
              <a:buNone/>
              <a:defRPr sz="1800"/>
            </a:pPr>
            <a:endParaRPr sz="672"/>
          </a:p>
          <a:p>
            <a:pPr lvl="0" marL="504062" indent="-504062" algn="just" defTabSz="768095">
              <a:lnSpc>
                <a:spcPct val="80000"/>
              </a:lnSpc>
              <a:spcBef>
                <a:spcPts val="200"/>
              </a:spcBef>
              <a:defRPr sz="1800"/>
            </a:pPr>
            <a:r>
              <a:rPr sz="1175"/>
              <a:t>Red académica formada por </a:t>
            </a:r>
            <a:r>
              <a:rPr b="1" sz="1175"/>
              <a:t>17 instituciones </a:t>
            </a:r>
            <a:endParaRPr sz="672"/>
          </a:p>
          <a:p>
            <a:pPr lvl="0" marL="504062" indent="-504062" algn="just" defTabSz="768095">
              <a:lnSpc>
                <a:spcPct val="80000"/>
              </a:lnSpc>
              <a:spcBef>
                <a:spcPts val="200"/>
              </a:spcBef>
              <a:defRPr sz="1800"/>
            </a:pPr>
            <a:r>
              <a:rPr b="1" sz="1175"/>
              <a:t>8 países </a:t>
            </a:r>
            <a:r>
              <a:rPr sz="1175"/>
              <a:t>en dos continentes: América Latina y Caribe, y Europa.</a:t>
            </a:r>
            <a:endParaRPr sz="672"/>
          </a:p>
          <a:p>
            <a:pPr lvl="0" marL="288035" indent="-288035" algn="just" defTabSz="768095">
              <a:lnSpc>
                <a:spcPct val="80000"/>
              </a:lnSpc>
              <a:spcBef>
                <a:spcPts val="100"/>
              </a:spcBef>
              <a:defRPr sz="1800"/>
            </a:pPr>
            <a:endParaRPr sz="4703"/>
          </a:p>
          <a:p>
            <a:pPr lvl="0" marL="504062" indent="-504062" algn="just" defTabSz="768095">
              <a:lnSpc>
                <a:spcPct val="80000"/>
              </a:lnSpc>
              <a:spcBef>
                <a:spcPts val="200"/>
              </a:spcBef>
              <a:defRPr sz="1800"/>
            </a:pPr>
            <a:r>
              <a:rPr sz="1175"/>
              <a:t>Agroecología Universidad Cochabamba – AGRUCO, Facultad Latinoamericana de Ciencias Sociales, Ecuador – FLACSO, Graduate Institute Geneva, International Potato Center (CIP), Programa de Pós-Graduação em Direitos Humanos e Cidadania - PPGDH-UnB, Unidad de Post-Grado - UPG/UNMSM, Universidad Autónoma de Madrid, Universidad de Léon, Universidad de País Vasco, Universidad en Lovaina, Universidad Mayor de San Andrés, Universidad Mayor de San Simón, Universidad Nacional Agraria La Molina, Universidad Nacional de General Sarmiento (UNGS), Universidad Nacional de Ingeniería, Universidad Nacional de Ingeniería, Universidad Nacional Superior de San Marcos, Universidad Politecnica de Madrid.</a:t>
            </a:r>
            <a:endParaRPr sz="672"/>
          </a:p>
          <a:p>
            <a:pPr lvl="0" marL="288035" indent="-288035" algn="just" defTabSz="768095">
              <a:lnSpc>
                <a:spcPct val="80000"/>
              </a:lnSpc>
              <a:spcBef>
                <a:spcPts val="100"/>
              </a:spcBef>
              <a:buSzTx/>
              <a:buNone/>
              <a:defRPr sz="1800"/>
            </a:pPr>
            <a:endParaRPr sz="4703"/>
          </a:p>
          <a:p>
            <a:pPr lvl="0" marL="288035" indent="-288035" algn="just" defTabSz="768095">
              <a:lnSpc>
                <a:spcPct val="80000"/>
              </a:lnSpc>
              <a:spcBef>
                <a:spcPts val="200"/>
              </a:spcBef>
              <a:buSzTx/>
              <a:buNone/>
              <a:defRPr sz="1800"/>
            </a:pPr>
            <a:r>
              <a:rPr sz="1175"/>
              <a:t>         El contexto mundial asociado a la crisis medio ambiental ha tenido respuestas desde las Universidades y en los </a:t>
            </a:r>
            <a:r>
              <a:rPr b="1" sz="1175"/>
              <a:t>programas de formación </a:t>
            </a:r>
            <a:r>
              <a:rPr sz="1175"/>
              <a:t>y seguramente esto se intensificará debido a la crisis que produce la pandemia, marcando nuevos escenarios. Las casas de estudio tienen la responsabilidad de </a:t>
            </a:r>
            <a:r>
              <a:rPr b="1" sz="1175"/>
              <a:t>promover investigaciones y publicaciones sobre medioambiente</a:t>
            </a:r>
            <a:r>
              <a:rPr sz="1175"/>
              <a:t>, cambio climático, sostenibilidad y agroecología para así generar </a:t>
            </a:r>
            <a:r>
              <a:rPr b="1" sz="1175"/>
              <a:t>antecedentes, referencias y construcciones conceptuales </a:t>
            </a:r>
            <a:r>
              <a:rPr sz="1175"/>
              <a:t>y prácticas para las siguientes generaciones de cientistas.</a:t>
            </a:r>
            <a:endParaRPr sz="4703"/>
          </a:p>
          <a:p>
            <a:pPr lvl="0" marL="288035" indent="-288035" algn="just" defTabSz="768095">
              <a:lnSpc>
                <a:spcPct val="80000"/>
              </a:lnSpc>
              <a:spcBef>
                <a:spcPts val="100"/>
              </a:spcBef>
              <a:buSzTx/>
              <a:buNone/>
              <a:defRPr sz="1800"/>
            </a:pPr>
            <a:endParaRPr sz="4032"/>
          </a:p>
          <a:p>
            <a:pPr lvl="0" marL="288035" indent="-288035" algn="just" defTabSz="768095">
              <a:lnSpc>
                <a:spcPct val="80000"/>
              </a:lnSpc>
              <a:spcBef>
                <a:spcPts val="200"/>
              </a:spcBef>
              <a:buSzTx/>
              <a:buNone/>
              <a:defRPr sz="1800"/>
            </a:pPr>
            <a:r>
              <a:rPr i="1" sz="1008"/>
              <a:t>            “ […] Es muy importante que haya gente que saque adelante sus investigaciones y que llegue a publicarlas porque eso genera una dinámica de mayor volumen de trabajo sobre la temática de la agrecologia y afines; también incentiva y anima a los estudiantes a hacer sus propias tesis con este tipo de enfoque”</a:t>
            </a:r>
            <a:r>
              <a:rPr sz="1008"/>
              <a:t> Zesar Martinez, Director de Tesis, Segunda Cohorte</a:t>
            </a:r>
          </a:p>
        </p:txBody>
      </p:sp>
      <p:pic>
        <p:nvPicPr>
          <p:cNvPr id="140" name="image2.png"/>
          <p:cNvPicPr/>
          <p:nvPr/>
        </p:nvPicPr>
        <p:blipFill>
          <a:blip r:embed="rId2">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2" name="Shape 142"/>
          <p:cNvSpPr/>
          <p:nvPr>
            <p:ph type="title"/>
          </p:nvPr>
        </p:nvSpPr>
        <p:spPr>
          <a:xfrm>
            <a:off x="1071537" y="1357297"/>
            <a:ext cx="7286678" cy="785819"/>
          </a:xfrm>
          <a:prstGeom prst="rect">
            <a:avLst/>
          </a:prstGeom>
        </p:spPr>
        <p:txBody>
          <a:bodyPr/>
          <a:lstStyle/>
          <a:p>
            <a:pPr lvl="0">
              <a:defRPr sz="1800"/>
            </a:pPr>
            <a:r>
              <a:rPr b="1">
                <a:solidFill>
                  <a:srgbClr val="C0504D"/>
                </a:solidFill>
              </a:rPr>
              <a:t>CONCLUSIONES:</a:t>
            </a:r>
            <a:br>
              <a:rPr b="1">
                <a:solidFill>
                  <a:srgbClr val="C0504D"/>
                </a:solidFill>
              </a:rPr>
            </a:br>
          </a:p>
        </p:txBody>
      </p:sp>
      <p:sp>
        <p:nvSpPr>
          <p:cNvPr id="143" name="Shape 143"/>
          <p:cNvSpPr/>
          <p:nvPr>
            <p:ph type="body" idx="1"/>
          </p:nvPr>
        </p:nvSpPr>
        <p:spPr>
          <a:xfrm>
            <a:off x="571471" y="2000240"/>
            <a:ext cx="8186768" cy="4786346"/>
          </a:xfrm>
          <a:prstGeom prst="rect">
            <a:avLst/>
          </a:prstGeom>
        </p:spPr>
        <p:txBody>
          <a:bodyPr/>
          <a:lstStyle/>
          <a:p>
            <a:pPr lvl="0" marL="339470" indent="-339470" defTabSz="905255">
              <a:lnSpc>
                <a:spcPct val="80000"/>
              </a:lnSpc>
              <a:spcBef>
                <a:spcPts val="300"/>
              </a:spcBef>
              <a:buSzTx/>
              <a:buNone/>
              <a:defRPr sz="1800"/>
            </a:pPr>
            <a:r>
              <a:rPr sz="1485"/>
              <a:t>    Considerando todas estas particularidades el Programa de Investigación y Formación en Agroecología les ha permitido a los y la becarias:</a:t>
            </a:r>
            <a:endParaRPr sz="1485"/>
          </a:p>
          <a:p>
            <a:pPr lvl="0" marL="339470" indent="-339470" defTabSz="905255">
              <a:lnSpc>
                <a:spcPct val="80000"/>
              </a:lnSpc>
              <a:spcBef>
                <a:spcPts val="300"/>
              </a:spcBef>
              <a:buSzTx/>
              <a:buNone/>
              <a:defRPr sz="1800"/>
            </a:pPr>
            <a:endParaRPr sz="1485"/>
          </a:p>
          <a:p>
            <a:pPr lvl="0" marL="339470" indent="-339470" defTabSz="905255">
              <a:lnSpc>
                <a:spcPct val="80000"/>
              </a:lnSpc>
              <a:spcBef>
                <a:spcPts val="300"/>
              </a:spcBef>
              <a:buSzTx/>
              <a:buNone/>
              <a:defRPr sz="1800"/>
            </a:pPr>
            <a:endParaRPr sz="1485"/>
          </a:p>
          <a:p>
            <a:pPr lvl="0" marL="339470" indent="-339470" defTabSz="905255">
              <a:lnSpc>
                <a:spcPct val="80000"/>
              </a:lnSpc>
              <a:spcBef>
                <a:spcPts val="300"/>
              </a:spcBef>
              <a:defRPr sz="1800"/>
            </a:pPr>
            <a:r>
              <a:rPr b="1" sz="1485"/>
              <a:t>Fortalecer sus capacidades </a:t>
            </a:r>
            <a:r>
              <a:rPr sz="1485"/>
              <a:t>en diseño de indicadores en agroecología y agrobiodiversidad.</a:t>
            </a:r>
            <a:endParaRPr sz="1485"/>
          </a:p>
          <a:p>
            <a:pPr lvl="0" marL="339470" indent="-339470" defTabSz="905255">
              <a:lnSpc>
                <a:spcPct val="80000"/>
              </a:lnSpc>
              <a:spcBef>
                <a:spcPts val="300"/>
              </a:spcBef>
              <a:defRPr sz="1800"/>
            </a:pPr>
            <a:r>
              <a:rPr b="1" sz="1485"/>
              <a:t>Cambiar radicalmente la mira</a:t>
            </a:r>
            <a:r>
              <a:rPr sz="1485"/>
              <a:t>da y la metodología permitiendo una exploración integral de los espacios de estudio.</a:t>
            </a:r>
            <a:endParaRPr sz="1485"/>
          </a:p>
          <a:p>
            <a:pPr lvl="0" marL="339470" indent="-339470" defTabSz="905255">
              <a:lnSpc>
                <a:spcPct val="80000"/>
              </a:lnSpc>
              <a:spcBef>
                <a:spcPts val="300"/>
              </a:spcBef>
              <a:defRPr sz="1800"/>
            </a:pPr>
            <a:r>
              <a:rPr sz="1485"/>
              <a:t>Desarrollar </a:t>
            </a:r>
            <a:r>
              <a:rPr b="1" sz="1485"/>
              <a:t>enfoques holísticos </a:t>
            </a:r>
            <a:r>
              <a:rPr sz="1485"/>
              <a:t>y sistémicos que permiten una aproximación “real” a la problemática productiva rural.</a:t>
            </a:r>
            <a:endParaRPr sz="1485"/>
          </a:p>
          <a:p>
            <a:pPr lvl="0" marL="339470" indent="-339470" defTabSz="905255">
              <a:lnSpc>
                <a:spcPct val="80000"/>
              </a:lnSpc>
              <a:spcBef>
                <a:spcPts val="300"/>
              </a:spcBef>
              <a:defRPr sz="1800"/>
            </a:pPr>
            <a:r>
              <a:rPr sz="1485"/>
              <a:t>Considerar elementos que habían obviado en sus propuestas originales.</a:t>
            </a:r>
            <a:endParaRPr sz="1485"/>
          </a:p>
          <a:p>
            <a:pPr lvl="0" marL="339470" indent="-339470" defTabSz="905255">
              <a:lnSpc>
                <a:spcPct val="80000"/>
              </a:lnSpc>
              <a:spcBef>
                <a:spcPts val="300"/>
              </a:spcBef>
              <a:defRPr sz="1800"/>
            </a:pPr>
            <a:r>
              <a:rPr sz="1485"/>
              <a:t>Revalorizar los </a:t>
            </a:r>
            <a:r>
              <a:rPr b="1" sz="1485"/>
              <a:t>conocimientos agroecológicos indígenas</a:t>
            </a:r>
            <a:r>
              <a:rPr sz="1485"/>
              <a:t>, valorizando las vivencias y conocimientos tradicionales de los agricultores</a:t>
            </a:r>
            <a:endParaRPr sz="1485"/>
          </a:p>
          <a:p>
            <a:pPr lvl="0" marL="339470" indent="-339470" defTabSz="905255">
              <a:lnSpc>
                <a:spcPct val="80000"/>
              </a:lnSpc>
              <a:spcBef>
                <a:spcPts val="300"/>
              </a:spcBef>
              <a:defRPr sz="1800"/>
            </a:pPr>
            <a:r>
              <a:rPr sz="1485"/>
              <a:t>Ampliar y consolidar sus conocimientos sobre </a:t>
            </a:r>
            <a:r>
              <a:rPr b="1" sz="1485"/>
              <a:t>Agroecología y metodología de la investigación</a:t>
            </a:r>
            <a:r>
              <a:rPr sz="1485"/>
              <a:t>.</a:t>
            </a:r>
            <a:endParaRPr sz="1485"/>
          </a:p>
          <a:p>
            <a:pPr lvl="0" marL="339470" indent="-339470" defTabSz="905255">
              <a:lnSpc>
                <a:spcPct val="80000"/>
              </a:lnSpc>
              <a:spcBef>
                <a:spcPts val="300"/>
              </a:spcBef>
              <a:defRPr sz="1800"/>
            </a:pPr>
            <a:r>
              <a:rPr sz="1485"/>
              <a:t>Planificar adecuadamente el trabajo de campo y las </a:t>
            </a:r>
            <a:r>
              <a:rPr b="1" sz="1485"/>
              <a:t>herramientas de análisis</a:t>
            </a:r>
            <a:r>
              <a:rPr sz="1485"/>
              <a:t>.</a:t>
            </a:r>
            <a:endParaRPr sz="1485"/>
          </a:p>
          <a:p>
            <a:pPr lvl="0" marL="339470" indent="-339470" defTabSz="905255">
              <a:lnSpc>
                <a:spcPct val="80000"/>
              </a:lnSpc>
              <a:spcBef>
                <a:spcPts val="300"/>
              </a:spcBef>
              <a:defRPr sz="1800"/>
            </a:pPr>
            <a:r>
              <a:rPr b="1" sz="1485"/>
              <a:t>Manejar ODKs</a:t>
            </a:r>
            <a:r>
              <a:rPr sz="1485"/>
              <a:t>, que en momentos de pandemia se plantea como una buena alternativa para llevar adelante la investigación.</a:t>
            </a:r>
            <a:endParaRPr sz="1485"/>
          </a:p>
          <a:p>
            <a:pPr lvl="0" marL="339470" indent="-339470" defTabSz="905255">
              <a:lnSpc>
                <a:spcPct val="80000"/>
              </a:lnSpc>
              <a:spcBef>
                <a:spcPts val="300"/>
              </a:spcBef>
              <a:defRPr sz="1800"/>
            </a:pPr>
            <a:r>
              <a:rPr sz="1485"/>
              <a:t>Contar con un </a:t>
            </a:r>
            <a:r>
              <a:rPr b="1" sz="1485"/>
              <a:t>tutor</a:t>
            </a:r>
            <a:r>
              <a:rPr sz="1485"/>
              <a:t> fue fundamental para lograr abordar de forma adecuada la investigación. </a:t>
            </a:r>
            <a:endParaRPr sz="1485"/>
          </a:p>
          <a:p>
            <a:pPr lvl="0" marL="339470" indent="-339470" defTabSz="905255">
              <a:lnSpc>
                <a:spcPct val="80000"/>
              </a:lnSpc>
              <a:spcBef>
                <a:spcPts val="300"/>
              </a:spcBef>
              <a:defRPr sz="1800"/>
            </a:pPr>
            <a:r>
              <a:rPr sz="1485"/>
              <a:t>Tener </a:t>
            </a:r>
            <a:r>
              <a:rPr b="1" sz="1485"/>
              <a:t>prestigio y experiencia </a:t>
            </a:r>
            <a:r>
              <a:rPr sz="1485"/>
              <a:t>en sus carreras investigativas.</a:t>
            </a:r>
            <a:endParaRPr sz="1485"/>
          </a:p>
          <a:p>
            <a:pPr lvl="0" marL="339470" indent="-339470" defTabSz="905255">
              <a:lnSpc>
                <a:spcPct val="80000"/>
              </a:lnSpc>
              <a:spcBef>
                <a:spcPts val="300"/>
              </a:spcBef>
              <a:defRPr sz="1800"/>
            </a:pPr>
            <a:r>
              <a:rPr sz="1485"/>
              <a:t>Contribuir de una manera coherente a los </a:t>
            </a:r>
            <a:r>
              <a:rPr b="1" sz="1485"/>
              <a:t>saberes originarios</a:t>
            </a:r>
            <a:r>
              <a:rPr sz="1485"/>
              <a:t>. </a:t>
            </a:r>
            <a:endParaRPr sz="1485"/>
          </a:p>
          <a:p>
            <a:pPr lvl="0" marL="339470" indent="-339470" defTabSz="905255">
              <a:lnSpc>
                <a:spcPct val="80000"/>
              </a:lnSpc>
              <a:spcBef>
                <a:spcPts val="300"/>
              </a:spcBef>
              <a:defRPr sz="1800"/>
            </a:pPr>
            <a:r>
              <a:rPr sz="1485"/>
              <a:t>Plantear sus </a:t>
            </a:r>
            <a:r>
              <a:rPr b="1" sz="1485"/>
              <a:t>propias metodologías basadas en sus propias experiencias </a:t>
            </a:r>
            <a:r>
              <a:rPr sz="1485"/>
              <a:t>y pertenencias a los grupos indígena-campesinos.</a:t>
            </a:r>
          </a:p>
        </p:txBody>
      </p:sp>
      <p:pic>
        <p:nvPicPr>
          <p:cNvPr id="144" name="image2.png"/>
          <p:cNvPicPr/>
          <p:nvPr/>
        </p:nvPicPr>
        <p:blipFill>
          <a:blip r:embed="rId2">
            <a:extLst/>
          </a:blip>
          <a:stretch>
            <a:fillRect/>
          </a:stretch>
        </p:blipFill>
        <p:spPr>
          <a:xfrm>
            <a:off x="0" y="0"/>
            <a:ext cx="9144000" cy="1357298"/>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F81BD"/>
          </a:solidFill>
          <a:prstDash val="solid"/>
          <a:bevel/>
        </a:ln>
        <a:effectLst>
          <a:outerShdw sx="100000" sy="100000" kx="0" ky="0" algn="b" rotWithShape="0" blurRad="38100" dist="20000"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F81BD"/>
          </a:solidFill>
          <a:prstDash val="solid"/>
          <a:bevel/>
        </a:ln>
        <a:effectLst>
          <a:outerShdw sx="100000" sy="100000" kx="0" ky="0" algn="b" rotWithShape="0" blurRad="38100" dist="20000"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