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06" r:id="rId2"/>
    <p:sldId id="407" r:id="rId3"/>
    <p:sldId id="408" r:id="rId4"/>
    <p:sldId id="256" r:id="rId5"/>
    <p:sldId id="277" r:id="rId6"/>
    <p:sldId id="278" r:id="rId7"/>
    <p:sldId id="257" r:id="rId8"/>
    <p:sldId id="279" r:id="rId9"/>
    <p:sldId id="404" r:id="rId10"/>
    <p:sldId id="261" r:id="rId11"/>
    <p:sldId id="262" r:id="rId12"/>
    <p:sldId id="400" r:id="rId13"/>
    <p:sldId id="401" r:id="rId14"/>
    <p:sldId id="402" r:id="rId15"/>
    <p:sldId id="389" r:id="rId16"/>
    <p:sldId id="403" r:id="rId17"/>
    <p:sldId id="409" r:id="rId18"/>
    <p:sldId id="410" r:id="rId19"/>
    <p:sldId id="272" r:id="rId20"/>
    <p:sldId id="273" r:id="rId21"/>
    <p:sldId id="274" r:id="rId22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291"/>
  </p:normalViewPr>
  <p:slideViewPr>
    <p:cSldViewPr snapToGrid="0" snapToObjects="1">
      <p:cViewPr varScale="1">
        <p:scale>
          <a:sx n="55" d="100"/>
          <a:sy n="55" d="100"/>
        </p:scale>
        <p:origin x="200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1852F-F7B2-A447-90ED-479451F6C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C26E3F-8DA2-8344-A4CF-018AD4B685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74CA3F-4105-214D-8951-384D82E85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7051D3-EC06-C848-ADA5-C7A1F226F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757A0E-D0FE-074C-A04A-328D7522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46910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73D55-4812-C245-A1BF-99225CC73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5E50C5-F148-3A4D-B3F3-FA7E7015D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D8309D-491D-A546-B767-67D1A7C69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A5420E-DFFB-EC40-A0F1-357A5A79D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CB4248-2B06-0A4B-BEBD-5095E8C98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12738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8D142-783B-2C47-B61B-15D460B0A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084D0D-6C6C-D14A-926D-7D31A6B7D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F79F50-78B7-934F-BFED-4ECC4B20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EDE00B-36F4-DE4F-97B0-2F23DDF0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C5CFDC-D4A4-A043-A625-A82C1BF41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64539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275DEE-6D6F-6A48-B39D-4F382D6D0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96C927-5B18-4147-953B-662ABCB82B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5D5F6D-B221-7E4D-AC5F-0C00C2FC8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E00D57-6260-6B44-A9BF-4A1F65C36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EF4E87-A035-8840-9D84-CC1EF073C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AAFB2A-7136-F34E-9E45-5D6E9B04A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48457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D8C78-6C2D-6E4E-B6C6-AC44260C7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DB56B0-316A-F646-BCF8-CBF941B9A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47CA67-7B37-354C-B910-ED85C0BB7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C14B3E9-520C-424D-8DD5-A3F2587426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5CB5DDF-4A99-9B4A-9A42-693E85045B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B100017-3A07-2D46-B8E7-0850080B5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BC34AC8-384B-CC49-8C65-AD303094C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1C2C543-0FAA-CE48-B7E7-07CD5F211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46233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939B0E-5355-CD48-96BC-7A970B029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8D93CF0-075E-574E-82C1-A747DE091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5B4D06-8290-A242-A443-8BA1BE860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080B2E-7881-814B-A6BF-3E75CF44C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89583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6361B93-C2EA-604E-8440-CDC98328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37DDD5-5DBE-AF48-B2F5-797F652A4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6F20416-C14F-E847-AB34-27D69C533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5168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A5EF97-9D9C-8A48-9B13-643D8C36C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7CE84C-C54F-DD4B-BF24-8B6ABAC0A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DCD769-CF48-164F-91DD-469B196D3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48B5F1-A1ED-2544-BE00-72C0F803A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01DF87-53BC-1544-9BFE-9C314CE7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8D2848-1B2D-5D4C-818D-916B399D5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14811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3C71F3-6D7E-D94C-A7F0-22A0EC196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433ADF4-A1CC-C141-AE17-BD8CC497A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C21B094-74D6-1448-96EC-740C04566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CE5081-94F3-D94B-B8AA-8C200457F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5AB4A6-F2C1-3A4B-9BF8-3B79DE4D6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7DE4F4-5BC7-1944-8A8E-3768723FB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1006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1BD4F4-E3EA-9242-9365-175AC9B6F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414C46-506F-474A-BCE9-57DA98383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85D1D7-0808-4641-B370-96A6F1789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68541F-59C2-C94E-8A4D-A41D17CF5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999A3D-88C0-8E4F-A87B-6A9CBA2FE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13956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113872F-26A7-884C-942A-2E00B1148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303D52-36A0-1848-9E66-28AC3BEE5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5FE0FD-C1CF-814C-8DCC-CAD7718A9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88D290-F60C-4A4E-8312-776D231AD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508D42-2A16-4746-8AF0-BB2CB2C9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8157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A60766F-0CC7-D446-9C3D-FDE23E5B9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9101A4-A7E7-424B-9990-E1D2B2531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15D336-8A6C-8F42-9AED-DABB4157B1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37B90-A707-0140-B986-9297EE3BC0FF}" type="datetimeFigureOut">
              <a:rPr lang="es-ES_tradnl" smtClean="0"/>
              <a:t>6/12/23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EDF060-B429-6B42-B004-70158D720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2DA63E-311E-E347-BD0E-9FB82D654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AE1FE-074C-FD49-8E51-5AE7C9D89B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865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3F3E4F1-C47A-49BF-8E9C-31B996A58A22}"/>
              </a:ext>
            </a:extLst>
          </p:cNvPr>
          <p:cNvSpPr txBox="1"/>
          <p:nvPr/>
        </p:nvSpPr>
        <p:spPr>
          <a:xfrm>
            <a:off x="1974574" y="2123014"/>
            <a:ext cx="8574156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atin typeface="Cambria" panose="02040503050406030204" pitchFamily="18" charset="0"/>
                <a:ea typeface="Cambria" panose="02040503050406030204" pitchFamily="18" charset="0"/>
              </a:rPr>
              <a:t>Objetivos de la sesión</a:t>
            </a:r>
          </a:p>
          <a:p>
            <a:endParaRPr lang="es-E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Generar un diálogo respecto a la medición los costos y beneficios ocultos de la agroindustria y agriculturas alternativas.</a:t>
            </a:r>
          </a:p>
          <a:p>
            <a:endParaRPr lang="es-E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2000" b="1" dirty="0">
                <a:latin typeface="Cambria" panose="02040503050406030204" pitchFamily="18" charset="0"/>
                <a:ea typeface="Cambria" panose="02040503050406030204" pitchFamily="18" charset="0"/>
              </a:rPr>
              <a:t>Contenido de la presentación</a:t>
            </a:r>
          </a:p>
          <a:p>
            <a:endParaRPr lang="es-E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•	Introducción sobre el proyecto y socios </a:t>
            </a: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•	Aspectos conceptuales </a:t>
            </a: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•	Contexto territorial y metodológico </a:t>
            </a: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•	Variables e indicadores para la investigación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BCFE440-8556-4FA1-9C4F-155F6E73D2ED}"/>
              </a:ext>
            </a:extLst>
          </p:cNvPr>
          <p:cNvSpPr txBox="1"/>
          <p:nvPr/>
        </p:nvSpPr>
        <p:spPr>
          <a:xfrm>
            <a:off x="1722782" y="822499"/>
            <a:ext cx="8746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Cambria" panose="02040503050406030204" pitchFamily="18" charset="0"/>
                <a:ea typeface="Cambria" panose="02040503050406030204" pitchFamily="18" charset="0"/>
              </a:rPr>
              <a:t>Diálogo sobre costos y beneficios ocultos de la agricultura</a:t>
            </a:r>
          </a:p>
        </p:txBody>
      </p:sp>
    </p:spTree>
    <p:extLst>
      <p:ext uri="{BB962C8B-B14F-4D97-AF65-F5344CB8AC3E}">
        <p14:creationId xmlns:p14="http://schemas.microsoft.com/office/powerpoint/2010/main" val="3616153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6C5F66B9-0F6E-4F19-83F3-4E03453EDE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239113"/>
              </p:ext>
            </p:extLst>
          </p:nvPr>
        </p:nvGraphicFramePr>
        <p:xfrm>
          <a:off x="728869" y="1147076"/>
          <a:ext cx="10800522" cy="5319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64766">
                  <a:extLst>
                    <a:ext uri="{9D8B030D-6E8A-4147-A177-3AD203B41FA5}">
                      <a16:colId xmlns:a16="http://schemas.microsoft.com/office/drawing/2014/main" val="3513168136"/>
                    </a:ext>
                  </a:extLst>
                </a:gridCol>
                <a:gridCol w="1099930">
                  <a:extLst>
                    <a:ext uri="{9D8B030D-6E8A-4147-A177-3AD203B41FA5}">
                      <a16:colId xmlns:a16="http://schemas.microsoft.com/office/drawing/2014/main" val="1261736040"/>
                    </a:ext>
                  </a:extLst>
                </a:gridCol>
                <a:gridCol w="1630017">
                  <a:extLst>
                    <a:ext uri="{9D8B030D-6E8A-4147-A177-3AD203B41FA5}">
                      <a16:colId xmlns:a16="http://schemas.microsoft.com/office/drawing/2014/main" val="1031676512"/>
                    </a:ext>
                  </a:extLst>
                </a:gridCol>
                <a:gridCol w="3405809">
                  <a:extLst>
                    <a:ext uri="{9D8B030D-6E8A-4147-A177-3AD203B41FA5}">
                      <a16:colId xmlns:a16="http://schemas.microsoft.com/office/drawing/2014/main" val="2181103606"/>
                    </a:ext>
                  </a:extLst>
                </a:gridCol>
              </a:tblGrid>
              <a:tr h="747984"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Actividad</a:t>
                      </a:r>
                      <a:endParaRPr lang="es-B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Tiempo (Min.)</a:t>
                      </a:r>
                      <a:endParaRPr lang="es-B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Responsable</a:t>
                      </a:r>
                      <a:endParaRPr lang="es-B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Técnica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203364"/>
                  </a:ext>
                </a:extLst>
              </a:tr>
              <a:tr h="217567">
                <a:tc>
                  <a:txBody>
                    <a:bodyPr/>
                    <a:lstStyle/>
                    <a:p>
                      <a:pPr marL="0"/>
                      <a:r>
                        <a:rPr lang="es-ES_tradnl" sz="2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Bienvenida</a:t>
                      </a:r>
                      <a:endParaRPr lang="es-BO" sz="2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es-B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CIPCA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66744"/>
                  </a:ext>
                </a:extLst>
              </a:tr>
              <a:tr h="543917">
                <a:tc>
                  <a:txBody>
                    <a:bodyPr/>
                    <a:lstStyle/>
                    <a:p>
                      <a:pPr marL="0"/>
                      <a:r>
                        <a:rPr lang="es-ES_tradnl" sz="2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Objetivos de la sesión, presentación de la agenda y metodología</a:t>
                      </a:r>
                      <a:endParaRPr lang="es-BO" sz="2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CIPCA</a:t>
                      </a:r>
                      <a:endParaRPr lang="es-B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Exposición con apoyo de Powerpoint.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516579"/>
                  </a:ext>
                </a:extLst>
              </a:tr>
              <a:tr h="217567">
                <a:tc>
                  <a:txBody>
                    <a:bodyPr/>
                    <a:lstStyle/>
                    <a:p>
                      <a:pPr marL="0"/>
                      <a:r>
                        <a:rPr lang="es-ES_tradnl" sz="2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Presentación de participantes</a:t>
                      </a:r>
                      <a:endParaRPr lang="es-BO" sz="2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Todos</a:t>
                      </a:r>
                      <a:endParaRPr lang="es-B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699207"/>
                  </a:ext>
                </a:extLst>
              </a:tr>
              <a:tr h="326350">
                <a:tc>
                  <a:txBody>
                    <a:bodyPr/>
                    <a:lstStyle/>
                    <a:p>
                      <a:pPr marL="0"/>
                      <a:r>
                        <a:rPr lang="es-ES_tradnl" sz="2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Exposición sobre costos y beneficios ocultos</a:t>
                      </a:r>
                      <a:endParaRPr lang="es-BO" sz="2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CIPCA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Exposición con apoyo de </a:t>
                      </a:r>
                      <a:r>
                        <a:rPr lang="es-ES_tradnl" sz="200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Powerpoint</a:t>
                      </a:r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  <a:endParaRPr lang="es-B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901294"/>
                  </a:ext>
                </a:extLst>
              </a:tr>
              <a:tr h="435134">
                <a:tc>
                  <a:txBody>
                    <a:bodyPr/>
                    <a:lstStyle/>
                    <a:p>
                      <a:pPr marL="0"/>
                      <a:r>
                        <a:rPr lang="es-ES_tradnl" sz="2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Trabajo en grupos de dos personas con base en tres preguntas</a:t>
                      </a:r>
                      <a:endParaRPr lang="es-BO" sz="2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Todos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Trabajo bipersonal, se genera una tarjeta por pregunta.</a:t>
                      </a:r>
                      <a:endParaRPr lang="es-B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511036"/>
                  </a:ext>
                </a:extLst>
              </a:tr>
              <a:tr h="761484">
                <a:tc>
                  <a:txBody>
                    <a:bodyPr/>
                    <a:lstStyle/>
                    <a:p>
                      <a:pPr marL="0"/>
                      <a:r>
                        <a:rPr lang="es-ES_tradnl" sz="2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Plenaria</a:t>
                      </a:r>
                      <a:endParaRPr lang="es-BO" sz="2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30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Todos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Sesión abierta a comentarios y complementaciones al trabajo en grupos, mismas serán registradas en tarjetas.</a:t>
                      </a:r>
                      <a:endParaRPr lang="es-B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157254"/>
                  </a:ext>
                </a:extLst>
              </a:tr>
              <a:tr h="326350">
                <a:tc>
                  <a:txBody>
                    <a:bodyPr/>
                    <a:lstStyle/>
                    <a:p>
                      <a:pPr marL="0"/>
                      <a:r>
                        <a:rPr lang="es-ES_tradnl" sz="2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¿Que me aprendí en esta sesión?</a:t>
                      </a:r>
                      <a:endParaRPr lang="es-BO" sz="2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Todos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En una tarjeta individual y en silencio. 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793002"/>
                  </a:ext>
                </a:extLst>
              </a:tr>
              <a:tr h="217567">
                <a:tc>
                  <a:txBody>
                    <a:bodyPr/>
                    <a:lstStyle/>
                    <a:p>
                      <a:pPr marL="0"/>
                      <a:r>
                        <a:rPr lang="es-ES_tradnl" sz="2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Agradecimiento y cierre</a:t>
                      </a:r>
                      <a:endParaRPr lang="es-BO" sz="2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es-ES_tradnl" sz="20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CIPCA</a:t>
                      </a:r>
                      <a:endParaRPr lang="es-BO" sz="2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s-ES_tradnl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s-B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502" marR="4450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752626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A53359C9-C995-46C6-8162-F0B16174F727}"/>
              </a:ext>
            </a:extLst>
          </p:cNvPr>
          <p:cNvSpPr txBox="1"/>
          <p:nvPr/>
        </p:nvSpPr>
        <p:spPr>
          <a:xfrm>
            <a:off x="728869" y="50444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BO" sz="2400" b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89682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44BF1A9-B10B-4107-BFBF-980DFEDC37E9}"/>
              </a:ext>
            </a:extLst>
          </p:cNvPr>
          <p:cNvSpPr txBox="1"/>
          <p:nvPr/>
        </p:nvSpPr>
        <p:spPr>
          <a:xfrm>
            <a:off x="1318591" y="1887861"/>
            <a:ext cx="955481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¿Cuáles son los límites de la monetización de las variables e indicadores  de servicios/funciones ecosistémicas en el análisis de costos y beneficios ocultos de la agricultura?</a:t>
            </a:r>
          </a:p>
          <a:p>
            <a:endParaRPr lang="es-E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¿Qué indicadores permitirían comparar entre la agroindustria y las agriculturas alternativas, en cuanto a los costos y beneficios ocultos?</a:t>
            </a:r>
          </a:p>
          <a:p>
            <a:endParaRPr lang="es-E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¿Qué sugerencias tengo para la metodología del estudio sobre costos y beneficios ocultos?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ED88D50-4FD9-48C8-98A7-8C5C9D3D8E27}"/>
              </a:ext>
            </a:extLst>
          </p:cNvPr>
          <p:cNvSpPr txBox="1"/>
          <p:nvPr/>
        </p:nvSpPr>
        <p:spPr>
          <a:xfrm>
            <a:off x="993913" y="92724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Preguntas para el trabajo en grupos</a:t>
            </a:r>
          </a:p>
        </p:txBody>
      </p:sp>
    </p:spTree>
    <p:extLst>
      <p:ext uri="{BB962C8B-B14F-4D97-AF65-F5344CB8AC3E}">
        <p14:creationId xmlns:p14="http://schemas.microsoft.com/office/powerpoint/2010/main" val="937390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969FF4A2-7032-459F-88FD-F403B085711B}"/>
              </a:ext>
            </a:extLst>
          </p:cNvPr>
          <p:cNvGrpSpPr/>
          <p:nvPr/>
        </p:nvGrpSpPr>
        <p:grpSpPr>
          <a:xfrm>
            <a:off x="0" y="1980843"/>
            <a:ext cx="12191999" cy="1770907"/>
            <a:chOff x="0" y="1901331"/>
            <a:chExt cx="12191999" cy="177090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27ED687C-C64D-47F9-A471-1361EE0E726B}"/>
                </a:ext>
              </a:extLst>
            </p:cNvPr>
            <p:cNvSpPr/>
            <p:nvPr/>
          </p:nvSpPr>
          <p:spPr>
            <a:xfrm>
              <a:off x="0" y="1901331"/>
              <a:ext cx="12191999" cy="177090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A0391985-5AF9-7E41-9E08-905AF4DC5176}"/>
                </a:ext>
              </a:extLst>
            </p:cNvPr>
            <p:cNvSpPr/>
            <p:nvPr/>
          </p:nvSpPr>
          <p:spPr>
            <a:xfrm>
              <a:off x="483476" y="2271412"/>
              <a:ext cx="11225048" cy="991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s-BO" sz="2800" b="1" dirty="0">
                  <a:solidFill>
                    <a:schemeClr val="bg1"/>
                  </a:solidFill>
                  <a:latin typeface="Cambria" panose="020405030504060302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“Costos y beneficios ocultos de la agricultura en las zonas de expansión de la frontera agrícola de Santa Cruz y el Beni”</a:t>
              </a:r>
              <a:endParaRPr lang="es-BO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FC6BD9C3-3E16-6B46-A7CF-1909ABF566A3}"/>
              </a:ext>
            </a:extLst>
          </p:cNvPr>
          <p:cNvGrpSpPr/>
          <p:nvPr/>
        </p:nvGrpSpPr>
        <p:grpSpPr>
          <a:xfrm>
            <a:off x="4065888" y="5124582"/>
            <a:ext cx="4060224" cy="621917"/>
            <a:chOff x="1845276" y="504816"/>
            <a:chExt cx="8005119" cy="1226169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87831DF6-3C47-D742-9DE4-8DA49F72B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5276" y="504816"/>
              <a:ext cx="2693340" cy="122616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C12682A3-6BA3-134C-9006-543AD43E30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45" r="1084" b="9205"/>
            <a:stretch/>
          </p:blipFill>
          <p:spPr>
            <a:xfrm>
              <a:off x="7817293" y="642550"/>
              <a:ext cx="2033102" cy="1088435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759E5191-1D94-524B-A8A2-154107396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1866" y="647658"/>
              <a:ext cx="3052470" cy="10261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3125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1865E0C-6711-43E3-AC7C-FFF76539324F}"/>
              </a:ext>
            </a:extLst>
          </p:cNvPr>
          <p:cNvSpPr txBox="1"/>
          <p:nvPr/>
        </p:nvSpPr>
        <p:spPr>
          <a:xfrm>
            <a:off x="715617" y="622852"/>
            <a:ext cx="1023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Introducción sobre el proyecto y socios</a:t>
            </a:r>
            <a:endParaRPr lang="es-BO" sz="2400" b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E931E9F-B9C3-44E1-9E34-ED90F0CE1BF3}"/>
              </a:ext>
            </a:extLst>
          </p:cNvPr>
          <p:cNvSpPr txBox="1"/>
          <p:nvPr/>
        </p:nvSpPr>
        <p:spPr>
          <a:xfrm>
            <a:off x="1178928" y="1746670"/>
            <a:ext cx="100981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CIPCA</a:t>
            </a:r>
            <a:r>
              <a:rPr lang="es-BO" sz="18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BO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trabaja con proyectos productivos alternativos como la agroecología en diferentes comunidades campesinas e indígenas del país. Realiza investigaciones enfocadas a evaluar sistemas productivos ambientales sostenibles.</a:t>
            </a:r>
          </a:p>
          <a:p>
            <a:r>
              <a:rPr lang="es-BO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s-BO" sz="2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Fundación TIERRA</a:t>
            </a:r>
            <a:r>
              <a:rPr lang="es-BO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BO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coadyuva a un desarrollo rural sostenible, con especial y prioritaria atención a la población indígena, originaria y campesina. </a:t>
            </a:r>
            <a:r>
              <a:rPr lang="es-BO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  <a:r>
              <a:rPr lang="es-BO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iene dos campos de acción: investigación y acción. </a:t>
            </a:r>
          </a:p>
          <a:p>
            <a:endParaRPr lang="es-BO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s-BO" sz="2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Fundación Jubileo</a:t>
            </a:r>
            <a:r>
              <a:rPr lang="es-BO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BO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impulsa y desarrolla acciones de debate público e incidencia política en temas económicos, sociales, ambientales y políticos ante instancias del Estado.</a:t>
            </a:r>
            <a:endParaRPr lang="es-BO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402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318AA4B-4975-49FB-BAF2-45695FECD235}"/>
              </a:ext>
            </a:extLst>
          </p:cNvPr>
          <p:cNvSpPr txBox="1"/>
          <p:nvPr/>
        </p:nvSpPr>
        <p:spPr>
          <a:xfrm>
            <a:off x="278295" y="1484243"/>
            <a:ext cx="48073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 proyecto se implementará en un contexto boliviano marcado fuertemente por los </a:t>
            </a:r>
            <a:r>
              <a:rPr lang="es-BO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problemas ocasionados por la agricultura convencional industrial </a:t>
            </a:r>
            <a:r>
              <a:rPr lang="es-BO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gran escala, </a:t>
            </a:r>
            <a:r>
              <a:rPr lang="es-BO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cuyos impactos son múltiples sobre la naturaleza, la economía y la sociedad</a:t>
            </a:r>
            <a:r>
              <a:rPr lang="es-BO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s-BO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s-BO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Este </a:t>
            </a:r>
            <a:r>
              <a:rPr lang="es-BO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modelo de agricultura se expande</a:t>
            </a:r>
            <a:r>
              <a:rPr lang="es-BO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absorbiendo nuevos territorios y tierras que cumplen o cumplían funciones socio-ambientales de alto interés común como la preservación de los bosques primarios o la protección de territorios indígenas y población rural que practica la agricultura alternativa.</a:t>
            </a:r>
            <a:endParaRPr lang="es-B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A9C1BA1-1E5E-413A-9290-86AD8A19BBF1}"/>
              </a:ext>
            </a:extLst>
          </p:cNvPr>
          <p:cNvSpPr txBox="1"/>
          <p:nvPr/>
        </p:nvSpPr>
        <p:spPr>
          <a:xfrm>
            <a:off x="715617" y="622852"/>
            <a:ext cx="1023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Introducción sobre el proyecto y socios</a:t>
            </a:r>
            <a:endParaRPr lang="es-BO" sz="2400" b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B81A61A-A251-4FAB-A6A9-FD76D03AB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671" y="1873381"/>
            <a:ext cx="6616116" cy="424249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E0F7B7E-06D9-43C1-9772-948FF71648B0}"/>
              </a:ext>
            </a:extLst>
          </p:cNvPr>
          <p:cNvSpPr txBox="1"/>
          <p:nvPr/>
        </p:nvSpPr>
        <p:spPr>
          <a:xfrm>
            <a:off x="5345729" y="141528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Superficie nacional cultivada y de la agroindustria (ha)</a:t>
            </a:r>
            <a:endParaRPr lang="es-BO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A6E7E78-0283-42AD-8612-4AB494E6EDEB}"/>
              </a:ext>
            </a:extLst>
          </p:cNvPr>
          <p:cNvSpPr txBox="1"/>
          <p:nvPr/>
        </p:nvSpPr>
        <p:spPr>
          <a:xfrm>
            <a:off x="5345729" y="6443184"/>
            <a:ext cx="65679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i="1" dirty="0">
                <a:latin typeface="Cambria" panose="02040503050406030204" pitchFamily="18" charset="0"/>
                <a:ea typeface="Cambria" panose="02040503050406030204" pitchFamily="18" charset="0"/>
              </a:rPr>
              <a:t>(Agroindustria: soya, girasol, caña de azúcar, sorgo en grano, maíz en grano, trigo y arroz en grano)</a:t>
            </a:r>
            <a:endParaRPr lang="es-BO" sz="12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95CA80C-B549-4215-86E9-1CAC6D4CFD55}"/>
              </a:ext>
            </a:extLst>
          </p:cNvPr>
          <p:cNvSpPr txBox="1"/>
          <p:nvPr/>
        </p:nvSpPr>
        <p:spPr>
          <a:xfrm>
            <a:off x="5395574" y="6041586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dirty="0">
                <a:latin typeface="Cambria" panose="02040503050406030204" pitchFamily="18" charset="0"/>
                <a:ea typeface="Cambria" panose="02040503050406030204" pitchFamily="18" charset="0"/>
              </a:rPr>
              <a:t>Fuente: Elaboración propia con base en INE</a:t>
            </a:r>
            <a:endParaRPr lang="es-BO" sz="11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836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34E487A-6F21-EF44-B2EA-D939439C5940}"/>
              </a:ext>
            </a:extLst>
          </p:cNvPr>
          <p:cNvSpPr txBox="1"/>
          <p:nvPr/>
        </p:nvSpPr>
        <p:spPr>
          <a:xfrm>
            <a:off x="525517" y="441434"/>
            <a:ext cx="10573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Aspectos conceptuales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1818C5-D82B-403F-BE8F-A8B11700F770}"/>
              </a:ext>
            </a:extLst>
          </p:cNvPr>
          <p:cNvSpPr txBox="1"/>
          <p:nvPr/>
        </p:nvSpPr>
        <p:spPr>
          <a:xfrm>
            <a:off x="954157" y="4236950"/>
            <a:ext cx="109065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Food Trust, Global Alliance for the Future of Food (GAFF)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The Economics of Ecosystems and Biodiversity for Agriculture and Food (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TEEBAgriFood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Johns Hopkins Center for a Livable Future (CLF)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Natural Capital Coalition and Food Tank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FAO</a:t>
            </a:r>
            <a:endParaRPr lang="es-B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97DA0BB1-94B9-4A9B-80CF-1B431B5609AA}"/>
              </a:ext>
            </a:extLst>
          </p:cNvPr>
          <p:cNvSpPr/>
          <p:nvPr/>
        </p:nvSpPr>
        <p:spPr>
          <a:xfrm>
            <a:off x="472965" y="1395224"/>
            <a:ext cx="11246069" cy="24516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BO" sz="1800" dirty="0">
                <a:latin typeface="Cambria" panose="02040503050406030204" pitchFamily="18" charset="0"/>
                <a:ea typeface="Cambria" panose="02040503050406030204" pitchFamily="18" charset="0"/>
              </a:rPr>
              <a:t>El enfoque de la Contabilidad de Costos Reales es un planteamiento integral y sistémico para cuantificar y estimar los costos y beneficios ambientales, sociales, sanitarios y económicos generados por los sistemas agroalimentarios.</a:t>
            </a:r>
          </a:p>
          <a:p>
            <a:endParaRPr lang="es-BO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BO" sz="1800" dirty="0">
                <a:latin typeface="Cambria" panose="02040503050406030204" pitchFamily="18" charset="0"/>
                <a:ea typeface="Cambria" panose="02040503050406030204" pitchFamily="18" charset="0"/>
              </a:rPr>
              <a:t>El conocimiento de los costos y beneficios ocultos facilita la adopción de decisiones más adecuadas por parte de los encargados de formular políticas, las empresas, los agricultores, los inversores y los consumidores. </a:t>
            </a:r>
          </a:p>
          <a:p>
            <a:pPr algn="ctr"/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766259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B038957-A609-49C2-B004-AECDFE8CAB2A}"/>
              </a:ext>
            </a:extLst>
          </p:cNvPr>
          <p:cNvSpPr txBox="1"/>
          <p:nvPr/>
        </p:nvSpPr>
        <p:spPr>
          <a:xfrm>
            <a:off x="1146314" y="1168497"/>
            <a:ext cx="103035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“La Economía de los Ecosistemas y de la Biodiversidad para la Agricultura y la Alimentación” (2009), conocido como </a:t>
            </a:r>
            <a:r>
              <a:rPr lang="es-ES" sz="20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TEEBAgriFood</a:t>
            </a: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ES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BO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True </a:t>
            </a:r>
            <a:r>
              <a:rPr lang="es-BO" sz="20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Cost</a:t>
            </a:r>
            <a:r>
              <a:rPr lang="es-BO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BO" sz="20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Accounting</a:t>
            </a:r>
            <a:r>
              <a:rPr lang="es-BO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(TCA) o Contabilidad de Costos Verdaderos, 2020. </a:t>
            </a:r>
            <a:r>
              <a:rPr lang="en-US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Global Alliance for the Future of Food and is conducted by Soil &amp; More Impacts and TMG Thinktank for Sustainability</a:t>
            </a:r>
            <a:r>
              <a:rPr lang="es-BO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BO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 estado mundial de la agricultura y la alimentación 2023. ¨Revelar el verdadero costo de los alimentos para transformar los sistemas agroalimentarios¨. FAO.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ES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Otros </a:t>
            </a:r>
            <a:endParaRPr lang="es-BO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FC13905-0CB9-4A25-95A3-BE2AAB04C076}"/>
              </a:ext>
            </a:extLst>
          </p:cNvPr>
          <p:cNvSpPr txBox="1"/>
          <p:nvPr/>
        </p:nvSpPr>
        <p:spPr>
          <a:xfrm>
            <a:off x="1278836" y="5710969"/>
            <a:ext cx="104360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1" dirty="0">
                <a:latin typeface="Cambria" panose="02040503050406030204" pitchFamily="18" charset="0"/>
                <a:ea typeface="Cambria" panose="02040503050406030204" pitchFamily="18" charset="0"/>
              </a:rPr>
              <a:t>Términos utilizados</a:t>
            </a:r>
            <a:r>
              <a:rPr lang="es-ES" i="1" dirty="0">
                <a:latin typeface="Cambria" panose="02040503050406030204" pitchFamily="18" charset="0"/>
                <a:ea typeface="Cambria" panose="02040503050406030204" pitchFamily="18" charset="0"/>
              </a:rPr>
              <a:t>: contabilidad de costos totales, costo real, contabilidad del capital natural, costeo del ciclo de vida social, etc.</a:t>
            </a:r>
            <a:endParaRPr lang="es-BO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6CB98ED-3DE0-48A4-97E3-D867480A56DB}"/>
              </a:ext>
            </a:extLst>
          </p:cNvPr>
          <p:cNvSpPr txBox="1"/>
          <p:nvPr/>
        </p:nvSpPr>
        <p:spPr>
          <a:xfrm>
            <a:off x="914400" y="649357"/>
            <a:ext cx="7593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Cambria" panose="02040503050406030204" pitchFamily="18" charset="0"/>
                <a:ea typeface="Cambria" panose="02040503050406030204" pitchFamily="18" charset="0"/>
              </a:rPr>
              <a:t>Estudios e informes</a:t>
            </a:r>
            <a:endParaRPr lang="es-BO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183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195637D-A93E-40D1-A5ED-7A2C36706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603" y="1436993"/>
            <a:ext cx="9144793" cy="494428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0992647-CD5B-4895-94CB-26CAAC5574B3}"/>
              </a:ext>
            </a:extLst>
          </p:cNvPr>
          <p:cNvSpPr txBox="1"/>
          <p:nvPr/>
        </p:nvSpPr>
        <p:spPr>
          <a:xfrm>
            <a:off x="1789042" y="954157"/>
            <a:ext cx="8613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Cambria" panose="02040503050406030204" pitchFamily="18" charset="0"/>
                <a:ea typeface="Cambria" panose="02040503050406030204" pitchFamily="18" charset="0"/>
              </a:rPr>
              <a:t>Limites político administrativos</a:t>
            </a:r>
            <a:endParaRPr lang="es-BO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59F122A-A488-4A2E-96F8-141C3E4349B2}"/>
              </a:ext>
            </a:extLst>
          </p:cNvPr>
          <p:cNvSpPr txBox="1"/>
          <p:nvPr/>
        </p:nvSpPr>
        <p:spPr>
          <a:xfrm>
            <a:off x="451945" y="371240"/>
            <a:ext cx="10657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Contexto territorial y metodológico </a:t>
            </a:r>
          </a:p>
        </p:txBody>
      </p:sp>
    </p:spTree>
    <p:extLst>
      <p:ext uri="{BB962C8B-B14F-4D97-AF65-F5344CB8AC3E}">
        <p14:creationId xmlns:p14="http://schemas.microsoft.com/office/powerpoint/2010/main" val="240004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7589B8D-907C-4434-8482-B6CBEF5482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96" t="3371" r="19075" b="10810"/>
          <a:stretch/>
        </p:blipFill>
        <p:spPr>
          <a:xfrm>
            <a:off x="5645424" y="1466171"/>
            <a:ext cx="6109252" cy="42437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260ED0F-66C7-4CF9-A348-C705CCC07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513" y="1864899"/>
            <a:ext cx="2000644" cy="132556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323A701-A417-420D-B842-F79E0BE30906}"/>
              </a:ext>
            </a:extLst>
          </p:cNvPr>
          <p:cNvPicPr/>
          <p:nvPr/>
        </p:nvPicPr>
        <p:blipFill rotWithShape="1">
          <a:blip r:embed="rId4"/>
          <a:srcRect l="3117" t="18193" r="1482" b="2643"/>
          <a:stretch/>
        </p:blipFill>
        <p:spPr bwMode="auto">
          <a:xfrm>
            <a:off x="366366" y="1466171"/>
            <a:ext cx="5226050" cy="42437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0E9D737-FA81-4290-AF37-5B732F8478DB}"/>
              </a:ext>
            </a:extLst>
          </p:cNvPr>
          <p:cNvSpPr txBox="1"/>
          <p:nvPr/>
        </p:nvSpPr>
        <p:spPr>
          <a:xfrm>
            <a:off x="451945" y="515007"/>
            <a:ext cx="10657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Contexto territorial y metodológico </a:t>
            </a:r>
          </a:p>
        </p:txBody>
      </p:sp>
    </p:spTree>
    <p:extLst>
      <p:ext uri="{BB962C8B-B14F-4D97-AF65-F5344CB8AC3E}">
        <p14:creationId xmlns:p14="http://schemas.microsoft.com/office/powerpoint/2010/main" val="165540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79715FD-7F7A-4D75-B669-4ACE6FDEB579}"/>
              </a:ext>
            </a:extLst>
          </p:cNvPr>
          <p:cNvPicPr/>
          <p:nvPr/>
        </p:nvPicPr>
        <p:blipFill rotWithShape="1">
          <a:blip r:embed="rId2"/>
          <a:srcRect l="2846" t="18402" r="1491" b="2746"/>
          <a:stretch/>
        </p:blipFill>
        <p:spPr bwMode="auto">
          <a:xfrm>
            <a:off x="2895598" y="165816"/>
            <a:ext cx="5075583" cy="4940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970CA3C-C1ED-48A6-BFF7-D3471B6B1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405534"/>
              </p:ext>
            </p:extLst>
          </p:nvPr>
        </p:nvGraphicFramePr>
        <p:xfrm>
          <a:off x="2941983" y="5136559"/>
          <a:ext cx="5015946" cy="1520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8467">
                  <a:extLst>
                    <a:ext uri="{9D8B030D-6E8A-4147-A177-3AD203B41FA5}">
                      <a16:colId xmlns:a16="http://schemas.microsoft.com/office/drawing/2014/main" val="605599392"/>
                    </a:ext>
                  </a:extLst>
                </a:gridCol>
                <a:gridCol w="641794">
                  <a:extLst>
                    <a:ext uri="{9D8B030D-6E8A-4147-A177-3AD203B41FA5}">
                      <a16:colId xmlns:a16="http://schemas.microsoft.com/office/drawing/2014/main" val="2905847281"/>
                    </a:ext>
                  </a:extLst>
                </a:gridCol>
                <a:gridCol w="460538">
                  <a:extLst>
                    <a:ext uri="{9D8B030D-6E8A-4147-A177-3AD203B41FA5}">
                      <a16:colId xmlns:a16="http://schemas.microsoft.com/office/drawing/2014/main" val="875370262"/>
                    </a:ext>
                  </a:extLst>
                </a:gridCol>
                <a:gridCol w="636104">
                  <a:extLst>
                    <a:ext uri="{9D8B030D-6E8A-4147-A177-3AD203B41FA5}">
                      <a16:colId xmlns:a16="http://schemas.microsoft.com/office/drawing/2014/main" val="684081947"/>
                    </a:ext>
                  </a:extLst>
                </a:gridCol>
                <a:gridCol w="503582">
                  <a:extLst>
                    <a:ext uri="{9D8B030D-6E8A-4147-A177-3AD203B41FA5}">
                      <a16:colId xmlns:a16="http://schemas.microsoft.com/office/drawing/2014/main" val="3782850853"/>
                    </a:ext>
                  </a:extLst>
                </a:gridCol>
                <a:gridCol w="795131">
                  <a:extLst>
                    <a:ext uri="{9D8B030D-6E8A-4147-A177-3AD203B41FA5}">
                      <a16:colId xmlns:a16="http://schemas.microsoft.com/office/drawing/2014/main" val="3582830177"/>
                    </a:ext>
                  </a:extLst>
                </a:gridCol>
                <a:gridCol w="490330">
                  <a:extLst>
                    <a:ext uri="{9D8B030D-6E8A-4147-A177-3AD203B41FA5}">
                      <a16:colId xmlns:a16="http://schemas.microsoft.com/office/drawing/2014/main" val="2683303937"/>
                    </a:ext>
                  </a:extLst>
                </a:gridCol>
              </a:tblGrid>
              <a:tr h="38124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AREA</a:t>
                      </a:r>
                      <a:endParaRPr lang="es-B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Ascensión</a:t>
                      </a:r>
                      <a:endParaRPr lang="es-BO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Santa Cruz</a:t>
                      </a:r>
                      <a:endParaRPr lang="es-B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 Andrés</a:t>
                      </a:r>
                      <a:endParaRPr lang="es-BO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Beni</a:t>
                      </a:r>
                      <a:endParaRPr lang="es-B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B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236039"/>
                  </a:ext>
                </a:extLst>
              </a:tr>
              <a:tr h="216617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</a:t>
                      </a:r>
                      <a:endParaRPr lang="es-BO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s-BO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</a:t>
                      </a:r>
                      <a:endParaRPr lang="es-BO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s-BO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</a:t>
                      </a:r>
                      <a:endParaRPr lang="es-BO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s-BO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00855"/>
                  </a:ext>
                </a:extLst>
              </a:tr>
              <a:tr h="3077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Municipal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861.900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48%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929.100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52%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1.791.000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32085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Unidad de Análisis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522.139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59%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368.562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41%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890.701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BO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944043"/>
                  </a:ext>
                </a:extLst>
              </a:tr>
              <a:tr h="2349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Representatividad de la </a:t>
                      </a:r>
                      <a:r>
                        <a:rPr lang="es-ES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</a:t>
                      </a: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Municipal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117411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CC4FA946-8EC4-4883-BD30-526311ED20B4}"/>
              </a:ext>
            </a:extLst>
          </p:cNvPr>
          <p:cNvSpPr txBox="1"/>
          <p:nvPr/>
        </p:nvSpPr>
        <p:spPr>
          <a:xfrm>
            <a:off x="446117" y="589351"/>
            <a:ext cx="228914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Tenencia de la tierra en la unidad de análisis en el área de estudio</a:t>
            </a:r>
            <a:endParaRPr lang="es-B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15B1C12-54B2-4174-BC48-4E84231DA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367" y="473498"/>
            <a:ext cx="2759070" cy="32139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736EEE5-482B-40EA-9424-A899894D2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147" y="4115304"/>
            <a:ext cx="2753290" cy="269631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F79C58-5B13-4CAA-992F-2EB5B6A581BA}"/>
              </a:ext>
            </a:extLst>
          </p:cNvPr>
          <p:cNvSpPr txBox="1"/>
          <p:nvPr/>
        </p:nvSpPr>
        <p:spPr>
          <a:xfrm>
            <a:off x="9356037" y="3703852"/>
            <a:ext cx="2186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Ascensión de Guarayos</a:t>
            </a:r>
          </a:p>
          <a:p>
            <a:pPr algn="ctr"/>
            <a:r>
              <a:rPr lang="es-ES" sz="1400" dirty="0"/>
              <a:t>Santa Cruz</a:t>
            </a:r>
            <a:endParaRPr lang="es-BO"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951F74A-03EE-45F6-AFF0-DC8A10A836BC}"/>
              </a:ext>
            </a:extLst>
          </p:cNvPr>
          <p:cNvSpPr txBox="1"/>
          <p:nvPr/>
        </p:nvSpPr>
        <p:spPr>
          <a:xfrm>
            <a:off x="9356037" y="66131"/>
            <a:ext cx="2186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San Andrés</a:t>
            </a:r>
          </a:p>
          <a:p>
            <a:pPr algn="ctr"/>
            <a:r>
              <a:rPr lang="es-ES" sz="1400" dirty="0"/>
              <a:t>Beni</a:t>
            </a:r>
            <a:endParaRPr lang="es-BO" sz="1400" dirty="0"/>
          </a:p>
        </p:txBody>
      </p:sp>
    </p:spTree>
    <p:extLst>
      <p:ext uri="{BB962C8B-B14F-4D97-AF65-F5344CB8AC3E}">
        <p14:creationId xmlns:p14="http://schemas.microsoft.com/office/powerpoint/2010/main" val="394068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68268" y="737362"/>
            <a:ext cx="8623300" cy="606919"/>
          </a:xfrm>
        </p:spPr>
        <p:txBody>
          <a:bodyPr>
            <a:normAutofit/>
          </a:bodyPr>
          <a:lstStyle/>
          <a:p>
            <a:r>
              <a:rPr lang="es-ES" sz="2000" b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Criterios y principios generales </a:t>
            </a:r>
            <a:endParaRPr lang="es-BO" sz="1600" b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321427" y="1251726"/>
            <a:ext cx="7316982" cy="383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BO" b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TEEB: Cuatro capitales/cuatro áreas de impacto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781049"/>
              </p:ext>
            </p:extLst>
          </p:nvPr>
        </p:nvGraphicFramePr>
        <p:xfrm>
          <a:off x="1232451" y="1661989"/>
          <a:ext cx="10058402" cy="42561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311">
                  <a:extLst>
                    <a:ext uri="{9D8B030D-6E8A-4147-A177-3AD203B41FA5}">
                      <a16:colId xmlns:a16="http://schemas.microsoft.com/office/drawing/2014/main" val="746278723"/>
                    </a:ext>
                  </a:extLst>
                </a:gridCol>
                <a:gridCol w="2296183">
                  <a:extLst>
                    <a:ext uri="{9D8B030D-6E8A-4147-A177-3AD203B41FA5}">
                      <a16:colId xmlns:a16="http://schemas.microsoft.com/office/drawing/2014/main" val="3001601139"/>
                    </a:ext>
                  </a:extLst>
                </a:gridCol>
                <a:gridCol w="3836306">
                  <a:extLst>
                    <a:ext uri="{9D8B030D-6E8A-4147-A177-3AD203B41FA5}">
                      <a16:colId xmlns:a16="http://schemas.microsoft.com/office/drawing/2014/main" val="3052752932"/>
                    </a:ext>
                  </a:extLst>
                </a:gridCol>
                <a:gridCol w="2514602">
                  <a:extLst>
                    <a:ext uri="{9D8B030D-6E8A-4147-A177-3AD203B41FA5}">
                      <a16:colId xmlns:a16="http://schemas.microsoft.com/office/drawing/2014/main" val="4277168002"/>
                    </a:ext>
                  </a:extLst>
                </a:gridCol>
              </a:tblGrid>
              <a:tr h="528648"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Capitales</a:t>
                      </a:r>
                      <a:endParaRPr lang="es-BO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Áreas</a:t>
                      </a:r>
                      <a:endParaRPr lang="es-BO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Variables de impacto directo</a:t>
                      </a:r>
                      <a:endParaRPr lang="es-BO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Impactos indirectos</a:t>
                      </a:r>
                      <a:endParaRPr lang="es-BO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957388"/>
                  </a:ext>
                </a:extLst>
              </a:tr>
              <a:tr h="1409645">
                <a:tc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Capital</a:t>
                      </a:r>
                    </a:p>
                    <a:p>
                      <a:pPr algn="l"/>
                      <a:r>
                        <a:rPr lang="es-ES" sz="1600" b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Natural</a:t>
                      </a:r>
                      <a:endParaRPr lang="es-BO" sz="16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Medioambiente/</a:t>
                      </a:r>
                    </a:p>
                    <a:p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Biodiversidad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Emisiones de carbono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Reducción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de agua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Erosión del suelo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Uso de la tierra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Acidificación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Contaminación (asa)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Cambio de clima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Colapso de biodiversidad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132812"/>
                  </a:ext>
                </a:extLst>
              </a:tr>
              <a:tr h="630630">
                <a:tc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Capital</a:t>
                      </a:r>
                      <a:endParaRPr lang="es-ES" sz="16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l"/>
                      <a:r>
                        <a:rPr lang="es-ES" sz="16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Humano</a:t>
                      </a:r>
                      <a:endParaRPr lang="es-BO" sz="16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Medios o modos de vida</a:t>
                      </a:r>
                      <a:endParaRPr lang="es-BO" sz="16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Trabajo sub-pagado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Salud y seguridad ocupacional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Menor acceso a la educación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230290"/>
                  </a:ext>
                </a:extLst>
              </a:tr>
              <a:tr h="911755">
                <a:tc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Capital</a:t>
                      </a:r>
                      <a:endParaRPr lang="es-ES" sz="16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l"/>
                      <a:r>
                        <a:rPr lang="es-ES" sz="16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Social</a:t>
                      </a:r>
                      <a:endParaRPr lang="es-BO" sz="16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Salud humana</a:t>
                      </a:r>
                      <a:endParaRPr lang="es-BO" sz="16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Costos de salud por contaminación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Malnutrición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Inseguridad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alimentaria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Costos de cambio de dieta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455036"/>
                  </a:ext>
                </a:extLst>
              </a:tr>
              <a:tr h="630630">
                <a:tc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Capital</a:t>
                      </a:r>
                    </a:p>
                    <a:p>
                      <a:pPr algn="l"/>
                      <a:r>
                        <a:rPr lang="es-ES" sz="16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Productivo</a:t>
                      </a:r>
                      <a:endParaRPr lang="es-BO" sz="16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Economía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Subsidios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Costos en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burocracia pública, investigación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75631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2030218" y="5973447"/>
            <a:ext cx="789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Trabajaremos con </a:t>
            </a:r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variables de impacto directo </a:t>
            </a:r>
          </a:p>
          <a:p>
            <a:pPr algn="ctr"/>
            <a:r>
              <a:rPr lang="es-ES" i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(cambios que derivan de cambios de la agricultura dominante)</a:t>
            </a:r>
            <a:endParaRPr lang="es-BO" b="1" i="1" dirty="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DA1955-DBB3-412C-B00E-B9F4AFB3CA37}"/>
              </a:ext>
            </a:extLst>
          </p:cNvPr>
          <p:cNvSpPr txBox="1"/>
          <p:nvPr/>
        </p:nvSpPr>
        <p:spPr>
          <a:xfrm>
            <a:off x="420414" y="367862"/>
            <a:ext cx="11624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Variables e indicadores para la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1908809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2235" y="835245"/>
            <a:ext cx="8623300" cy="606919"/>
          </a:xfrm>
        </p:spPr>
        <p:txBody>
          <a:bodyPr>
            <a:normAutofit/>
          </a:bodyPr>
          <a:lstStyle/>
          <a:p>
            <a:pPr algn="l"/>
            <a:r>
              <a:rPr lang="es-ES" sz="2400" b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Criterios y principios generales </a:t>
            </a:r>
            <a:endParaRPr lang="es-BO" sz="1800" b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325217" y="1617895"/>
            <a:ext cx="9740348" cy="3893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BO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Estudio basado en </a:t>
            </a:r>
            <a:r>
              <a:rPr lang="es-BO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literatura</a:t>
            </a:r>
            <a:r>
              <a:rPr lang="es-BO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s-BO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existente</a:t>
            </a:r>
          </a:p>
          <a:p>
            <a:pPr marL="622300" lvl="2" algn="just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Los costos se estimarán usando </a:t>
            </a:r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estudios existentes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Las variables o áreas poco estudiadas o sub-estudiadas no serán priorizadas con respecto a las más trabajadas (ej. k natural vs k social)</a:t>
            </a:r>
          </a:p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Priorización</a:t>
            </a:r>
            <a:r>
              <a:rPr lang="es-ES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de las variables según su </a:t>
            </a:r>
            <a:r>
              <a:rPr lang="es-ES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potencial de impacto</a:t>
            </a:r>
            <a:r>
              <a:rPr lang="es-ES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 según su peso explicativo y dependiendo de la disponibilidad de métricas de cuantificación y monetización</a:t>
            </a:r>
          </a:p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Ejemplos: </a:t>
            </a:r>
          </a:p>
          <a:p>
            <a:pPr marL="723900" indent="-101600" algn="just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	</a:t>
            </a:r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Emisiones de carbono: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kgCO2-eq, disponibilidad de datos y monetización</a:t>
            </a:r>
          </a:p>
          <a:p>
            <a:pPr marL="723900" indent="-101600" algn="just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	</a:t>
            </a:r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Erosión del suelo: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t/ha</a:t>
            </a:r>
          </a:p>
        </p:txBody>
      </p:sp>
    </p:spTree>
    <p:extLst>
      <p:ext uri="{BB962C8B-B14F-4D97-AF65-F5344CB8AC3E}">
        <p14:creationId xmlns:p14="http://schemas.microsoft.com/office/powerpoint/2010/main" val="4226890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8009" y="1225773"/>
            <a:ext cx="5444008" cy="606919"/>
          </a:xfrm>
        </p:spPr>
        <p:txBody>
          <a:bodyPr>
            <a:normAutofit/>
          </a:bodyPr>
          <a:lstStyle/>
          <a:p>
            <a:pPr algn="l"/>
            <a:r>
              <a:rPr lang="es-ES" sz="2400" b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Métodos de valoración económica</a:t>
            </a:r>
            <a:endParaRPr lang="es-BO" sz="1800" b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380826"/>
              </p:ext>
            </p:extLst>
          </p:nvPr>
        </p:nvGraphicFramePr>
        <p:xfrm>
          <a:off x="6530532" y="1504070"/>
          <a:ext cx="4578104" cy="4371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4914">
                  <a:extLst>
                    <a:ext uri="{9D8B030D-6E8A-4147-A177-3AD203B41FA5}">
                      <a16:colId xmlns:a16="http://schemas.microsoft.com/office/drawing/2014/main" val="3001601139"/>
                    </a:ext>
                  </a:extLst>
                </a:gridCol>
                <a:gridCol w="2843190">
                  <a:extLst>
                    <a:ext uri="{9D8B030D-6E8A-4147-A177-3AD203B41FA5}">
                      <a16:colId xmlns:a16="http://schemas.microsoft.com/office/drawing/2014/main" val="3052752932"/>
                    </a:ext>
                  </a:extLst>
                </a:gridCol>
              </a:tblGrid>
              <a:tr h="576499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Método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Descripción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957388"/>
                  </a:ext>
                </a:extLst>
              </a:tr>
              <a:tr h="596371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Costo de restauración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Costo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de </a:t>
                      </a:r>
                      <a:r>
                        <a:rPr lang="es-ES" sz="1600" b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reponer los daños 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causados a su estado inicial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132812"/>
                  </a:ext>
                </a:extLst>
              </a:tr>
              <a:tr h="1366399">
                <a:tc>
                  <a:txBody>
                    <a:bodyPr/>
                    <a:lstStyle/>
                    <a:p>
                      <a:r>
                        <a:rPr lang="es-ES" sz="1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Costo de compensación</a:t>
                      </a:r>
                      <a:endParaRPr lang="es-BO" sz="16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Pago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de compensación a </a:t>
                      </a:r>
                      <a:r>
                        <a:rPr lang="es-ES" sz="1600" b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personas afectadas 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(económica o no económica) a causa de los impactos de la agricultura 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230290"/>
                  </a:ext>
                </a:extLst>
              </a:tr>
              <a:tr h="861391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Costo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de prevención</a:t>
                      </a:r>
                      <a:endParaRPr lang="es-BO" sz="16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Costo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en que se incurrirá en el </a:t>
                      </a:r>
                      <a:r>
                        <a:rPr lang="es-ES" sz="1600" b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futuro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para evitar o prevenir los impactos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455036"/>
                  </a:ext>
                </a:extLst>
              </a:tr>
              <a:tr h="970888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Costo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de retribución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Costo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asociado a </a:t>
                      </a:r>
                      <a:r>
                        <a:rPr lang="es-ES" sz="1600" b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multas</a:t>
                      </a:r>
                      <a:r>
                        <a:rPr lang="es-ES" sz="1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sanciones o penalidades por violación de la ley</a:t>
                      </a:r>
                      <a:endParaRPr lang="es-B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75631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758009" y="2622310"/>
            <a:ext cx="5012636" cy="3064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BO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El problema de poner precio a las cosas</a:t>
            </a:r>
          </a:p>
          <a:p>
            <a:pPr lvl="1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i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¿Acaso </a:t>
            </a:r>
            <a:r>
              <a:rPr lang="es-ES" b="1" i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todo</a:t>
            </a:r>
            <a:r>
              <a:rPr lang="es-ES" i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tiene precio? </a:t>
            </a:r>
          </a:p>
          <a:p>
            <a:pPr lvl="1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i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¿Cómo calcular el precio de las cosas que </a:t>
            </a:r>
            <a:r>
              <a:rPr lang="es-ES" b="1" i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no se venden</a:t>
            </a:r>
            <a:r>
              <a:rPr lang="es-ES" i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en el </a:t>
            </a:r>
            <a:r>
              <a:rPr lang="es-ES" b="1" i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mercado</a:t>
            </a:r>
            <a:r>
              <a:rPr lang="es-ES" i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?</a:t>
            </a: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Los cálculos </a:t>
            </a:r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indirectos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tienen </a:t>
            </a:r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limitaciones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 pueden llegar a ser </a:t>
            </a:r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especulativos</a:t>
            </a:r>
          </a:p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es-BO" dirty="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459D4C1-81FC-4E59-B6E8-FAC452025EFA}"/>
              </a:ext>
            </a:extLst>
          </p:cNvPr>
          <p:cNvSpPr txBox="1"/>
          <p:nvPr/>
        </p:nvSpPr>
        <p:spPr>
          <a:xfrm>
            <a:off x="758009" y="369299"/>
            <a:ext cx="970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Variables e indicadores para la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380763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26436" y="427980"/>
            <a:ext cx="8623300" cy="606919"/>
          </a:xfrm>
        </p:spPr>
        <p:txBody>
          <a:bodyPr>
            <a:normAutofit/>
          </a:bodyPr>
          <a:lstStyle/>
          <a:p>
            <a:pPr algn="l"/>
            <a:r>
              <a:rPr lang="es-ES" sz="2400" b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Metodología/pasos a seguir</a:t>
            </a:r>
            <a:endParaRPr lang="es-BO" sz="1800" b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126436" y="1348329"/>
            <a:ext cx="10071652" cy="4778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1000"/>
              </a:spcAft>
            </a:pPr>
            <a:r>
              <a:rPr lang="es-ES" sz="1600" b="1" dirty="0"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Problematización y planteamiento (</a:t>
            </a:r>
            <a:r>
              <a:rPr lang="es-ES" sz="1600" b="1" dirty="0" err="1"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TEEBAgriFood</a:t>
            </a:r>
            <a:r>
              <a:rPr lang="es-ES" sz="1600" b="1" dirty="0"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44500" indent="-265113"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Marco general de comprensión</a:t>
            </a:r>
          </a:p>
          <a:p>
            <a:pPr marL="444500" indent="-265113"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Términos, conceptos, definiciones…</a:t>
            </a:r>
          </a:p>
          <a:p>
            <a:pPr>
              <a:spcBef>
                <a:spcPts val="500"/>
              </a:spcBef>
              <a:spcAft>
                <a:spcPts val="1000"/>
              </a:spcAft>
            </a:pPr>
            <a:r>
              <a:rPr lang="es-ES" sz="1600" b="1" dirty="0"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Definición de la unidad de estudio</a:t>
            </a:r>
            <a:r>
              <a:rPr lang="es-ES" sz="1600" b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Agricultura dominante</a:t>
            </a:r>
          </a:p>
          <a:p>
            <a:pPr marL="174625" indent="-174625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Caracterización, criterios de identificación, mapeo por separado y comparativo con otras agriculturas</a:t>
            </a:r>
          </a:p>
          <a:p>
            <a:pPr>
              <a:spcBef>
                <a:spcPts val="500"/>
              </a:spcBef>
              <a:spcAft>
                <a:spcPts val="1000"/>
              </a:spcAft>
            </a:pPr>
            <a:r>
              <a:rPr lang="es-ES" sz="1600" b="1" dirty="0"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Identificación de variables potenciales:</a:t>
            </a:r>
          </a:p>
          <a:p>
            <a:pPr marL="174625" indent="-174625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Colección amplia de variables medibles, extraídas de estudios existentes.</a:t>
            </a:r>
          </a:p>
          <a:p>
            <a:pPr marL="174625" indent="-174625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Agrupar/combinar con los avances. </a:t>
            </a:r>
          </a:p>
          <a:p>
            <a:pPr marL="174625" indent="-174625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Selección de +/- 30 variables y testeo con consulta externa</a:t>
            </a:r>
          </a:p>
          <a:p>
            <a:pPr>
              <a:spcBef>
                <a:spcPts val="500"/>
              </a:spcBef>
              <a:spcAft>
                <a:spcPts val="1000"/>
              </a:spcAft>
            </a:pPr>
            <a:r>
              <a:rPr lang="es-ES" sz="1600" b="1" dirty="0">
                <a:solidFill>
                  <a:srgbClr val="C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Selección de variables priorizadas:</a:t>
            </a:r>
          </a:p>
          <a:p>
            <a:pPr marL="174625" indent="-174625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Priorizar según el grado o peso explicativo</a:t>
            </a:r>
          </a:p>
          <a:p>
            <a:pPr marL="174625" indent="-174625"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Priorizar según factibilidad de medición (utilizar matriz de evaluación)</a:t>
            </a:r>
            <a:endParaRPr lang="es-BO" sz="1600" dirty="0"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583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9470" y="239116"/>
            <a:ext cx="8623300" cy="606919"/>
          </a:xfrm>
        </p:spPr>
        <p:txBody>
          <a:bodyPr>
            <a:normAutofit/>
          </a:bodyPr>
          <a:lstStyle/>
          <a:p>
            <a:pPr algn="l"/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Ejemplo de dos estudios de alcance nacional</a:t>
            </a:r>
            <a:endParaRPr lang="es-BO" sz="18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205" y="990808"/>
            <a:ext cx="3940598" cy="552936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0144" y="1032617"/>
            <a:ext cx="4227651" cy="479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69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44BF1A9-B10B-4107-BFBF-980DFEDC37E9}"/>
              </a:ext>
            </a:extLst>
          </p:cNvPr>
          <p:cNvSpPr txBox="1"/>
          <p:nvPr/>
        </p:nvSpPr>
        <p:spPr>
          <a:xfrm>
            <a:off x="1318591" y="1887861"/>
            <a:ext cx="955481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¿Cuáles son los límites de la monetización de las variables e indicadores  de servicios/funciones ecosistémicas en el análisis de costos y beneficios ocultos de la agricultura?  	ROSADO</a:t>
            </a:r>
          </a:p>
          <a:p>
            <a:endParaRPr lang="es-E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¿Qué indicadores permitirían comparar entre la agroindustria y las agriculturas alternativas, en cuanto a los costos y beneficios ocultos? BLANCO</a:t>
            </a:r>
          </a:p>
          <a:p>
            <a:endParaRPr lang="es-E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¿Qué sugerencias tengo para la metodología del estudio sobre costos y beneficios ocultos? AMARILLO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ED88D50-4FD9-48C8-98A7-8C5C9D3D8E27}"/>
              </a:ext>
            </a:extLst>
          </p:cNvPr>
          <p:cNvSpPr txBox="1"/>
          <p:nvPr/>
        </p:nvSpPr>
        <p:spPr>
          <a:xfrm>
            <a:off x="993913" y="92724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Preguntas para el trabajo en grupos</a:t>
            </a:r>
          </a:p>
        </p:txBody>
      </p:sp>
    </p:spTree>
    <p:extLst>
      <p:ext uri="{BB962C8B-B14F-4D97-AF65-F5344CB8AC3E}">
        <p14:creationId xmlns:p14="http://schemas.microsoft.com/office/powerpoint/2010/main" val="3362443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8603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462307A-AF80-4683-83C5-756B39279CF6}"/>
              </a:ext>
            </a:extLst>
          </p:cNvPr>
          <p:cNvGraphicFramePr>
            <a:graphicFrameLocks noGrp="1"/>
          </p:cNvGraphicFramePr>
          <p:nvPr/>
        </p:nvGraphicFramePr>
        <p:xfrm>
          <a:off x="2152650" y="2104243"/>
          <a:ext cx="7886700" cy="37996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5037">
                  <a:extLst>
                    <a:ext uri="{9D8B030D-6E8A-4147-A177-3AD203B41FA5}">
                      <a16:colId xmlns:a16="http://schemas.microsoft.com/office/drawing/2014/main" val="226426973"/>
                    </a:ext>
                  </a:extLst>
                </a:gridCol>
                <a:gridCol w="3275833">
                  <a:extLst>
                    <a:ext uri="{9D8B030D-6E8A-4147-A177-3AD203B41FA5}">
                      <a16:colId xmlns:a16="http://schemas.microsoft.com/office/drawing/2014/main" val="654568333"/>
                    </a:ext>
                  </a:extLst>
                </a:gridCol>
                <a:gridCol w="540793">
                  <a:extLst>
                    <a:ext uri="{9D8B030D-6E8A-4147-A177-3AD203B41FA5}">
                      <a16:colId xmlns:a16="http://schemas.microsoft.com/office/drawing/2014/main" val="3289606215"/>
                    </a:ext>
                  </a:extLst>
                </a:gridCol>
                <a:gridCol w="2035037">
                  <a:extLst>
                    <a:ext uri="{9D8B030D-6E8A-4147-A177-3AD203B41FA5}">
                      <a16:colId xmlns:a16="http://schemas.microsoft.com/office/drawing/2014/main" val="2228763662"/>
                    </a:ext>
                  </a:extLst>
                </a:gridCol>
              </a:tblGrid>
              <a:tr h="3577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Categoría</a:t>
                      </a:r>
                      <a:endParaRPr lang="es-BO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Variables/Indicadores</a:t>
                      </a:r>
                      <a:endParaRPr lang="es-BO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Monetización</a:t>
                      </a:r>
                      <a:endParaRPr lang="es-BO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396194"/>
                  </a:ext>
                </a:extLst>
              </a:tr>
              <a:tr h="15256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Clima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Emisiones de gases de efecto invernadero*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 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820689"/>
                  </a:ext>
                </a:extLst>
              </a:tr>
              <a:tr h="152560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Almacenamiento de Carbono 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TCA, 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54699"/>
                  </a:ext>
                </a:extLst>
              </a:tr>
              <a:tr h="1525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Suelo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Calidad del suelo (físico, químico, biológico) **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935716"/>
                  </a:ext>
                </a:extLst>
              </a:tr>
              <a:tr h="15256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Agua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Estrés hídrico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 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415556"/>
                  </a:ext>
                </a:extLst>
              </a:tr>
              <a:tr h="152560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Contaminación de agua (Calidad)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 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TCA, TEEB </a:t>
                      </a:r>
                      <a:r>
                        <a:rPr lang="es-ES" sz="160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AgriFood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971254"/>
                  </a:ext>
                </a:extLst>
              </a:tr>
              <a:tr h="152560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Huella hídrica 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 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812668"/>
                  </a:ext>
                </a:extLst>
              </a:tr>
              <a:tr h="152560"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Ecosistema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330200" algn="l"/>
                        </a:tabLs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Acidificación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 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89493"/>
                  </a:ext>
                </a:extLst>
              </a:tr>
              <a:tr h="152560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Eutrofización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 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613012"/>
                  </a:ext>
                </a:extLst>
              </a:tr>
              <a:tr h="152560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Eco- toxicidad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 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42697"/>
                  </a:ext>
                </a:extLst>
              </a:tr>
              <a:tr h="152560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Biodiversidad (Índice de Shannon)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83937"/>
                  </a:ext>
                </a:extLst>
              </a:tr>
              <a:tr h="152560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Agrobiodiversidad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609146"/>
                  </a:ext>
                </a:extLst>
              </a:tr>
              <a:tr h="152560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de plagas y enfermedades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 </a:t>
                      </a:r>
                      <a:endParaRPr lang="es-BO" sz="16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BO" sz="16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0" marR="6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529896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7DFA69C-2BCF-418B-823E-DC2945A114DC}"/>
              </a:ext>
            </a:extLst>
          </p:cNvPr>
          <p:cNvSpPr txBox="1"/>
          <p:nvPr/>
        </p:nvSpPr>
        <p:spPr>
          <a:xfrm>
            <a:off x="3087757" y="1073426"/>
            <a:ext cx="6016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Variables del Capital Natural</a:t>
            </a:r>
            <a:endParaRPr lang="es-BO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52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E53223B-9098-4C08-B38A-56569FD1F381}"/>
              </a:ext>
            </a:extLst>
          </p:cNvPr>
          <p:cNvGraphicFramePr>
            <a:graphicFrameLocks noGrp="1"/>
          </p:cNvGraphicFramePr>
          <p:nvPr/>
        </p:nvGraphicFramePr>
        <p:xfrm>
          <a:off x="1828801" y="662610"/>
          <a:ext cx="8534398" cy="58941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0319">
                  <a:extLst>
                    <a:ext uri="{9D8B030D-6E8A-4147-A177-3AD203B41FA5}">
                      <a16:colId xmlns:a16="http://schemas.microsoft.com/office/drawing/2014/main" val="1079082736"/>
                    </a:ext>
                  </a:extLst>
                </a:gridCol>
                <a:gridCol w="5724079">
                  <a:extLst>
                    <a:ext uri="{9D8B030D-6E8A-4147-A177-3AD203B41FA5}">
                      <a16:colId xmlns:a16="http://schemas.microsoft.com/office/drawing/2014/main" val="592706511"/>
                    </a:ext>
                  </a:extLst>
                </a:gridCol>
              </a:tblGrid>
              <a:tr h="3354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Indicador</a:t>
                      </a:r>
                      <a:endParaRPr lang="es-BO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Relación con las funciones y condiciones del suelo</a:t>
                      </a:r>
                      <a:endParaRPr lang="es-BO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795917"/>
                  </a:ext>
                </a:extLst>
              </a:tr>
              <a:tr h="14441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Físicos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13826"/>
                  </a:ext>
                </a:extLst>
              </a:tr>
              <a:tr h="296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Textura del suelo</a:t>
                      </a:r>
                      <a:endParaRPr lang="es-BO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Retención y transporte de agua y minerales, erosión del suelo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522002"/>
                  </a:ext>
                </a:extLst>
              </a:tr>
              <a:tr h="1444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Profundidad del suelo</a:t>
                      </a:r>
                      <a:endParaRPr lang="es-BO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Estimación del potencial productivo y de erosión.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139597"/>
                  </a:ext>
                </a:extLst>
              </a:tr>
              <a:tr h="296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Infiltración y densidad aparente</a:t>
                      </a:r>
                      <a:endParaRPr lang="es-BO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Potencial de lixiviación, productividad y erosión.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796476"/>
                  </a:ext>
                </a:extLst>
              </a:tr>
              <a:tr h="296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Capacidad de retención de agua</a:t>
                      </a:r>
                      <a:endParaRPr lang="es-BO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Relacionado con el contenido de humedad, transporte y erosión.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426595"/>
                  </a:ext>
                </a:extLst>
              </a:tr>
              <a:tr h="1444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Estabilidad de agregados</a:t>
                      </a:r>
                      <a:endParaRPr lang="es-BO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Erosión potencial de un suelo, infiltración de agua.</a:t>
                      </a:r>
                      <a:endParaRPr lang="es-BO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818995"/>
                  </a:ext>
                </a:extLst>
              </a:tr>
              <a:tr h="14441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Químicos </a:t>
                      </a:r>
                      <a:endParaRPr lang="es-BO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001401"/>
                  </a:ext>
                </a:extLst>
              </a:tr>
              <a:tr h="296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Materia orgánica (C y N orgánico)</a:t>
                      </a:r>
                      <a:endParaRPr lang="es-BO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Fertilidad del suelo, estabilidad y grado de erosión. Potencial productivo. </a:t>
                      </a:r>
                      <a:endParaRPr lang="es-BO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792926"/>
                  </a:ext>
                </a:extLst>
              </a:tr>
              <a:tr h="296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es-BO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 química y biológica, límites para el crecimiento de las plantas y actividad microbiana.</a:t>
                      </a:r>
                      <a:endParaRPr lang="es-BO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404468"/>
                  </a:ext>
                </a:extLst>
              </a:tr>
              <a:tr h="296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Conductividad eléctrica</a:t>
                      </a:r>
                      <a:endParaRPr lang="es-BO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 microbiológica y de las plantas, límites para el crecimiento de las plantas y la actividad microbiológica.</a:t>
                      </a:r>
                      <a:endParaRPr lang="es-BO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096862"/>
                  </a:ext>
                </a:extLst>
              </a:tr>
              <a:tr h="4485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N, P y K extraíble</a:t>
                      </a:r>
                      <a:endParaRPr lang="es-BO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Disponibilidad de nutrientes para las plantas y pérdida potencial de N, indicadores de productividad y calidad ambiental. </a:t>
                      </a:r>
                      <a:endParaRPr lang="es-BO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285335"/>
                  </a:ext>
                </a:extLst>
              </a:tr>
              <a:tr h="296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Capacidad de intercambio catiónico</a:t>
                      </a:r>
                      <a:endParaRPr lang="es-BO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Fertilidad del suelo, potencial productivo.</a:t>
                      </a:r>
                      <a:endParaRPr lang="es-BO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710743"/>
                  </a:ext>
                </a:extLst>
              </a:tr>
              <a:tr h="296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Metales pesados disponibles</a:t>
                      </a:r>
                      <a:endParaRPr lang="es-BO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Niveles de toxicidad para el crecimiento de la planta y la calidad del cultivo.</a:t>
                      </a:r>
                      <a:endParaRPr lang="es-BO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661444"/>
                  </a:ext>
                </a:extLst>
              </a:tr>
              <a:tr h="144414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Biológicos </a:t>
                      </a:r>
                      <a:endParaRPr lang="es-BO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54576"/>
                  </a:ext>
                </a:extLst>
              </a:tr>
              <a:tr h="1444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Biomasa microbiana (C y N)</a:t>
                      </a:r>
                      <a:endParaRPr lang="es-BO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Potencial catalizador microbiano y reposición de C y N.</a:t>
                      </a:r>
                      <a:endParaRPr lang="es-BO" sz="1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866488"/>
                  </a:ext>
                </a:extLst>
              </a:tr>
              <a:tr h="1444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potencial </a:t>
                      </a:r>
                      <a:r>
                        <a:rPr lang="es-ES" sz="1400" b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mineralizable</a:t>
                      </a:r>
                      <a:endParaRPr lang="es-BO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Productividad del suelo y aporte potencial de N.</a:t>
                      </a:r>
                      <a:endParaRPr lang="es-BO" sz="1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160817"/>
                  </a:ext>
                </a:extLst>
              </a:tr>
              <a:tr h="4485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Respiración edáfica, contenido de agua, temperatura del suelo</a:t>
                      </a:r>
                      <a:endParaRPr lang="es-BO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Medición de la actividad microbiana.</a:t>
                      </a:r>
                      <a:endParaRPr lang="es-BO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4306415"/>
                  </a:ext>
                </a:extLst>
              </a:tr>
              <a:tr h="1444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Número de lombrices</a:t>
                      </a:r>
                      <a:endParaRPr lang="es-BO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Relación con la actividad microbiana</a:t>
                      </a:r>
                      <a:endParaRPr lang="es-BO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564425"/>
                  </a:ext>
                </a:extLst>
              </a:tr>
              <a:tr h="296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Rendimiento del cultivo</a:t>
                      </a:r>
                      <a:endParaRPr lang="es-BO" sz="14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Producción potencial del cultivo, disponibilidad de nutrientes.</a:t>
                      </a:r>
                      <a:endParaRPr lang="es-BO" sz="14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94" marR="519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010554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A1A5BD7E-75AB-411E-BE9A-EE29BFFB7E10}"/>
              </a:ext>
            </a:extLst>
          </p:cNvPr>
          <p:cNvSpPr txBox="1"/>
          <p:nvPr/>
        </p:nvSpPr>
        <p:spPr>
          <a:xfrm>
            <a:off x="3001618" y="154129"/>
            <a:ext cx="618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Variable: Suelo</a:t>
            </a:r>
            <a:endParaRPr lang="es-B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045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9804D74-6D42-4112-869F-C13334182AD4}"/>
              </a:ext>
            </a:extLst>
          </p:cNvPr>
          <p:cNvGraphicFramePr>
            <a:graphicFrameLocks noGrp="1"/>
          </p:cNvGraphicFramePr>
          <p:nvPr/>
        </p:nvGraphicFramePr>
        <p:xfrm>
          <a:off x="2143589" y="1494946"/>
          <a:ext cx="7904823" cy="48228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6227">
                  <a:extLst>
                    <a:ext uri="{9D8B030D-6E8A-4147-A177-3AD203B41FA5}">
                      <a16:colId xmlns:a16="http://schemas.microsoft.com/office/drawing/2014/main" val="2083188959"/>
                    </a:ext>
                  </a:extLst>
                </a:gridCol>
                <a:gridCol w="2276193">
                  <a:extLst>
                    <a:ext uri="{9D8B030D-6E8A-4147-A177-3AD203B41FA5}">
                      <a16:colId xmlns:a16="http://schemas.microsoft.com/office/drawing/2014/main" val="3859064936"/>
                    </a:ext>
                  </a:extLst>
                </a:gridCol>
                <a:gridCol w="2613248">
                  <a:extLst>
                    <a:ext uri="{9D8B030D-6E8A-4147-A177-3AD203B41FA5}">
                      <a16:colId xmlns:a16="http://schemas.microsoft.com/office/drawing/2014/main" val="2459127115"/>
                    </a:ext>
                  </a:extLst>
                </a:gridCol>
                <a:gridCol w="1091254">
                  <a:extLst>
                    <a:ext uri="{9D8B030D-6E8A-4147-A177-3AD203B41FA5}">
                      <a16:colId xmlns:a16="http://schemas.microsoft.com/office/drawing/2014/main" val="334173302"/>
                    </a:ext>
                  </a:extLst>
                </a:gridCol>
                <a:gridCol w="1047901">
                  <a:extLst>
                    <a:ext uri="{9D8B030D-6E8A-4147-A177-3AD203B41FA5}">
                      <a16:colId xmlns:a16="http://schemas.microsoft.com/office/drawing/2014/main" val="653612901"/>
                    </a:ext>
                  </a:extLst>
                </a:gridCol>
              </a:tblGrid>
              <a:tr h="2835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</a:t>
                      </a:r>
                      <a:endParaRPr lang="es-B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 </a:t>
                      </a:r>
                      <a:endParaRPr lang="es-B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Indicadores</a:t>
                      </a:r>
                      <a:endParaRPr lang="es-B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Medición </a:t>
                      </a:r>
                      <a:endParaRPr lang="es-B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 </a:t>
                      </a:r>
                      <a:endParaRPr lang="es-BO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664838"/>
                  </a:ext>
                </a:extLst>
              </a:tr>
              <a:tr h="741240">
                <a:tc row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</a:t>
                      </a: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Cohesión social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Fortalecimiento comunitario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Trabajos comunitarios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Gestión del bien común (sede social, espacios comunitarios)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Encuestas 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Entrevistas 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Comunitario 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299240"/>
                  </a:ext>
                </a:extLst>
              </a:tr>
              <a:tr h="613420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Generación de fuentes laborales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Cantidad de empleos 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Tipos de empleos 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Desempleo y precariedad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Encuestas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Metodología Agrifood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Familiar e individual 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840090"/>
                  </a:ext>
                </a:extLst>
              </a:tr>
              <a:tr h="624252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Tenencia de la tierra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Tamaños de propiedad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Tipos de propiedad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Concentración de tierras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Encuestas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Comunitario y familiar 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330892"/>
                  </a:ext>
                </a:extLst>
              </a:tr>
              <a:tr h="869060">
                <a:tc v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BO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Discriminación de género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Brecha de género en ingresos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Trabajo forzado según género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Trabajo infantil y juvenil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Brecha salarial o de ingresos según grupos de edad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Encuestas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Metodología TCA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Datos oficiales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87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Comunitario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87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Familiar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Unidad de producción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03275"/>
                  </a:ext>
                </a:extLst>
              </a:tr>
              <a:tr h="414830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Humano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5.Presencia de enfermedades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BO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Tipos de enfermedad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Intoxicaciones 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Abortos y malformaciones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Metodología Agrifood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87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Familiar e individual </a:t>
                      </a:r>
                      <a:endParaRPr lang="es-BO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049498"/>
                  </a:ext>
                </a:extLst>
              </a:tr>
              <a:tr h="996880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Bienestar social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Ingresos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Salubridad y vivienda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Seguridad y dependencia alimentaria 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Tipos de conflictividad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Nucleamiento y sobre poblamiento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Coeficiente de Gini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87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419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Comunitario, familiar e individual </a:t>
                      </a:r>
                      <a:endParaRPr lang="es-B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97" marR="3119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242489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A99090B2-8937-4718-9F0D-DA0F66FC0FF3}"/>
              </a:ext>
            </a:extLst>
          </p:cNvPr>
          <p:cNvSpPr txBox="1"/>
          <p:nvPr/>
        </p:nvSpPr>
        <p:spPr>
          <a:xfrm>
            <a:off x="4383205" y="641444"/>
            <a:ext cx="3425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Capitales: Social y Humano</a:t>
            </a:r>
            <a:endParaRPr lang="es-B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7555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1727</Words>
  <Application>Microsoft Macintosh PowerPoint</Application>
  <PresentationFormat>Panorámica</PresentationFormat>
  <Paragraphs>343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Cambria</vt:lpstr>
      <vt:lpstr>Courier New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Criterios y principios generales </vt:lpstr>
      <vt:lpstr>Criterios y principios generales </vt:lpstr>
      <vt:lpstr>Métodos de valoración económica</vt:lpstr>
      <vt:lpstr>Metodología/pasos a seguir</vt:lpstr>
      <vt:lpstr>Ejemplo de dos estudios de alcance nacional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 Vargas</dc:creator>
  <cp:lastModifiedBy>Mario Vargas</cp:lastModifiedBy>
  <cp:revision>34</cp:revision>
  <dcterms:created xsi:type="dcterms:W3CDTF">2023-11-30T20:35:07Z</dcterms:created>
  <dcterms:modified xsi:type="dcterms:W3CDTF">2023-12-06T22:39:05Z</dcterms:modified>
</cp:coreProperties>
</file>