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2" r:id="rId2"/>
    <p:sldId id="376" r:id="rId3"/>
    <p:sldId id="480" r:id="rId4"/>
    <p:sldId id="450" r:id="rId5"/>
    <p:sldId id="451" r:id="rId6"/>
    <p:sldId id="455" r:id="rId7"/>
    <p:sldId id="483" r:id="rId8"/>
    <p:sldId id="485" r:id="rId9"/>
    <p:sldId id="500" r:id="rId10"/>
    <p:sldId id="486" r:id="rId11"/>
    <p:sldId id="490" r:id="rId12"/>
    <p:sldId id="494" r:id="rId13"/>
    <p:sldId id="495" r:id="rId14"/>
    <p:sldId id="496" r:id="rId15"/>
    <p:sldId id="412" r:id="rId16"/>
    <p:sldId id="415" r:id="rId17"/>
    <p:sldId id="479"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D3DB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74050" autoAdjust="0"/>
  </p:normalViewPr>
  <p:slideViewPr>
    <p:cSldViewPr>
      <p:cViewPr>
        <p:scale>
          <a:sx n="60" d="100"/>
          <a:sy n="60" d="100"/>
        </p:scale>
        <p:origin x="-1422" y="-72"/>
      </p:cViewPr>
      <p:guideLst>
        <p:guide orient="horz" pos="2160"/>
        <p:guide pos="2880"/>
      </p:guideLst>
    </p:cSldViewPr>
  </p:slideViewPr>
  <p:outlineViewPr>
    <p:cViewPr>
      <p:scale>
        <a:sx n="33" d="100"/>
        <a:sy n="33" d="100"/>
      </p:scale>
      <p:origin x="0" y="622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E250653-E6F6-4F2A-AE74-0336E711C864}" type="datetimeFigureOut">
              <a:rPr lang="es-ES"/>
              <a:pPr>
                <a:defRPr/>
              </a:pPr>
              <a:t>15/07/2014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B054208-0AA4-42C8-B44F-37A13878331A}" type="slidenum">
              <a:rPr lang="es-ES"/>
              <a:pPr>
                <a:defRPr/>
              </a:pPr>
              <a:t>‹Nº›</a:t>
            </a:fld>
            <a:endParaRPr lang="es-ES"/>
          </a:p>
        </p:txBody>
      </p:sp>
    </p:spTree>
    <p:extLst>
      <p:ext uri="{BB962C8B-B14F-4D97-AF65-F5344CB8AC3E}">
        <p14:creationId xmlns:p14="http://schemas.microsoft.com/office/powerpoint/2010/main" val="2422291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p:cNvSpPr>
          <p:nvPr>
            <p:ph type="sldImg"/>
          </p:nvPr>
        </p:nvSpPr>
        <p:spPr bwMode="auto">
          <a:noFill/>
          <a:ln>
            <a:solidFill>
              <a:srgbClr val="000000"/>
            </a:solidFill>
            <a:miter lim="800000"/>
            <a:headEnd/>
            <a:tailEnd/>
          </a:ln>
        </p:spPr>
      </p:sp>
      <p:sp>
        <p:nvSpPr>
          <p:cNvPr id="1536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BO" dirty="0" smtClean="0"/>
              <a:t>Mi nombre es </a:t>
            </a:r>
            <a:r>
              <a:rPr lang="es-BO" dirty="0" err="1" smtClean="0"/>
              <a:t>Cristobal</a:t>
            </a:r>
            <a:r>
              <a:rPr lang="es-BO" baseline="0" dirty="0" smtClean="0"/>
              <a:t> Espinoza, tengo 60 años de edad. </a:t>
            </a:r>
            <a:r>
              <a:rPr lang="es-BO" dirty="0" smtClean="0"/>
              <a:t>Soy de la comunidad de </a:t>
            </a:r>
            <a:r>
              <a:rPr lang="es-BO" dirty="0" err="1" smtClean="0"/>
              <a:t>Choqueananta</a:t>
            </a:r>
            <a:r>
              <a:rPr lang="es-BO" dirty="0" smtClean="0"/>
              <a:t> (</a:t>
            </a:r>
            <a:r>
              <a:rPr lang="es-BO" dirty="0" err="1" smtClean="0"/>
              <a:t>Jutani</a:t>
            </a:r>
            <a:r>
              <a:rPr lang="es-BO" dirty="0" smtClean="0"/>
              <a:t>)</a:t>
            </a:r>
            <a:r>
              <a:rPr lang="es-BO" baseline="0" dirty="0" smtClean="0"/>
              <a:t>, del territorio </a:t>
            </a:r>
            <a:r>
              <a:rPr lang="es-BO" dirty="0" err="1" smtClean="0"/>
              <a:t>Jach´a</a:t>
            </a:r>
            <a:r>
              <a:rPr lang="es-BO" baseline="0" dirty="0" smtClean="0"/>
              <a:t> </a:t>
            </a:r>
            <a:r>
              <a:rPr lang="es-BO" baseline="0" dirty="0" err="1" smtClean="0"/>
              <a:t>S</a:t>
            </a:r>
            <a:r>
              <a:rPr lang="es-BO" dirty="0" err="1" smtClean="0"/>
              <a:t>uyu</a:t>
            </a:r>
            <a:r>
              <a:rPr lang="es-BO" dirty="0" smtClean="0"/>
              <a:t> </a:t>
            </a:r>
            <a:r>
              <a:rPr lang="es-BO" dirty="0" err="1" smtClean="0"/>
              <a:t>Pakajaqi</a:t>
            </a:r>
            <a:r>
              <a:rPr lang="es-BO" dirty="0" smtClean="0"/>
              <a:t>, </a:t>
            </a:r>
            <a:r>
              <a:rPr lang="es-BO" baseline="0" dirty="0" err="1" smtClean="0"/>
              <a:t>marka</a:t>
            </a:r>
            <a:r>
              <a:rPr lang="es-BO" baseline="0" dirty="0" smtClean="0"/>
              <a:t> </a:t>
            </a:r>
            <a:r>
              <a:rPr lang="es-BO" baseline="0" dirty="0" err="1" smtClean="0"/>
              <a:t>Caquingora</a:t>
            </a:r>
            <a:r>
              <a:rPr lang="es-BO" baseline="0" dirty="0" smtClean="0"/>
              <a:t> (Al entrar al mapa decir que es en el Altiplano y que se puede producir papa y cereales y ahora con el cambio del clima muchas más verduras). Mi esposa Úrsula tiene 68 años y tenemos 5 hijos.</a:t>
            </a:r>
            <a:endParaRPr lang="es-BO" dirty="0" smtClean="0"/>
          </a:p>
        </p:txBody>
      </p:sp>
      <p:sp>
        <p:nvSpPr>
          <p:cNvPr id="15363"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23D14-785D-4BC9-B7DE-C268CFDFF7C6}" type="slidenum">
              <a:rPr lang="es-ES">
                <a:cs typeface="Arial" charset="0"/>
              </a:rPr>
              <a:pPr fontAlgn="base">
                <a:spcBef>
                  <a:spcPct val="0"/>
                </a:spcBef>
                <a:spcAft>
                  <a:spcPct val="0"/>
                </a:spcAft>
                <a:defRPr/>
              </a:pPr>
              <a:t>1</a:t>
            </a:fld>
            <a:endParaRPr lang="es-E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dirty="0" smtClean="0"/>
              <a:t>Mi familia y</a:t>
            </a:r>
            <a:r>
              <a:rPr lang="es-BO" baseline="0" dirty="0" smtClean="0"/>
              <a:t> yo </a:t>
            </a:r>
            <a:r>
              <a:rPr lang="es-BO" dirty="0" smtClean="0"/>
              <a:t>siempre nos hemos dedicado a la agricultura y a</a:t>
            </a:r>
            <a:r>
              <a:rPr lang="es-BO" baseline="0" dirty="0" smtClean="0"/>
              <a:t> la ganadería. Antes yo complementaba nuestros ingresos como conductor en la ciudad de La Paz y en transporte interprovincial. Fui autoridad originaria, me capacité en control social (ley de participación popular y leyes municipales) con la organización Agro2000. Desde el año 2009 ingresé a trabajar como </a:t>
            </a:r>
            <a:r>
              <a:rPr lang="es-BO" baseline="0" dirty="0" err="1" smtClean="0"/>
              <a:t>Yapuchiri</a:t>
            </a:r>
            <a:r>
              <a:rPr lang="es-BO" baseline="0" dirty="0" smtClean="0"/>
              <a:t> y luego me hice miembro de la </a:t>
            </a:r>
            <a:r>
              <a:rPr lang="es-BO" sz="1200" kern="1200" dirty="0" smtClean="0">
                <a:solidFill>
                  <a:schemeClr val="tx1"/>
                </a:solidFill>
                <a:effectLst/>
                <a:latin typeface="+mn-lt"/>
                <a:ea typeface="+mn-ea"/>
                <a:cs typeface="+mn-cs"/>
              </a:rPr>
              <a:t>Asociación de Productores de Quinua Orgánica del Municipio de </a:t>
            </a:r>
            <a:r>
              <a:rPr lang="es-BO" sz="1200" kern="1200" dirty="0" err="1" smtClean="0">
                <a:solidFill>
                  <a:schemeClr val="tx1"/>
                </a:solidFill>
                <a:effectLst/>
                <a:latin typeface="+mn-lt"/>
                <a:ea typeface="+mn-ea"/>
                <a:cs typeface="+mn-cs"/>
              </a:rPr>
              <a:t>CoroCoro</a:t>
            </a:r>
            <a:r>
              <a:rPr lang="es-BO" sz="1200" kern="1200" dirty="0" smtClean="0">
                <a:solidFill>
                  <a:schemeClr val="tx1"/>
                </a:solidFill>
                <a:effectLst/>
                <a:latin typeface="+mn-lt"/>
                <a:ea typeface="+mn-ea"/>
                <a:cs typeface="+mn-cs"/>
              </a:rPr>
              <a:t> APROQCO, con los que manejamos un centro de </a:t>
            </a:r>
            <a:r>
              <a:rPr lang="es-BO" sz="1200" kern="1200" dirty="0" err="1" smtClean="0">
                <a:solidFill>
                  <a:schemeClr val="tx1"/>
                </a:solidFill>
                <a:effectLst/>
                <a:latin typeface="+mn-lt"/>
                <a:ea typeface="+mn-ea"/>
                <a:cs typeface="+mn-cs"/>
              </a:rPr>
              <a:t>bioinsumos</a:t>
            </a:r>
            <a:r>
              <a:rPr lang="es-BO" sz="1200" kern="1200" dirty="0" smtClean="0">
                <a:solidFill>
                  <a:schemeClr val="tx1"/>
                </a:solidFill>
                <a:effectLst/>
                <a:latin typeface="+mn-lt"/>
                <a:ea typeface="+mn-ea"/>
                <a:cs typeface="+mn-cs"/>
              </a:rPr>
              <a:t>.</a:t>
            </a:r>
          </a:p>
          <a:p>
            <a:pPr marL="0" marR="0" indent="0" algn="l" defTabSz="914400" rtl="0" eaLnBrk="1" fontAlgn="base" latinLnBrk="0" hangingPunct="1">
              <a:lnSpc>
                <a:spcPct val="100000"/>
              </a:lnSpc>
              <a:spcBef>
                <a:spcPct val="0"/>
              </a:spcBef>
              <a:spcAft>
                <a:spcPct val="0"/>
              </a:spcAft>
              <a:buClrTx/>
              <a:buSzTx/>
              <a:buFontTx/>
              <a:buNone/>
              <a:tabLst/>
              <a:defRPr/>
            </a:pPr>
            <a:endParaRPr lang="es-BO" baseline="0"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2</a:t>
            </a:fld>
            <a:endParaRPr lang="en-US" sz="1200">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Mi esposa además de compartir las tareas de agricultura y ganadería, se dedica a los trabajos de la casa y es tejedora de lana de oveja (hace chompas y chulos para la familia y para obsequios). De mis hijos 2 viven en el Alto uno es costurero y mi hija comerciante. Otro de mis hijos vive en La Paz y trabaja de administrador de un ministerio. El otro de mis hijos vive en Sucre y es artista el teatro de los Andes. Y solo el menor, David, de 32 años vive con nosotros en nuestra comunidad y trabaja conmigo en todo lo que hago. Los otros de mis hijos también vienen a ayudar en la Agricultura sobre todo en época de cosecha y de siembra y en vacaciones.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3</a:t>
            </a:fld>
            <a:endParaRPr lang="en-US" sz="1200">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Mi esposa además de compartir las tareas de agricultura y ganadería, se dedica a los trabajos de la casa y es tejedora de lana de oveja (hace chompas y chulos para la familia y para obsequios). De mis hijos 2 viven en el Alto uno es costurero y mi hija comerciante. Otro de mis hijos vive en La Paz y trabaja de administrador de un ministerio. El otro de mis hijos vive en Sucre y es artista el teatro de los Andes. Y solo el menor, David, de 32 años vive con nosotros en nuestra comunidad y trabaja conmigo en todo lo que hago. Los otros de mis hijos también vienen a ayudar en la Agricultura sobre todo en época de cosecha y de siembra y en vacaciones.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4</a:t>
            </a:fld>
            <a:endParaRPr lang="en-US" sz="1200">
              <a:latin typeface="+mn-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La mayoría de las personas de mi comunidad trabajan en la comunidad un tiempo y otro en la ciudad. Igual nosotros, como ven en la foto, arriba es nuestra casita en el Alto y abajo nuestro terreno en la </a:t>
            </a:r>
            <a:r>
              <a:rPr lang="es-BO" baseline="0" smtClean="0"/>
              <a:t>comunidad.</a:t>
            </a:r>
            <a:endParaRPr lang="es-BO" baseline="0"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5</a:t>
            </a:fld>
            <a:endParaRPr lang="en-US" sz="1200">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dirty="0" smtClean="0"/>
              <a:t>Pero por qué se da esto de tener que trabajar o</a:t>
            </a:r>
            <a:r>
              <a:rPr lang="es-BO" baseline="0" dirty="0" smtClean="0"/>
              <a:t> vivir </a:t>
            </a:r>
            <a:r>
              <a:rPr lang="es-BO" dirty="0" smtClean="0"/>
              <a:t>en dos lugares? </a:t>
            </a:r>
          </a:p>
          <a:p>
            <a:pPr marL="0" marR="0" indent="0" algn="l" defTabSz="914400" rtl="0" eaLnBrk="1" fontAlgn="base" latinLnBrk="0" hangingPunct="1">
              <a:lnSpc>
                <a:spcPct val="100000"/>
              </a:lnSpc>
              <a:spcBef>
                <a:spcPct val="0"/>
              </a:spcBef>
              <a:spcAft>
                <a:spcPct val="0"/>
              </a:spcAft>
              <a:buClrTx/>
              <a:buSzTx/>
              <a:buFontTx/>
              <a:buNone/>
              <a:tabLst/>
              <a:defRPr/>
            </a:pPr>
            <a:r>
              <a:rPr lang="es-BO" dirty="0" smtClean="0"/>
              <a:t>Es porque una mayoría de los agricultores</a:t>
            </a:r>
            <a:r>
              <a:rPr lang="es-BO" baseline="0" dirty="0" smtClean="0"/>
              <a:t> no consiguen de la agricultura más que algo para el autoconsumo. Cuando digo la mayoría, es como un 90 a 95% de los agricultores, porque no han recibido ningún tipo de asistencia técnica o apoyo en la producción y además hoy en día que van y vienen de la migración también ya han perdido casi todo su conocimiento ancestral y por ende no tienen cómo defenderse de los desastres como la helada. Entonces mayormente los agricultores no logran sacar excedentes de la producción para vender en los mercados, lo único que venden son animales. </a:t>
            </a: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6</a:t>
            </a:fld>
            <a:endParaRPr lang="en-US" sz="1200">
              <a:latin typeface="+mn-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Mayormente tenemos ovejas y vacas.</a:t>
            </a:r>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Las ovejas son como nuestra caja chica. En promedio la gente de mi comunidad tiene unas 200 ovejas que dan como 100 a 120 crías al año. Entonces cada 2 o 3 meses se venden 2 o 3 ovejitas y también se consume otras para comer carne. Con esa platita se puede comprar lo inmediato para comer: arroz, fideo, azúcar, aceite… las cosas que no hay en la comunidad.</a:t>
            </a:r>
          </a:p>
          <a:p>
            <a:pPr marL="0" marR="0" indent="0" algn="l" defTabSz="914400" rtl="0" eaLnBrk="1" fontAlgn="base" latinLnBrk="0" hangingPunct="1">
              <a:lnSpc>
                <a:spcPct val="100000"/>
              </a:lnSpc>
              <a:spcBef>
                <a:spcPct val="0"/>
              </a:spcBef>
              <a:spcAft>
                <a:spcPct val="0"/>
              </a:spcAft>
              <a:buClrTx/>
              <a:buSzTx/>
              <a:buFontTx/>
              <a:buNone/>
              <a:tabLst/>
              <a:defRPr/>
            </a:pPr>
            <a:endParaRPr lang="es-BO"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Las vacas, en cambio son nuestra caja fuerte. En promedio tenemos unas 8, que dan unas 3 crías al año. Si la cría es hembra se queda como reproductora, pero si es macho se hace engordar para vender. Se puede vender como torete a los 2 años o si es de buena raza se lo hace engordar hasta los 4 años y se vende muy bien y </a:t>
            </a:r>
            <a:r>
              <a:rPr lang="es-BO" baseline="0" dirty="0" err="1" smtClean="0"/>
              <a:t>tambien</a:t>
            </a:r>
            <a:r>
              <a:rPr lang="es-BO" baseline="0" dirty="0" smtClean="0"/>
              <a:t> nos sirve para arar y sembrar la tierra. Con la plata que se saca del ganado se puede invertir para vestimenta, calzados o cuando se tiene que pagar impuestos de la casita en el alto (de los que tienen) que eso es generalmente 1 vez al año.</a:t>
            </a:r>
          </a:p>
          <a:p>
            <a:pPr marL="0" marR="0" indent="0" algn="l" defTabSz="914400" rtl="0" eaLnBrk="1" fontAlgn="base" latinLnBrk="0" hangingPunct="1">
              <a:lnSpc>
                <a:spcPct val="100000"/>
              </a:lnSpc>
              <a:spcBef>
                <a:spcPct val="0"/>
              </a:spcBef>
              <a:spcAft>
                <a:spcPct val="0"/>
              </a:spcAft>
              <a:buClrTx/>
              <a:buSzTx/>
              <a:buFontTx/>
              <a:buNone/>
              <a:tabLst/>
              <a:defRPr/>
            </a:pPr>
            <a:endParaRPr lang="es-BO"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s-BO" baseline="0" dirty="0" smtClean="0"/>
              <a:t>Así como los ingresos son tan bajos, la mayoría, por la necesidad de dinero se buscan otras actividades fuera de la comunidad. Y entonces en la comunidad ya se queda poco tiempo, viene para roturar la tierra, sembrar, aporcar, cosechar, pero no mucho más. Los ancianos y mujeres y chicos pequeños se quedan cuidando los animales.</a:t>
            </a:r>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7</a:t>
            </a:fld>
            <a:endParaRPr lang="en-US" sz="1200">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Pero tampoco en las ciudades hay muchas oportunidades de trabajo. Los jóvenes a veces hasta los logramos hacer</a:t>
            </a:r>
            <a:r>
              <a:rPr lang="es-BO" baseline="0" dirty="0" smtClean="0"/>
              <a:t> estudiar y es una pena como profesionales verlos trabajando de taxistas o de albañiles. Para mi eso no es vivir bien. Viviendo en el campo, aunque se viva con poco, creo que es un poco mejor.</a:t>
            </a:r>
          </a:p>
          <a:p>
            <a:endParaRPr lang="es-BO" dirty="0" smtClean="0"/>
          </a:p>
          <a:p>
            <a:r>
              <a:rPr lang="es-BO" dirty="0" smtClean="0"/>
              <a:t>No tenemos ayuda de nadie, tenemos amargas experiencias con las instituciones que han venido a la zona, porque solo han sacado información y casi no han dejado nada para la comunidad. Tenemos mucha desconfianza</a:t>
            </a:r>
            <a:r>
              <a:rPr lang="es-BO" baseline="0" dirty="0" smtClean="0"/>
              <a:t> porque al llevarse nuestros conocimientos luego los presentan como suyos, se benefician, e inclusive patentan la quinua como producto estadounidense, sin dejar nada para los </a:t>
            </a:r>
            <a:r>
              <a:rPr lang="es-BO" baseline="0" smtClean="0"/>
              <a:t>verdaderos productores.</a:t>
            </a:r>
            <a:endParaRPr lang="es-BO" dirty="0" smtClean="0"/>
          </a:p>
          <a:p>
            <a:endParaRPr lang="es-BO" dirty="0" smtClean="0"/>
          </a:p>
          <a:p>
            <a:r>
              <a:rPr lang="es-BO" dirty="0" smtClean="0"/>
              <a:t>Igual pasa con los tres niveles del </a:t>
            </a:r>
            <a:r>
              <a:rPr lang="es-BO" baseline="0" dirty="0" smtClean="0"/>
              <a:t>gobierno, teníamos ilusión de que con este gobierno íbamos a poder hacer muchas cosas, casi todos le hemos dado nuestro voto, pero no hacen nada para mejorar la producción en el Altiplano. Solo han sabido beneficiar a los que no les dieron su voto, para comprar su apoyo: hay desastres vacunos en el Oriente y corriendo les mandan ayuda.</a:t>
            </a: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8</a:t>
            </a:fld>
            <a:endParaRPr lang="en-US" sz="1200">
              <a:latin typeface="+mn-l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En mi comunidad la</a:t>
            </a:r>
            <a:r>
              <a:rPr lang="es-BO" baseline="0" dirty="0" smtClean="0"/>
              <a:t> mayoría de los agricultores no meten mucha plata en sus cultivos. Si se gasta platita, generalmente es cuando en la cosecha se ha sacado muy poca semilla y se necesita conseguir más para el próximo cultivo. Se compra semillas en las ferias, pero no se sabe si son de buena calidad, ni si han sido tratadas con algo, ni nada… esa ha sido una de las fuentes más importantes de donde hemos importado el gorgojo de los andes. Luego, no utiliza pesticidas ni fertilizantes, por eso la productividad es baja, no queremos utilizar químicos porque nos daña la vida del suelo que nos da de comer y la salud personal y de la familia. Además es mucho riesgo invertir y que luego le caiga algún desastre natural y se pierda todo.</a:t>
            </a:r>
            <a:endParaRPr lang="es-BO" dirty="0" smtClean="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9</a:t>
            </a:fld>
            <a:endParaRPr lang="en-US" sz="1200">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Yo he tenido suerte, porque desde el</a:t>
            </a:r>
            <a:r>
              <a:rPr lang="es-BO" baseline="0" dirty="0" smtClean="0"/>
              <a:t> 2009 he empezado a trabajar como </a:t>
            </a:r>
            <a:r>
              <a:rPr lang="es-BO" baseline="0" dirty="0" err="1" smtClean="0"/>
              <a:t>Yapuchiri</a:t>
            </a:r>
            <a:r>
              <a:rPr lang="es-BO" baseline="0" dirty="0" smtClean="0"/>
              <a:t> y he aprendido muchísimo de como defenderme de los desastres y experimentar. He logrado con recursos del fondo indígena hacer mi </a:t>
            </a:r>
            <a:r>
              <a:rPr lang="es-BO" dirty="0" err="1" smtClean="0"/>
              <a:t>Qhuthaña</a:t>
            </a:r>
            <a:r>
              <a:rPr lang="es-BO" dirty="0" smtClean="0"/>
              <a:t> (que es este reservorio de agua) y de ahí hemos extendido</a:t>
            </a:r>
            <a:r>
              <a:rPr lang="es-BO" baseline="0" dirty="0" smtClean="0"/>
              <a:t> </a:t>
            </a:r>
            <a:r>
              <a:rPr lang="es-BO" baseline="0" dirty="0" err="1" smtClean="0"/>
              <a:t>politubo</a:t>
            </a:r>
            <a:r>
              <a:rPr lang="es-BO" baseline="0" dirty="0" smtClean="0"/>
              <a:t> para </a:t>
            </a:r>
            <a:r>
              <a:rPr lang="es-BO" baseline="0" dirty="0" err="1" smtClean="0"/>
              <a:t>microriego</a:t>
            </a:r>
            <a:r>
              <a:rPr lang="es-BO" baseline="0" dirty="0" smtClean="0"/>
              <a:t>. Con riego y gracias al cambio climático, yo estoy pudiendo producir:</a:t>
            </a:r>
            <a:endParaRPr lang="es-BO" dirty="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10</a:t>
            </a:fld>
            <a:endParaRPr lang="en-US" sz="1200">
              <a:latin typeface="+mn-l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Avena, aquí se ve el </a:t>
            </a:r>
            <a:r>
              <a:rPr lang="es-BO" dirty="0" err="1" smtClean="0"/>
              <a:t>politubo</a:t>
            </a:r>
            <a:r>
              <a:rPr lang="es-BO" dirty="0" smtClean="0"/>
              <a:t> que</a:t>
            </a:r>
            <a:r>
              <a:rPr lang="es-BO" baseline="0" dirty="0" smtClean="0"/>
              <a:t> he instalado</a:t>
            </a:r>
            <a:endParaRPr lang="es-BO" dirty="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11</a:t>
            </a:fld>
            <a:endParaRPr lang="en-US" sz="1200">
              <a:latin typeface="+mn-l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Haba</a:t>
            </a:r>
            <a:endParaRPr lang="es-BO" dirty="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12</a:t>
            </a:fld>
            <a:endParaRPr lang="en-US" sz="1200">
              <a:latin typeface="+mn-l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dirty="0" smtClean="0"/>
              <a:t>Y</a:t>
            </a:r>
            <a:r>
              <a:rPr lang="es-BO" baseline="0" dirty="0" smtClean="0"/>
              <a:t> Cebolla</a:t>
            </a:r>
          </a:p>
          <a:p>
            <a:r>
              <a:rPr lang="es-BO" baseline="0" dirty="0" smtClean="0"/>
              <a:t>…Pero somos muy pocos los que hemos experimentado y entrado como </a:t>
            </a:r>
            <a:r>
              <a:rPr lang="es-BO" baseline="0" dirty="0" err="1" smtClean="0"/>
              <a:t>Yapuchiris</a:t>
            </a:r>
            <a:r>
              <a:rPr lang="es-BO" baseline="0" dirty="0" smtClean="0"/>
              <a:t> en mi comunidad</a:t>
            </a:r>
            <a:endParaRPr lang="es-BO" dirty="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13</a:t>
            </a:fld>
            <a:endParaRPr lang="en-US" sz="1200">
              <a:latin typeface="+mn-l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90115" name="2 Marcador de notas"/>
          <p:cNvSpPr>
            <a:spLocks noGrp="1"/>
          </p:cNvSpPr>
          <p:nvPr>
            <p:ph type="body" idx="1"/>
          </p:nvPr>
        </p:nvSpPr>
        <p:spPr bwMode="auto">
          <a:noFill/>
        </p:spPr>
        <p:txBody>
          <a:bodyPr wrap="square" numCol="1" anchor="t" anchorCtr="0" compatLnSpc="1">
            <a:prstTxWarp prst="textNoShape">
              <a:avLst/>
            </a:prstTxWarp>
          </a:bodyPr>
          <a:lstStyle/>
          <a:p>
            <a:r>
              <a:rPr lang="es-BO" baseline="0" dirty="0" smtClean="0"/>
              <a:t>Creo que si consiguiéramos una combinación de recibir apoyo externo y continuamos con apoyo interno nos podría ir mucho mejor.</a:t>
            </a:r>
          </a:p>
          <a:p>
            <a:r>
              <a:rPr lang="es-BO" baseline="0" dirty="0" smtClean="0"/>
              <a:t>Cómo quisiéramos hacer con el gobierno o con instituciones serias: proyectos productivos, que nos provean de asistencia técnica, semillas de forraje para mejorar nuestro ganado, semillas bien seleccionadas cuando por los desastres no sacamos suficiente semilla.</a:t>
            </a:r>
            <a:endParaRPr lang="es-BO" dirty="0"/>
          </a:p>
        </p:txBody>
      </p:sp>
      <p:sp>
        <p:nvSpPr>
          <p:cNvPr id="25603" name="3 Marcador de número de diapositiva"/>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1971E96-F3F3-40C7-90AA-E3650995B359}" type="slidenum">
              <a:rPr lang="en-US" sz="1200">
                <a:latin typeface="+mn-lt"/>
              </a:rPr>
              <a:pPr algn="r">
                <a:defRPr/>
              </a:pPr>
              <a:t>14</a:t>
            </a:fld>
            <a:endParaRPr lang="en-US" sz="1200">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BO" dirty="0" smtClean="0"/>
              <a:t>Mis sueños con mi familia son mejorar nuestra producción agrícola, protegernos de la erosión eólica, vivir más sano, comer naturalmente producido, poder salir al mercado para que mejore la economía familiar.</a:t>
            </a:r>
            <a:r>
              <a:rPr lang="es-BO" baseline="0" dirty="0" smtClean="0"/>
              <a:t> También</a:t>
            </a:r>
            <a:r>
              <a:rPr lang="es-BO" dirty="0" smtClean="0"/>
              <a:t> m</a:t>
            </a:r>
            <a:r>
              <a:rPr lang="es-BO" baseline="0" dirty="0" smtClean="0"/>
              <a:t>ejorar la economía a través del ganado. Extender el cultivo de la quinua, para poder sacar más dinerito y ojalá poder comprarnos una movilidad (porque caminamos dos horas para poder tomar una movilidad de la comunidad a la ciudad).  Quisiera q</a:t>
            </a:r>
            <a:r>
              <a:rPr lang="es-BO" dirty="0" smtClean="0"/>
              <a:t>ue mis hijos y mis nietos</a:t>
            </a:r>
            <a:r>
              <a:rPr lang="es-BO" baseline="0" dirty="0" smtClean="0"/>
              <a:t> coman bien. Que tengan un buen trabajo siempre. Que </a:t>
            </a:r>
            <a:r>
              <a:rPr lang="es-BO" dirty="0" smtClean="0"/>
              <a:t>mi señora esté siempre sanita.</a:t>
            </a:r>
          </a:p>
          <a:p>
            <a:endParaRPr lang="es-BO" dirty="0" smtClean="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15</a:t>
            </a:fld>
            <a:endParaRPr lang="es-ES"/>
          </a:p>
        </p:txBody>
      </p:sp>
    </p:spTree>
    <p:extLst>
      <p:ext uri="{BB962C8B-B14F-4D97-AF65-F5344CB8AC3E}">
        <p14:creationId xmlns:p14="http://schemas.microsoft.com/office/powerpoint/2010/main" val="778888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BO" dirty="0" smtClean="0"/>
              <a:t>Como </a:t>
            </a:r>
            <a:r>
              <a:rPr lang="es-BO" dirty="0" err="1" smtClean="0"/>
              <a:t>yapuchiri</a:t>
            </a:r>
            <a:r>
              <a:rPr lang="es-BO" dirty="0" smtClean="0"/>
              <a:t> apoyar</a:t>
            </a:r>
            <a:r>
              <a:rPr lang="es-BO" baseline="0" dirty="0" smtClean="0"/>
              <a:t> cada vez a más productores, para que sobresalgan en su producción. Que seamos más sociables para tener más capacidad de conversación para atraer nuevas instituciones y técnicos.</a:t>
            </a:r>
          </a:p>
          <a:p>
            <a:r>
              <a:rPr lang="es-BO" baseline="0" dirty="0" smtClean="0"/>
              <a:t>Me gustaría ver cambiada a mi comunidad hacia la no discriminación, que sean más sociables y que todos puedan vivir mejor que lo que ahora estamos viviendo, eso es lo </a:t>
            </a:r>
            <a:r>
              <a:rPr lang="es-BO" dirty="0" smtClean="0"/>
              <a:t>principal:</a:t>
            </a:r>
            <a:r>
              <a:rPr lang="es-BO" baseline="0" dirty="0" smtClean="0"/>
              <a:t> vivir tranquilos y en paz y que no nos hagamos problemas entre los pobladores.</a:t>
            </a:r>
            <a:endParaRPr lang="es-BO" dirty="0" smtClean="0"/>
          </a:p>
          <a:p>
            <a:endParaRPr lang="es-BO" dirty="0" smtClean="0"/>
          </a:p>
          <a:p>
            <a:r>
              <a:rPr lang="es-BO" dirty="0" smtClean="0"/>
              <a:t>Les agradezco junto con las autoridades originarias, vecinos de la comunidad, lideres productivos, mi esposa </a:t>
            </a:r>
            <a:r>
              <a:rPr lang="es-BO" dirty="0" err="1" smtClean="0"/>
              <a:t>Ursula</a:t>
            </a:r>
            <a:r>
              <a:rPr lang="es-BO" dirty="0" smtClean="0"/>
              <a:t>, mi hijo David, mi nieta </a:t>
            </a:r>
            <a:r>
              <a:rPr lang="es-BO" dirty="0" err="1" smtClean="0"/>
              <a:t>Ursula</a:t>
            </a:r>
            <a:r>
              <a:rPr lang="es-BO" dirty="0" smtClean="0"/>
              <a:t>. Mostrándoles la primera cosecha de papas de nuestro </a:t>
            </a:r>
            <a:r>
              <a:rPr lang="es-BO" baseline="0" dirty="0" smtClean="0"/>
              <a:t>huerto </a:t>
            </a:r>
            <a:r>
              <a:rPr lang="es-BO" baseline="0" dirty="0" err="1" smtClean="0"/>
              <a:t>biointensivo</a:t>
            </a:r>
            <a:r>
              <a:rPr lang="es-BO" baseline="0" dirty="0" smtClean="0"/>
              <a:t>.</a:t>
            </a:r>
            <a:endParaRPr lang="es-BO" dirty="0"/>
          </a:p>
        </p:txBody>
      </p:sp>
      <p:sp>
        <p:nvSpPr>
          <p:cNvPr id="4" name="3 Marcador de número de diapositiva"/>
          <p:cNvSpPr>
            <a:spLocks noGrp="1"/>
          </p:cNvSpPr>
          <p:nvPr>
            <p:ph type="sldNum" sz="quarter" idx="10"/>
          </p:nvPr>
        </p:nvSpPr>
        <p:spPr/>
        <p:txBody>
          <a:bodyPr/>
          <a:lstStyle/>
          <a:p>
            <a:pPr>
              <a:defRPr/>
            </a:pPr>
            <a:fld id="{AB054208-0AA4-42C8-B44F-37A13878331A}" type="slidenum">
              <a:rPr lang="es-ES" smtClean="0"/>
              <a:pPr>
                <a:defRPr/>
              </a:pPr>
              <a:t>16</a:t>
            </a:fld>
            <a:endParaRPr lang="es-ES"/>
          </a:p>
        </p:txBody>
      </p:sp>
    </p:spTree>
    <p:extLst>
      <p:ext uri="{BB962C8B-B14F-4D97-AF65-F5344CB8AC3E}">
        <p14:creationId xmlns:p14="http://schemas.microsoft.com/office/powerpoint/2010/main" val="3518204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0DACE20-83AC-4931-9176-B73311365DE1}"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12F07D-2DE3-4D92-97C4-02E35E4F3781}" type="slidenum">
              <a:rPr lang="en-US"/>
              <a:pPr>
                <a:defRPr/>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3892DE7-93AE-46A8-8BB4-39B4643C9C49}"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97EF33-C623-45BB-9248-CF12861783CA}" type="slidenum">
              <a:rPr lang="en-US"/>
              <a:pPr>
                <a:defRPr/>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3180F6-9EAB-44B2-8630-2CB5A0A9907C}"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256B8E-455F-4746-A54D-A6659B97B7B8}" type="slidenum">
              <a:rPr lang="en-US"/>
              <a:pPr>
                <a:defRPr/>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E8B5BD7-07C1-48BB-ABC9-837F858A9796}"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967A01-214B-408A-9FBE-50817C009FB9}" type="slidenum">
              <a:rPr lang="en-US"/>
              <a:pPr>
                <a:defRPr/>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11C4DC3-1A8E-44E0-B610-BB4DFC2D98AB}" type="datetimeFigureOut">
              <a:rPr lang="en-US"/>
              <a:pPr>
                <a:defRPr/>
              </a:pPr>
              <a:t>7/15/2014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FBB64DB-821B-41C8-B860-CD23BDB2E763}" type="slidenum">
              <a:rPr lang="en-US"/>
              <a:pPr>
                <a:defRPr/>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A05BAA5-8006-409A-BEDC-C95A27FF75C0}" type="datetimeFigureOut">
              <a:rPr lang="en-US"/>
              <a:pPr>
                <a:defRPr/>
              </a:pPr>
              <a:t>7/15/2014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A9F67E-841B-442E-A326-A93A09E45B94}" type="slidenum">
              <a:rPr lang="en-US"/>
              <a:pPr>
                <a:defRPr/>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84A9B0-81E0-4BEE-957F-0F276078C420}" type="datetimeFigureOut">
              <a:rPr lang="en-US"/>
              <a:pPr>
                <a:defRPr/>
              </a:pPr>
              <a:t>7/15/2014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9A53C5-727F-4DC7-A46B-2E5AB5CEABEC}" type="slidenum">
              <a:rPr lang="en-US"/>
              <a:pPr>
                <a:defRPr/>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7AC4E4-73C0-4E49-9A36-DAF822A927D1}"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22C5FA-7738-4AD9-852A-C7746DF30FEE}" type="slidenum">
              <a:rPr lang="en-US"/>
              <a:pPr>
                <a:defRPr/>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7E3C0A-90CD-4E02-B57A-F5E5BF95517A}" type="datetimeFigureOut">
              <a:rPr lang="en-US"/>
              <a:pPr>
                <a:defRPr/>
              </a:pPr>
              <a:t>7/15/2014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9B455F-FBA7-469E-946B-CCFEA6D4E7C6}" type="slidenum">
              <a:rPr lang="en-US"/>
              <a:pPr>
                <a:defRPr/>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16AA6F8-EC98-452E-9BA8-5C248160EFA1}"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13796E-6867-4CEC-B72B-1F027531FB76}" type="slidenum">
              <a:rPr lang="en-US"/>
              <a:pPr>
                <a:defRPr/>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23A39E8-F4F7-4011-9F8B-9E6DA3E1B715}" type="datetimeFigureOut">
              <a:rPr lang="en-US"/>
              <a:pPr>
                <a:defRPr/>
              </a:pPr>
              <a:t>7/15/2014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57189F-DDE4-4B04-8A83-38A3F31567CF}" type="slidenum">
              <a:rPr lang="en-US"/>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3DBC7"/>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3285DC5-8098-4DFF-A2B8-0424C8928371}" type="datetimeFigureOut">
              <a:rPr lang="en-US"/>
              <a:pPr>
                <a:defRPr/>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D29C61F-A77F-481C-93BA-4DBE0CBA34AF}"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6513" y="-27384"/>
            <a:ext cx="9180513" cy="688538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320080" y="-459432"/>
            <a:ext cx="7772400" cy="18303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s-EC" sz="5000" b="1" dirty="0" smtClean="0">
                <a:solidFill>
                  <a:srgbClr val="C00000"/>
                </a:solidFill>
                <a:latin typeface="Comic Sans MS" pitchFamily="66" charset="0"/>
              </a:rPr>
              <a:t>Cristóbal Espinoza</a:t>
            </a:r>
            <a:endParaRPr lang="en-US" sz="5000" b="1" dirty="0" smtClean="0">
              <a:solidFill>
                <a:srgbClr val="C00000"/>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Un poco de mi pasado</a:t>
            </a:r>
          </a:p>
        </p:txBody>
      </p:sp>
      <p:pic>
        <p:nvPicPr>
          <p:cNvPr id="8" name="Picture 2" descr="C:\Users\Mariana\Desktop\videos\Prosuco\1.4.14 choqueananta\20140401_1343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1933" y="1196752"/>
            <a:ext cx="6188579" cy="5088037"/>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bwMode="auto">
          <a:xfrm>
            <a:off x="323528" y="1071563"/>
            <a:ext cx="3240360" cy="54356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200"/>
              </a:spcAft>
            </a:pPr>
            <a:r>
              <a:rPr lang="es-BO" dirty="0" smtClean="0"/>
              <a:t>Agricultura y ganadería</a:t>
            </a:r>
          </a:p>
          <a:p>
            <a:pPr eaLnBrk="1" hangingPunct="1">
              <a:spcAft>
                <a:spcPts val="200"/>
              </a:spcAft>
            </a:pPr>
            <a:r>
              <a:rPr lang="es-BO" dirty="0" err="1" smtClean="0"/>
              <a:t>Tansportista</a:t>
            </a:r>
            <a:endParaRPr lang="es-BO" dirty="0" smtClean="0"/>
          </a:p>
          <a:p>
            <a:pPr eaLnBrk="1" hangingPunct="1">
              <a:spcAft>
                <a:spcPts val="200"/>
              </a:spcAft>
            </a:pPr>
            <a:r>
              <a:rPr lang="es-BO" dirty="0"/>
              <a:t>Ex-Autoridad Originaria</a:t>
            </a:r>
          </a:p>
          <a:p>
            <a:pPr eaLnBrk="1" hangingPunct="1">
              <a:spcAft>
                <a:spcPts val="200"/>
              </a:spcAft>
            </a:pPr>
            <a:r>
              <a:rPr lang="es-BO" dirty="0" smtClean="0"/>
              <a:t>Capacitación en control social</a:t>
            </a:r>
          </a:p>
          <a:p>
            <a:pPr eaLnBrk="1" hangingPunct="1">
              <a:spcBef>
                <a:spcPts val="0"/>
              </a:spcBef>
              <a:spcAft>
                <a:spcPts val="200"/>
              </a:spcAft>
            </a:pPr>
            <a:r>
              <a:rPr lang="es-BO" dirty="0" smtClean="0"/>
              <a:t>2009 </a:t>
            </a:r>
            <a:r>
              <a:rPr lang="es-BO" dirty="0" err="1" smtClean="0"/>
              <a:t>Yapuchiri</a:t>
            </a:r>
            <a:endParaRPr lang="es-BO" dirty="0" smtClean="0"/>
          </a:p>
          <a:p>
            <a:pPr marL="0" indent="0" eaLnBrk="1" hangingPunct="1">
              <a:spcBef>
                <a:spcPts val="0"/>
              </a:spcBef>
              <a:spcAft>
                <a:spcPts val="200"/>
              </a:spcAft>
              <a:buNone/>
            </a:pPr>
            <a:r>
              <a:rPr lang="es-BO" dirty="0"/>
              <a:t> </a:t>
            </a:r>
            <a:r>
              <a:rPr lang="es-BO" dirty="0" smtClean="0"/>
              <a:t>  y miembro de    </a:t>
            </a:r>
          </a:p>
          <a:p>
            <a:pPr marL="0" indent="0" eaLnBrk="1" hangingPunct="1">
              <a:spcBef>
                <a:spcPts val="0"/>
              </a:spcBef>
              <a:spcAft>
                <a:spcPts val="200"/>
              </a:spcAft>
              <a:buNone/>
            </a:pPr>
            <a:r>
              <a:rPr lang="es-BO" dirty="0"/>
              <a:t> </a:t>
            </a:r>
            <a:r>
              <a:rPr lang="es-BO" dirty="0" smtClean="0"/>
              <a:t>  APROQCO</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Actividades de mi familia</a:t>
            </a:r>
          </a:p>
        </p:txBody>
      </p:sp>
      <p:pic>
        <p:nvPicPr>
          <p:cNvPr id="12" name="Picture 2" descr="E:\CRISTOBAL 2014\DCIM\101MSDCF\DSC0015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164" t="16279" r="13695" b="3221"/>
          <a:stretch/>
        </p:blipFill>
        <p:spPr bwMode="auto">
          <a:xfrm>
            <a:off x="3766756" y="1071564"/>
            <a:ext cx="5341747" cy="5453780"/>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bwMode="auto">
          <a:xfrm>
            <a:off x="377825" y="1071564"/>
            <a:ext cx="4187825" cy="55977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200"/>
              </a:spcAft>
            </a:pPr>
            <a:r>
              <a:rPr lang="es-BO" dirty="0" smtClean="0"/>
              <a:t>Mi esposa:</a:t>
            </a:r>
          </a:p>
          <a:p>
            <a:pPr eaLnBrk="1" hangingPunct="1">
              <a:spcBef>
                <a:spcPts val="300"/>
              </a:spcBef>
              <a:spcAft>
                <a:spcPts val="200"/>
              </a:spcAft>
            </a:pPr>
            <a:r>
              <a:rPr lang="es-BO" dirty="0" smtClean="0"/>
              <a:t>Agricultura y </a:t>
            </a:r>
          </a:p>
          <a:p>
            <a:pPr marL="0" indent="0" eaLnBrk="1" hangingPunct="1">
              <a:spcBef>
                <a:spcPts val="300"/>
              </a:spcBef>
              <a:spcAft>
                <a:spcPts val="200"/>
              </a:spcAft>
              <a:buNone/>
            </a:pPr>
            <a:r>
              <a:rPr lang="es-BO" dirty="0"/>
              <a:t> </a:t>
            </a:r>
            <a:r>
              <a:rPr lang="es-BO" dirty="0" smtClean="0"/>
              <a:t>   pastoreo</a:t>
            </a:r>
          </a:p>
          <a:p>
            <a:pPr eaLnBrk="1" hangingPunct="1">
              <a:spcAft>
                <a:spcPts val="200"/>
              </a:spcAft>
            </a:pPr>
            <a:r>
              <a:rPr lang="es-BO" dirty="0" smtClean="0"/>
              <a:t>Tareas de la casa</a:t>
            </a:r>
            <a:endParaRPr lang="es-BO" dirty="0"/>
          </a:p>
          <a:p>
            <a:pPr eaLnBrk="1" hangingPunct="1">
              <a:spcAft>
                <a:spcPts val="200"/>
              </a:spcAft>
            </a:pPr>
            <a:r>
              <a:rPr lang="es-BO" dirty="0" smtClean="0"/>
              <a:t>Artesana (lana de oveja)</a:t>
            </a:r>
          </a:p>
          <a:p>
            <a:pPr eaLnBrk="1" hangingPunct="1">
              <a:spcAft>
                <a:spcPts val="200"/>
              </a:spcAft>
            </a:pPr>
            <a:r>
              <a:rPr lang="es-BO" dirty="0" smtClean="0"/>
              <a:t>Hijos: costurero, comerciante, agricultor, administrador, artista</a:t>
            </a:r>
          </a:p>
        </p:txBody>
      </p:sp>
    </p:spTree>
    <p:extLst>
      <p:ext uri="{BB962C8B-B14F-4D97-AF65-F5344CB8AC3E}">
        <p14:creationId xmlns:p14="http://schemas.microsoft.com/office/powerpoint/2010/main" val="212749690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Actividades de mi familia</a:t>
            </a:r>
          </a:p>
        </p:txBody>
      </p:sp>
      <p:pic>
        <p:nvPicPr>
          <p:cNvPr id="10" name="Picture 3" descr="F:\DCIM\101MSDCF\DSC0087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629"/>
          <a:stretch/>
        </p:blipFill>
        <p:spPr bwMode="auto">
          <a:xfrm>
            <a:off x="3851920" y="1124744"/>
            <a:ext cx="4426446" cy="44644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DCIM\101MSDCF\DSC0087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143" t="43614" r="29784"/>
          <a:stretch/>
        </p:blipFill>
        <p:spPr bwMode="auto">
          <a:xfrm>
            <a:off x="6300192" y="4340244"/>
            <a:ext cx="2843808" cy="2501989"/>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bwMode="auto">
          <a:xfrm>
            <a:off x="377825" y="1071564"/>
            <a:ext cx="4187825" cy="55977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200"/>
              </a:spcAft>
            </a:pPr>
            <a:r>
              <a:rPr lang="es-BO" dirty="0" smtClean="0"/>
              <a:t>Mi esposa:</a:t>
            </a:r>
          </a:p>
          <a:p>
            <a:pPr eaLnBrk="1" hangingPunct="1">
              <a:spcBef>
                <a:spcPts val="300"/>
              </a:spcBef>
              <a:spcAft>
                <a:spcPts val="200"/>
              </a:spcAft>
            </a:pPr>
            <a:r>
              <a:rPr lang="es-BO" dirty="0" smtClean="0"/>
              <a:t>Agricultura y </a:t>
            </a:r>
          </a:p>
          <a:p>
            <a:pPr marL="0" indent="0" eaLnBrk="1" hangingPunct="1">
              <a:spcBef>
                <a:spcPts val="300"/>
              </a:spcBef>
              <a:spcAft>
                <a:spcPts val="200"/>
              </a:spcAft>
              <a:buNone/>
            </a:pPr>
            <a:r>
              <a:rPr lang="es-BO" dirty="0"/>
              <a:t> </a:t>
            </a:r>
            <a:r>
              <a:rPr lang="es-BO" dirty="0" smtClean="0"/>
              <a:t>   pastoreo</a:t>
            </a:r>
          </a:p>
          <a:p>
            <a:pPr eaLnBrk="1" hangingPunct="1">
              <a:spcAft>
                <a:spcPts val="200"/>
              </a:spcAft>
            </a:pPr>
            <a:r>
              <a:rPr lang="es-BO" dirty="0" smtClean="0"/>
              <a:t>Tareas de la casa</a:t>
            </a:r>
            <a:endParaRPr lang="es-BO" dirty="0"/>
          </a:p>
          <a:p>
            <a:pPr eaLnBrk="1" hangingPunct="1">
              <a:spcAft>
                <a:spcPts val="200"/>
              </a:spcAft>
            </a:pPr>
            <a:r>
              <a:rPr lang="es-BO" dirty="0" smtClean="0"/>
              <a:t>Artesana (lana de oveja)</a:t>
            </a:r>
          </a:p>
          <a:p>
            <a:pPr eaLnBrk="1" hangingPunct="1">
              <a:spcAft>
                <a:spcPts val="200"/>
              </a:spcAft>
            </a:pPr>
            <a:r>
              <a:rPr lang="es-BO" dirty="0" smtClean="0"/>
              <a:t>Hijos: costurero, comerciante, agricultor, administrador, artista</a:t>
            </a:r>
          </a:p>
        </p:txBody>
      </p:sp>
    </p:spTree>
    <p:extLst>
      <p:ext uri="{BB962C8B-B14F-4D97-AF65-F5344CB8AC3E}">
        <p14:creationId xmlns:p14="http://schemas.microsoft.com/office/powerpoint/2010/main" val="185572994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Multilocalidad</a:t>
            </a:r>
            <a:endParaRPr lang="es-BO" sz="3600" dirty="0" smtClean="0">
              <a:solidFill>
                <a:srgbClr val="FFFF99"/>
              </a:solidFill>
            </a:endParaRPr>
          </a:p>
        </p:txBody>
      </p:sp>
      <p:sp>
        <p:nvSpPr>
          <p:cNvPr id="9" name="Content Placeholder 2"/>
          <p:cNvSpPr txBox="1">
            <a:spLocks/>
          </p:cNvSpPr>
          <p:nvPr/>
        </p:nvSpPr>
        <p:spPr bwMode="auto">
          <a:xfrm>
            <a:off x="270833" y="5517232"/>
            <a:ext cx="8693655" cy="12779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hangingPunct="1">
              <a:spcAft>
                <a:spcPts val="200"/>
              </a:spcAft>
              <a:buNone/>
            </a:pPr>
            <a:r>
              <a:rPr lang="es-BO" dirty="0" smtClean="0"/>
              <a:t>Tenemos una casita en el Alto y nuestra propiedad en mi comunidad</a:t>
            </a:r>
          </a:p>
        </p:txBody>
      </p:sp>
      <p:grpSp>
        <p:nvGrpSpPr>
          <p:cNvPr id="10" name="9 Grupo"/>
          <p:cNvGrpSpPr/>
          <p:nvPr/>
        </p:nvGrpSpPr>
        <p:grpSpPr>
          <a:xfrm>
            <a:off x="512" y="1268760"/>
            <a:ext cx="9180000" cy="1800000"/>
            <a:chOff x="-3148782" y="1988840"/>
            <a:chExt cx="16937806" cy="2849860"/>
          </a:xfrm>
        </p:grpSpPr>
        <p:pic>
          <p:nvPicPr>
            <p:cNvPr id="11" name="Picture 5" descr="E:\CRISTOBAL 2014\DCIM\101MSDCF\DSC000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674" y="2017713"/>
              <a:ext cx="12833350" cy="28209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E:\CRISTOBAL 2014\DCIM\101MSDCF\DSC0001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8782" y="1988840"/>
              <a:ext cx="12833350" cy="28209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18 Grupo"/>
          <p:cNvGrpSpPr/>
          <p:nvPr/>
        </p:nvGrpSpPr>
        <p:grpSpPr>
          <a:xfrm>
            <a:off x="-35488" y="3356992"/>
            <a:ext cx="9216000" cy="2096003"/>
            <a:chOff x="-1844675" y="4221088"/>
            <a:chExt cx="12833350" cy="2831799"/>
          </a:xfrm>
        </p:grpSpPr>
        <p:grpSp>
          <p:nvGrpSpPr>
            <p:cNvPr id="20" name="19 Grupo"/>
            <p:cNvGrpSpPr/>
            <p:nvPr/>
          </p:nvGrpSpPr>
          <p:grpSpPr>
            <a:xfrm>
              <a:off x="-1844675" y="4221088"/>
              <a:ext cx="12833350" cy="2820987"/>
              <a:chOff x="-1844675" y="4221088"/>
              <a:chExt cx="12833350" cy="2820987"/>
            </a:xfrm>
          </p:grpSpPr>
          <p:pic>
            <p:nvPicPr>
              <p:cNvPr id="23" name="Picture 9" descr="E:\CRISTOBAL 2014\DCIM\101MSDCF\DSC0021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675" y="4221088"/>
                <a:ext cx="12833350" cy="282098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23 Conector recto"/>
              <p:cNvCxnSpPr/>
              <p:nvPr/>
            </p:nvCxnSpPr>
            <p:spPr>
              <a:xfrm>
                <a:off x="-1476671" y="5312687"/>
                <a:ext cx="7622584"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1" name="20 Conector recto"/>
            <p:cNvCxnSpPr/>
            <p:nvPr/>
          </p:nvCxnSpPr>
          <p:spPr>
            <a:xfrm flipH="1">
              <a:off x="6012162" y="7042388"/>
              <a:ext cx="492567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H="1" flipV="1">
              <a:off x="-1476671" y="6950037"/>
              <a:ext cx="7488833" cy="1028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7" name="16 Conector recto"/>
          <p:cNvCxnSpPr/>
          <p:nvPr/>
        </p:nvCxnSpPr>
        <p:spPr>
          <a:xfrm>
            <a:off x="228786" y="4156461"/>
            <a:ext cx="0" cy="12204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flipH="1" flipV="1">
            <a:off x="5702784" y="4324852"/>
            <a:ext cx="237368" cy="3282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27 Conector recto"/>
          <p:cNvCxnSpPr>
            <a:stCxn id="23" idx="3"/>
          </p:cNvCxnSpPr>
          <p:nvPr/>
        </p:nvCxnSpPr>
        <p:spPr>
          <a:xfrm flipH="1">
            <a:off x="5940152" y="4400992"/>
            <a:ext cx="3240360" cy="2521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16989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smtClean="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Agricultura insuficiente</a:t>
            </a:r>
          </a:p>
        </p:txBody>
      </p:sp>
      <p:pic>
        <p:nvPicPr>
          <p:cNvPr id="9" name="3 Marcador de contenid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080" y="998730"/>
            <a:ext cx="7812360" cy="5859270"/>
          </a:xfrm>
          <a:prstGeom prst="rect">
            <a:avLst/>
          </a:prstGeom>
        </p:spPr>
      </p:pic>
      <p:pic>
        <p:nvPicPr>
          <p:cNvPr id="10" name="9 Imagen" descr="DSCN4671.JPG"/>
          <p:cNvPicPr>
            <a:picLocks noChangeAspect="1"/>
          </p:cNvPicPr>
          <p:nvPr/>
        </p:nvPicPr>
        <p:blipFill>
          <a:blip r:embed="rId4"/>
          <a:stretch>
            <a:fillRect/>
          </a:stretch>
        </p:blipFill>
        <p:spPr>
          <a:xfrm>
            <a:off x="695724" y="4728143"/>
            <a:ext cx="2839808" cy="21298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162066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Ganadería: caja chica y caja fuerte</a:t>
            </a:r>
          </a:p>
        </p:txBody>
      </p:sp>
      <p:pic>
        <p:nvPicPr>
          <p:cNvPr id="3074" name="Picture 2" descr="C:\Users\Mariana\Desktop\videos\Prosuco\Fotos\1.4.14 choqueananta\DSC0014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74" t="8038" r="23798"/>
          <a:stretch/>
        </p:blipFill>
        <p:spPr bwMode="auto">
          <a:xfrm>
            <a:off x="18306" y="3986087"/>
            <a:ext cx="9110635" cy="253925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Mariana\Desktop\videos\Prosuco\Fotos\1.4.14 choqueananta\DSC0015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499" t="19652" r="40186" b="12144"/>
          <a:stretch/>
        </p:blipFill>
        <p:spPr bwMode="auto">
          <a:xfrm>
            <a:off x="35495" y="1132277"/>
            <a:ext cx="9093445" cy="265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55708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a:solidFill>
                  <a:srgbClr val="FFFF99"/>
                </a:solidFill>
              </a:rPr>
              <a:t>Desamparo y desconfianza de </a:t>
            </a:r>
            <a:r>
              <a:rPr lang="es-BO" sz="3600" dirty="0" smtClean="0">
                <a:solidFill>
                  <a:srgbClr val="FFFF99"/>
                </a:solidFill>
              </a:rPr>
              <a:t>externos</a:t>
            </a:r>
          </a:p>
        </p:txBody>
      </p:sp>
      <p:pic>
        <p:nvPicPr>
          <p:cNvPr id="6" name="3 Marcador de contenido"/>
          <p:cNvPicPr>
            <a:picLocks noChangeAspect="1"/>
          </p:cNvPicPr>
          <p:nvPr/>
        </p:nvPicPr>
        <p:blipFill rotWithShape="1">
          <a:blip r:embed="rId3" cstate="print">
            <a:extLst>
              <a:ext uri="{28A0092B-C50C-407E-A947-70E740481C1C}">
                <a14:useLocalDpi xmlns:a14="http://schemas.microsoft.com/office/drawing/2010/main" val="0"/>
              </a:ext>
            </a:extLst>
          </a:blip>
          <a:srcRect b="21901"/>
          <a:stretch/>
        </p:blipFill>
        <p:spPr>
          <a:xfrm>
            <a:off x="-36512" y="2403343"/>
            <a:ext cx="7651855" cy="4482041"/>
          </a:xfrm>
          <a:prstGeom prst="rect">
            <a:avLst/>
          </a:prstGeom>
          <a:ln>
            <a:noFill/>
          </a:ln>
          <a:effectLst>
            <a:softEdge rad="112500"/>
          </a:effectLst>
        </p:spPr>
      </p:pic>
      <p:pic>
        <p:nvPicPr>
          <p:cNvPr id="7" name="6 Imagen"/>
          <p:cNvPicPr>
            <a:picLocks noChangeAspect="1"/>
          </p:cNvPicPr>
          <p:nvPr/>
        </p:nvPicPr>
        <p:blipFill rotWithShape="1">
          <a:blip r:embed="rId4" cstate="print">
            <a:extLst>
              <a:ext uri="{28A0092B-C50C-407E-A947-70E740481C1C}">
                <a14:useLocalDpi xmlns:a14="http://schemas.microsoft.com/office/drawing/2010/main" val="0"/>
              </a:ext>
            </a:extLst>
          </a:blip>
          <a:srcRect l="12789" t="33173" r="35807"/>
          <a:stretch/>
        </p:blipFill>
        <p:spPr>
          <a:xfrm>
            <a:off x="6012160" y="992620"/>
            <a:ext cx="3096345" cy="3018974"/>
          </a:xfrm>
          <a:prstGeom prst="rect">
            <a:avLst/>
          </a:prstGeom>
          <a:ln>
            <a:noFill/>
          </a:ln>
          <a:effectLst>
            <a:softEdge rad="112500"/>
          </a:effectLst>
        </p:spPr>
      </p:pic>
    </p:spTree>
    <p:extLst>
      <p:ext uri="{BB962C8B-B14F-4D97-AF65-F5344CB8AC3E}">
        <p14:creationId xmlns:p14="http://schemas.microsoft.com/office/powerpoint/2010/main" val="49525074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Poca inversión en agroquímicos</a:t>
            </a:r>
          </a:p>
        </p:txBody>
      </p:sp>
      <p:pic>
        <p:nvPicPr>
          <p:cNvPr id="8" name="Picture 2" descr="E:\CRISTOBAL 2014\DCIM\101MSDCF\DSC0018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38" t="19632"/>
          <a:stretch/>
        </p:blipFill>
        <p:spPr bwMode="auto">
          <a:xfrm>
            <a:off x="0" y="1071562"/>
            <a:ext cx="9144000" cy="5786437"/>
          </a:xfrm>
          <a:prstGeom prst="rect">
            <a:avLst/>
          </a:prstGeom>
          <a:noFill/>
          <a:extLst>
            <a:ext uri="{909E8E84-426E-40DD-AFC4-6F175D3DCCD1}">
              <a14:hiddenFill xmlns:a14="http://schemas.microsoft.com/office/drawing/2010/main">
                <a:solidFill>
                  <a:srgbClr val="FFFFFF"/>
                </a:solidFill>
              </a14:hiddenFill>
            </a:ext>
          </a:extLst>
        </p:spPr>
      </p:pic>
      <p:pic>
        <p:nvPicPr>
          <p:cNvPr id="9" name="3 Marcador de contenido"/>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8708" t="20555" r="35667"/>
          <a:stretch/>
        </p:blipFill>
        <p:spPr>
          <a:xfrm>
            <a:off x="971600" y="1484784"/>
            <a:ext cx="3899007" cy="4176464"/>
          </a:xfrm>
          <a:prstGeom prst="rect">
            <a:avLst/>
          </a:prstGeom>
        </p:spPr>
      </p:pic>
    </p:spTree>
    <p:extLst>
      <p:ext uri="{BB962C8B-B14F-4D97-AF65-F5344CB8AC3E}">
        <p14:creationId xmlns:p14="http://schemas.microsoft.com/office/powerpoint/2010/main" val="150606451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Yapuchiri</a:t>
            </a:r>
            <a:r>
              <a:rPr lang="es-BO" sz="3600" dirty="0" smtClean="0">
                <a:solidFill>
                  <a:srgbClr val="FFFF99"/>
                </a:solidFill>
              </a:rPr>
              <a:t> como excepción</a:t>
            </a:r>
          </a:p>
        </p:txBody>
      </p:sp>
      <p:pic>
        <p:nvPicPr>
          <p:cNvPr id="6" name="Picture 2" descr="C:\Users\Mariana\Desktop\videos\Prosuco\1.4.14 choqueananta\20140401_12133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585"/>
          <a:stretch/>
        </p:blipFill>
        <p:spPr bwMode="auto">
          <a:xfrm>
            <a:off x="-23128" y="1071562"/>
            <a:ext cx="9167128" cy="580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577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Yapuchiri</a:t>
            </a:r>
            <a:r>
              <a:rPr lang="es-BO" sz="3600" dirty="0" smtClean="0">
                <a:solidFill>
                  <a:srgbClr val="FFFF99"/>
                </a:solidFill>
              </a:rPr>
              <a:t> como excepción</a:t>
            </a:r>
          </a:p>
        </p:txBody>
      </p:sp>
      <p:pic>
        <p:nvPicPr>
          <p:cNvPr id="7" name="Picture 4" descr="C:\Users\Mariana\Desktop\videos\Prosuco\1.4.14 choqueananta\20140401_12083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80"/>
          <a:stretch/>
        </p:blipFill>
        <p:spPr bwMode="auto">
          <a:xfrm>
            <a:off x="395536" y="1052736"/>
            <a:ext cx="8352927" cy="59520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Mariana\Desktop\videos\Prosuco\1.4.14 choqueananta\20140401_12082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541" b="32535"/>
          <a:stretch/>
        </p:blipFill>
        <p:spPr bwMode="auto">
          <a:xfrm>
            <a:off x="395536" y="4984020"/>
            <a:ext cx="5433842" cy="20345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Mariana\Desktop\videos\Prosuco\1.4.14 choqueananta\20140401_12065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6048" y="1052736"/>
            <a:ext cx="2927952" cy="2195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43051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Yapuchiri</a:t>
            </a:r>
            <a:r>
              <a:rPr lang="es-BO" sz="3600" dirty="0" smtClean="0">
                <a:solidFill>
                  <a:srgbClr val="FFFF99"/>
                </a:solidFill>
              </a:rPr>
              <a:t> como excepción</a:t>
            </a:r>
          </a:p>
        </p:txBody>
      </p:sp>
      <p:pic>
        <p:nvPicPr>
          <p:cNvPr id="9" name="Picture 2" descr="C:\Users\Mariana\Desktop\videos\Prosuco\1.4.14 choqueananta\DSC003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071563"/>
            <a:ext cx="7735005" cy="58020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Mariana\Desktop\videos\Prosuco\1.4.14 choqueananta\20140401_1157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2384" y="1052736"/>
            <a:ext cx="2368048" cy="1776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35116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err="1" smtClean="0">
                <a:solidFill>
                  <a:srgbClr val="FFFF99"/>
                </a:solidFill>
              </a:rPr>
              <a:t>Yapuchiri</a:t>
            </a:r>
            <a:r>
              <a:rPr lang="es-BO" sz="3600" dirty="0" smtClean="0">
                <a:solidFill>
                  <a:srgbClr val="FFFF99"/>
                </a:solidFill>
              </a:rPr>
              <a:t> como excepción</a:t>
            </a:r>
          </a:p>
        </p:txBody>
      </p:sp>
      <p:pic>
        <p:nvPicPr>
          <p:cNvPr id="9" name="Picture 2" descr="C:\Users\Mariana\Desktop\videos\Prosuco\1.4.14 choqueananta\20140401_11594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12" t="15961" r="8715" b="11067"/>
          <a:stretch/>
        </p:blipFill>
        <p:spPr bwMode="auto">
          <a:xfrm>
            <a:off x="6311" y="1071562"/>
            <a:ext cx="9174201" cy="578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51466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9"/>
          <p:cNvGrpSpPr>
            <a:grpSpLocks/>
          </p:cNvGrpSpPr>
          <p:nvPr/>
        </p:nvGrpSpPr>
        <p:grpSpPr bwMode="auto">
          <a:xfrm>
            <a:off x="371475" y="285750"/>
            <a:ext cx="8394700" cy="6215063"/>
            <a:chOff x="370806" y="285728"/>
            <a:chExt cx="8394700" cy="6215106"/>
          </a:xfrm>
        </p:grpSpPr>
        <p:sp>
          <p:nvSpPr>
            <p:cNvPr id="5" name="Rectangle 4"/>
            <p:cNvSpPr/>
            <p:nvPr/>
          </p:nvSpPr>
          <p:spPr>
            <a:xfrm>
              <a:off x="370806" y="1071546"/>
              <a:ext cx="8388350" cy="5429288"/>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000" dirty="0"/>
            </a:p>
          </p:txBody>
        </p:sp>
        <p:sp>
          <p:nvSpPr>
            <p:cNvPr id="4" name="Rectangle 3"/>
            <p:cNvSpPr/>
            <p:nvPr/>
          </p:nvSpPr>
          <p:spPr>
            <a:xfrm>
              <a:off x="377156" y="285728"/>
              <a:ext cx="8388350" cy="64294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9093" name="Title 1"/>
          <p:cNvSpPr>
            <a:spLocks noGrp="1"/>
          </p:cNvSpPr>
          <p:nvPr>
            <p:ph type="title" idx="4294967295"/>
          </p:nvPr>
        </p:nvSpPr>
        <p:spPr>
          <a:xfrm>
            <a:off x="457200" y="274638"/>
            <a:ext cx="8229600" cy="654050"/>
          </a:xfrm>
        </p:spPr>
        <p:txBody>
          <a:bodyPr/>
          <a:lstStyle/>
          <a:p>
            <a:pPr eaLnBrk="1" hangingPunct="1"/>
            <a:r>
              <a:rPr lang="es-BO" sz="3600" dirty="0" smtClean="0">
                <a:solidFill>
                  <a:srgbClr val="FFFF99"/>
                </a:solidFill>
              </a:rPr>
              <a:t>Combinación de apoyo interno y externo</a:t>
            </a:r>
          </a:p>
        </p:txBody>
      </p:sp>
      <p:pic>
        <p:nvPicPr>
          <p:cNvPr id="8" name="Picture 2" descr="E:\CRISTOBAL 2014\DCIM\101MSDCF\DSC0019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714"/>
          <a:stretch/>
        </p:blipFill>
        <p:spPr bwMode="auto">
          <a:xfrm>
            <a:off x="70584" y="1097934"/>
            <a:ext cx="8533864" cy="57154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Mariana\Desktop\videos\Prosuco\1.4.14 choqueananta\20140401_1139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6124970" y="3960933"/>
            <a:ext cx="3310933" cy="248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28372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BO"/>
          </a:p>
        </p:txBody>
      </p:sp>
      <p:pic>
        <p:nvPicPr>
          <p:cNvPr id="1026" name="Picture 2" descr="C:\Users\Mariana\Desktop\videos\Prosuco\fotos aves\Vicuñ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3486" y="9384"/>
            <a:ext cx="11276086" cy="68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885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742" y="0"/>
            <a:ext cx="9176742" cy="6882557"/>
          </a:xfrm>
        </p:spPr>
      </p:pic>
    </p:spTree>
    <p:extLst>
      <p:ext uri="{BB962C8B-B14F-4D97-AF65-F5344CB8AC3E}">
        <p14:creationId xmlns:p14="http://schemas.microsoft.com/office/powerpoint/2010/main" val="37775421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BO"/>
          </a:p>
        </p:txBody>
      </p:sp>
      <p:sp>
        <p:nvSpPr>
          <p:cNvPr id="3" name="2 Marcador de contenido"/>
          <p:cNvSpPr>
            <a:spLocks noGrp="1"/>
          </p:cNvSpPr>
          <p:nvPr>
            <p:ph idx="1"/>
          </p:nvPr>
        </p:nvSpPr>
        <p:spPr/>
        <p:txBody>
          <a:bodyPr/>
          <a:lstStyle/>
          <a:p>
            <a:endParaRPr lang="es-BO"/>
          </a:p>
        </p:txBody>
      </p:sp>
      <p:pic>
        <p:nvPicPr>
          <p:cNvPr id="1026" name="Picture 2" descr="C:\Users\Mariana\Desktop\videos\Prosuco\Don Cristobal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5" y="0"/>
            <a:ext cx="914296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107504" y="5529426"/>
            <a:ext cx="5689981" cy="707886"/>
          </a:xfrm>
          <a:prstGeom prst="rect">
            <a:avLst/>
          </a:prstGeom>
          <a:noFill/>
        </p:spPr>
        <p:txBody>
          <a:bodyPr wrap="square" rtlCol="0">
            <a:spAutoFit/>
          </a:bodyPr>
          <a:lstStyle/>
          <a:p>
            <a:r>
              <a:rPr lang="es-ES" sz="4000" b="1" dirty="0" smtClean="0">
                <a:solidFill>
                  <a:srgbClr val="FFFF00"/>
                </a:solidFill>
              </a:rPr>
              <a:t>Muchas gracias…</a:t>
            </a:r>
            <a:endParaRPr lang="es-ES" sz="4000" b="1" dirty="0">
              <a:solidFill>
                <a:srgbClr val="FFFF00"/>
              </a:solidFill>
            </a:endParaRPr>
          </a:p>
        </p:txBody>
      </p:sp>
    </p:spTree>
    <p:extLst>
      <p:ext uri="{BB962C8B-B14F-4D97-AF65-F5344CB8AC3E}">
        <p14:creationId xmlns:p14="http://schemas.microsoft.com/office/powerpoint/2010/main" val="745387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3255</TotalTime>
  <Words>1774</Words>
  <Application>Microsoft Office PowerPoint</Application>
  <PresentationFormat>Presentación en pantalla (4:3)</PresentationFormat>
  <Paragraphs>82</Paragraphs>
  <Slides>17</Slides>
  <Notes>16</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Office Theme</vt:lpstr>
      <vt:lpstr>Presentación de PowerPoint</vt:lpstr>
      <vt:lpstr>Un poco de mi pasado</vt:lpstr>
      <vt:lpstr>Actividades de mi familia</vt:lpstr>
      <vt:lpstr>Actividades de mi familia</vt:lpstr>
      <vt:lpstr>Multilocalidad</vt:lpstr>
      <vt:lpstr>Agricultura insuficiente</vt:lpstr>
      <vt:lpstr>Ganadería: caja chica y caja fuerte</vt:lpstr>
      <vt:lpstr>Desamparo y desconfianza de externos</vt:lpstr>
      <vt:lpstr>Poca inversión en agroquímicos</vt:lpstr>
      <vt:lpstr>Yapuchiri como excepción</vt:lpstr>
      <vt:lpstr>Yapuchiri como excepción</vt:lpstr>
      <vt:lpstr>Yapuchiri como excepción</vt:lpstr>
      <vt:lpstr>Yapuchiri como excepción</vt:lpstr>
      <vt:lpstr>Combinación de apoyo interno y externo</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Natalie Alem</dc:creator>
  <cp:lastModifiedBy>Mariana</cp:lastModifiedBy>
  <cp:revision>359</cp:revision>
  <dcterms:created xsi:type="dcterms:W3CDTF">2009-09-28T14:12:55Z</dcterms:created>
  <dcterms:modified xsi:type="dcterms:W3CDTF">2014-07-15T15:16:41Z</dcterms:modified>
</cp:coreProperties>
</file>