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24"/>
  </p:notesMasterIdLst>
  <p:sldIdLst>
    <p:sldId id="261" r:id="rId4"/>
    <p:sldId id="262" r:id="rId5"/>
    <p:sldId id="310" r:id="rId6"/>
    <p:sldId id="323" r:id="rId7"/>
    <p:sldId id="311" r:id="rId8"/>
    <p:sldId id="318" r:id="rId9"/>
    <p:sldId id="319" r:id="rId10"/>
    <p:sldId id="309" r:id="rId11"/>
    <p:sldId id="298" r:id="rId12"/>
    <p:sldId id="258" r:id="rId13"/>
    <p:sldId id="280" r:id="rId14"/>
    <p:sldId id="315" r:id="rId15"/>
    <p:sldId id="313" r:id="rId16"/>
    <p:sldId id="314" r:id="rId17"/>
    <p:sldId id="322" r:id="rId18"/>
    <p:sldId id="320" r:id="rId19"/>
    <p:sldId id="316" r:id="rId20"/>
    <p:sldId id="279" r:id="rId21"/>
    <p:sldId id="283" r:id="rId22"/>
    <p:sldId id="32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99"/>
    <a:srgbClr val="FFFF99"/>
    <a:srgbClr val="FCF2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1297" autoAdjust="0"/>
  </p:normalViewPr>
  <p:slideViewPr>
    <p:cSldViewPr>
      <p:cViewPr varScale="1">
        <p:scale>
          <a:sx n="67" d="100"/>
          <a:sy n="67" d="100"/>
        </p:scale>
        <p:origin x="-147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Backup_16-dec_2013\McKnight_Case_Studies\Fundacion_Valles\blance%202011%20final%20actu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barChart>
        <c:barDir val="col"/>
        <c:grouping val="clustered"/>
        <c:varyColors val="0"/>
        <c:ser>
          <c:idx val="0"/>
          <c:order val="0"/>
          <c:tx>
            <c:strRef>
              <c:f>'balance 2011'!$N$16</c:f>
              <c:strCache>
                <c:ptCount val="1"/>
                <c:pt idx="0">
                  <c:v>%</c:v>
                </c:pt>
              </c:strCache>
            </c:strRef>
          </c:tx>
          <c:invertIfNegative val="0"/>
          <c:dLbls>
            <c:showLegendKey val="0"/>
            <c:showVal val="1"/>
            <c:showCatName val="0"/>
            <c:showSerName val="0"/>
            <c:showPercent val="0"/>
            <c:showBubbleSize val="0"/>
            <c:showLeaderLines val="0"/>
          </c:dLbls>
          <c:cat>
            <c:strRef>
              <c:f>'balance 2011'!$M$17:$M$20</c:f>
              <c:strCache>
                <c:ptCount val="4"/>
                <c:pt idx="0">
                  <c:v>AGRINUTS</c:v>
                </c:pt>
                <c:pt idx="1">
                  <c:v>Ají</c:v>
                </c:pt>
                <c:pt idx="2">
                  <c:v>Maní</c:v>
                </c:pt>
                <c:pt idx="3">
                  <c:v>Frejol</c:v>
                </c:pt>
              </c:strCache>
            </c:strRef>
          </c:cat>
          <c:val>
            <c:numRef>
              <c:f>'balance 2011'!$N$17:$N$20</c:f>
              <c:numCache>
                <c:formatCode>General</c:formatCode>
                <c:ptCount val="4"/>
                <c:pt idx="0">
                  <c:v>49</c:v>
                </c:pt>
                <c:pt idx="1">
                  <c:v>33.5</c:v>
                </c:pt>
                <c:pt idx="2">
                  <c:v>10.199999999999999</c:v>
                </c:pt>
                <c:pt idx="3">
                  <c:v>7.3</c:v>
                </c:pt>
              </c:numCache>
            </c:numRef>
          </c:val>
        </c:ser>
        <c:dLbls>
          <c:showLegendKey val="0"/>
          <c:showVal val="0"/>
          <c:showCatName val="0"/>
          <c:showSerName val="0"/>
          <c:showPercent val="0"/>
          <c:showBubbleSize val="0"/>
        </c:dLbls>
        <c:gapWidth val="150"/>
        <c:axId val="41138048"/>
        <c:axId val="41139584"/>
      </c:barChart>
      <c:catAx>
        <c:axId val="41138048"/>
        <c:scaling>
          <c:orientation val="minMax"/>
        </c:scaling>
        <c:delete val="0"/>
        <c:axPos val="b"/>
        <c:majorTickMark val="out"/>
        <c:minorTickMark val="none"/>
        <c:tickLblPos val="nextTo"/>
        <c:crossAx val="41139584"/>
        <c:crosses val="autoZero"/>
        <c:auto val="1"/>
        <c:lblAlgn val="ctr"/>
        <c:lblOffset val="100"/>
        <c:noMultiLvlLbl val="0"/>
      </c:catAx>
      <c:valAx>
        <c:axId val="41139584"/>
        <c:scaling>
          <c:orientation val="minMax"/>
        </c:scaling>
        <c:delete val="0"/>
        <c:axPos val="l"/>
        <c:majorGridlines/>
        <c:numFmt formatCode="General" sourceLinked="1"/>
        <c:majorTickMark val="out"/>
        <c:minorTickMark val="none"/>
        <c:tickLblPos val="nextTo"/>
        <c:crossAx val="41138048"/>
        <c:crosses val="autoZero"/>
        <c:crossBetween val="between"/>
      </c:valAx>
    </c:plotArea>
    <c:legend>
      <c:legendPos val="r"/>
      <c:layout/>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859424-3991-44FA-9BF1-2A59BBCD0821}" type="datetimeFigureOut">
              <a:rPr lang="en-GB" smtClean="0"/>
              <a:t>16/07/2014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E5DB4F-612B-4F0B-988E-081C7585400D}" type="slidenum">
              <a:rPr lang="en-GB" smtClean="0"/>
              <a:t>‹#›</a:t>
            </a:fld>
            <a:endParaRPr lang="en-GB"/>
          </a:p>
        </p:txBody>
      </p:sp>
    </p:spTree>
    <p:extLst>
      <p:ext uri="{BB962C8B-B14F-4D97-AF65-F5344CB8AC3E}">
        <p14:creationId xmlns:p14="http://schemas.microsoft.com/office/powerpoint/2010/main" val="1775181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dt" sz="quarter"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19163" eaLnBrk="0" hangingPunct="0">
              <a:defRPr sz="1600">
                <a:solidFill>
                  <a:schemeClr val="tx1"/>
                </a:solidFill>
                <a:latin typeface="News Gothic" charset="0"/>
                <a:ea typeface="ＭＳ Ｐゴシック" pitchFamily="-108" charset="-128"/>
              </a:defRPr>
            </a:lvl1pPr>
            <a:lvl2pPr marL="37931725" indent="-37474525" defTabSz="919163" eaLnBrk="0" hangingPunct="0">
              <a:defRPr sz="1600">
                <a:solidFill>
                  <a:schemeClr val="tx1"/>
                </a:solidFill>
                <a:latin typeface="News Gothic" charset="0"/>
                <a:ea typeface="ＭＳ Ｐゴシック" pitchFamily="-108" charset="-128"/>
              </a:defRPr>
            </a:lvl2pPr>
            <a:lvl3pPr eaLnBrk="0" hangingPunct="0">
              <a:defRPr sz="1600">
                <a:solidFill>
                  <a:schemeClr val="tx1"/>
                </a:solidFill>
                <a:latin typeface="News Gothic" charset="0"/>
                <a:ea typeface="ＭＳ Ｐゴシック" pitchFamily="-108" charset="-128"/>
              </a:defRPr>
            </a:lvl3pPr>
            <a:lvl4pPr eaLnBrk="0" hangingPunct="0">
              <a:defRPr sz="1600">
                <a:solidFill>
                  <a:schemeClr val="tx1"/>
                </a:solidFill>
                <a:latin typeface="News Gothic" charset="0"/>
                <a:ea typeface="ＭＳ Ｐゴシック" pitchFamily="-108" charset="-128"/>
              </a:defRPr>
            </a:lvl4pPr>
            <a:lvl5pPr eaLnBrk="0" hangingPunct="0">
              <a:defRPr sz="1600">
                <a:solidFill>
                  <a:schemeClr val="tx1"/>
                </a:solidFill>
                <a:latin typeface="News Gothic" charset="0"/>
                <a:ea typeface="ＭＳ Ｐゴシック" pitchFamily="-108" charset="-128"/>
              </a:defRPr>
            </a:lvl5pPr>
            <a:lvl6pPr marL="457200" eaLnBrk="0" fontAlgn="base" hangingPunct="0">
              <a:spcBef>
                <a:spcPct val="0"/>
              </a:spcBef>
              <a:spcAft>
                <a:spcPct val="0"/>
              </a:spcAft>
              <a:defRPr sz="1600">
                <a:solidFill>
                  <a:schemeClr val="tx1"/>
                </a:solidFill>
                <a:latin typeface="News Gothic" charset="0"/>
                <a:ea typeface="ＭＳ Ｐゴシック" pitchFamily="-108" charset="-128"/>
              </a:defRPr>
            </a:lvl6pPr>
            <a:lvl7pPr marL="914400" eaLnBrk="0" fontAlgn="base" hangingPunct="0">
              <a:spcBef>
                <a:spcPct val="0"/>
              </a:spcBef>
              <a:spcAft>
                <a:spcPct val="0"/>
              </a:spcAft>
              <a:defRPr sz="1600">
                <a:solidFill>
                  <a:schemeClr val="tx1"/>
                </a:solidFill>
                <a:latin typeface="News Gothic" charset="0"/>
                <a:ea typeface="ＭＳ Ｐゴシック" pitchFamily="-108" charset="-128"/>
              </a:defRPr>
            </a:lvl7pPr>
            <a:lvl8pPr marL="1371600" eaLnBrk="0" fontAlgn="base" hangingPunct="0">
              <a:spcBef>
                <a:spcPct val="0"/>
              </a:spcBef>
              <a:spcAft>
                <a:spcPct val="0"/>
              </a:spcAft>
              <a:defRPr sz="1600">
                <a:solidFill>
                  <a:schemeClr val="tx1"/>
                </a:solidFill>
                <a:latin typeface="News Gothic" charset="0"/>
                <a:ea typeface="ＭＳ Ｐゴシック" pitchFamily="-108" charset="-128"/>
              </a:defRPr>
            </a:lvl8pPr>
            <a:lvl9pPr marL="1828800" eaLnBrk="0" fontAlgn="base" hangingPunct="0">
              <a:spcBef>
                <a:spcPct val="0"/>
              </a:spcBef>
              <a:spcAft>
                <a:spcPct val="0"/>
              </a:spcAft>
              <a:defRPr sz="1600">
                <a:solidFill>
                  <a:schemeClr val="tx1"/>
                </a:solidFill>
                <a:latin typeface="News Gothic" charset="0"/>
                <a:ea typeface="ＭＳ Ｐゴシック" pitchFamily="-108" charset="-128"/>
              </a:defRPr>
            </a:lvl9pPr>
          </a:lstStyle>
          <a:p>
            <a:fld id="{0D340617-262D-4208-8972-2ECA3B72E599}" type="datetime1">
              <a:rPr lang="en-GB" sz="1000">
                <a:solidFill>
                  <a:prstClr val="black"/>
                </a:solidFill>
              </a:rPr>
              <a:pPr/>
              <a:t>16/07/2014</a:t>
            </a:fld>
            <a:endParaRPr lang="en-GB" sz="1000" dirty="0">
              <a:solidFill>
                <a:prstClr val="black"/>
              </a:solidFill>
            </a:endParaRPr>
          </a:p>
        </p:txBody>
      </p:sp>
      <p:sp>
        <p:nvSpPr>
          <p:cNvPr id="16387"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19163" eaLnBrk="0" hangingPunct="0">
              <a:defRPr sz="1600">
                <a:solidFill>
                  <a:schemeClr val="tx1"/>
                </a:solidFill>
                <a:latin typeface="News Gothic" charset="0"/>
                <a:ea typeface="ＭＳ Ｐゴシック" pitchFamily="-108" charset="-128"/>
              </a:defRPr>
            </a:lvl1pPr>
            <a:lvl2pPr marL="37931725" indent="-37474525" defTabSz="919163" eaLnBrk="0" hangingPunct="0">
              <a:defRPr sz="1600">
                <a:solidFill>
                  <a:schemeClr val="tx1"/>
                </a:solidFill>
                <a:latin typeface="News Gothic" charset="0"/>
                <a:ea typeface="ＭＳ Ｐゴシック" pitchFamily="-108" charset="-128"/>
              </a:defRPr>
            </a:lvl2pPr>
            <a:lvl3pPr eaLnBrk="0" hangingPunct="0">
              <a:defRPr sz="1600">
                <a:solidFill>
                  <a:schemeClr val="tx1"/>
                </a:solidFill>
                <a:latin typeface="News Gothic" charset="0"/>
                <a:ea typeface="ＭＳ Ｐゴシック" pitchFamily="-108" charset="-128"/>
              </a:defRPr>
            </a:lvl3pPr>
            <a:lvl4pPr eaLnBrk="0" hangingPunct="0">
              <a:defRPr sz="1600">
                <a:solidFill>
                  <a:schemeClr val="tx1"/>
                </a:solidFill>
                <a:latin typeface="News Gothic" charset="0"/>
                <a:ea typeface="ＭＳ Ｐゴシック" pitchFamily="-108" charset="-128"/>
              </a:defRPr>
            </a:lvl4pPr>
            <a:lvl5pPr eaLnBrk="0" hangingPunct="0">
              <a:defRPr sz="1600">
                <a:solidFill>
                  <a:schemeClr val="tx1"/>
                </a:solidFill>
                <a:latin typeface="News Gothic" charset="0"/>
                <a:ea typeface="ＭＳ Ｐゴシック" pitchFamily="-108" charset="-128"/>
              </a:defRPr>
            </a:lvl5pPr>
            <a:lvl6pPr marL="457200" eaLnBrk="0" fontAlgn="base" hangingPunct="0">
              <a:spcBef>
                <a:spcPct val="0"/>
              </a:spcBef>
              <a:spcAft>
                <a:spcPct val="0"/>
              </a:spcAft>
              <a:defRPr sz="1600">
                <a:solidFill>
                  <a:schemeClr val="tx1"/>
                </a:solidFill>
                <a:latin typeface="News Gothic" charset="0"/>
                <a:ea typeface="ＭＳ Ｐゴシック" pitchFamily="-108" charset="-128"/>
              </a:defRPr>
            </a:lvl6pPr>
            <a:lvl7pPr marL="914400" eaLnBrk="0" fontAlgn="base" hangingPunct="0">
              <a:spcBef>
                <a:spcPct val="0"/>
              </a:spcBef>
              <a:spcAft>
                <a:spcPct val="0"/>
              </a:spcAft>
              <a:defRPr sz="1600">
                <a:solidFill>
                  <a:schemeClr val="tx1"/>
                </a:solidFill>
                <a:latin typeface="News Gothic" charset="0"/>
                <a:ea typeface="ＭＳ Ｐゴシック" pitchFamily="-108" charset="-128"/>
              </a:defRPr>
            </a:lvl7pPr>
            <a:lvl8pPr marL="1371600" eaLnBrk="0" fontAlgn="base" hangingPunct="0">
              <a:spcBef>
                <a:spcPct val="0"/>
              </a:spcBef>
              <a:spcAft>
                <a:spcPct val="0"/>
              </a:spcAft>
              <a:defRPr sz="1600">
                <a:solidFill>
                  <a:schemeClr val="tx1"/>
                </a:solidFill>
                <a:latin typeface="News Gothic" charset="0"/>
                <a:ea typeface="ＭＳ Ｐゴシック" pitchFamily="-108" charset="-128"/>
              </a:defRPr>
            </a:lvl8pPr>
            <a:lvl9pPr marL="1828800" eaLnBrk="0" fontAlgn="base" hangingPunct="0">
              <a:spcBef>
                <a:spcPct val="0"/>
              </a:spcBef>
              <a:spcAft>
                <a:spcPct val="0"/>
              </a:spcAft>
              <a:defRPr sz="1600">
                <a:solidFill>
                  <a:schemeClr val="tx1"/>
                </a:solidFill>
                <a:latin typeface="News Gothic" charset="0"/>
                <a:ea typeface="ＭＳ Ｐゴシック" pitchFamily="-108" charset="-128"/>
              </a:defRPr>
            </a:lvl9pPr>
          </a:lstStyle>
          <a:p>
            <a:fld id="{2400D344-AED9-4E04-BD0C-28584CB20CAE}" type="slidenum">
              <a:rPr lang="en-GB" sz="1000">
                <a:solidFill>
                  <a:prstClr val="black"/>
                </a:solidFill>
              </a:rPr>
              <a:pPr/>
              <a:t>1</a:t>
            </a:fld>
            <a:endParaRPr lang="en-GB" sz="1000" dirty="0">
              <a:solidFill>
                <a:prstClr val="black"/>
              </a:solidFill>
            </a:endParaRPr>
          </a:p>
        </p:txBody>
      </p:sp>
      <p:sp>
        <p:nvSpPr>
          <p:cNvPr id="16388" name="Rectangle 2"/>
          <p:cNvSpPr>
            <a:spLocks noGrp="1" noRot="1" noChangeAspect="1" noChangeArrowheads="1" noTextEdit="1"/>
          </p:cNvSpPr>
          <p:nvPr>
            <p:ph type="sldImg"/>
          </p:nvPr>
        </p:nvSpPr>
        <p:spPr>
          <a:ln/>
        </p:spPr>
      </p:sp>
      <p:sp>
        <p:nvSpPr>
          <p:cNvPr id="1638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smtClean="0">
              <a:latin typeface="News Gothic"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txBox="1">
            <a:spLocks noGrp="1" noChangeArrowheads="1"/>
          </p:cNvSpPr>
          <p:nvPr/>
        </p:nvSpPr>
        <p:spPr bwMode="auto">
          <a:xfrm>
            <a:off x="3429000" y="313392"/>
            <a:ext cx="2949005" cy="24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754" tIns="45877" rIns="91754" bIns="45877">
            <a:spAutoFit/>
          </a:bodyPr>
          <a:lstStyle>
            <a:lvl1pPr defTabSz="919163" eaLnBrk="0" hangingPunct="0">
              <a:defRPr sz="1600">
                <a:solidFill>
                  <a:schemeClr val="tx1"/>
                </a:solidFill>
                <a:latin typeface="News Gothic" charset="0"/>
                <a:ea typeface="ＭＳ Ｐゴシック" pitchFamily="-108" charset="-128"/>
              </a:defRPr>
            </a:lvl1pPr>
            <a:lvl2pPr marL="742950" indent="-285750" defTabSz="919163" eaLnBrk="0" hangingPunct="0">
              <a:defRPr sz="1600">
                <a:solidFill>
                  <a:schemeClr val="tx1"/>
                </a:solidFill>
                <a:latin typeface="News Gothic" charset="0"/>
                <a:ea typeface="ＭＳ Ｐゴシック" pitchFamily="-108" charset="-128"/>
              </a:defRPr>
            </a:lvl2pPr>
            <a:lvl3pPr marL="1143000" indent="-228600" defTabSz="919163" eaLnBrk="0" hangingPunct="0">
              <a:defRPr sz="1600">
                <a:solidFill>
                  <a:schemeClr val="tx1"/>
                </a:solidFill>
                <a:latin typeface="News Gothic" charset="0"/>
                <a:ea typeface="ＭＳ Ｐゴシック" pitchFamily="-108" charset="-128"/>
              </a:defRPr>
            </a:lvl3pPr>
            <a:lvl4pPr marL="1600200" indent="-228600" defTabSz="919163" eaLnBrk="0" hangingPunct="0">
              <a:defRPr sz="1600">
                <a:solidFill>
                  <a:schemeClr val="tx1"/>
                </a:solidFill>
                <a:latin typeface="News Gothic" charset="0"/>
                <a:ea typeface="ＭＳ Ｐゴシック" pitchFamily="-108" charset="-128"/>
              </a:defRPr>
            </a:lvl4pPr>
            <a:lvl5pPr marL="2057400" indent="-228600" defTabSz="919163" eaLnBrk="0" hangingPunct="0">
              <a:defRPr sz="1600">
                <a:solidFill>
                  <a:schemeClr val="tx1"/>
                </a:solidFill>
                <a:latin typeface="News Gothic" charset="0"/>
                <a:ea typeface="ＭＳ Ｐゴシック" pitchFamily="-108" charset="-128"/>
              </a:defRPr>
            </a:lvl5pPr>
            <a:lvl6pPr marL="2514600" indent="-228600" defTabSz="919163" eaLnBrk="0" fontAlgn="base" hangingPunct="0">
              <a:spcBef>
                <a:spcPct val="0"/>
              </a:spcBef>
              <a:spcAft>
                <a:spcPct val="0"/>
              </a:spcAft>
              <a:defRPr sz="1600">
                <a:solidFill>
                  <a:schemeClr val="tx1"/>
                </a:solidFill>
                <a:latin typeface="News Gothic" charset="0"/>
                <a:ea typeface="ＭＳ Ｐゴシック" pitchFamily="-108" charset="-128"/>
              </a:defRPr>
            </a:lvl6pPr>
            <a:lvl7pPr marL="2971800" indent="-228600" defTabSz="919163" eaLnBrk="0" fontAlgn="base" hangingPunct="0">
              <a:spcBef>
                <a:spcPct val="0"/>
              </a:spcBef>
              <a:spcAft>
                <a:spcPct val="0"/>
              </a:spcAft>
              <a:defRPr sz="1600">
                <a:solidFill>
                  <a:schemeClr val="tx1"/>
                </a:solidFill>
                <a:latin typeface="News Gothic" charset="0"/>
                <a:ea typeface="ＭＳ Ｐゴシック" pitchFamily="-108" charset="-128"/>
              </a:defRPr>
            </a:lvl7pPr>
            <a:lvl8pPr marL="3429000" indent="-228600" defTabSz="919163" eaLnBrk="0" fontAlgn="base" hangingPunct="0">
              <a:spcBef>
                <a:spcPct val="0"/>
              </a:spcBef>
              <a:spcAft>
                <a:spcPct val="0"/>
              </a:spcAft>
              <a:defRPr sz="1600">
                <a:solidFill>
                  <a:schemeClr val="tx1"/>
                </a:solidFill>
                <a:latin typeface="News Gothic" charset="0"/>
                <a:ea typeface="ＭＳ Ｐゴシック" pitchFamily="-108" charset="-128"/>
              </a:defRPr>
            </a:lvl8pPr>
            <a:lvl9pPr marL="3886200" indent="-228600" defTabSz="919163" eaLnBrk="0" fontAlgn="base" hangingPunct="0">
              <a:spcBef>
                <a:spcPct val="0"/>
              </a:spcBef>
              <a:spcAft>
                <a:spcPct val="0"/>
              </a:spcAft>
              <a:defRPr sz="1600">
                <a:solidFill>
                  <a:schemeClr val="tx1"/>
                </a:solidFill>
                <a:latin typeface="News Gothic" charset="0"/>
                <a:ea typeface="ＭＳ Ｐゴシック" pitchFamily="-108" charset="-128"/>
              </a:defRPr>
            </a:lvl9pPr>
          </a:lstStyle>
          <a:p>
            <a:pPr algn="r" fontAlgn="base">
              <a:spcBef>
                <a:spcPct val="50000"/>
              </a:spcBef>
              <a:spcAft>
                <a:spcPct val="0"/>
              </a:spcAft>
            </a:pPr>
            <a:fld id="{1DBF4982-0469-4537-A3CF-8CCD4E5CECCC}" type="datetime1">
              <a:rPr lang="en-GB" sz="1000" smtClean="0">
                <a:solidFill>
                  <a:prstClr val="black"/>
                </a:solidFill>
              </a:rPr>
              <a:pPr algn="r" fontAlgn="base">
                <a:spcBef>
                  <a:spcPct val="50000"/>
                </a:spcBef>
                <a:spcAft>
                  <a:spcPct val="0"/>
                </a:spcAft>
              </a:pPr>
              <a:t>16/07/2014</a:t>
            </a:fld>
            <a:endParaRPr lang="en-GB" sz="1000" dirty="0" smtClean="0">
              <a:solidFill>
                <a:prstClr val="black"/>
              </a:solidFill>
            </a:endParaRPr>
          </a:p>
        </p:txBody>
      </p:sp>
      <p:sp>
        <p:nvSpPr>
          <p:cNvPr id="58371" name="Rectangle 7"/>
          <p:cNvSpPr txBox="1">
            <a:spLocks noGrp="1" noChangeArrowheads="1"/>
          </p:cNvSpPr>
          <p:nvPr/>
        </p:nvSpPr>
        <p:spPr bwMode="auto">
          <a:xfrm>
            <a:off x="3429000" y="8563569"/>
            <a:ext cx="2949005" cy="24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754" tIns="45877" rIns="91754" bIns="45877" anchor="b">
            <a:spAutoFit/>
          </a:bodyPr>
          <a:lstStyle>
            <a:lvl1pPr defTabSz="919163" eaLnBrk="0" hangingPunct="0">
              <a:defRPr sz="1600">
                <a:solidFill>
                  <a:schemeClr val="tx1"/>
                </a:solidFill>
                <a:latin typeface="News Gothic" charset="0"/>
                <a:ea typeface="ＭＳ Ｐゴシック" pitchFamily="-108" charset="-128"/>
              </a:defRPr>
            </a:lvl1pPr>
            <a:lvl2pPr marL="742950" indent="-285750" defTabSz="919163" eaLnBrk="0" hangingPunct="0">
              <a:defRPr sz="1600">
                <a:solidFill>
                  <a:schemeClr val="tx1"/>
                </a:solidFill>
                <a:latin typeface="News Gothic" charset="0"/>
                <a:ea typeface="ＭＳ Ｐゴシック" pitchFamily="-108" charset="-128"/>
              </a:defRPr>
            </a:lvl2pPr>
            <a:lvl3pPr marL="1143000" indent="-228600" defTabSz="919163" eaLnBrk="0" hangingPunct="0">
              <a:defRPr sz="1600">
                <a:solidFill>
                  <a:schemeClr val="tx1"/>
                </a:solidFill>
                <a:latin typeface="News Gothic" charset="0"/>
                <a:ea typeface="ＭＳ Ｐゴシック" pitchFamily="-108" charset="-128"/>
              </a:defRPr>
            </a:lvl3pPr>
            <a:lvl4pPr marL="1600200" indent="-228600" defTabSz="919163" eaLnBrk="0" hangingPunct="0">
              <a:defRPr sz="1600">
                <a:solidFill>
                  <a:schemeClr val="tx1"/>
                </a:solidFill>
                <a:latin typeface="News Gothic" charset="0"/>
                <a:ea typeface="ＭＳ Ｐゴシック" pitchFamily="-108" charset="-128"/>
              </a:defRPr>
            </a:lvl4pPr>
            <a:lvl5pPr marL="2057400" indent="-228600" defTabSz="919163" eaLnBrk="0" hangingPunct="0">
              <a:defRPr sz="1600">
                <a:solidFill>
                  <a:schemeClr val="tx1"/>
                </a:solidFill>
                <a:latin typeface="News Gothic" charset="0"/>
                <a:ea typeface="ＭＳ Ｐゴシック" pitchFamily="-108" charset="-128"/>
              </a:defRPr>
            </a:lvl5pPr>
            <a:lvl6pPr marL="2514600" indent="-228600" defTabSz="919163" eaLnBrk="0" fontAlgn="base" hangingPunct="0">
              <a:spcBef>
                <a:spcPct val="0"/>
              </a:spcBef>
              <a:spcAft>
                <a:spcPct val="0"/>
              </a:spcAft>
              <a:defRPr sz="1600">
                <a:solidFill>
                  <a:schemeClr val="tx1"/>
                </a:solidFill>
                <a:latin typeface="News Gothic" charset="0"/>
                <a:ea typeface="ＭＳ Ｐゴシック" pitchFamily="-108" charset="-128"/>
              </a:defRPr>
            </a:lvl6pPr>
            <a:lvl7pPr marL="2971800" indent="-228600" defTabSz="919163" eaLnBrk="0" fontAlgn="base" hangingPunct="0">
              <a:spcBef>
                <a:spcPct val="0"/>
              </a:spcBef>
              <a:spcAft>
                <a:spcPct val="0"/>
              </a:spcAft>
              <a:defRPr sz="1600">
                <a:solidFill>
                  <a:schemeClr val="tx1"/>
                </a:solidFill>
                <a:latin typeface="News Gothic" charset="0"/>
                <a:ea typeface="ＭＳ Ｐゴシック" pitchFamily="-108" charset="-128"/>
              </a:defRPr>
            </a:lvl7pPr>
            <a:lvl8pPr marL="3429000" indent="-228600" defTabSz="919163" eaLnBrk="0" fontAlgn="base" hangingPunct="0">
              <a:spcBef>
                <a:spcPct val="0"/>
              </a:spcBef>
              <a:spcAft>
                <a:spcPct val="0"/>
              </a:spcAft>
              <a:defRPr sz="1600">
                <a:solidFill>
                  <a:schemeClr val="tx1"/>
                </a:solidFill>
                <a:latin typeface="News Gothic" charset="0"/>
                <a:ea typeface="ＭＳ Ｐゴシック" pitchFamily="-108" charset="-128"/>
              </a:defRPr>
            </a:lvl8pPr>
            <a:lvl9pPr marL="3886200" indent="-228600" defTabSz="919163" eaLnBrk="0" fontAlgn="base" hangingPunct="0">
              <a:spcBef>
                <a:spcPct val="0"/>
              </a:spcBef>
              <a:spcAft>
                <a:spcPct val="0"/>
              </a:spcAft>
              <a:defRPr sz="1600">
                <a:solidFill>
                  <a:schemeClr val="tx1"/>
                </a:solidFill>
                <a:latin typeface="News Gothic" charset="0"/>
                <a:ea typeface="ＭＳ Ｐゴシック" pitchFamily="-108" charset="-128"/>
              </a:defRPr>
            </a:lvl9pPr>
          </a:lstStyle>
          <a:p>
            <a:pPr algn="r" fontAlgn="base">
              <a:spcBef>
                <a:spcPct val="50000"/>
              </a:spcBef>
              <a:spcAft>
                <a:spcPct val="0"/>
              </a:spcAft>
            </a:pPr>
            <a:fld id="{31DF9533-35CE-4D96-9C85-AE4A90766610}" type="slidenum">
              <a:rPr lang="en-GB" sz="1000" smtClean="0">
                <a:solidFill>
                  <a:prstClr val="black"/>
                </a:solidFill>
              </a:rPr>
              <a:pPr algn="r" fontAlgn="base">
                <a:spcBef>
                  <a:spcPct val="50000"/>
                </a:spcBef>
                <a:spcAft>
                  <a:spcPct val="0"/>
                </a:spcAft>
              </a:pPr>
              <a:t>2</a:t>
            </a:fld>
            <a:endParaRPr lang="en-GB" sz="1000" dirty="0" smtClean="0">
              <a:solidFill>
                <a:prstClr val="black"/>
              </a:solidFill>
            </a:endParaRPr>
          </a:p>
        </p:txBody>
      </p:sp>
      <p:sp>
        <p:nvSpPr>
          <p:cNvPr id="58372" name="Rectangle 2"/>
          <p:cNvSpPr>
            <a:spLocks noGrp="1" noRot="1" noChangeAspect="1" noChangeArrowheads="1" noTextEdit="1"/>
          </p:cNvSpPr>
          <p:nvPr>
            <p:ph type="sldImg"/>
          </p:nvPr>
        </p:nvSpPr>
        <p:spPr>
          <a:ln/>
        </p:spPr>
      </p:sp>
      <p:sp>
        <p:nvSpPr>
          <p:cNvPr id="5837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noProof="1" smtClean="0">
              <a:latin typeface="News Gothic"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direct mean of intervention of EMAPA is promoted by access to credit, represented in the chemical supplies, seed, and diesel necessary for production and harvest with 0% interest, and the free technical assistance. This is offered with the condition of paying the debts to EMAPA with the harvest. To assure this EMAPA takes care of the transportation and stocking of the production using trucks and silos and buys the harvest at a higher-than-market price. Last, it transforms the primary production and takes care of wholesale commerce through its own EMAPA stores in popular neighbourhoods of the primary cities in the country, or through stores in rural communities and towns </a:t>
            </a:r>
          </a:p>
          <a:p>
            <a:r>
              <a:rPr lang="en-GB" dirty="0" smtClean="0"/>
              <a:t>of the 100,210 hectares supported by EMAPA, 95,092 (95%) were located in the municipalities of the “integrated north” and the “expansion zone” </a:t>
            </a:r>
            <a:endParaRPr lang="en-GB" dirty="0"/>
          </a:p>
        </p:txBody>
      </p:sp>
      <p:sp>
        <p:nvSpPr>
          <p:cNvPr id="4" name="Slide Number Placeholder 3"/>
          <p:cNvSpPr>
            <a:spLocks noGrp="1"/>
          </p:cNvSpPr>
          <p:nvPr>
            <p:ph type="sldNum" sz="quarter" idx="10"/>
          </p:nvPr>
        </p:nvSpPr>
        <p:spPr/>
        <p:txBody>
          <a:bodyPr/>
          <a:lstStyle/>
          <a:p>
            <a:fld id="{96E5DB4F-612B-4F0B-988E-081C7585400D}" type="slidenum">
              <a:rPr lang="en-GB" smtClean="0"/>
              <a:t>10</a:t>
            </a:fld>
            <a:endParaRPr lang="en-GB"/>
          </a:p>
        </p:txBody>
      </p:sp>
    </p:spTree>
    <p:extLst>
      <p:ext uri="{BB962C8B-B14F-4D97-AF65-F5344CB8AC3E}">
        <p14:creationId xmlns:p14="http://schemas.microsoft.com/office/powerpoint/2010/main" val="2770554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10 signed EMAPA’s supply of agricultural inputs contract. These were the companies: Guaraní Agriculture Defensive, Mega Agro, Agro-impulse, Artist Life Science, Agro-Bolivia, </a:t>
            </a:r>
            <a:r>
              <a:rPr lang="en-GB" sz="1200" dirty="0" err="1" smtClean="0"/>
              <a:t>Agroinco</a:t>
            </a:r>
            <a:r>
              <a:rPr lang="en-GB" sz="1200" dirty="0" smtClean="0"/>
              <a:t>, </a:t>
            </a:r>
            <a:r>
              <a:rPr lang="en-GB" sz="1200" dirty="0" err="1" smtClean="0"/>
              <a:t>Agropartners</a:t>
            </a:r>
            <a:r>
              <a:rPr lang="en-GB" sz="1200" dirty="0" smtClean="0"/>
              <a:t>, AGRIPAC, FABIMAC, AI Group.</a:t>
            </a:r>
            <a:endParaRPr lang="es-ES" sz="1200" dirty="0" smtClean="0">
              <a:solidFill>
                <a:srgbClr val="004C78"/>
              </a:solidFill>
            </a:endParaRPr>
          </a:p>
          <a:p>
            <a:r>
              <a:rPr lang="en-GB" sz="1200" kern="1200" dirty="0" smtClean="0">
                <a:solidFill>
                  <a:schemeClr val="tx1"/>
                </a:solidFill>
                <a:effectLst/>
                <a:latin typeface="+mn-lt"/>
                <a:ea typeface="+mn-ea"/>
                <a:cs typeface="+mn-cs"/>
              </a:rPr>
              <a:t>In the interviews respondents also acknowledged that they had better sell some of its production to the agro-industry in order to avoid EMAPA debt (since they must pay with their production and not in cash).</a:t>
            </a:r>
            <a:endParaRPr lang="es-ES" dirty="0" smtClean="0">
              <a:latin typeface="News Gothic"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ES" dirty="0" smtClean="0">
              <a:latin typeface="News Gothic"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jp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4" name="Picture 54" descr="_SO_GR_kl"/>
          <p:cNvPicPr>
            <a:picLocks noChangeAspect="1" noChangeArrowheads="1"/>
          </p:cNvPicPr>
          <p:nvPr/>
        </p:nvPicPr>
        <p:blipFill>
          <a:blip r:embed="rId2">
            <a:extLst>
              <a:ext uri="{28A0092B-C50C-407E-A947-70E740481C1C}">
                <a14:useLocalDpi xmlns:a14="http://schemas.microsoft.com/office/drawing/2010/main" val="0"/>
              </a:ext>
            </a:extLst>
          </a:blip>
          <a:srcRect r="20227"/>
          <a:stretch>
            <a:fillRect/>
          </a:stretch>
        </p:blipFill>
        <p:spPr bwMode="auto">
          <a:xfrm>
            <a:off x="0" y="6000750"/>
            <a:ext cx="9144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6"/>
          <p:cNvGrpSpPr>
            <a:grpSpLocks/>
          </p:cNvGrpSpPr>
          <p:nvPr/>
        </p:nvGrpSpPr>
        <p:grpSpPr bwMode="auto">
          <a:xfrm>
            <a:off x="-3175" y="1714500"/>
            <a:ext cx="9147175" cy="4283075"/>
            <a:chOff x="0" y="1079"/>
            <a:chExt cx="5760" cy="2698"/>
          </a:xfrm>
        </p:grpSpPr>
        <p:sp>
          <p:nvSpPr>
            <p:cNvPr id="6" name="Line 5"/>
            <p:cNvSpPr>
              <a:spLocks noChangeShapeType="1"/>
            </p:cNvSpPr>
            <p:nvPr/>
          </p:nvSpPr>
          <p:spPr bwMode="auto">
            <a:xfrm>
              <a:off x="0" y="1079"/>
              <a:ext cx="5760" cy="0"/>
            </a:xfrm>
            <a:prstGeom prst="line">
              <a:avLst/>
            </a:prstGeom>
            <a:noFill/>
            <a:ln w="12700">
              <a:solidFill>
                <a:srgbClr val="80BA64"/>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1600">
                <a:solidFill>
                  <a:srgbClr val="004C78"/>
                </a:solidFill>
              </a:endParaRPr>
            </a:p>
          </p:txBody>
        </p:sp>
        <p:sp>
          <p:nvSpPr>
            <p:cNvPr id="7" name="Line 45"/>
            <p:cNvSpPr>
              <a:spLocks noChangeShapeType="1"/>
            </p:cNvSpPr>
            <p:nvPr/>
          </p:nvSpPr>
          <p:spPr bwMode="auto">
            <a:xfrm>
              <a:off x="0" y="3777"/>
              <a:ext cx="576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pPr fontAlgn="base">
                <a:spcBef>
                  <a:spcPct val="0"/>
                </a:spcBef>
                <a:spcAft>
                  <a:spcPct val="0"/>
                </a:spcAft>
              </a:pPr>
              <a:endParaRPr lang="en-GB" sz="1600">
                <a:solidFill>
                  <a:srgbClr val="004C78"/>
                </a:solidFill>
              </a:endParaRPr>
            </a:p>
          </p:txBody>
        </p:sp>
      </p:grpSp>
      <p:pic>
        <p:nvPicPr>
          <p:cNvPr id="8" name="Picture 5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4343400"/>
            <a:ext cx="9142413"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8916" name="Rectangle 4"/>
          <p:cNvSpPr>
            <a:spLocks noGrp="1" noChangeArrowheads="1"/>
          </p:cNvSpPr>
          <p:nvPr>
            <p:ph type="subTitle" idx="1"/>
          </p:nvPr>
        </p:nvSpPr>
        <p:spPr>
          <a:xfrm>
            <a:off x="457200" y="3286125"/>
            <a:ext cx="8229600" cy="904875"/>
          </a:xfrm>
        </p:spPr>
        <p:txBody>
          <a:bodyPr anchor="t"/>
          <a:lstStyle>
            <a:lvl1pPr marL="0" indent="0">
              <a:buFont typeface="Wingdings" pitchFamily="2" charset="2"/>
              <a:buNone/>
              <a:defRPr b="1" noProof="1"/>
            </a:lvl1pPr>
          </a:lstStyle>
          <a:p>
            <a:r>
              <a:rPr lang="es-ES" noProof="1"/>
              <a:t>Click to edit Master subtitle style</a:t>
            </a:r>
          </a:p>
        </p:txBody>
      </p:sp>
      <p:sp>
        <p:nvSpPr>
          <p:cNvPr id="38918" name="Rectangle 6"/>
          <p:cNvSpPr>
            <a:spLocks noGrp="1" noChangeArrowheads="1"/>
          </p:cNvSpPr>
          <p:nvPr>
            <p:ph type="ctrTitle"/>
          </p:nvPr>
        </p:nvSpPr>
        <p:spPr>
          <a:xfrm>
            <a:off x="457200" y="1046163"/>
            <a:ext cx="8229600" cy="1849437"/>
          </a:xfrm>
        </p:spPr>
        <p:txBody>
          <a:bodyPr/>
          <a:lstStyle>
            <a:lvl1pPr>
              <a:defRPr sz="4000" b="0" noProof="1"/>
            </a:lvl1pPr>
          </a:lstStyle>
          <a:p>
            <a:r>
              <a:rPr lang="es-ES" noProof="1"/>
              <a:t>Click to edit Master title style</a:t>
            </a:r>
            <a:endParaRPr lang="en-GB"/>
          </a:p>
        </p:txBody>
      </p:sp>
    </p:spTree>
    <p:extLst>
      <p:ext uri="{BB962C8B-B14F-4D97-AF65-F5344CB8AC3E}">
        <p14:creationId xmlns:p14="http://schemas.microsoft.com/office/powerpoint/2010/main" val="97807634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255545215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extLst>
      <p:ext uri="{BB962C8B-B14F-4D97-AF65-F5344CB8AC3E}">
        <p14:creationId xmlns:p14="http://schemas.microsoft.com/office/powerpoint/2010/main" val="13416299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371600"/>
            <a:ext cx="40386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371600"/>
            <a:ext cx="40386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126710466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173510295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Tree>
    <p:extLst>
      <p:ext uri="{BB962C8B-B14F-4D97-AF65-F5344CB8AC3E}">
        <p14:creationId xmlns:p14="http://schemas.microsoft.com/office/powerpoint/2010/main" val="975820445"/>
      </p:ext>
    </p:extLst>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589811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extLst>
      <p:ext uri="{BB962C8B-B14F-4D97-AF65-F5344CB8AC3E}">
        <p14:creationId xmlns:p14="http://schemas.microsoft.com/office/powerpoint/2010/main" val="214803094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extLst>
      <p:ext uri="{BB962C8B-B14F-4D97-AF65-F5344CB8AC3E}">
        <p14:creationId xmlns:p14="http://schemas.microsoft.com/office/powerpoint/2010/main" val="349367948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50894050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2400"/>
            <a:ext cx="2057400" cy="5562600"/>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2400"/>
            <a:ext cx="6019800" cy="55626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102944117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4" name="Picture 54" descr="_SO_GR_kl"/>
          <p:cNvPicPr>
            <a:picLocks noChangeAspect="1" noChangeArrowheads="1"/>
          </p:cNvPicPr>
          <p:nvPr/>
        </p:nvPicPr>
        <p:blipFill>
          <a:blip r:embed="rId2">
            <a:extLst>
              <a:ext uri="{28A0092B-C50C-407E-A947-70E740481C1C}">
                <a14:useLocalDpi xmlns:a14="http://schemas.microsoft.com/office/drawing/2010/main" val="0"/>
              </a:ext>
            </a:extLst>
          </a:blip>
          <a:srcRect r="20227"/>
          <a:stretch>
            <a:fillRect/>
          </a:stretch>
        </p:blipFill>
        <p:spPr bwMode="auto">
          <a:xfrm>
            <a:off x="0" y="6000750"/>
            <a:ext cx="9144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6"/>
          <p:cNvGrpSpPr>
            <a:grpSpLocks/>
          </p:cNvGrpSpPr>
          <p:nvPr/>
        </p:nvGrpSpPr>
        <p:grpSpPr bwMode="auto">
          <a:xfrm>
            <a:off x="-3175" y="1714500"/>
            <a:ext cx="9147175" cy="4283075"/>
            <a:chOff x="0" y="1079"/>
            <a:chExt cx="5760" cy="2698"/>
          </a:xfrm>
        </p:grpSpPr>
        <p:sp>
          <p:nvSpPr>
            <p:cNvPr id="6" name="Line 5"/>
            <p:cNvSpPr>
              <a:spLocks noChangeShapeType="1"/>
            </p:cNvSpPr>
            <p:nvPr/>
          </p:nvSpPr>
          <p:spPr bwMode="auto">
            <a:xfrm>
              <a:off x="0" y="1079"/>
              <a:ext cx="5760" cy="0"/>
            </a:xfrm>
            <a:prstGeom prst="line">
              <a:avLst/>
            </a:prstGeom>
            <a:noFill/>
            <a:ln w="12700">
              <a:solidFill>
                <a:srgbClr val="80BA64"/>
              </a:solidFill>
              <a:round/>
              <a:headEnd/>
              <a:tailEnd/>
            </a:ln>
            <a:effectLst/>
          </p:spPr>
          <p:txBody>
            <a:bodyPr wrap="none" anchor="ctr"/>
            <a:lstStyle/>
            <a:p>
              <a:pPr eaLnBrk="0" fontAlgn="base" hangingPunct="0">
                <a:spcBef>
                  <a:spcPct val="50000"/>
                </a:spcBef>
                <a:spcAft>
                  <a:spcPct val="0"/>
                </a:spcAft>
                <a:defRPr/>
              </a:pPr>
              <a:endParaRPr lang="es-ES" sz="1600">
                <a:solidFill>
                  <a:srgbClr val="004C78"/>
                </a:solidFill>
                <a:ea typeface="ＭＳ Ｐゴシック" pitchFamily="-108" charset="-128"/>
              </a:endParaRPr>
            </a:p>
          </p:txBody>
        </p:sp>
        <p:sp>
          <p:nvSpPr>
            <p:cNvPr id="7" name="Line 45"/>
            <p:cNvSpPr>
              <a:spLocks noChangeShapeType="1"/>
            </p:cNvSpPr>
            <p:nvPr/>
          </p:nvSpPr>
          <p:spPr bwMode="auto">
            <a:xfrm>
              <a:off x="0" y="3777"/>
              <a:ext cx="5760" cy="0"/>
            </a:xfrm>
            <a:prstGeom prst="line">
              <a:avLst/>
            </a:prstGeom>
            <a:noFill/>
            <a:ln w="12700">
              <a:solidFill>
                <a:schemeClr val="tx1"/>
              </a:solidFill>
              <a:round/>
              <a:headEnd/>
              <a:tailEnd/>
            </a:ln>
            <a:effectLst/>
          </p:spPr>
          <p:txBody>
            <a:bodyPr wrap="none" anchor="ctr">
              <a:spAutoFit/>
            </a:bodyPr>
            <a:lstStyle/>
            <a:p>
              <a:pPr eaLnBrk="0" fontAlgn="base" hangingPunct="0">
                <a:spcBef>
                  <a:spcPct val="50000"/>
                </a:spcBef>
                <a:spcAft>
                  <a:spcPct val="0"/>
                </a:spcAft>
                <a:defRPr/>
              </a:pPr>
              <a:endParaRPr lang="es-ES" sz="1600">
                <a:solidFill>
                  <a:srgbClr val="004C78"/>
                </a:solidFill>
                <a:ea typeface="ＭＳ Ｐゴシック" pitchFamily="-108" charset="-128"/>
              </a:endParaRPr>
            </a:p>
          </p:txBody>
        </p:sp>
      </p:grpSp>
      <p:pic>
        <p:nvPicPr>
          <p:cNvPr id="8" name="Picture 5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4343400"/>
            <a:ext cx="9142413"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Rectangle 4"/>
          <p:cNvSpPr>
            <a:spLocks noGrp="1" noChangeArrowheads="1"/>
          </p:cNvSpPr>
          <p:nvPr>
            <p:ph type="subTitle" idx="1"/>
          </p:nvPr>
        </p:nvSpPr>
        <p:spPr>
          <a:xfrm>
            <a:off x="457200" y="3286125"/>
            <a:ext cx="8229600" cy="904875"/>
          </a:xfrm>
        </p:spPr>
        <p:txBody>
          <a:bodyPr anchor="t"/>
          <a:lstStyle>
            <a:lvl1pPr marL="0" indent="0">
              <a:buFont typeface="Wingdings" pitchFamily="2" charset="2"/>
              <a:buNone/>
              <a:defRPr b="1" noProof="1"/>
            </a:lvl1pPr>
          </a:lstStyle>
          <a:p>
            <a:r>
              <a:rPr lang="es-ES" noProof="1"/>
              <a:t>Click to edit Master subtitle style</a:t>
            </a:r>
          </a:p>
        </p:txBody>
      </p:sp>
      <p:sp>
        <p:nvSpPr>
          <p:cNvPr id="38918" name="Rectangle 6"/>
          <p:cNvSpPr>
            <a:spLocks noGrp="1" noChangeArrowheads="1"/>
          </p:cNvSpPr>
          <p:nvPr>
            <p:ph type="ctrTitle"/>
          </p:nvPr>
        </p:nvSpPr>
        <p:spPr>
          <a:xfrm>
            <a:off x="457200" y="1046163"/>
            <a:ext cx="8229600" cy="1849437"/>
          </a:xfrm>
        </p:spPr>
        <p:txBody>
          <a:bodyPr/>
          <a:lstStyle>
            <a:lvl1pPr>
              <a:defRPr sz="4000" b="0" noProof="1"/>
            </a:lvl1pPr>
          </a:lstStyle>
          <a:p>
            <a:r>
              <a:rPr lang="es-ES" noProof="1"/>
              <a:t>Click to edit Master title style</a:t>
            </a:r>
            <a:endParaRPr lang="en-GB"/>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54900" y="6159769"/>
            <a:ext cx="1562100" cy="774431"/>
          </a:xfrm>
          <a:prstGeom prst="rect">
            <a:avLst/>
          </a:prstGeom>
        </p:spPr>
      </p:pic>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3831" r="65861"/>
          <a:stretch/>
        </p:blipFill>
        <p:spPr>
          <a:xfrm>
            <a:off x="4267200" y="6334125"/>
            <a:ext cx="2311400" cy="523875"/>
          </a:xfrm>
          <a:prstGeom prst="rect">
            <a:avLst/>
          </a:prstGeom>
        </p:spPr>
      </p:pic>
    </p:spTree>
    <p:extLst>
      <p:ext uri="{BB962C8B-B14F-4D97-AF65-F5344CB8AC3E}">
        <p14:creationId xmlns:p14="http://schemas.microsoft.com/office/powerpoint/2010/main" val="3580638332"/>
      </p:ext>
    </p:extLst>
  </p:cSld>
  <p:clrMapOvr>
    <a:masterClrMapping/>
  </p:clrMapOv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843213509"/>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extLst>
      <p:ext uri="{BB962C8B-B14F-4D97-AF65-F5344CB8AC3E}">
        <p14:creationId xmlns:p14="http://schemas.microsoft.com/office/powerpoint/2010/main" val="383415026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371600"/>
            <a:ext cx="40386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371600"/>
            <a:ext cx="40386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833629446"/>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1063967447"/>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Tree>
    <p:extLst>
      <p:ext uri="{BB962C8B-B14F-4D97-AF65-F5344CB8AC3E}">
        <p14:creationId xmlns:p14="http://schemas.microsoft.com/office/powerpoint/2010/main" val="2752860015"/>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213393"/>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extLst>
      <p:ext uri="{BB962C8B-B14F-4D97-AF65-F5344CB8AC3E}">
        <p14:creationId xmlns:p14="http://schemas.microsoft.com/office/powerpoint/2010/main" val="475050730"/>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extLst>
      <p:ext uri="{BB962C8B-B14F-4D97-AF65-F5344CB8AC3E}">
        <p14:creationId xmlns:p14="http://schemas.microsoft.com/office/powerpoint/2010/main" val="2510688221"/>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4278229425"/>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2400"/>
            <a:ext cx="2057400" cy="5562600"/>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2400"/>
            <a:ext cx="6019800" cy="55626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3024901514"/>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4" name="Picture 54" descr="_SO_GR_kl"/>
          <p:cNvPicPr>
            <a:picLocks noChangeAspect="1" noChangeArrowheads="1"/>
          </p:cNvPicPr>
          <p:nvPr/>
        </p:nvPicPr>
        <p:blipFill>
          <a:blip r:embed="rId2">
            <a:extLst>
              <a:ext uri="{28A0092B-C50C-407E-A947-70E740481C1C}">
                <a14:useLocalDpi xmlns:a14="http://schemas.microsoft.com/office/drawing/2010/main" val="0"/>
              </a:ext>
            </a:extLst>
          </a:blip>
          <a:srcRect r="20227"/>
          <a:stretch>
            <a:fillRect/>
          </a:stretch>
        </p:blipFill>
        <p:spPr bwMode="auto">
          <a:xfrm>
            <a:off x="0" y="6000750"/>
            <a:ext cx="9144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6"/>
          <p:cNvGrpSpPr>
            <a:grpSpLocks/>
          </p:cNvGrpSpPr>
          <p:nvPr/>
        </p:nvGrpSpPr>
        <p:grpSpPr bwMode="auto">
          <a:xfrm>
            <a:off x="-3175" y="1714500"/>
            <a:ext cx="9147175" cy="4283075"/>
            <a:chOff x="0" y="1079"/>
            <a:chExt cx="5760" cy="2698"/>
          </a:xfrm>
        </p:grpSpPr>
        <p:sp>
          <p:nvSpPr>
            <p:cNvPr id="6" name="Line 5"/>
            <p:cNvSpPr>
              <a:spLocks noChangeShapeType="1"/>
            </p:cNvSpPr>
            <p:nvPr/>
          </p:nvSpPr>
          <p:spPr bwMode="auto">
            <a:xfrm>
              <a:off x="0" y="1079"/>
              <a:ext cx="5760" cy="0"/>
            </a:xfrm>
            <a:prstGeom prst="line">
              <a:avLst/>
            </a:prstGeom>
            <a:noFill/>
            <a:ln w="12700">
              <a:solidFill>
                <a:srgbClr val="80BA64"/>
              </a:solidFill>
              <a:round/>
              <a:headEnd/>
              <a:tailEnd/>
            </a:ln>
            <a:effectLst/>
          </p:spPr>
          <p:txBody>
            <a:bodyPr wrap="none" anchor="ctr"/>
            <a:lstStyle/>
            <a:p>
              <a:pPr eaLnBrk="0" fontAlgn="base" hangingPunct="0">
                <a:spcBef>
                  <a:spcPct val="50000"/>
                </a:spcBef>
                <a:spcAft>
                  <a:spcPct val="0"/>
                </a:spcAft>
                <a:defRPr/>
              </a:pPr>
              <a:endParaRPr lang="es-ES" sz="1600">
                <a:solidFill>
                  <a:srgbClr val="004C78"/>
                </a:solidFill>
                <a:ea typeface="ＭＳ Ｐゴシック" pitchFamily="-108" charset="-128"/>
              </a:endParaRPr>
            </a:p>
          </p:txBody>
        </p:sp>
        <p:sp>
          <p:nvSpPr>
            <p:cNvPr id="7" name="Line 45"/>
            <p:cNvSpPr>
              <a:spLocks noChangeShapeType="1"/>
            </p:cNvSpPr>
            <p:nvPr/>
          </p:nvSpPr>
          <p:spPr bwMode="auto">
            <a:xfrm>
              <a:off x="0" y="3777"/>
              <a:ext cx="5760" cy="0"/>
            </a:xfrm>
            <a:prstGeom prst="line">
              <a:avLst/>
            </a:prstGeom>
            <a:noFill/>
            <a:ln w="12700">
              <a:solidFill>
                <a:schemeClr val="tx1"/>
              </a:solidFill>
              <a:round/>
              <a:headEnd/>
              <a:tailEnd/>
            </a:ln>
            <a:effectLst/>
          </p:spPr>
          <p:txBody>
            <a:bodyPr wrap="none" anchor="ctr">
              <a:spAutoFit/>
            </a:bodyPr>
            <a:lstStyle/>
            <a:p>
              <a:pPr eaLnBrk="0" fontAlgn="base" hangingPunct="0">
                <a:spcBef>
                  <a:spcPct val="50000"/>
                </a:spcBef>
                <a:spcAft>
                  <a:spcPct val="0"/>
                </a:spcAft>
                <a:defRPr/>
              </a:pPr>
              <a:endParaRPr lang="es-ES" sz="1600">
                <a:solidFill>
                  <a:srgbClr val="004C78"/>
                </a:solidFill>
                <a:ea typeface="ＭＳ Ｐゴシック" pitchFamily="-108" charset="-128"/>
              </a:endParaRPr>
            </a:p>
          </p:txBody>
        </p:sp>
      </p:grpSp>
      <p:pic>
        <p:nvPicPr>
          <p:cNvPr id="8" name="Picture 58"/>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25169" r="25812"/>
          <a:stretch/>
        </p:blipFill>
        <p:spPr bwMode="auto">
          <a:xfrm>
            <a:off x="2286000" y="4229100"/>
            <a:ext cx="4483101"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Rectangle 4"/>
          <p:cNvSpPr>
            <a:spLocks noGrp="1" noChangeArrowheads="1"/>
          </p:cNvSpPr>
          <p:nvPr>
            <p:ph type="subTitle" idx="1"/>
          </p:nvPr>
        </p:nvSpPr>
        <p:spPr>
          <a:xfrm>
            <a:off x="457200" y="3286125"/>
            <a:ext cx="8229600" cy="904875"/>
          </a:xfrm>
        </p:spPr>
        <p:txBody>
          <a:bodyPr anchor="t"/>
          <a:lstStyle>
            <a:lvl1pPr marL="0" indent="0">
              <a:buFont typeface="Wingdings" pitchFamily="2" charset="2"/>
              <a:buNone/>
              <a:defRPr b="1" noProof="1"/>
            </a:lvl1pPr>
          </a:lstStyle>
          <a:p>
            <a:r>
              <a:rPr lang="es-ES" noProof="1"/>
              <a:t>Click to edit Master subtitle style</a:t>
            </a:r>
          </a:p>
        </p:txBody>
      </p:sp>
      <p:sp>
        <p:nvSpPr>
          <p:cNvPr id="38918" name="Rectangle 6"/>
          <p:cNvSpPr>
            <a:spLocks noGrp="1" noChangeArrowheads="1"/>
          </p:cNvSpPr>
          <p:nvPr>
            <p:ph type="ctrTitle"/>
          </p:nvPr>
        </p:nvSpPr>
        <p:spPr>
          <a:xfrm>
            <a:off x="457200" y="1046163"/>
            <a:ext cx="8229600" cy="1849437"/>
          </a:xfrm>
        </p:spPr>
        <p:txBody>
          <a:bodyPr/>
          <a:lstStyle>
            <a:lvl1pPr>
              <a:defRPr sz="4000" b="0" noProof="1"/>
            </a:lvl1pPr>
          </a:lstStyle>
          <a:p>
            <a:r>
              <a:rPr lang="es-ES" noProof="1"/>
              <a:t>Click to edit Master title style</a:t>
            </a:r>
            <a:endParaRPr lang="en-GB" dirty="0"/>
          </a:p>
        </p:txBody>
      </p:sp>
      <p:pic>
        <p:nvPicPr>
          <p:cNvPr id="1027"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769101" y="4229100"/>
            <a:ext cx="2286000" cy="1718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userDrawn="1"/>
        </p:nvPicPr>
        <p:blipFill rotWithShape="1">
          <a:blip r:embed="rId5" cstate="print">
            <a:extLst>
              <a:ext uri="{28A0092B-C50C-407E-A947-70E740481C1C}">
                <a14:useLocalDpi xmlns:a14="http://schemas.microsoft.com/office/drawing/2010/main" val="0"/>
              </a:ext>
            </a:extLst>
          </a:blip>
          <a:srcRect l="4806" r="5512"/>
          <a:stretch/>
        </p:blipFill>
        <p:spPr bwMode="auto">
          <a:xfrm>
            <a:off x="228600" y="4247367"/>
            <a:ext cx="2273300" cy="1715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454900" y="6159769"/>
            <a:ext cx="1562100" cy="774431"/>
          </a:xfrm>
          <a:prstGeom prst="rect">
            <a:avLst/>
          </a:prstGeom>
        </p:spPr>
      </p:pic>
      <p:pic>
        <p:nvPicPr>
          <p:cNvPr id="15" name="Picture 14"/>
          <p:cNvPicPr>
            <a:picLocks noChangeAspect="1"/>
          </p:cNvPicPr>
          <p:nvPr userDrawn="1"/>
        </p:nvPicPr>
        <p:blipFill rotWithShape="1">
          <a:blip r:embed="rId7">
            <a:extLst>
              <a:ext uri="{28A0092B-C50C-407E-A947-70E740481C1C}">
                <a14:useLocalDpi xmlns:a14="http://schemas.microsoft.com/office/drawing/2010/main" val="0"/>
              </a:ext>
            </a:extLst>
          </a:blip>
          <a:srcRect l="3831" r="65861"/>
          <a:stretch/>
        </p:blipFill>
        <p:spPr>
          <a:xfrm>
            <a:off x="4267200" y="6334125"/>
            <a:ext cx="2311400" cy="523875"/>
          </a:xfrm>
          <a:prstGeom prst="rect">
            <a:avLst/>
          </a:prstGeom>
        </p:spPr>
      </p:pic>
    </p:spTree>
    <p:extLst>
      <p:ext uri="{BB962C8B-B14F-4D97-AF65-F5344CB8AC3E}">
        <p14:creationId xmlns:p14="http://schemas.microsoft.com/office/powerpoint/2010/main" val="1560416180"/>
      </p:ext>
    </p:extLst>
  </p:cSld>
  <p:clrMapOvr>
    <a:masterClrMapping/>
  </p:clrMapOvr>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2192190319"/>
      </p:ext>
    </p:extLst>
  </p:cSld>
  <p:clrMapOvr>
    <a:masterClrMapping/>
  </p:clrMapOvr>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sz="3000"/>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1042478956"/>
      </p:ext>
    </p:extLst>
  </p:cSld>
  <p:clrMapOvr>
    <a:masterClrMapping/>
  </p:clrMapOvr>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extLst>
      <p:ext uri="{BB962C8B-B14F-4D97-AF65-F5344CB8AC3E}">
        <p14:creationId xmlns:p14="http://schemas.microsoft.com/office/powerpoint/2010/main" val="3021963683"/>
      </p:ext>
    </p:extLst>
  </p:cSld>
  <p:clrMapOvr>
    <a:masterClrMapping/>
  </p:clrMapOvr>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371600"/>
            <a:ext cx="40386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371600"/>
            <a:ext cx="40386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3697507030"/>
      </p:ext>
    </p:extLst>
  </p:cSld>
  <p:clrMapOvr>
    <a:masterClrMapping/>
  </p:clrMapOvr>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Tree>
    <p:extLst>
      <p:ext uri="{BB962C8B-B14F-4D97-AF65-F5344CB8AC3E}">
        <p14:creationId xmlns:p14="http://schemas.microsoft.com/office/powerpoint/2010/main" val="432134487"/>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5210644"/>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extLst>
      <p:ext uri="{BB962C8B-B14F-4D97-AF65-F5344CB8AC3E}">
        <p14:creationId xmlns:p14="http://schemas.microsoft.com/office/powerpoint/2010/main" val="3076620695"/>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extLst>
      <p:ext uri="{BB962C8B-B14F-4D97-AF65-F5344CB8AC3E}">
        <p14:creationId xmlns:p14="http://schemas.microsoft.com/office/powerpoint/2010/main" val="67590490"/>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3817827376"/>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2400"/>
            <a:ext cx="2057400" cy="5562600"/>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2400"/>
            <a:ext cx="6019800" cy="55626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420672071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4.jp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457200" y="1371600"/>
            <a:ext cx="82296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GB" noProof="1" smtClean="0"/>
              <a:t>click to edit Master text styles</a:t>
            </a:r>
          </a:p>
          <a:p>
            <a:pPr lvl="1"/>
            <a:r>
              <a:rPr lang="en-GB" noProof="1" smtClean="0"/>
              <a:t>second level</a:t>
            </a:r>
          </a:p>
          <a:p>
            <a:pPr lvl="2"/>
            <a:r>
              <a:rPr lang="en-GB" noProof="1" smtClean="0"/>
              <a:t>third level</a:t>
            </a:r>
          </a:p>
          <a:p>
            <a:pPr lvl="3"/>
            <a:r>
              <a:rPr lang="en-GB" noProof="1" smtClean="0"/>
              <a:t>fourth level</a:t>
            </a:r>
          </a:p>
        </p:txBody>
      </p:sp>
      <p:sp>
        <p:nvSpPr>
          <p:cNvPr id="1027" name="Rectangle 4"/>
          <p:cNvSpPr>
            <a:spLocks noGrp="1" noChangeArrowheads="1"/>
          </p:cNvSpPr>
          <p:nvPr>
            <p:ph type="title"/>
          </p:nvPr>
        </p:nvSpPr>
        <p:spPr bwMode="auto">
          <a:xfrm>
            <a:off x="457200" y="152400"/>
            <a:ext cx="8229600"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noProof="1" smtClean="0"/>
              <a:t>Click to edit Master title style</a:t>
            </a:r>
          </a:p>
        </p:txBody>
      </p:sp>
      <p:grpSp>
        <p:nvGrpSpPr>
          <p:cNvPr id="1028" name="Group 48"/>
          <p:cNvGrpSpPr>
            <a:grpSpLocks/>
          </p:cNvGrpSpPr>
          <p:nvPr/>
        </p:nvGrpSpPr>
        <p:grpSpPr bwMode="auto">
          <a:xfrm>
            <a:off x="0" y="855663"/>
            <a:ext cx="9144000" cy="6000750"/>
            <a:chOff x="0" y="539"/>
            <a:chExt cx="5760" cy="3780"/>
          </a:xfrm>
        </p:grpSpPr>
        <p:pic>
          <p:nvPicPr>
            <p:cNvPr id="1029" name="Picture 47" descr="_SO_GR_kl"/>
            <p:cNvPicPr>
              <a:picLocks noChangeAspect="1" noChangeArrowheads="1"/>
            </p:cNvPicPr>
            <p:nvPr/>
          </p:nvPicPr>
          <p:blipFill>
            <a:blip r:embed="rId13">
              <a:extLst>
                <a:ext uri="{28A0092B-C50C-407E-A947-70E740481C1C}">
                  <a14:useLocalDpi xmlns:a14="http://schemas.microsoft.com/office/drawing/2010/main" val="0"/>
                </a:ext>
              </a:extLst>
            </a:blip>
            <a:srcRect r="20227"/>
            <a:stretch>
              <a:fillRect/>
            </a:stretch>
          </p:blipFill>
          <p:spPr bwMode="auto">
            <a:xfrm>
              <a:off x="0" y="3779"/>
              <a:ext cx="57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0" name="Group 44"/>
            <p:cNvGrpSpPr>
              <a:grpSpLocks/>
            </p:cNvGrpSpPr>
            <p:nvPr/>
          </p:nvGrpSpPr>
          <p:grpSpPr bwMode="auto">
            <a:xfrm>
              <a:off x="0" y="539"/>
              <a:ext cx="5760" cy="3240"/>
              <a:chOff x="0" y="539"/>
              <a:chExt cx="5760" cy="3240"/>
            </a:xfrm>
          </p:grpSpPr>
          <p:sp>
            <p:nvSpPr>
              <p:cNvPr id="1031" name="Line 39"/>
              <p:cNvSpPr>
                <a:spLocks noChangeShapeType="1"/>
              </p:cNvSpPr>
              <p:nvPr/>
            </p:nvSpPr>
            <p:spPr bwMode="auto">
              <a:xfrm>
                <a:off x="0" y="539"/>
                <a:ext cx="5760"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1600">
                  <a:solidFill>
                    <a:srgbClr val="004C78"/>
                  </a:solidFill>
                </a:endParaRPr>
              </a:p>
            </p:txBody>
          </p:sp>
          <p:sp>
            <p:nvSpPr>
              <p:cNvPr id="1032" name="Line 42"/>
              <p:cNvSpPr>
                <a:spLocks noChangeShapeType="1"/>
              </p:cNvSpPr>
              <p:nvPr/>
            </p:nvSpPr>
            <p:spPr bwMode="auto">
              <a:xfrm>
                <a:off x="0" y="3779"/>
                <a:ext cx="5760"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wrap="none" anchor="ctr">
                <a:spAutoFit/>
              </a:bodyPr>
              <a:lstStyle/>
              <a:p>
                <a:pPr fontAlgn="base">
                  <a:spcBef>
                    <a:spcPct val="0"/>
                  </a:spcBef>
                  <a:spcAft>
                    <a:spcPct val="0"/>
                  </a:spcAft>
                </a:pPr>
                <a:endParaRPr lang="en-GB" sz="1600">
                  <a:solidFill>
                    <a:srgbClr val="004C78"/>
                  </a:solidFill>
                </a:endParaRPr>
              </a:p>
            </p:txBody>
          </p:sp>
        </p:grpSp>
      </p:grpSp>
    </p:spTree>
    <p:extLst>
      <p:ext uri="{BB962C8B-B14F-4D97-AF65-F5344CB8AC3E}">
        <p14:creationId xmlns:p14="http://schemas.microsoft.com/office/powerpoint/2010/main" val="18950258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ctr" rtl="0" eaLnBrk="0" fontAlgn="base" hangingPunct="0">
        <a:lnSpc>
          <a:spcPct val="120000"/>
        </a:lnSpc>
        <a:spcBef>
          <a:spcPct val="0"/>
        </a:spcBef>
        <a:spcAft>
          <a:spcPct val="0"/>
        </a:spcAft>
        <a:defRPr sz="2800" b="1">
          <a:solidFill>
            <a:schemeClr val="tx1"/>
          </a:solidFill>
          <a:latin typeface="+mj-lt"/>
          <a:ea typeface="+mj-ea"/>
          <a:cs typeface="+mj-cs"/>
        </a:defRPr>
      </a:lvl1pPr>
      <a:lvl2pPr algn="ctr" rtl="0" eaLnBrk="0" fontAlgn="base" hangingPunct="0">
        <a:lnSpc>
          <a:spcPct val="120000"/>
        </a:lnSpc>
        <a:spcBef>
          <a:spcPct val="0"/>
        </a:spcBef>
        <a:spcAft>
          <a:spcPct val="0"/>
        </a:spcAft>
        <a:defRPr sz="2800" b="1">
          <a:solidFill>
            <a:schemeClr val="tx1"/>
          </a:solidFill>
          <a:latin typeface="News Gothic" pitchFamily="34" charset="0"/>
        </a:defRPr>
      </a:lvl2pPr>
      <a:lvl3pPr algn="ctr" rtl="0" eaLnBrk="0" fontAlgn="base" hangingPunct="0">
        <a:lnSpc>
          <a:spcPct val="120000"/>
        </a:lnSpc>
        <a:spcBef>
          <a:spcPct val="0"/>
        </a:spcBef>
        <a:spcAft>
          <a:spcPct val="0"/>
        </a:spcAft>
        <a:defRPr sz="2800" b="1">
          <a:solidFill>
            <a:schemeClr val="tx1"/>
          </a:solidFill>
          <a:latin typeface="News Gothic" pitchFamily="34" charset="0"/>
        </a:defRPr>
      </a:lvl3pPr>
      <a:lvl4pPr algn="ctr" rtl="0" eaLnBrk="0" fontAlgn="base" hangingPunct="0">
        <a:lnSpc>
          <a:spcPct val="120000"/>
        </a:lnSpc>
        <a:spcBef>
          <a:spcPct val="0"/>
        </a:spcBef>
        <a:spcAft>
          <a:spcPct val="0"/>
        </a:spcAft>
        <a:defRPr sz="2800" b="1">
          <a:solidFill>
            <a:schemeClr val="tx1"/>
          </a:solidFill>
          <a:latin typeface="News Gothic" pitchFamily="34" charset="0"/>
        </a:defRPr>
      </a:lvl4pPr>
      <a:lvl5pPr algn="ctr" rtl="0" eaLnBrk="0" fontAlgn="base" hangingPunct="0">
        <a:lnSpc>
          <a:spcPct val="120000"/>
        </a:lnSpc>
        <a:spcBef>
          <a:spcPct val="0"/>
        </a:spcBef>
        <a:spcAft>
          <a:spcPct val="0"/>
        </a:spcAft>
        <a:defRPr sz="2800" b="1">
          <a:solidFill>
            <a:schemeClr val="tx1"/>
          </a:solidFill>
          <a:latin typeface="News Gothic" pitchFamily="34" charset="0"/>
        </a:defRPr>
      </a:lvl5pPr>
      <a:lvl6pPr marL="457200" algn="ctr" rtl="0" eaLnBrk="0" fontAlgn="base" hangingPunct="0">
        <a:lnSpc>
          <a:spcPct val="120000"/>
        </a:lnSpc>
        <a:spcBef>
          <a:spcPct val="0"/>
        </a:spcBef>
        <a:spcAft>
          <a:spcPct val="0"/>
        </a:spcAft>
        <a:defRPr sz="2800" b="1">
          <a:solidFill>
            <a:schemeClr val="tx1"/>
          </a:solidFill>
          <a:latin typeface="News Gothic" pitchFamily="34" charset="0"/>
        </a:defRPr>
      </a:lvl6pPr>
      <a:lvl7pPr marL="914400" algn="ctr" rtl="0" eaLnBrk="0" fontAlgn="base" hangingPunct="0">
        <a:lnSpc>
          <a:spcPct val="120000"/>
        </a:lnSpc>
        <a:spcBef>
          <a:spcPct val="0"/>
        </a:spcBef>
        <a:spcAft>
          <a:spcPct val="0"/>
        </a:spcAft>
        <a:defRPr sz="2800" b="1">
          <a:solidFill>
            <a:schemeClr val="tx1"/>
          </a:solidFill>
          <a:latin typeface="News Gothic" pitchFamily="34" charset="0"/>
        </a:defRPr>
      </a:lvl7pPr>
      <a:lvl8pPr marL="1371600" algn="ctr" rtl="0" eaLnBrk="0" fontAlgn="base" hangingPunct="0">
        <a:lnSpc>
          <a:spcPct val="120000"/>
        </a:lnSpc>
        <a:spcBef>
          <a:spcPct val="0"/>
        </a:spcBef>
        <a:spcAft>
          <a:spcPct val="0"/>
        </a:spcAft>
        <a:defRPr sz="2800" b="1">
          <a:solidFill>
            <a:schemeClr val="tx1"/>
          </a:solidFill>
          <a:latin typeface="News Gothic" pitchFamily="34" charset="0"/>
        </a:defRPr>
      </a:lvl8pPr>
      <a:lvl9pPr marL="1828800" algn="ctr" rtl="0" eaLnBrk="0" fontAlgn="base" hangingPunct="0">
        <a:lnSpc>
          <a:spcPct val="120000"/>
        </a:lnSpc>
        <a:spcBef>
          <a:spcPct val="0"/>
        </a:spcBef>
        <a:spcAft>
          <a:spcPct val="0"/>
        </a:spcAft>
        <a:defRPr sz="2800" b="1">
          <a:solidFill>
            <a:schemeClr val="tx1"/>
          </a:solidFill>
          <a:latin typeface="News Gothic" pitchFamily="34" charset="0"/>
        </a:defRPr>
      </a:lvl9pPr>
    </p:titleStyle>
    <p:bodyStyle>
      <a:lvl1pPr marL="342900" indent="-342900" algn="l" rtl="0" eaLnBrk="0" fontAlgn="base" hangingPunct="0">
        <a:spcBef>
          <a:spcPct val="0"/>
        </a:spcBef>
        <a:spcAft>
          <a:spcPct val="20000"/>
        </a:spcAft>
        <a:buClr>
          <a:schemeClr val="hlink"/>
        </a:buClr>
        <a:buSzPct val="75000"/>
        <a:buFont typeface="Wingdings" pitchFamily="2" charset="2"/>
        <a:buChar char="n"/>
        <a:defRPr sz="2800">
          <a:solidFill>
            <a:srgbClr val="54853B"/>
          </a:solidFill>
          <a:latin typeface="+mn-lt"/>
          <a:ea typeface="+mn-ea"/>
          <a:cs typeface="+mn-cs"/>
        </a:defRPr>
      </a:lvl1pPr>
      <a:lvl2pPr marL="742950" indent="-285750" algn="l" rtl="0" eaLnBrk="0" fontAlgn="base" hangingPunct="0">
        <a:spcBef>
          <a:spcPct val="0"/>
        </a:spcBef>
        <a:spcAft>
          <a:spcPct val="20000"/>
        </a:spcAft>
        <a:buClr>
          <a:srgbClr val="80BA64"/>
        </a:buClr>
        <a:buSzPct val="75000"/>
        <a:buFont typeface="Wingdings" pitchFamily="2" charset="2"/>
        <a:buChar char="l"/>
        <a:defRPr sz="2400">
          <a:solidFill>
            <a:srgbClr val="54853B"/>
          </a:solidFill>
          <a:latin typeface="+mn-lt"/>
        </a:defRPr>
      </a:lvl2pPr>
      <a:lvl3pPr marL="1143000" indent="-228600" algn="l" rtl="0" eaLnBrk="0" fontAlgn="base" hangingPunct="0">
        <a:spcBef>
          <a:spcPct val="0"/>
        </a:spcBef>
        <a:spcAft>
          <a:spcPct val="20000"/>
        </a:spcAft>
        <a:buChar char="•"/>
        <a:defRPr>
          <a:solidFill>
            <a:srgbClr val="54853B"/>
          </a:solidFill>
          <a:latin typeface="+mn-lt"/>
        </a:defRPr>
      </a:lvl3pPr>
      <a:lvl4pPr marL="1600200" indent="-228600" algn="l" rtl="0" eaLnBrk="0" fontAlgn="base" hangingPunct="0">
        <a:spcBef>
          <a:spcPct val="0"/>
        </a:spcBef>
        <a:spcAft>
          <a:spcPct val="20000"/>
        </a:spcAft>
        <a:buChar char="–"/>
        <a:defRPr>
          <a:solidFill>
            <a:srgbClr val="54853B"/>
          </a:solidFill>
          <a:latin typeface="+mn-lt"/>
        </a:defRPr>
      </a:lvl4pPr>
      <a:lvl5pPr marL="2057400" indent="-228600" algn="l" rtl="0" eaLnBrk="0" fontAlgn="base" hangingPunct="0">
        <a:spcBef>
          <a:spcPct val="20000"/>
        </a:spcBef>
        <a:spcAft>
          <a:spcPct val="0"/>
        </a:spcAft>
        <a:buChar char="»"/>
        <a:defRPr sz="2000" b="1">
          <a:solidFill>
            <a:schemeClr val="tx1"/>
          </a:solidFill>
          <a:latin typeface="+mn-lt"/>
        </a:defRPr>
      </a:lvl5pPr>
      <a:lvl6pPr marL="2514600" indent="-228600" algn="l" rtl="0" eaLnBrk="0" fontAlgn="base" hangingPunct="0">
        <a:spcBef>
          <a:spcPct val="20000"/>
        </a:spcBef>
        <a:spcAft>
          <a:spcPct val="0"/>
        </a:spcAft>
        <a:buChar char="»"/>
        <a:defRPr sz="2000" b="1">
          <a:solidFill>
            <a:schemeClr val="tx1"/>
          </a:solidFill>
          <a:latin typeface="+mn-lt"/>
        </a:defRPr>
      </a:lvl6pPr>
      <a:lvl7pPr marL="2971800" indent="-228600" algn="l" rtl="0" eaLnBrk="0" fontAlgn="base" hangingPunct="0">
        <a:spcBef>
          <a:spcPct val="20000"/>
        </a:spcBef>
        <a:spcAft>
          <a:spcPct val="0"/>
        </a:spcAft>
        <a:buChar char="»"/>
        <a:defRPr sz="2000" b="1">
          <a:solidFill>
            <a:schemeClr val="tx1"/>
          </a:solidFill>
          <a:latin typeface="+mn-lt"/>
        </a:defRPr>
      </a:lvl7pPr>
      <a:lvl8pPr marL="3429000" indent="-228600" algn="l" rtl="0" eaLnBrk="0" fontAlgn="base" hangingPunct="0">
        <a:spcBef>
          <a:spcPct val="20000"/>
        </a:spcBef>
        <a:spcAft>
          <a:spcPct val="0"/>
        </a:spcAft>
        <a:buChar char="»"/>
        <a:defRPr sz="2000" b="1">
          <a:solidFill>
            <a:schemeClr val="tx1"/>
          </a:solidFill>
          <a:latin typeface="+mn-lt"/>
        </a:defRPr>
      </a:lvl8pPr>
      <a:lvl9pPr marL="3886200" indent="-228600" algn="l" rtl="0" eaLnBrk="0" fontAlgn="base" hangingPunct="0">
        <a:spcBef>
          <a:spcPct val="20000"/>
        </a:spcBef>
        <a:spcAft>
          <a:spcPct val="0"/>
        </a:spcAft>
        <a:buChar char="»"/>
        <a:defRPr sz="2000" b="1">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457200" y="1371600"/>
            <a:ext cx="82296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p:txBody>
      </p:sp>
      <p:sp>
        <p:nvSpPr>
          <p:cNvPr id="1027" name="Rectangle 4"/>
          <p:cNvSpPr>
            <a:spLocks noGrp="1" noChangeArrowheads="1"/>
          </p:cNvSpPr>
          <p:nvPr>
            <p:ph type="title"/>
          </p:nvPr>
        </p:nvSpPr>
        <p:spPr bwMode="auto">
          <a:xfrm>
            <a:off x="457200" y="152400"/>
            <a:ext cx="8229600"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noProof="1" smtClean="0"/>
              <a:t>Click to edit Master title style</a:t>
            </a:r>
          </a:p>
        </p:txBody>
      </p:sp>
      <p:grpSp>
        <p:nvGrpSpPr>
          <p:cNvPr id="1028" name="Group 48"/>
          <p:cNvGrpSpPr>
            <a:grpSpLocks/>
          </p:cNvGrpSpPr>
          <p:nvPr/>
        </p:nvGrpSpPr>
        <p:grpSpPr bwMode="auto">
          <a:xfrm>
            <a:off x="0" y="855663"/>
            <a:ext cx="9144000" cy="6000750"/>
            <a:chOff x="0" y="539"/>
            <a:chExt cx="5760" cy="3780"/>
          </a:xfrm>
        </p:grpSpPr>
        <p:pic>
          <p:nvPicPr>
            <p:cNvPr id="1029" name="Picture 47" descr="_SO_GR_kl"/>
            <p:cNvPicPr>
              <a:picLocks noChangeAspect="1" noChangeArrowheads="1"/>
            </p:cNvPicPr>
            <p:nvPr/>
          </p:nvPicPr>
          <p:blipFill>
            <a:blip r:embed="rId13">
              <a:extLst>
                <a:ext uri="{28A0092B-C50C-407E-A947-70E740481C1C}">
                  <a14:useLocalDpi xmlns:a14="http://schemas.microsoft.com/office/drawing/2010/main" val="0"/>
                </a:ext>
              </a:extLst>
            </a:blip>
            <a:srcRect r="20227"/>
            <a:stretch>
              <a:fillRect/>
            </a:stretch>
          </p:blipFill>
          <p:spPr bwMode="auto">
            <a:xfrm>
              <a:off x="0" y="3779"/>
              <a:ext cx="57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0" name="Group 44"/>
            <p:cNvGrpSpPr>
              <a:grpSpLocks/>
            </p:cNvGrpSpPr>
            <p:nvPr/>
          </p:nvGrpSpPr>
          <p:grpSpPr bwMode="auto">
            <a:xfrm>
              <a:off x="0" y="539"/>
              <a:ext cx="5760" cy="3240"/>
              <a:chOff x="0" y="539"/>
              <a:chExt cx="5760" cy="3240"/>
            </a:xfrm>
          </p:grpSpPr>
          <p:sp>
            <p:nvSpPr>
              <p:cNvPr id="29735" name="Line 39"/>
              <p:cNvSpPr>
                <a:spLocks noChangeShapeType="1"/>
              </p:cNvSpPr>
              <p:nvPr/>
            </p:nvSpPr>
            <p:spPr bwMode="auto">
              <a:xfrm>
                <a:off x="0" y="539"/>
                <a:ext cx="5760" cy="0"/>
              </a:xfrm>
              <a:prstGeom prst="line">
                <a:avLst/>
              </a:prstGeom>
              <a:noFill/>
              <a:ln w="12700">
                <a:solidFill>
                  <a:schemeClr val="bg1"/>
                </a:solidFill>
                <a:round/>
                <a:headEnd/>
                <a:tailEnd/>
              </a:ln>
              <a:effectLst/>
            </p:spPr>
            <p:txBody>
              <a:bodyPr wrap="none" anchor="ctr"/>
              <a:lstStyle/>
              <a:p>
                <a:pPr eaLnBrk="0" fontAlgn="base" hangingPunct="0">
                  <a:spcBef>
                    <a:spcPct val="50000"/>
                  </a:spcBef>
                  <a:spcAft>
                    <a:spcPct val="0"/>
                  </a:spcAft>
                  <a:defRPr/>
                </a:pPr>
                <a:endParaRPr lang="es-ES" sz="1600">
                  <a:solidFill>
                    <a:srgbClr val="004C78"/>
                  </a:solidFill>
                  <a:ea typeface="ＭＳ Ｐゴシック" pitchFamily="-108" charset="-128"/>
                </a:endParaRPr>
              </a:p>
            </p:txBody>
          </p:sp>
          <p:sp>
            <p:nvSpPr>
              <p:cNvPr id="29738" name="Line 42"/>
              <p:cNvSpPr>
                <a:spLocks noChangeShapeType="1"/>
              </p:cNvSpPr>
              <p:nvPr/>
            </p:nvSpPr>
            <p:spPr bwMode="auto">
              <a:xfrm>
                <a:off x="0" y="3779"/>
                <a:ext cx="5760" cy="0"/>
              </a:xfrm>
              <a:prstGeom prst="line">
                <a:avLst/>
              </a:prstGeom>
              <a:noFill/>
              <a:ln w="12700">
                <a:solidFill>
                  <a:schemeClr val="bg1"/>
                </a:solidFill>
                <a:round/>
                <a:headEnd/>
                <a:tailEnd/>
              </a:ln>
              <a:effectLst/>
            </p:spPr>
            <p:txBody>
              <a:bodyPr wrap="none" anchor="ctr">
                <a:spAutoFit/>
              </a:bodyPr>
              <a:lstStyle/>
              <a:p>
                <a:pPr eaLnBrk="0" fontAlgn="base" hangingPunct="0">
                  <a:spcBef>
                    <a:spcPct val="50000"/>
                  </a:spcBef>
                  <a:spcAft>
                    <a:spcPct val="0"/>
                  </a:spcAft>
                  <a:defRPr/>
                </a:pPr>
                <a:endParaRPr lang="es-ES" sz="1600">
                  <a:solidFill>
                    <a:srgbClr val="004C78"/>
                  </a:solidFill>
                  <a:ea typeface="ＭＳ Ｐゴシック" pitchFamily="-108" charset="-128"/>
                </a:endParaRPr>
              </a:p>
            </p:txBody>
          </p:sp>
        </p:grpSp>
      </p:grpSp>
    </p:spTree>
    <p:extLst>
      <p:ext uri="{BB962C8B-B14F-4D97-AF65-F5344CB8AC3E}">
        <p14:creationId xmlns:p14="http://schemas.microsoft.com/office/powerpoint/2010/main" val="34822554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xStyles>
    <p:titleStyle>
      <a:lvl1pPr algn="ctr" rtl="0" eaLnBrk="0" fontAlgn="base" hangingPunct="0">
        <a:lnSpc>
          <a:spcPct val="120000"/>
        </a:lnSpc>
        <a:spcBef>
          <a:spcPct val="0"/>
        </a:spcBef>
        <a:spcAft>
          <a:spcPct val="0"/>
        </a:spcAft>
        <a:defRPr sz="2800" b="1">
          <a:solidFill>
            <a:schemeClr val="tx1"/>
          </a:solidFill>
          <a:latin typeface="+mj-lt"/>
          <a:ea typeface="ＭＳ Ｐゴシック" pitchFamily="-108" charset="-128"/>
          <a:cs typeface="+mj-cs"/>
        </a:defRPr>
      </a:lvl1pPr>
      <a:lvl2pPr algn="ctr" rtl="0" eaLnBrk="0" fontAlgn="base" hangingPunct="0">
        <a:lnSpc>
          <a:spcPct val="120000"/>
        </a:lnSpc>
        <a:spcBef>
          <a:spcPct val="0"/>
        </a:spcBef>
        <a:spcAft>
          <a:spcPct val="0"/>
        </a:spcAft>
        <a:defRPr sz="2800" b="1">
          <a:solidFill>
            <a:schemeClr val="tx1"/>
          </a:solidFill>
          <a:latin typeface="News Gothic" pitchFamily="34" charset="0"/>
          <a:ea typeface="ＭＳ Ｐゴシック" pitchFamily="-108" charset="-128"/>
        </a:defRPr>
      </a:lvl2pPr>
      <a:lvl3pPr algn="ctr" rtl="0" eaLnBrk="0" fontAlgn="base" hangingPunct="0">
        <a:lnSpc>
          <a:spcPct val="120000"/>
        </a:lnSpc>
        <a:spcBef>
          <a:spcPct val="0"/>
        </a:spcBef>
        <a:spcAft>
          <a:spcPct val="0"/>
        </a:spcAft>
        <a:defRPr sz="2800" b="1">
          <a:solidFill>
            <a:schemeClr val="tx1"/>
          </a:solidFill>
          <a:latin typeface="News Gothic" pitchFamily="34" charset="0"/>
          <a:ea typeface="ＭＳ Ｐゴシック" pitchFamily="-108" charset="-128"/>
        </a:defRPr>
      </a:lvl3pPr>
      <a:lvl4pPr algn="ctr" rtl="0" eaLnBrk="0" fontAlgn="base" hangingPunct="0">
        <a:lnSpc>
          <a:spcPct val="120000"/>
        </a:lnSpc>
        <a:spcBef>
          <a:spcPct val="0"/>
        </a:spcBef>
        <a:spcAft>
          <a:spcPct val="0"/>
        </a:spcAft>
        <a:defRPr sz="2800" b="1">
          <a:solidFill>
            <a:schemeClr val="tx1"/>
          </a:solidFill>
          <a:latin typeface="News Gothic" pitchFamily="34" charset="0"/>
          <a:ea typeface="ＭＳ Ｐゴシック" pitchFamily="-108" charset="-128"/>
        </a:defRPr>
      </a:lvl4pPr>
      <a:lvl5pPr algn="ctr" rtl="0" eaLnBrk="0" fontAlgn="base" hangingPunct="0">
        <a:lnSpc>
          <a:spcPct val="120000"/>
        </a:lnSpc>
        <a:spcBef>
          <a:spcPct val="0"/>
        </a:spcBef>
        <a:spcAft>
          <a:spcPct val="0"/>
        </a:spcAft>
        <a:defRPr sz="2800" b="1">
          <a:solidFill>
            <a:schemeClr val="tx1"/>
          </a:solidFill>
          <a:latin typeface="News Gothic" pitchFamily="34" charset="0"/>
          <a:ea typeface="ＭＳ Ｐゴシック" pitchFamily="-108" charset="-128"/>
        </a:defRPr>
      </a:lvl5pPr>
      <a:lvl6pPr marL="457200" algn="ctr" rtl="0" eaLnBrk="0" fontAlgn="base" hangingPunct="0">
        <a:lnSpc>
          <a:spcPct val="120000"/>
        </a:lnSpc>
        <a:spcBef>
          <a:spcPct val="0"/>
        </a:spcBef>
        <a:spcAft>
          <a:spcPct val="0"/>
        </a:spcAft>
        <a:defRPr sz="2800" b="1">
          <a:solidFill>
            <a:schemeClr val="tx1"/>
          </a:solidFill>
          <a:latin typeface="News Gothic" pitchFamily="34" charset="0"/>
        </a:defRPr>
      </a:lvl6pPr>
      <a:lvl7pPr marL="914400" algn="ctr" rtl="0" eaLnBrk="0" fontAlgn="base" hangingPunct="0">
        <a:lnSpc>
          <a:spcPct val="120000"/>
        </a:lnSpc>
        <a:spcBef>
          <a:spcPct val="0"/>
        </a:spcBef>
        <a:spcAft>
          <a:spcPct val="0"/>
        </a:spcAft>
        <a:defRPr sz="2800" b="1">
          <a:solidFill>
            <a:schemeClr val="tx1"/>
          </a:solidFill>
          <a:latin typeface="News Gothic" pitchFamily="34" charset="0"/>
        </a:defRPr>
      </a:lvl7pPr>
      <a:lvl8pPr marL="1371600" algn="ctr" rtl="0" eaLnBrk="0" fontAlgn="base" hangingPunct="0">
        <a:lnSpc>
          <a:spcPct val="120000"/>
        </a:lnSpc>
        <a:spcBef>
          <a:spcPct val="0"/>
        </a:spcBef>
        <a:spcAft>
          <a:spcPct val="0"/>
        </a:spcAft>
        <a:defRPr sz="2800" b="1">
          <a:solidFill>
            <a:schemeClr val="tx1"/>
          </a:solidFill>
          <a:latin typeface="News Gothic" pitchFamily="34" charset="0"/>
        </a:defRPr>
      </a:lvl8pPr>
      <a:lvl9pPr marL="1828800" algn="ctr" rtl="0" eaLnBrk="0" fontAlgn="base" hangingPunct="0">
        <a:lnSpc>
          <a:spcPct val="120000"/>
        </a:lnSpc>
        <a:spcBef>
          <a:spcPct val="0"/>
        </a:spcBef>
        <a:spcAft>
          <a:spcPct val="0"/>
        </a:spcAft>
        <a:defRPr sz="2800" b="1">
          <a:solidFill>
            <a:schemeClr val="tx1"/>
          </a:solidFill>
          <a:latin typeface="News Gothic" pitchFamily="34" charset="0"/>
        </a:defRPr>
      </a:lvl9pPr>
    </p:titleStyle>
    <p:bodyStyle>
      <a:lvl1pPr marL="342900" indent="-342900" algn="l" rtl="0" eaLnBrk="0" fontAlgn="base" hangingPunct="0">
        <a:spcBef>
          <a:spcPct val="0"/>
        </a:spcBef>
        <a:spcAft>
          <a:spcPct val="20000"/>
        </a:spcAft>
        <a:buClr>
          <a:schemeClr val="hlink"/>
        </a:buClr>
        <a:buSzPct val="75000"/>
        <a:buFont typeface="Wingdings" pitchFamily="2" charset="2"/>
        <a:buChar char="n"/>
        <a:defRPr sz="2800">
          <a:solidFill>
            <a:srgbClr val="54853B"/>
          </a:solidFill>
          <a:latin typeface="+mn-lt"/>
          <a:ea typeface="ＭＳ Ｐゴシック" pitchFamily="-108" charset="-128"/>
          <a:cs typeface="+mn-cs"/>
        </a:defRPr>
      </a:lvl1pPr>
      <a:lvl2pPr marL="742950" indent="-285750" algn="l" rtl="0" eaLnBrk="0" fontAlgn="base" hangingPunct="0">
        <a:spcBef>
          <a:spcPct val="0"/>
        </a:spcBef>
        <a:spcAft>
          <a:spcPct val="20000"/>
        </a:spcAft>
        <a:buClr>
          <a:srgbClr val="80BA64"/>
        </a:buClr>
        <a:buSzPct val="75000"/>
        <a:buFont typeface="Wingdings" pitchFamily="2" charset="2"/>
        <a:buChar char="l"/>
        <a:defRPr sz="2400">
          <a:solidFill>
            <a:srgbClr val="54853B"/>
          </a:solidFill>
          <a:latin typeface="+mn-lt"/>
          <a:ea typeface="ＭＳ Ｐゴシック" pitchFamily="-108" charset="-128"/>
        </a:defRPr>
      </a:lvl2pPr>
      <a:lvl3pPr marL="1143000" indent="-228600" algn="l" rtl="0" eaLnBrk="0" fontAlgn="base" hangingPunct="0">
        <a:spcBef>
          <a:spcPct val="0"/>
        </a:spcBef>
        <a:spcAft>
          <a:spcPct val="20000"/>
        </a:spcAft>
        <a:buChar char="•"/>
        <a:defRPr>
          <a:solidFill>
            <a:srgbClr val="54853B"/>
          </a:solidFill>
          <a:latin typeface="+mn-lt"/>
          <a:ea typeface="ＭＳ Ｐゴシック" pitchFamily="-108" charset="-128"/>
        </a:defRPr>
      </a:lvl3pPr>
      <a:lvl4pPr marL="1600200" indent="-228600" algn="l" rtl="0" eaLnBrk="0" fontAlgn="base" hangingPunct="0">
        <a:spcBef>
          <a:spcPct val="0"/>
        </a:spcBef>
        <a:spcAft>
          <a:spcPct val="20000"/>
        </a:spcAft>
        <a:buChar char="–"/>
        <a:defRPr>
          <a:solidFill>
            <a:srgbClr val="54853B"/>
          </a:solidFill>
          <a:latin typeface="+mn-lt"/>
          <a:ea typeface="ＭＳ Ｐゴシック" pitchFamily="-108" charset="-128"/>
        </a:defRPr>
      </a:lvl4pPr>
      <a:lvl5pPr marL="2057400" indent="-228600" algn="l" rtl="0" eaLnBrk="0" fontAlgn="base" hangingPunct="0">
        <a:spcBef>
          <a:spcPct val="20000"/>
        </a:spcBef>
        <a:spcAft>
          <a:spcPct val="0"/>
        </a:spcAft>
        <a:buChar char="»"/>
        <a:defRPr sz="2000" b="1">
          <a:solidFill>
            <a:schemeClr val="tx1"/>
          </a:solidFill>
          <a:latin typeface="+mn-lt"/>
          <a:ea typeface="ＭＳ Ｐゴシック" pitchFamily="-108" charset="-128"/>
        </a:defRPr>
      </a:lvl5pPr>
      <a:lvl6pPr marL="2514600" indent="-228600" algn="l" rtl="0" eaLnBrk="0" fontAlgn="base" hangingPunct="0">
        <a:spcBef>
          <a:spcPct val="20000"/>
        </a:spcBef>
        <a:spcAft>
          <a:spcPct val="0"/>
        </a:spcAft>
        <a:buChar char="»"/>
        <a:defRPr sz="2000" b="1">
          <a:solidFill>
            <a:schemeClr val="tx1"/>
          </a:solidFill>
          <a:latin typeface="+mn-lt"/>
        </a:defRPr>
      </a:lvl6pPr>
      <a:lvl7pPr marL="2971800" indent="-228600" algn="l" rtl="0" eaLnBrk="0" fontAlgn="base" hangingPunct="0">
        <a:spcBef>
          <a:spcPct val="20000"/>
        </a:spcBef>
        <a:spcAft>
          <a:spcPct val="0"/>
        </a:spcAft>
        <a:buChar char="»"/>
        <a:defRPr sz="2000" b="1">
          <a:solidFill>
            <a:schemeClr val="tx1"/>
          </a:solidFill>
          <a:latin typeface="+mn-lt"/>
        </a:defRPr>
      </a:lvl7pPr>
      <a:lvl8pPr marL="3429000" indent="-228600" algn="l" rtl="0" eaLnBrk="0" fontAlgn="base" hangingPunct="0">
        <a:spcBef>
          <a:spcPct val="20000"/>
        </a:spcBef>
        <a:spcAft>
          <a:spcPct val="0"/>
        </a:spcAft>
        <a:buChar char="»"/>
        <a:defRPr sz="2000" b="1">
          <a:solidFill>
            <a:schemeClr val="tx1"/>
          </a:solidFill>
          <a:latin typeface="+mn-lt"/>
        </a:defRPr>
      </a:lvl8pPr>
      <a:lvl9pPr marL="3886200" indent="-228600" algn="l" rtl="0" eaLnBrk="0" fontAlgn="base" hangingPunct="0">
        <a:spcBef>
          <a:spcPct val="20000"/>
        </a:spcBef>
        <a:spcAft>
          <a:spcPct val="0"/>
        </a:spcAft>
        <a:buChar char="»"/>
        <a:defRPr sz="2000" b="1">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457200" y="1371600"/>
            <a:ext cx="82296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p:txBody>
      </p:sp>
      <p:sp>
        <p:nvSpPr>
          <p:cNvPr id="1027" name="Rectangle 4"/>
          <p:cNvSpPr>
            <a:spLocks noGrp="1" noChangeArrowheads="1"/>
          </p:cNvSpPr>
          <p:nvPr>
            <p:ph type="title"/>
          </p:nvPr>
        </p:nvSpPr>
        <p:spPr bwMode="auto">
          <a:xfrm>
            <a:off x="457200" y="152400"/>
            <a:ext cx="8229600"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noProof="1" smtClean="0"/>
              <a:t>Click to edit Master title style</a:t>
            </a:r>
          </a:p>
        </p:txBody>
      </p:sp>
      <p:grpSp>
        <p:nvGrpSpPr>
          <p:cNvPr id="1028" name="Group 48"/>
          <p:cNvGrpSpPr>
            <a:grpSpLocks/>
          </p:cNvGrpSpPr>
          <p:nvPr/>
        </p:nvGrpSpPr>
        <p:grpSpPr bwMode="auto">
          <a:xfrm>
            <a:off x="0" y="855663"/>
            <a:ext cx="9144000" cy="6078538"/>
            <a:chOff x="0" y="539"/>
            <a:chExt cx="5760" cy="3829"/>
          </a:xfrm>
        </p:grpSpPr>
        <p:pic>
          <p:nvPicPr>
            <p:cNvPr id="1029" name="Picture 47" descr="_SO_GR_kl"/>
            <p:cNvPicPr>
              <a:picLocks noChangeAspect="1" noChangeArrowheads="1"/>
            </p:cNvPicPr>
            <p:nvPr/>
          </p:nvPicPr>
          <p:blipFill>
            <a:blip r:embed="rId13">
              <a:extLst>
                <a:ext uri="{28A0092B-C50C-407E-A947-70E740481C1C}">
                  <a14:useLocalDpi xmlns:a14="http://schemas.microsoft.com/office/drawing/2010/main" val="0"/>
                </a:ext>
              </a:extLst>
            </a:blip>
            <a:srcRect r="20227"/>
            <a:stretch>
              <a:fillRect/>
            </a:stretch>
          </p:blipFill>
          <p:spPr bwMode="auto">
            <a:xfrm>
              <a:off x="0" y="3828"/>
              <a:ext cx="57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0" name="Group 44"/>
            <p:cNvGrpSpPr>
              <a:grpSpLocks/>
            </p:cNvGrpSpPr>
            <p:nvPr/>
          </p:nvGrpSpPr>
          <p:grpSpPr bwMode="auto">
            <a:xfrm>
              <a:off x="0" y="539"/>
              <a:ext cx="5760" cy="3240"/>
              <a:chOff x="0" y="539"/>
              <a:chExt cx="5760" cy="3240"/>
            </a:xfrm>
          </p:grpSpPr>
          <p:sp>
            <p:nvSpPr>
              <p:cNvPr id="29735" name="Line 39"/>
              <p:cNvSpPr>
                <a:spLocks noChangeShapeType="1"/>
              </p:cNvSpPr>
              <p:nvPr/>
            </p:nvSpPr>
            <p:spPr bwMode="auto">
              <a:xfrm>
                <a:off x="0" y="539"/>
                <a:ext cx="5760" cy="0"/>
              </a:xfrm>
              <a:prstGeom prst="line">
                <a:avLst/>
              </a:prstGeom>
              <a:noFill/>
              <a:ln w="12700">
                <a:solidFill>
                  <a:schemeClr val="bg1"/>
                </a:solidFill>
                <a:round/>
                <a:headEnd/>
                <a:tailEnd/>
              </a:ln>
              <a:effectLst/>
            </p:spPr>
            <p:txBody>
              <a:bodyPr wrap="none" anchor="ctr"/>
              <a:lstStyle/>
              <a:p>
                <a:pPr eaLnBrk="0" fontAlgn="base" hangingPunct="0">
                  <a:spcBef>
                    <a:spcPct val="50000"/>
                  </a:spcBef>
                  <a:spcAft>
                    <a:spcPct val="0"/>
                  </a:spcAft>
                  <a:defRPr/>
                </a:pPr>
                <a:endParaRPr lang="es-ES" sz="1600">
                  <a:solidFill>
                    <a:srgbClr val="004C78"/>
                  </a:solidFill>
                  <a:ea typeface="ＭＳ Ｐゴシック" pitchFamily="-108" charset="-128"/>
                </a:endParaRPr>
              </a:p>
            </p:txBody>
          </p:sp>
          <p:sp>
            <p:nvSpPr>
              <p:cNvPr id="29738" name="Line 42"/>
              <p:cNvSpPr>
                <a:spLocks noChangeShapeType="1"/>
              </p:cNvSpPr>
              <p:nvPr/>
            </p:nvSpPr>
            <p:spPr bwMode="auto">
              <a:xfrm>
                <a:off x="0" y="3779"/>
                <a:ext cx="5760" cy="0"/>
              </a:xfrm>
              <a:prstGeom prst="line">
                <a:avLst/>
              </a:prstGeom>
              <a:noFill/>
              <a:ln w="12700">
                <a:solidFill>
                  <a:schemeClr val="bg1"/>
                </a:solidFill>
                <a:round/>
                <a:headEnd/>
                <a:tailEnd/>
              </a:ln>
              <a:effectLst/>
            </p:spPr>
            <p:txBody>
              <a:bodyPr wrap="none" anchor="ctr">
                <a:spAutoFit/>
              </a:bodyPr>
              <a:lstStyle/>
              <a:p>
                <a:pPr eaLnBrk="0" fontAlgn="base" hangingPunct="0">
                  <a:spcBef>
                    <a:spcPct val="50000"/>
                  </a:spcBef>
                  <a:spcAft>
                    <a:spcPct val="0"/>
                  </a:spcAft>
                  <a:defRPr/>
                </a:pPr>
                <a:endParaRPr lang="es-ES" sz="1600">
                  <a:solidFill>
                    <a:srgbClr val="004C78"/>
                  </a:solidFill>
                  <a:ea typeface="ＭＳ Ｐゴシック" pitchFamily="-108" charset="-128"/>
                </a:endParaRPr>
              </a:p>
            </p:txBody>
          </p:sp>
        </p:grpSp>
      </p:grpSp>
      <p:pic>
        <p:nvPicPr>
          <p:cNvPr id="2" name="Picture 1"/>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505700" y="6159769"/>
            <a:ext cx="1562100" cy="774431"/>
          </a:xfrm>
          <a:prstGeom prst="rect">
            <a:avLst/>
          </a:prstGeom>
        </p:spPr>
      </p:pic>
      <p:pic>
        <p:nvPicPr>
          <p:cNvPr id="3" name="Picture 2"/>
          <p:cNvPicPr>
            <a:picLocks noChangeAspect="1"/>
          </p:cNvPicPr>
          <p:nvPr userDrawn="1"/>
        </p:nvPicPr>
        <p:blipFill rotWithShape="1">
          <a:blip r:embed="rId15">
            <a:extLst>
              <a:ext uri="{28A0092B-C50C-407E-A947-70E740481C1C}">
                <a14:useLocalDpi xmlns:a14="http://schemas.microsoft.com/office/drawing/2010/main" val="0"/>
              </a:ext>
            </a:extLst>
          </a:blip>
          <a:srcRect l="3831" r="65861"/>
          <a:stretch/>
        </p:blipFill>
        <p:spPr>
          <a:xfrm>
            <a:off x="4318000" y="6334125"/>
            <a:ext cx="2311400" cy="523875"/>
          </a:xfrm>
          <a:prstGeom prst="rect">
            <a:avLst/>
          </a:prstGeom>
        </p:spPr>
      </p:pic>
    </p:spTree>
    <p:extLst>
      <p:ext uri="{BB962C8B-B14F-4D97-AF65-F5344CB8AC3E}">
        <p14:creationId xmlns:p14="http://schemas.microsoft.com/office/powerpoint/2010/main" val="59716475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timing>
    <p:tnLst>
      <p:par>
        <p:cTn id="1" dur="indefinite" restart="never" nodeType="tmRoot"/>
      </p:par>
    </p:tnLst>
  </p:timing>
  <p:txStyles>
    <p:titleStyle>
      <a:lvl1pPr algn="ctr" rtl="0" eaLnBrk="0" fontAlgn="base" hangingPunct="0">
        <a:lnSpc>
          <a:spcPct val="120000"/>
        </a:lnSpc>
        <a:spcBef>
          <a:spcPct val="0"/>
        </a:spcBef>
        <a:spcAft>
          <a:spcPct val="0"/>
        </a:spcAft>
        <a:defRPr sz="3000" b="1">
          <a:solidFill>
            <a:schemeClr val="tx1"/>
          </a:solidFill>
          <a:latin typeface="+mj-lt"/>
          <a:ea typeface="ＭＳ Ｐゴシック" pitchFamily="-108" charset="-128"/>
          <a:cs typeface="+mj-cs"/>
        </a:defRPr>
      </a:lvl1pPr>
      <a:lvl2pPr algn="ctr" rtl="0" eaLnBrk="0" fontAlgn="base" hangingPunct="0">
        <a:lnSpc>
          <a:spcPct val="120000"/>
        </a:lnSpc>
        <a:spcBef>
          <a:spcPct val="0"/>
        </a:spcBef>
        <a:spcAft>
          <a:spcPct val="0"/>
        </a:spcAft>
        <a:defRPr sz="2800" b="1">
          <a:solidFill>
            <a:schemeClr val="tx1"/>
          </a:solidFill>
          <a:latin typeface="News Gothic" pitchFamily="34" charset="0"/>
          <a:ea typeface="ＭＳ Ｐゴシック" pitchFamily="-108" charset="-128"/>
        </a:defRPr>
      </a:lvl2pPr>
      <a:lvl3pPr algn="ctr" rtl="0" eaLnBrk="0" fontAlgn="base" hangingPunct="0">
        <a:lnSpc>
          <a:spcPct val="120000"/>
        </a:lnSpc>
        <a:spcBef>
          <a:spcPct val="0"/>
        </a:spcBef>
        <a:spcAft>
          <a:spcPct val="0"/>
        </a:spcAft>
        <a:defRPr sz="2800" b="1">
          <a:solidFill>
            <a:schemeClr val="tx1"/>
          </a:solidFill>
          <a:latin typeface="News Gothic" pitchFamily="34" charset="0"/>
          <a:ea typeface="ＭＳ Ｐゴシック" pitchFamily="-108" charset="-128"/>
        </a:defRPr>
      </a:lvl3pPr>
      <a:lvl4pPr algn="ctr" rtl="0" eaLnBrk="0" fontAlgn="base" hangingPunct="0">
        <a:lnSpc>
          <a:spcPct val="120000"/>
        </a:lnSpc>
        <a:spcBef>
          <a:spcPct val="0"/>
        </a:spcBef>
        <a:spcAft>
          <a:spcPct val="0"/>
        </a:spcAft>
        <a:defRPr sz="2800" b="1">
          <a:solidFill>
            <a:schemeClr val="tx1"/>
          </a:solidFill>
          <a:latin typeface="News Gothic" pitchFamily="34" charset="0"/>
          <a:ea typeface="ＭＳ Ｐゴシック" pitchFamily="-108" charset="-128"/>
        </a:defRPr>
      </a:lvl4pPr>
      <a:lvl5pPr algn="ctr" rtl="0" eaLnBrk="0" fontAlgn="base" hangingPunct="0">
        <a:lnSpc>
          <a:spcPct val="120000"/>
        </a:lnSpc>
        <a:spcBef>
          <a:spcPct val="0"/>
        </a:spcBef>
        <a:spcAft>
          <a:spcPct val="0"/>
        </a:spcAft>
        <a:defRPr sz="2800" b="1">
          <a:solidFill>
            <a:schemeClr val="tx1"/>
          </a:solidFill>
          <a:latin typeface="News Gothic" pitchFamily="34" charset="0"/>
          <a:ea typeface="ＭＳ Ｐゴシック" pitchFamily="-108" charset="-128"/>
        </a:defRPr>
      </a:lvl5pPr>
      <a:lvl6pPr marL="457200" algn="ctr" rtl="0" eaLnBrk="0" fontAlgn="base" hangingPunct="0">
        <a:lnSpc>
          <a:spcPct val="120000"/>
        </a:lnSpc>
        <a:spcBef>
          <a:spcPct val="0"/>
        </a:spcBef>
        <a:spcAft>
          <a:spcPct val="0"/>
        </a:spcAft>
        <a:defRPr sz="2800" b="1">
          <a:solidFill>
            <a:schemeClr val="tx1"/>
          </a:solidFill>
          <a:latin typeface="News Gothic" pitchFamily="34" charset="0"/>
        </a:defRPr>
      </a:lvl6pPr>
      <a:lvl7pPr marL="914400" algn="ctr" rtl="0" eaLnBrk="0" fontAlgn="base" hangingPunct="0">
        <a:lnSpc>
          <a:spcPct val="120000"/>
        </a:lnSpc>
        <a:spcBef>
          <a:spcPct val="0"/>
        </a:spcBef>
        <a:spcAft>
          <a:spcPct val="0"/>
        </a:spcAft>
        <a:defRPr sz="2800" b="1">
          <a:solidFill>
            <a:schemeClr val="tx1"/>
          </a:solidFill>
          <a:latin typeface="News Gothic" pitchFamily="34" charset="0"/>
        </a:defRPr>
      </a:lvl7pPr>
      <a:lvl8pPr marL="1371600" algn="ctr" rtl="0" eaLnBrk="0" fontAlgn="base" hangingPunct="0">
        <a:lnSpc>
          <a:spcPct val="120000"/>
        </a:lnSpc>
        <a:spcBef>
          <a:spcPct val="0"/>
        </a:spcBef>
        <a:spcAft>
          <a:spcPct val="0"/>
        </a:spcAft>
        <a:defRPr sz="2800" b="1">
          <a:solidFill>
            <a:schemeClr val="tx1"/>
          </a:solidFill>
          <a:latin typeface="News Gothic" pitchFamily="34" charset="0"/>
        </a:defRPr>
      </a:lvl8pPr>
      <a:lvl9pPr marL="1828800" algn="ctr" rtl="0" eaLnBrk="0" fontAlgn="base" hangingPunct="0">
        <a:lnSpc>
          <a:spcPct val="120000"/>
        </a:lnSpc>
        <a:spcBef>
          <a:spcPct val="0"/>
        </a:spcBef>
        <a:spcAft>
          <a:spcPct val="0"/>
        </a:spcAft>
        <a:defRPr sz="2800" b="1">
          <a:solidFill>
            <a:schemeClr val="tx1"/>
          </a:solidFill>
          <a:latin typeface="News Gothic" pitchFamily="34" charset="0"/>
        </a:defRPr>
      </a:lvl9pPr>
    </p:titleStyle>
    <p:bodyStyle>
      <a:lvl1pPr marL="342900" indent="-342900" algn="l" rtl="0" eaLnBrk="0" fontAlgn="base" hangingPunct="0">
        <a:spcBef>
          <a:spcPct val="0"/>
        </a:spcBef>
        <a:spcAft>
          <a:spcPct val="20000"/>
        </a:spcAft>
        <a:buClr>
          <a:schemeClr val="hlink"/>
        </a:buClr>
        <a:buSzPct val="75000"/>
        <a:buFont typeface="Wingdings" pitchFamily="2" charset="2"/>
        <a:buChar char="n"/>
        <a:defRPr sz="2800">
          <a:solidFill>
            <a:srgbClr val="54853B"/>
          </a:solidFill>
          <a:latin typeface="+mn-lt"/>
          <a:ea typeface="ＭＳ Ｐゴシック" pitchFamily="-108" charset="-128"/>
          <a:cs typeface="+mn-cs"/>
        </a:defRPr>
      </a:lvl1pPr>
      <a:lvl2pPr marL="742950" indent="-285750" algn="l" rtl="0" eaLnBrk="0" fontAlgn="base" hangingPunct="0">
        <a:spcBef>
          <a:spcPct val="0"/>
        </a:spcBef>
        <a:spcAft>
          <a:spcPct val="20000"/>
        </a:spcAft>
        <a:buClr>
          <a:srgbClr val="80BA64"/>
        </a:buClr>
        <a:buSzPct val="75000"/>
        <a:buFont typeface="Wingdings" pitchFamily="2" charset="2"/>
        <a:buChar char="l"/>
        <a:defRPr sz="2400">
          <a:solidFill>
            <a:srgbClr val="54853B"/>
          </a:solidFill>
          <a:latin typeface="+mn-lt"/>
          <a:ea typeface="ＭＳ Ｐゴシック" pitchFamily="-108" charset="-128"/>
        </a:defRPr>
      </a:lvl2pPr>
      <a:lvl3pPr marL="1143000" indent="-228600" algn="l" rtl="0" eaLnBrk="0" fontAlgn="base" hangingPunct="0">
        <a:spcBef>
          <a:spcPct val="0"/>
        </a:spcBef>
        <a:spcAft>
          <a:spcPct val="20000"/>
        </a:spcAft>
        <a:buChar char="•"/>
        <a:defRPr>
          <a:solidFill>
            <a:srgbClr val="54853B"/>
          </a:solidFill>
          <a:latin typeface="+mn-lt"/>
          <a:ea typeface="ＭＳ Ｐゴシック" pitchFamily="-108" charset="-128"/>
        </a:defRPr>
      </a:lvl3pPr>
      <a:lvl4pPr marL="1600200" indent="-228600" algn="l" rtl="0" eaLnBrk="0" fontAlgn="base" hangingPunct="0">
        <a:spcBef>
          <a:spcPct val="0"/>
        </a:spcBef>
        <a:spcAft>
          <a:spcPct val="20000"/>
        </a:spcAft>
        <a:buChar char="–"/>
        <a:defRPr>
          <a:solidFill>
            <a:srgbClr val="54853B"/>
          </a:solidFill>
          <a:latin typeface="+mn-lt"/>
          <a:ea typeface="ＭＳ Ｐゴシック" pitchFamily="-108" charset="-128"/>
        </a:defRPr>
      </a:lvl4pPr>
      <a:lvl5pPr marL="2057400" indent="-228600" algn="l" rtl="0" eaLnBrk="0" fontAlgn="base" hangingPunct="0">
        <a:spcBef>
          <a:spcPct val="20000"/>
        </a:spcBef>
        <a:spcAft>
          <a:spcPct val="0"/>
        </a:spcAft>
        <a:buChar char="»"/>
        <a:defRPr sz="2000" b="1">
          <a:solidFill>
            <a:schemeClr val="tx1"/>
          </a:solidFill>
          <a:latin typeface="+mn-lt"/>
          <a:ea typeface="ＭＳ Ｐゴシック" pitchFamily="-108" charset="-128"/>
        </a:defRPr>
      </a:lvl5pPr>
      <a:lvl6pPr marL="2514600" indent="-228600" algn="l" rtl="0" eaLnBrk="0" fontAlgn="base" hangingPunct="0">
        <a:spcBef>
          <a:spcPct val="20000"/>
        </a:spcBef>
        <a:spcAft>
          <a:spcPct val="0"/>
        </a:spcAft>
        <a:buChar char="»"/>
        <a:defRPr sz="2000" b="1">
          <a:solidFill>
            <a:schemeClr val="tx1"/>
          </a:solidFill>
          <a:latin typeface="+mn-lt"/>
        </a:defRPr>
      </a:lvl6pPr>
      <a:lvl7pPr marL="2971800" indent="-228600" algn="l" rtl="0" eaLnBrk="0" fontAlgn="base" hangingPunct="0">
        <a:spcBef>
          <a:spcPct val="20000"/>
        </a:spcBef>
        <a:spcAft>
          <a:spcPct val="0"/>
        </a:spcAft>
        <a:buChar char="»"/>
        <a:defRPr sz="2000" b="1">
          <a:solidFill>
            <a:schemeClr val="tx1"/>
          </a:solidFill>
          <a:latin typeface="+mn-lt"/>
        </a:defRPr>
      </a:lvl7pPr>
      <a:lvl8pPr marL="3429000" indent="-228600" algn="l" rtl="0" eaLnBrk="0" fontAlgn="base" hangingPunct="0">
        <a:spcBef>
          <a:spcPct val="20000"/>
        </a:spcBef>
        <a:spcAft>
          <a:spcPct val="0"/>
        </a:spcAft>
        <a:buChar char="»"/>
        <a:defRPr sz="2000" b="1">
          <a:solidFill>
            <a:schemeClr val="tx1"/>
          </a:solidFill>
          <a:latin typeface="+mn-lt"/>
        </a:defRPr>
      </a:lvl8pPr>
      <a:lvl9pPr marL="3886200" indent="-228600" algn="l" rtl="0" eaLnBrk="0" fontAlgn="base" hangingPunct="0">
        <a:spcBef>
          <a:spcPct val="20000"/>
        </a:spcBef>
        <a:spcAft>
          <a:spcPct val="0"/>
        </a:spcAft>
        <a:buChar char="»"/>
        <a:defRPr sz="2000" b="1">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8.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http://www.ceciamericas.org/archivos/134.jpg" TargetMode="External"/><Relationship Id="rId5" Type="http://schemas.openxmlformats.org/officeDocument/2006/relationships/image" Target="../media/image14.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16.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2.png"/><Relationship Id="rId1" Type="http://schemas.openxmlformats.org/officeDocument/2006/relationships/slideLayout" Target="../slideLayouts/slideLayout18.xml"/><Relationship Id="rId5" Type="http://schemas.openxmlformats.org/officeDocument/2006/relationships/image" Target="../media/image24.jpe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6.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8"/>
          <p:cNvSpPr>
            <a:spLocks noGrp="1" noChangeArrowheads="1"/>
          </p:cNvSpPr>
          <p:nvPr>
            <p:ph type="ctrTitle"/>
          </p:nvPr>
        </p:nvSpPr>
        <p:spPr>
          <a:xfrm>
            <a:off x="-252536" y="131763"/>
            <a:ext cx="9649072" cy="1849437"/>
          </a:xfrm>
        </p:spPr>
        <p:txBody>
          <a:bodyPr/>
          <a:lstStyle/>
          <a:p>
            <a:r>
              <a:rPr lang="es-ES" sz="2800" b="1" dirty="0">
                <a:solidFill>
                  <a:schemeClr val="accent4"/>
                </a:solidFill>
              </a:rPr>
              <a:t>Entre la intervención estatal y los mercados de exportación: Explorando dos contrastantes vías para articular productores al mercado en Bolivia</a:t>
            </a:r>
            <a:endParaRPr lang="en-US" sz="2800" dirty="0">
              <a:solidFill>
                <a:schemeClr val="accent4"/>
              </a:solidFill>
            </a:endParaRPr>
          </a:p>
        </p:txBody>
      </p:sp>
      <p:sp>
        <p:nvSpPr>
          <p:cNvPr id="15363" name="Rectangle 19"/>
          <p:cNvSpPr>
            <a:spLocks noGrp="1" noChangeArrowheads="1"/>
          </p:cNvSpPr>
          <p:nvPr>
            <p:ph type="subTitle" idx="1"/>
          </p:nvPr>
        </p:nvSpPr>
        <p:spPr>
          <a:xfrm>
            <a:off x="228600" y="2371725"/>
            <a:ext cx="8229600" cy="904875"/>
          </a:xfrm>
        </p:spPr>
        <p:txBody>
          <a:bodyPr/>
          <a:lstStyle/>
          <a:p>
            <a:r>
              <a:rPr lang="es-ES" sz="3000" dirty="0" smtClean="0"/>
              <a:t>Diana Córdoba</a:t>
            </a:r>
          </a:p>
          <a:p>
            <a:r>
              <a:rPr lang="es-ES" sz="1800" dirty="0" smtClean="0"/>
              <a:t>Grupo de Conocimiento, Tecnología e Innovación</a:t>
            </a:r>
          </a:p>
          <a:p>
            <a:r>
              <a:rPr lang="es-ES" sz="1800" dirty="0" smtClean="0"/>
              <a:t>Centro Internacional de Agricultura Tropical</a:t>
            </a:r>
          </a:p>
          <a:p>
            <a:r>
              <a:rPr lang="es-ES" sz="1800" dirty="0" smtClean="0"/>
              <a:t>Contacto: diana.cordoba@wur.nl</a:t>
            </a:r>
          </a:p>
        </p:txBody>
      </p:sp>
    </p:spTree>
    <p:extLst>
      <p:ext uri="{BB962C8B-B14F-4D97-AF65-F5344CB8AC3E}">
        <p14:creationId xmlns:p14="http://schemas.microsoft.com/office/powerpoint/2010/main" val="1404793763"/>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a:xfrm>
            <a:off x="457200" y="267047"/>
            <a:ext cx="8229600" cy="1001713"/>
          </a:xfrm>
        </p:spPr>
        <p:txBody>
          <a:bodyPr/>
          <a:lstStyle/>
          <a:p>
            <a:r>
              <a:rPr lang="nl-NL" sz="4400" dirty="0" smtClean="0">
                <a:solidFill>
                  <a:schemeClr val="accent1"/>
                </a:solidFill>
              </a:rPr>
              <a:t>Contenido</a:t>
            </a:r>
          </a:p>
        </p:txBody>
      </p:sp>
      <p:sp>
        <p:nvSpPr>
          <p:cNvPr id="162819" name="Rectangle 3"/>
          <p:cNvSpPr>
            <a:spLocks noGrp="1" noChangeArrowheads="1"/>
          </p:cNvSpPr>
          <p:nvPr>
            <p:ph type="body" idx="4294967295"/>
          </p:nvPr>
        </p:nvSpPr>
        <p:spPr>
          <a:xfrm>
            <a:off x="1187624" y="1340768"/>
            <a:ext cx="7500764" cy="4374232"/>
          </a:xfrm>
        </p:spPr>
        <p:txBody>
          <a:bodyPr/>
          <a:lstStyle/>
          <a:p>
            <a:pPr>
              <a:lnSpc>
                <a:spcPct val="90000"/>
              </a:lnSpc>
              <a:buClr>
                <a:srgbClr val="E32607"/>
              </a:buClr>
              <a:buSzPct val="130000"/>
              <a:buFont typeface="Arial" panose="020B0604020202020204" pitchFamily="34" charset="0"/>
              <a:buChar char="•"/>
            </a:pPr>
            <a:r>
              <a:rPr lang="es-ES" sz="3200" dirty="0" smtClean="0">
                <a:solidFill>
                  <a:schemeClr val="tx1"/>
                </a:solidFill>
              </a:rPr>
              <a:t>Introducción</a:t>
            </a:r>
          </a:p>
          <a:p>
            <a:pPr>
              <a:lnSpc>
                <a:spcPct val="90000"/>
              </a:lnSpc>
              <a:buClr>
                <a:srgbClr val="E32607"/>
              </a:buClr>
              <a:buSzPct val="130000"/>
              <a:buFont typeface="Arial" panose="020B0604020202020204" pitchFamily="34" charset="0"/>
              <a:buChar char="•"/>
            </a:pPr>
            <a:r>
              <a:rPr lang="es-ES" sz="3200" dirty="0" smtClean="0">
                <a:solidFill>
                  <a:schemeClr val="tx1"/>
                </a:solidFill>
              </a:rPr>
              <a:t>Metodología y Casos de estudio</a:t>
            </a:r>
          </a:p>
          <a:p>
            <a:pPr>
              <a:lnSpc>
                <a:spcPct val="90000"/>
              </a:lnSpc>
              <a:buClr>
                <a:srgbClr val="E32607"/>
              </a:buClr>
              <a:buSzPct val="130000"/>
              <a:buFont typeface="Arial" panose="020B0604020202020204" pitchFamily="34" charset="0"/>
              <a:buChar char="•"/>
            </a:pPr>
            <a:r>
              <a:rPr lang="es-ES" sz="3200" dirty="0" err="1" smtClean="0">
                <a:solidFill>
                  <a:schemeClr val="tx1"/>
                </a:solidFill>
              </a:rPr>
              <a:t>EMAPA</a:t>
            </a:r>
            <a:endParaRPr lang="es-ES" sz="3200" dirty="0" smtClean="0">
              <a:solidFill>
                <a:schemeClr val="tx1"/>
              </a:solidFill>
            </a:endParaRPr>
          </a:p>
          <a:p>
            <a:pPr>
              <a:lnSpc>
                <a:spcPct val="90000"/>
              </a:lnSpc>
              <a:buClr>
                <a:srgbClr val="E32607"/>
              </a:buClr>
              <a:buSzPct val="130000"/>
              <a:buFont typeface="Arial" panose="020B0604020202020204" pitchFamily="34" charset="0"/>
              <a:buChar char="•"/>
            </a:pPr>
            <a:r>
              <a:rPr lang="es-ES" sz="3200" dirty="0" err="1" smtClean="0">
                <a:solidFill>
                  <a:schemeClr val="tx1"/>
                </a:solidFill>
              </a:rPr>
              <a:t>APAJIMPA</a:t>
            </a:r>
            <a:endParaRPr lang="es-ES" sz="3200" dirty="0" smtClean="0">
              <a:solidFill>
                <a:schemeClr val="tx1"/>
              </a:solidFill>
            </a:endParaRPr>
          </a:p>
          <a:p>
            <a:pPr>
              <a:lnSpc>
                <a:spcPct val="90000"/>
              </a:lnSpc>
              <a:buClr>
                <a:srgbClr val="E32607"/>
              </a:buClr>
              <a:buSzPct val="130000"/>
              <a:buFont typeface="Arial" panose="020B0604020202020204" pitchFamily="34" charset="0"/>
              <a:buChar char="•"/>
            </a:pPr>
            <a:r>
              <a:rPr lang="es-ES" sz="3200" dirty="0" smtClean="0">
                <a:solidFill>
                  <a:schemeClr val="tx1"/>
                </a:solidFill>
              </a:rPr>
              <a:t>Comparación</a:t>
            </a:r>
          </a:p>
          <a:p>
            <a:pPr>
              <a:lnSpc>
                <a:spcPct val="90000"/>
              </a:lnSpc>
              <a:buClr>
                <a:srgbClr val="E32607"/>
              </a:buClr>
              <a:buSzPct val="130000"/>
              <a:buFont typeface="Arial" panose="020B0604020202020204" pitchFamily="34" charset="0"/>
              <a:buChar char="•"/>
            </a:pPr>
            <a:r>
              <a:rPr lang="es-ES" sz="3200" dirty="0" smtClean="0">
                <a:solidFill>
                  <a:schemeClr val="tx1"/>
                </a:solidFill>
              </a:rPr>
              <a:t>Conclusiones</a:t>
            </a:r>
          </a:p>
        </p:txBody>
      </p:sp>
    </p:spTree>
    <p:extLst>
      <p:ext uri="{BB962C8B-B14F-4D97-AF65-F5344CB8AC3E}">
        <p14:creationId xmlns:p14="http://schemas.microsoft.com/office/powerpoint/2010/main" val="193342597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8229600" cy="540296"/>
          </a:xfrm>
        </p:spPr>
        <p:txBody>
          <a:bodyPr/>
          <a:lstStyle/>
          <a:p>
            <a:r>
              <a:rPr lang="es-ES" sz="3600" dirty="0" smtClean="0"/>
              <a:t>Introducción </a:t>
            </a:r>
            <a:endParaRPr lang="es-ES" sz="3600" dirty="0"/>
          </a:p>
        </p:txBody>
      </p:sp>
      <p:sp>
        <p:nvSpPr>
          <p:cNvPr id="3" name="Content Placeholder 2"/>
          <p:cNvSpPr>
            <a:spLocks noGrp="1"/>
          </p:cNvSpPr>
          <p:nvPr>
            <p:ph idx="1"/>
          </p:nvPr>
        </p:nvSpPr>
        <p:spPr>
          <a:xfrm>
            <a:off x="734888" y="1533872"/>
            <a:ext cx="8229600" cy="4343400"/>
          </a:xfrm>
        </p:spPr>
        <p:txBody>
          <a:bodyPr/>
          <a:lstStyle/>
          <a:p>
            <a:r>
              <a:rPr lang="es-ES" sz="3200" dirty="0" smtClean="0"/>
              <a:t>Dos enfoques han dominado los procesos de articulación a mercados:</a:t>
            </a:r>
          </a:p>
          <a:p>
            <a:pPr marL="0" indent="0">
              <a:buNone/>
            </a:pPr>
            <a:endParaRPr lang="es-ES" sz="3200" dirty="0" smtClean="0"/>
          </a:p>
          <a:p>
            <a:pPr lvl="1">
              <a:buClr>
                <a:srgbClr val="FF0000"/>
              </a:buClr>
            </a:pPr>
            <a:r>
              <a:rPr lang="es-ES" sz="2800" dirty="0" smtClean="0"/>
              <a:t>Enfoque de Intermediación: Las agencias estatales de comercialización estatal</a:t>
            </a:r>
          </a:p>
          <a:p>
            <a:pPr lvl="1">
              <a:buClr>
                <a:srgbClr val="FF0000"/>
              </a:buClr>
            </a:pPr>
            <a:r>
              <a:rPr lang="es-ES" sz="2800" dirty="0" smtClean="0"/>
              <a:t>Enfoque de competitividad: Apoyo a productores y sus organizaciones </a:t>
            </a:r>
            <a:r>
              <a:rPr lang="es-ES" sz="2800" dirty="0"/>
              <a:t>para </a:t>
            </a:r>
            <a:r>
              <a:rPr lang="es-ES" sz="2800" dirty="0" smtClean="0"/>
              <a:t>responder a demandas de mercado</a:t>
            </a:r>
          </a:p>
          <a:p>
            <a:endParaRPr lang="es-ES" sz="3200" dirty="0"/>
          </a:p>
        </p:txBody>
      </p:sp>
    </p:spTree>
    <p:extLst>
      <p:ext uri="{BB962C8B-B14F-4D97-AF65-F5344CB8AC3E}">
        <p14:creationId xmlns:p14="http://schemas.microsoft.com/office/powerpoint/2010/main" val="362728956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6672" y="260648"/>
            <a:ext cx="8229600" cy="1001713"/>
          </a:xfrm>
        </p:spPr>
        <p:txBody>
          <a:bodyPr/>
          <a:lstStyle/>
          <a:p>
            <a:r>
              <a:rPr lang="es-ES" sz="3600" dirty="0" smtClean="0"/>
              <a:t>Metodología</a:t>
            </a:r>
            <a:endParaRPr lang="es-ES" sz="3600" dirty="0"/>
          </a:p>
        </p:txBody>
      </p:sp>
      <p:pic>
        <p:nvPicPr>
          <p:cNvPr id="3074" name="Picture 2" descr="C:\Backup_16-dec_2013\Fotos\Fotos_morochata\149CANON\IMG_4962.JPG"/>
          <p:cNvPicPr>
            <a:picLocks noChangeAspect="1" noChangeArrowheads="1"/>
          </p:cNvPicPr>
          <p:nvPr/>
        </p:nvPicPr>
        <p:blipFill rotWithShape="1">
          <a:blip r:embed="rId2" cstate="print">
            <a:lum bright="70000" contrast="-70000"/>
            <a:extLst>
              <a:ext uri="{28A0092B-C50C-407E-A947-70E740481C1C}">
                <a14:useLocalDpi xmlns:a14="http://schemas.microsoft.com/office/drawing/2010/main" val="0"/>
              </a:ext>
            </a:extLst>
          </a:blip>
          <a:srcRect l="24091" t="306" r="14697" b="8180"/>
          <a:stretch/>
        </p:blipFill>
        <p:spPr bwMode="auto">
          <a:xfrm>
            <a:off x="4199131" y="476672"/>
            <a:ext cx="4944869" cy="554461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90872" y="1124744"/>
            <a:ext cx="8229600" cy="4343400"/>
          </a:xfrm>
        </p:spPr>
        <p:txBody>
          <a:bodyPr/>
          <a:lstStyle/>
          <a:p>
            <a:r>
              <a:rPr lang="es-ES" dirty="0" smtClean="0"/>
              <a:t>Métodos cualitativos -  </a:t>
            </a:r>
          </a:p>
          <a:p>
            <a:pPr marL="0" indent="0">
              <a:buNone/>
            </a:pPr>
            <a:r>
              <a:rPr lang="es-ES" dirty="0"/>
              <a:t> </a:t>
            </a:r>
            <a:r>
              <a:rPr lang="es-ES" dirty="0" smtClean="0"/>
              <a:t>  Método del Caso Ampliado</a:t>
            </a:r>
            <a:endParaRPr lang="es-ES" dirty="0"/>
          </a:p>
          <a:p>
            <a:r>
              <a:rPr lang="es-ES" dirty="0" smtClean="0"/>
              <a:t>Observación </a:t>
            </a:r>
            <a:endParaRPr lang="es-ES" dirty="0"/>
          </a:p>
          <a:p>
            <a:r>
              <a:rPr lang="es-ES" dirty="0"/>
              <a:t>participante</a:t>
            </a:r>
          </a:p>
          <a:p>
            <a:r>
              <a:rPr lang="es-ES" dirty="0" smtClean="0"/>
              <a:t>Entrevistas (N=92)</a:t>
            </a:r>
            <a:endParaRPr lang="es-ES" dirty="0"/>
          </a:p>
          <a:p>
            <a:r>
              <a:rPr lang="es-ES" dirty="0" smtClean="0"/>
              <a:t>Grupos </a:t>
            </a:r>
            <a:r>
              <a:rPr lang="es-ES" dirty="0"/>
              <a:t>focales</a:t>
            </a:r>
          </a:p>
          <a:p>
            <a:r>
              <a:rPr lang="es-ES" dirty="0" smtClean="0"/>
              <a:t>Documentación Secundaria</a:t>
            </a:r>
          </a:p>
          <a:p>
            <a:r>
              <a:rPr lang="en-US" dirty="0" err="1" smtClean="0"/>
              <a:t>NVivo</a:t>
            </a:r>
            <a:endParaRPr lang="es-ES" dirty="0"/>
          </a:p>
        </p:txBody>
      </p:sp>
    </p:spTree>
    <p:extLst>
      <p:ext uri="{BB962C8B-B14F-4D97-AF65-F5344CB8AC3E}">
        <p14:creationId xmlns:p14="http://schemas.microsoft.com/office/powerpoint/2010/main" val="43543572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descr="logoemapa%20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6550" r="3447" b="10622"/>
          <a:stretch/>
        </p:blipFill>
        <p:spPr>
          <a:xfrm>
            <a:off x="6641312" y="4763814"/>
            <a:ext cx="1390447" cy="890259"/>
          </a:xfrm>
          <a:prstGeom prst="rect">
            <a:avLst/>
          </a:prstGeom>
        </p:spPr>
      </p:pic>
      <p:sp>
        <p:nvSpPr>
          <p:cNvPr id="2" name="Line 15"/>
          <p:cNvSpPr>
            <a:spLocks noChangeShapeType="1"/>
          </p:cNvSpPr>
          <p:nvPr/>
        </p:nvSpPr>
        <p:spPr bwMode="auto">
          <a:xfrm>
            <a:off x="2918520" y="1373088"/>
            <a:ext cx="5791200" cy="0"/>
          </a:xfrm>
          <a:prstGeom prst="line">
            <a:avLst/>
          </a:prstGeom>
          <a:noFill/>
          <a:ln w="1588">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s-ES" b="1" dirty="0"/>
          </a:p>
        </p:txBody>
      </p:sp>
      <p:sp>
        <p:nvSpPr>
          <p:cNvPr id="3" name="Line 16"/>
          <p:cNvSpPr>
            <a:spLocks noChangeShapeType="1"/>
          </p:cNvSpPr>
          <p:nvPr/>
        </p:nvSpPr>
        <p:spPr bwMode="auto">
          <a:xfrm rot="16200000">
            <a:off x="556320" y="3735288"/>
            <a:ext cx="4572000" cy="0"/>
          </a:xfrm>
          <a:prstGeom prst="line">
            <a:avLst/>
          </a:prstGeom>
          <a:noFill/>
          <a:ln w="1588">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s-ES" b="1" dirty="0"/>
          </a:p>
        </p:txBody>
      </p:sp>
      <p:sp>
        <p:nvSpPr>
          <p:cNvPr id="4" name="Text Box 17"/>
          <p:cNvSpPr txBox="1">
            <a:spLocks noChangeArrowheads="1"/>
          </p:cNvSpPr>
          <p:nvPr/>
        </p:nvSpPr>
        <p:spPr bwMode="auto">
          <a:xfrm>
            <a:off x="1318320" y="1525488"/>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8">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50000"/>
              </a:spcBef>
              <a:buFontTx/>
              <a:buNone/>
            </a:pPr>
            <a:r>
              <a:rPr lang="es-ES" altLang="en-US" sz="1800" b="1" dirty="0" smtClean="0"/>
              <a:t>Privado</a:t>
            </a:r>
            <a:endParaRPr lang="es-ES" altLang="en-US" sz="1800" b="1" dirty="0"/>
          </a:p>
        </p:txBody>
      </p:sp>
      <p:sp>
        <p:nvSpPr>
          <p:cNvPr id="5" name="Text Box 18"/>
          <p:cNvSpPr txBox="1">
            <a:spLocks noChangeArrowheads="1"/>
          </p:cNvSpPr>
          <p:nvPr/>
        </p:nvSpPr>
        <p:spPr bwMode="auto">
          <a:xfrm>
            <a:off x="1318320" y="5487888"/>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8">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50000"/>
              </a:spcBef>
              <a:buFontTx/>
              <a:buNone/>
            </a:pPr>
            <a:r>
              <a:rPr lang="es-ES" altLang="en-US" sz="1800" b="1" dirty="0" smtClean="0"/>
              <a:t>Estatal</a:t>
            </a:r>
            <a:endParaRPr lang="es-ES" altLang="en-US" sz="1800" b="1" dirty="0"/>
          </a:p>
        </p:txBody>
      </p:sp>
      <p:sp>
        <p:nvSpPr>
          <p:cNvPr id="6" name="Text Box 19"/>
          <p:cNvSpPr txBox="1">
            <a:spLocks noChangeArrowheads="1"/>
          </p:cNvSpPr>
          <p:nvPr/>
        </p:nvSpPr>
        <p:spPr bwMode="auto">
          <a:xfrm>
            <a:off x="2994720" y="900013"/>
            <a:ext cx="205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8">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s-ES" altLang="en-US" sz="1800" b="1" dirty="0" smtClean="0"/>
              <a:t>Técnico </a:t>
            </a:r>
            <a:endParaRPr lang="es-ES" altLang="en-US" sz="1800" b="1" dirty="0"/>
          </a:p>
        </p:txBody>
      </p:sp>
      <p:sp>
        <p:nvSpPr>
          <p:cNvPr id="7" name="Text Box 20"/>
          <p:cNvSpPr txBox="1">
            <a:spLocks noChangeArrowheads="1"/>
          </p:cNvSpPr>
          <p:nvPr/>
        </p:nvSpPr>
        <p:spPr bwMode="auto">
          <a:xfrm>
            <a:off x="6576120" y="900013"/>
            <a:ext cx="205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8">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50000"/>
              </a:spcBef>
              <a:buFontTx/>
              <a:buNone/>
            </a:pPr>
            <a:r>
              <a:rPr lang="es-ES" altLang="en-US" sz="1800" b="1" dirty="0" smtClean="0"/>
              <a:t>Político</a:t>
            </a:r>
            <a:endParaRPr lang="es-ES" altLang="en-US" sz="1800" b="1" dirty="0"/>
          </a:p>
        </p:txBody>
      </p:sp>
      <p:sp>
        <p:nvSpPr>
          <p:cNvPr id="19" name="Text Box 18"/>
          <p:cNvSpPr txBox="1">
            <a:spLocks noChangeArrowheads="1"/>
          </p:cNvSpPr>
          <p:nvPr/>
        </p:nvSpPr>
        <p:spPr bwMode="auto">
          <a:xfrm>
            <a:off x="7719120" y="5287863"/>
            <a:ext cx="914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8">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50000"/>
              </a:spcBef>
              <a:buFontTx/>
              <a:buNone/>
            </a:pPr>
            <a:r>
              <a:rPr lang="es-ES" altLang="en-US" sz="1600" b="1" dirty="0" err="1" smtClean="0"/>
              <a:t>EMAPA</a:t>
            </a:r>
            <a:endParaRPr lang="es-ES" altLang="en-US" sz="1600" b="1" dirty="0"/>
          </a:p>
        </p:txBody>
      </p:sp>
      <p:sp>
        <p:nvSpPr>
          <p:cNvPr id="32" name="Rectangle 3"/>
          <p:cNvSpPr txBox="1">
            <a:spLocks noChangeArrowheads="1"/>
          </p:cNvSpPr>
          <p:nvPr/>
        </p:nvSpPr>
        <p:spPr bwMode="auto">
          <a:xfrm>
            <a:off x="122684" y="548680"/>
            <a:ext cx="8913812" cy="504056"/>
          </a:xfrm>
          <a:prstGeom prst="rect">
            <a:avLst/>
          </a:prstGeom>
          <a:noFill/>
          <a:ln w="9525">
            <a:noFill/>
            <a:miter lim="800000"/>
            <a:headEnd/>
            <a:tailEnd/>
          </a:ln>
        </p:spPr>
        <p:txBody>
          <a:bodyPr anchor="ctr"/>
          <a:lstStyle/>
          <a:p>
            <a:pPr algn="ctr" eaLnBrk="1" hangingPunct="1">
              <a:defRPr/>
            </a:pPr>
            <a:r>
              <a:rPr lang="es-ES" sz="3600" b="1" kern="0" dirty="0" smtClean="0">
                <a:latin typeface="+mj-lt"/>
                <a:ea typeface="+mj-ea"/>
                <a:cs typeface="+mj-cs"/>
              </a:rPr>
              <a:t>Casos de Estudio</a:t>
            </a:r>
            <a:endParaRPr lang="es-ES" sz="2400" i="1" kern="0" dirty="0" smtClean="0">
              <a:latin typeface="+mj-lt"/>
              <a:ea typeface="+mj-ea"/>
              <a:cs typeface="+mj-cs"/>
            </a:endParaRPr>
          </a:p>
          <a:p>
            <a:pPr algn="ctr" eaLnBrk="1" hangingPunct="1">
              <a:defRPr/>
            </a:pPr>
            <a:endParaRPr lang="es-ES" sz="2400" b="1" dirty="0" smtClean="0"/>
          </a:p>
          <a:p>
            <a:pPr algn="ctr" eaLnBrk="1" hangingPunct="1">
              <a:defRPr/>
            </a:pPr>
            <a:endParaRPr lang="es-ES" sz="3600" i="1" kern="0" dirty="0">
              <a:latin typeface="+mj-lt"/>
              <a:ea typeface="+mj-ea"/>
              <a:cs typeface="+mj-cs"/>
            </a:endParaRPr>
          </a:p>
        </p:txBody>
      </p:sp>
      <p:sp>
        <p:nvSpPr>
          <p:cNvPr id="34" name="Text Box 16"/>
          <p:cNvSpPr txBox="1">
            <a:spLocks noChangeArrowheads="1"/>
          </p:cNvSpPr>
          <p:nvPr/>
        </p:nvSpPr>
        <p:spPr bwMode="auto">
          <a:xfrm>
            <a:off x="3443983" y="1676129"/>
            <a:ext cx="14557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8">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s-ES" altLang="en-US" sz="1600" b="1" dirty="0" err="1" smtClean="0"/>
              <a:t>APAJIMPA</a:t>
            </a:r>
            <a:endParaRPr lang="es-ES" altLang="en-US" sz="1600" b="1"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1564" y="1558970"/>
            <a:ext cx="884532" cy="923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093920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1700808"/>
            <a:ext cx="7272808" cy="2308324"/>
          </a:xfrm>
          <a:prstGeom prst="rect">
            <a:avLst/>
          </a:prstGeom>
        </p:spPr>
        <p:txBody>
          <a:bodyPr wrap="square">
            <a:spAutoFit/>
          </a:bodyPr>
          <a:lstStyle/>
          <a:p>
            <a:pPr lvl="1"/>
            <a:r>
              <a:rPr lang="es-ES" sz="3600" b="1" i="1" dirty="0" smtClean="0"/>
              <a:t>¿Cuáles </a:t>
            </a:r>
            <a:r>
              <a:rPr lang="es-ES" sz="3600" b="1" i="1" dirty="0"/>
              <a:t>son las diferencias, contribuciones y complementariedades entre estos dos enfoques?</a:t>
            </a:r>
          </a:p>
        </p:txBody>
      </p:sp>
    </p:spTree>
    <p:extLst>
      <p:ext uri="{BB962C8B-B14F-4D97-AF65-F5344CB8AC3E}">
        <p14:creationId xmlns:p14="http://schemas.microsoft.com/office/powerpoint/2010/main" val="1754110158"/>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logoemapa%202"/>
          <p:cNvPicPr>
            <a:picLocks noChangeAspect="1" noChangeArrowheads="1"/>
          </p:cNvPicPr>
          <p:nvPr/>
        </p:nvPicPr>
        <p:blipFill rotWithShape="1">
          <a:blip r:embed="rId2">
            <a:extLst>
              <a:ext uri="{28A0092B-C50C-407E-A947-70E740481C1C}">
                <a14:useLocalDpi xmlns:a14="http://schemas.microsoft.com/office/drawing/2010/main" val="0"/>
              </a:ext>
            </a:extLst>
          </a:blip>
          <a:srcRect t="6551" r="3447"/>
          <a:stretch/>
        </p:blipFill>
        <p:spPr>
          <a:xfrm>
            <a:off x="4716016" y="1774551"/>
            <a:ext cx="3384376" cy="2444801"/>
          </a:xfrm>
          <a:prstGeom prst="rect">
            <a:avLst/>
          </a:prstGeom>
        </p:spPr>
      </p:pic>
      <p:pic>
        <p:nvPicPr>
          <p:cNvPr id="4" name="Picture 10" descr="transporte, cosecha, &#10;transporte. fotosearch &#10;- buscar fotos &#10;e imágenes y foto &#10;clip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802967"/>
            <a:ext cx="3640267" cy="247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719" y="2996952"/>
            <a:ext cx="3652099" cy="2639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74279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dirty="0" smtClean="0"/>
              <a:t>Contexto</a:t>
            </a:r>
            <a:endParaRPr lang="es-ES" sz="4000" dirty="0"/>
          </a:p>
        </p:txBody>
      </p:sp>
      <p:sp>
        <p:nvSpPr>
          <p:cNvPr id="3" name="Content Placeholder 2"/>
          <p:cNvSpPr>
            <a:spLocks noGrp="1"/>
          </p:cNvSpPr>
          <p:nvPr>
            <p:ph idx="1"/>
          </p:nvPr>
        </p:nvSpPr>
        <p:spPr>
          <a:xfrm>
            <a:off x="1043608" y="1340768"/>
            <a:ext cx="7725544" cy="4343400"/>
          </a:xfrm>
        </p:spPr>
        <p:txBody>
          <a:bodyPr/>
          <a:lstStyle/>
          <a:p>
            <a:r>
              <a:rPr lang="es-ES_tradnl" dirty="0"/>
              <a:t>Empresa publica financiada con los ingresos de la explotación de recursos naturales </a:t>
            </a:r>
            <a:endParaRPr lang="es-ES_tradnl" dirty="0" smtClean="0"/>
          </a:p>
          <a:p>
            <a:r>
              <a:rPr lang="es-ES" dirty="0" smtClean="0"/>
              <a:t>Enfrentar escasez </a:t>
            </a:r>
            <a:r>
              <a:rPr lang="es-ES" dirty="0"/>
              <a:t>y alza de </a:t>
            </a:r>
            <a:r>
              <a:rPr lang="es-ES" dirty="0" smtClean="0"/>
              <a:t>precios</a:t>
            </a:r>
          </a:p>
          <a:p>
            <a:r>
              <a:rPr lang="es-ES" dirty="0" smtClean="0"/>
              <a:t>Seguridad </a:t>
            </a:r>
            <a:r>
              <a:rPr lang="es-ES" dirty="0"/>
              <a:t>alimentaria con </a:t>
            </a:r>
            <a:r>
              <a:rPr lang="es-ES" dirty="0" smtClean="0"/>
              <a:t>soberanía</a:t>
            </a:r>
          </a:p>
          <a:p>
            <a:r>
              <a:rPr lang="es-ES" dirty="0" smtClean="0"/>
              <a:t>Rol protagónico del Estado</a:t>
            </a:r>
          </a:p>
          <a:p>
            <a:r>
              <a:rPr lang="es-ES_tradnl" dirty="0" smtClean="0"/>
              <a:t>Apoya </a:t>
            </a:r>
            <a:r>
              <a:rPr lang="es-ES_tradnl" dirty="0"/>
              <a:t>4 cultivos: Trigo, Soya Maíz y Arroz. </a:t>
            </a:r>
            <a:endParaRPr lang="es-ES_tradnl" dirty="0" smtClean="0"/>
          </a:p>
          <a:p>
            <a:r>
              <a:rPr lang="es-ES_tradnl" dirty="0" smtClean="0"/>
              <a:t>Concentra </a:t>
            </a:r>
            <a:r>
              <a:rPr lang="es-ES_tradnl" dirty="0"/>
              <a:t>sus actividades en Santa Cruz (80% de las hectáreas apoyadas)</a:t>
            </a:r>
          </a:p>
          <a:p>
            <a:pPr marL="285750" indent="-285750">
              <a:buFont typeface="Wingdings" pitchFamily="2" charset="2"/>
              <a:buChar char="ü"/>
            </a:pPr>
            <a:endParaRPr lang="es-ES_tradnl" dirty="0"/>
          </a:p>
        </p:txBody>
      </p:sp>
    </p:spTree>
    <p:extLst>
      <p:ext uri="{BB962C8B-B14F-4D97-AF65-F5344CB8AC3E}">
        <p14:creationId xmlns:p14="http://schemas.microsoft.com/office/powerpoint/2010/main" val="231448286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71600" y="5589240"/>
            <a:ext cx="8064896" cy="646331"/>
          </a:xfrm>
          <a:prstGeom prst="rect">
            <a:avLst/>
          </a:prstGeom>
        </p:spPr>
        <p:txBody>
          <a:bodyPr wrap="square">
            <a:spAutoFit/>
          </a:bodyPr>
          <a:lstStyle/>
          <a:p>
            <a:r>
              <a:rPr lang="en-GB" sz="1200" dirty="0">
                <a:latin typeface="Times New Roman"/>
                <a:ea typeface="Times New Roman"/>
              </a:rPr>
              <a:t>(1) The provincial capital, Santa Cruz de la Sierra, and the municipalities were EMAPA concentrates most of its interventions: (2) </a:t>
            </a:r>
            <a:r>
              <a:rPr lang="en-GB" sz="1200" dirty="0" err="1">
                <a:latin typeface="Times New Roman"/>
                <a:ea typeface="Times New Roman"/>
              </a:rPr>
              <a:t>Mineros</a:t>
            </a:r>
            <a:r>
              <a:rPr lang="en-GB" sz="1200" dirty="0">
                <a:latin typeface="Times New Roman"/>
                <a:ea typeface="Times New Roman"/>
              </a:rPr>
              <a:t>, (3)</a:t>
            </a:r>
            <a:r>
              <a:rPr lang="en-GB" sz="1200" dirty="0" err="1">
                <a:latin typeface="Times New Roman"/>
                <a:ea typeface="Times New Roman"/>
              </a:rPr>
              <a:t>Yapacani</a:t>
            </a:r>
            <a:r>
              <a:rPr lang="en-GB" sz="1200" dirty="0">
                <a:latin typeface="Times New Roman"/>
                <a:ea typeface="Times New Roman"/>
              </a:rPr>
              <a:t>, (4) Santa Rosa del Sara, (5) San Pedro, in the “integrated north”; and (6) San </a:t>
            </a:r>
            <a:r>
              <a:rPr lang="en-GB" sz="1200" dirty="0" err="1">
                <a:latin typeface="Times New Roman"/>
                <a:ea typeface="Times New Roman"/>
              </a:rPr>
              <a:t>Julián</a:t>
            </a:r>
            <a:r>
              <a:rPr lang="en-GB" sz="1200" dirty="0">
                <a:latin typeface="Times New Roman"/>
                <a:ea typeface="Times New Roman"/>
              </a:rPr>
              <a:t>, and (7) </a:t>
            </a:r>
            <a:r>
              <a:rPr lang="en-GB" sz="1200" dirty="0" err="1">
                <a:latin typeface="Times New Roman"/>
                <a:ea typeface="Times New Roman"/>
              </a:rPr>
              <a:t>Cuatro</a:t>
            </a:r>
            <a:r>
              <a:rPr lang="en-GB" sz="1200" dirty="0">
                <a:latin typeface="Times New Roman"/>
                <a:ea typeface="Times New Roman"/>
              </a:rPr>
              <a:t> </a:t>
            </a:r>
            <a:r>
              <a:rPr lang="en-GB" sz="1200" dirty="0" err="1">
                <a:latin typeface="Times New Roman"/>
                <a:ea typeface="Times New Roman"/>
              </a:rPr>
              <a:t>Cañadas</a:t>
            </a:r>
            <a:endParaRPr lang="es-ES" sz="12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058" y="200691"/>
            <a:ext cx="8627461" cy="5460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9655833"/>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4" descr="logoemapa%202"/>
          <p:cNvPicPr>
            <a:picLocks noGrp="1" noChangeAspect="1" noChangeArrowheads="1"/>
          </p:cNvPicPr>
          <p:nvPr>
            <p:ph type="body" idx="1"/>
          </p:nvPr>
        </p:nvPicPr>
        <p:blipFill rotWithShape="1">
          <a:blip r:embed="rId3">
            <a:extLst>
              <a:ext uri="{28A0092B-C50C-407E-A947-70E740481C1C}">
                <a14:useLocalDpi xmlns:a14="http://schemas.microsoft.com/office/drawing/2010/main" val="0"/>
              </a:ext>
            </a:extLst>
          </a:blip>
          <a:srcRect t="6551" r="3447"/>
          <a:stretch/>
        </p:blipFill>
        <p:spPr>
          <a:xfrm>
            <a:off x="-36512" y="0"/>
            <a:ext cx="3384376" cy="2444801"/>
          </a:xfrm>
        </p:spPr>
      </p:pic>
      <p:pic>
        <p:nvPicPr>
          <p:cNvPr id="18436" name="Picture 10" descr="transporte, cosecha, &#10;transporte. fotosearch &#10;- buscar fotos &#10;e imágenes y foto &#10;clipa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645816"/>
            <a:ext cx="2123728" cy="191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AutoShape 8"/>
          <p:cNvSpPr>
            <a:spLocks noChangeArrowheads="1"/>
          </p:cNvSpPr>
          <p:nvPr/>
        </p:nvSpPr>
        <p:spPr bwMode="auto">
          <a:xfrm>
            <a:off x="3131840" y="980728"/>
            <a:ext cx="5904656" cy="5622440"/>
          </a:xfrm>
          <a:prstGeom prst="roundRect">
            <a:avLst>
              <a:gd name="adj" fmla="val 16667"/>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s-ES_tradnl" sz="1600">
              <a:solidFill>
                <a:srgbClr val="004C78"/>
              </a:solidFill>
            </a:endParaRPr>
          </a:p>
        </p:txBody>
      </p:sp>
      <p:sp>
        <p:nvSpPr>
          <p:cNvPr id="17417" name="Text Box 9"/>
          <p:cNvSpPr txBox="1">
            <a:spLocks noChangeArrowheads="1"/>
          </p:cNvSpPr>
          <p:nvPr/>
        </p:nvSpPr>
        <p:spPr bwMode="auto">
          <a:xfrm>
            <a:off x="3275856" y="1262945"/>
            <a:ext cx="5976664"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600">
                <a:solidFill>
                  <a:schemeClr val="tx1"/>
                </a:solidFill>
                <a:latin typeface="News Gothic" charset="0"/>
              </a:defRPr>
            </a:lvl1pPr>
            <a:lvl2pPr eaLnBrk="0" hangingPunct="0">
              <a:defRPr sz="1600">
                <a:solidFill>
                  <a:schemeClr val="tx1"/>
                </a:solidFill>
                <a:latin typeface="News Gothic" charset="0"/>
              </a:defRPr>
            </a:lvl2pPr>
            <a:lvl3pPr marL="1143000" indent="-228600" eaLnBrk="0" hangingPunct="0">
              <a:defRPr sz="1600">
                <a:solidFill>
                  <a:schemeClr val="tx1"/>
                </a:solidFill>
                <a:latin typeface="News Gothic" charset="0"/>
              </a:defRPr>
            </a:lvl3pPr>
            <a:lvl4pPr marL="1600200" indent="-228600" eaLnBrk="0" hangingPunct="0">
              <a:defRPr sz="1600">
                <a:solidFill>
                  <a:schemeClr val="tx1"/>
                </a:solidFill>
                <a:latin typeface="News Gothic" charset="0"/>
              </a:defRPr>
            </a:lvl4pPr>
            <a:lvl5pPr marL="2057400" indent="-228600" eaLnBrk="0" hangingPunct="0">
              <a:defRPr sz="1600">
                <a:solidFill>
                  <a:schemeClr val="tx1"/>
                </a:solidFill>
                <a:latin typeface="News Gothic" charset="0"/>
              </a:defRPr>
            </a:lvl5pPr>
            <a:lvl6pPr marL="2514600" indent="-228600" eaLnBrk="0" fontAlgn="base" hangingPunct="0">
              <a:spcBef>
                <a:spcPct val="0"/>
              </a:spcBef>
              <a:spcAft>
                <a:spcPct val="0"/>
              </a:spcAft>
              <a:defRPr sz="1600">
                <a:solidFill>
                  <a:schemeClr val="tx1"/>
                </a:solidFill>
                <a:latin typeface="News Gothic" charset="0"/>
              </a:defRPr>
            </a:lvl6pPr>
            <a:lvl7pPr marL="2971800" indent="-228600" eaLnBrk="0" fontAlgn="base" hangingPunct="0">
              <a:spcBef>
                <a:spcPct val="0"/>
              </a:spcBef>
              <a:spcAft>
                <a:spcPct val="0"/>
              </a:spcAft>
              <a:defRPr sz="1600">
                <a:solidFill>
                  <a:schemeClr val="tx1"/>
                </a:solidFill>
                <a:latin typeface="News Gothic" charset="0"/>
              </a:defRPr>
            </a:lvl7pPr>
            <a:lvl8pPr marL="3429000" indent="-228600" eaLnBrk="0" fontAlgn="base" hangingPunct="0">
              <a:spcBef>
                <a:spcPct val="0"/>
              </a:spcBef>
              <a:spcAft>
                <a:spcPct val="0"/>
              </a:spcAft>
              <a:defRPr sz="1600">
                <a:solidFill>
                  <a:schemeClr val="tx1"/>
                </a:solidFill>
                <a:latin typeface="News Gothic" charset="0"/>
              </a:defRPr>
            </a:lvl8pPr>
            <a:lvl9pPr marL="3886200" indent="-228600" eaLnBrk="0" fontAlgn="base" hangingPunct="0">
              <a:spcBef>
                <a:spcPct val="0"/>
              </a:spcBef>
              <a:spcAft>
                <a:spcPct val="0"/>
              </a:spcAft>
              <a:defRPr sz="1600">
                <a:solidFill>
                  <a:schemeClr val="tx1"/>
                </a:solidFill>
                <a:latin typeface="News Gothic" charset="0"/>
              </a:defRPr>
            </a:lvl9pPr>
          </a:lstStyle>
          <a:p>
            <a:pPr fontAlgn="base">
              <a:spcBef>
                <a:spcPct val="50000"/>
              </a:spcBef>
              <a:spcAft>
                <a:spcPct val="0"/>
              </a:spcAft>
              <a:buSzPct val="115000"/>
              <a:buFont typeface="Wingdings" pitchFamily="2" charset="2"/>
              <a:buChar char="ü"/>
            </a:pPr>
            <a:r>
              <a:rPr lang="es-ES_tradnl" sz="2000" b="1" dirty="0" smtClean="0">
                <a:solidFill>
                  <a:srgbClr val="004C78"/>
                </a:solidFill>
              </a:rPr>
              <a:t>Sitios de intervención: </a:t>
            </a:r>
            <a:r>
              <a:rPr lang="es-ES_tradnl" sz="2000" dirty="0" smtClean="0">
                <a:solidFill>
                  <a:srgbClr val="004C78"/>
                </a:solidFill>
              </a:rPr>
              <a:t>Norte Integrado y zona de expansión en Santa Cruz (Lucha de clases, influencia del partido del MAS). </a:t>
            </a:r>
            <a:endParaRPr lang="es-ES_tradnl" sz="2000" b="1" dirty="0" smtClean="0">
              <a:solidFill>
                <a:srgbClr val="004C78"/>
              </a:solidFill>
            </a:endParaRPr>
          </a:p>
          <a:p>
            <a:pPr fontAlgn="base">
              <a:spcBef>
                <a:spcPct val="50000"/>
              </a:spcBef>
              <a:spcAft>
                <a:spcPct val="0"/>
              </a:spcAft>
              <a:buSzPct val="115000"/>
              <a:buFont typeface="Wingdings" pitchFamily="2" charset="2"/>
              <a:buChar char="ü"/>
            </a:pPr>
            <a:r>
              <a:rPr lang="es-ES_tradnl" sz="2000" b="1" dirty="0" smtClean="0">
                <a:solidFill>
                  <a:srgbClr val="004C78"/>
                </a:solidFill>
              </a:rPr>
              <a:t>Agentes de intervención: </a:t>
            </a:r>
          </a:p>
          <a:p>
            <a:pPr fontAlgn="base">
              <a:spcBef>
                <a:spcPct val="50000"/>
              </a:spcBef>
              <a:spcAft>
                <a:spcPct val="0"/>
              </a:spcAft>
              <a:buSzPct val="115000"/>
            </a:pPr>
            <a:r>
              <a:rPr lang="es-ES_tradnl" sz="2000" dirty="0" smtClean="0">
                <a:solidFill>
                  <a:srgbClr val="004C78"/>
                </a:solidFill>
              </a:rPr>
              <a:t>Pequeños productores</a:t>
            </a:r>
          </a:p>
          <a:p>
            <a:pPr fontAlgn="base">
              <a:spcBef>
                <a:spcPct val="50000"/>
              </a:spcBef>
              <a:spcAft>
                <a:spcPct val="0"/>
              </a:spcAft>
              <a:buSzPct val="115000"/>
              <a:buFont typeface="Wingdings" pitchFamily="2" charset="2"/>
              <a:buChar char="ü"/>
            </a:pPr>
            <a:r>
              <a:rPr lang="es-ES_tradnl" sz="2000" b="1" dirty="0" smtClean="0">
                <a:solidFill>
                  <a:srgbClr val="004C78"/>
                </a:solidFill>
              </a:rPr>
              <a:t>Mecanismos de Intervención: </a:t>
            </a:r>
          </a:p>
          <a:p>
            <a:pPr marL="800100" lvl="1" indent="-342900" fontAlgn="base">
              <a:spcBef>
                <a:spcPct val="50000"/>
              </a:spcBef>
              <a:spcAft>
                <a:spcPct val="0"/>
              </a:spcAft>
              <a:buSzPct val="115000"/>
              <a:buFont typeface="+mj-lt"/>
              <a:buAutoNum type="arabicPeriod"/>
            </a:pPr>
            <a:r>
              <a:rPr lang="es-ES_tradnl" sz="2000" dirty="0" smtClean="0"/>
              <a:t>Proceso of desmovilización política de los sindicatos campesinos.</a:t>
            </a:r>
          </a:p>
          <a:p>
            <a:pPr marL="800100" lvl="1" indent="-342900" fontAlgn="base">
              <a:spcBef>
                <a:spcPct val="50000"/>
              </a:spcBef>
              <a:spcAft>
                <a:spcPct val="0"/>
              </a:spcAft>
              <a:buSzPct val="115000"/>
              <a:buFont typeface="+mj-lt"/>
              <a:buAutoNum type="arabicPeriod"/>
            </a:pPr>
            <a:r>
              <a:rPr lang="es-ES_tradnl" sz="2000" dirty="0" smtClean="0"/>
              <a:t>El establecimiento de una “garantía</a:t>
            </a:r>
            <a:r>
              <a:rPr lang="es-ES_tradnl" sz="2000" i="1" dirty="0" smtClean="0"/>
              <a:t> social</a:t>
            </a:r>
            <a:r>
              <a:rPr lang="es-ES_tradnl" sz="2000" dirty="0" smtClean="0"/>
              <a:t>”. </a:t>
            </a:r>
          </a:p>
          <a:p>
            <a:pPr marL="800100" lvl="1" indent="-342900" fontAlgn="base">
              <a:spcBef>
                <a:spcPct val="50000"/>
              </a:spcBef>
              <a:spcAft>
                <a:spcPct val="0"/>
              </a:spcAft>
              <a:buSzPct val="115000"/>
              <a:buFont typeface="+mj-lt"/>
              <a:buAutoNum type="arabicPeriod"/>
            </a:pPr>
            <a:r>
              <a:rPr lang="es-ES_tradnl" sz="2000" dirty="0" smtClean="0"/>
              <a:t>Compra de la producción agrícola a un “precio justo”.</a:t>
            </a:r>
          </a:p>
          <a:p>
            <a:pPr marL="800100" lvl="1" indent="-342900" fontAlgn="base">
              <a:spcBef>
                <a:spcPct val="50000"/>
              </a:spcBef>
              <a:spcAft>
                <a:spcPct val="0"/>
              </a:spcAft>
              <a:buSzPct val="115000"/>
              <a:buFont typeface="+mj-lt"/>
              <a:buAutoNum type="arabicPeriod"/>
            </a:pPr>
            <a:r>
              <a:rPr lang="es-ES_tradnl" sz="2000" dirty="0" smtClean="0"/>
              <a:t>Asistencia técnica, semillas e insumos agrícolas para los “pequeños productores”. </a:t>
            </a:r>
            <a:endParaRPr lang="es-ES_tradnl" sz="2000" b="1" dirty="0">
              <a:solidFill>
                <a:srgbClr val="004C78"/>
              </a:solidFill>
            </a:endParaRPr>
          </a:p>
        </p:txBody>
      </p:sp>
      <p:pic>
        <p:nvPicPr>
          <p:cNvPr id="18439" name="Picture 9" descr="Campaña Resíduos en Curahuara de Carangas : Foto: Rodrigo Henríquez"/>
          <p:cNvPicPr>
            <a:picLocks noChangeAspect="1" noChangeArrowheads="1"/>
          </p:cNvPicPr>
          <p:nvPr/>
        </p:nvPicPr>
        <p:blipFill>
          <a:blip r:embed="rId5" r:link="rId6" cstate="print">
            <a:extLst>
              <a:ext uri="{28A0092B-C50C-407E-A947-70E740481C1C}">
                <a14:useLocalDpi xmlns:a14="http://schemas.microsoft.com/office/drawing/2010/main" val="0"/>
              </a:ext>
            </a:extLst>
          </a:blip>
          <a:srcRect/>
          <a:stretch>
            <a:fillRect/>
          </a:stretch>
        </p:blipFill>
        <p:spPr bwMode="auto">
          <a:xfrm>
            <a:off x="0" y="4322216"/>
            <a:ext cx="2123728" cy="184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91880" y="195039"/>
            <a:ext cx="5122912" cy="1001713"/>
          </a:xfrm>
        </p:spPr>
        <p:txBody>
          <a:bodyPr/>
          <a:lstStyle/>
          <a:p>
            <a:r>
              <a:rPr lang="es-ES_tradnl" sz="3200" kern="1200" dirty="0" smtClean="0">
                <a:solidFill>
                  <a:schemeClr val="accent1"/>
                </a:solidFill>
              </a:rPr>
              <a:t>Proyecto EMAPA</a:t>
            </a:r>
            <a:endParaRPr lang="es-ES_tradnl" sz="3200" kern="1200" dirty="0">
              <a:solidFill>
                <a:schemeClr val="accent1"/>
              </a:solidFill>
            </a:endParaRPr>
          </a:p>
        </p:txBody>
      </p:sp>
    </p:spTree>
    <p:extLst>
      <p:ext uri="{BB962C8B-B14F-4D97-AF65-F5344CB8AC3E}">
        <p14:creationId xmlns:p14="http://schemas.microsoft.com/office/powerpoint/2010/main" val="1094551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437">
                                            <p:bg/>
                                          </p:spTgt>
                                        </p:tgtEl>
                                        <p:attrNameLst>
                                          <p:attrName>style.visibility</p:attrName>
                                        </p:attrNameLst>
                                      </p:cBhvr>
                                      <p:to>
                                        <p:strVal val="visible"/>
                                      </p:to>
                                    </p:set>
                                    <p:animEffect transition="in" filter="wipe(up)">
                                      <p:cBhvr>
                                        <p:cTn id="7" dur="500"/>
                                        <p:tgtEl>
                                          <p:spTgt spid="18437">
                                            <p:bg/>
                                          </p:spTgt>
                                        </p:tgtEl>
                                      </p:cBhvr>
                                    </p:animEffect>
                                  </p:childTnLst>
                                </p:cTn>
                              </p:par>
                            </p:childTnLst>
                          </p:cTn>
                        </p:par>
                        <p:par>
                          <p:cTn id="8" fill="hold">
                            <p:stCondLst>
                              <p:cond delay="500"/>
                            </p:stCondLst>
                            <p:childTnLst>
                              <p:par>
                                <p:cTn id="9" presetID="22" presetClass="entr" presetSubtype="1" fill="hold" grpId="0" nodeType="afterEffect" nodePh="1">
                                  <p:stCondLst>
                                    <p:cond delay="0"/>
                                  </p:stCondLst>
                                  <p:endCondLst>
                                    <p:cond evt="begin" delay="0">
                                      <p:tn val="9"/>
                                    </p:cond>
                                  </p:endCondLst>
                                  <p:childTnLst>
                                    <p:set>
                                      <p:cBhvr>
                                        <p:cTn id="10" dur="1" fill="hold">
                                          <p:stCondLst>
                                            <p:cond delay="0"/>
                                          </p:stCondLst>
                                        </p:cTn>
                                        <p:tgtEl>
                                          <p:spTgt spid="18437">
                                            <p:txEl>
                                              <p:pRg st="0" end="0"/>
                                            </p:txEl>
                                          </p:spTgt>
                                        </p:tgtEl>
                                        <p:attrNameLst>
                                          <p:attrName>style.visibility</p:attrName>
                                        </p:attrNameLst>
                                      </p:cBhvr>
                                      <p:to>
                                        <p:strVal val="visible"/>
                                      </p:to>
                                    </p:set>
                                    <p:animEffect transition="in" filter="wipe(up)">
                                      <p:cBhvr>
                                        <p:cTn id="11" dur="500"/>
                                        <p:tgtEl>
                                          <p:spTgt spid="18437">
                                            <p:txEl>
                                              <p:pRg st="0" end="0"/>
                                            </p:txEl>
                                          </p:spTgt>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17417"/>
                                        </p:tgtEl>
                                        <p:attrNameLst>
                                          <p:attrName>style.visibility</p:attrName>
                                        </p:attrNameLst>
                                      </p:cBhvr>
                                      <p:to>
                                        <p:strVal val="visible"/>
                                      </p:to>
                                    </p:set>
                                    <p:animEffect transition="in" filter="wipe(up)">
                                      <p:cBhvr>
                                        <p:cTn id="14" dur="500"/>
                                        <p:tgtEl>
                                          <p:spTgt spid="174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uiExpand="1" build="allAtOnce" animBg="1" autoUpdateAnimBg="0"/>
      <p:bldP spid="17417" grpId="0" uiExpan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descr="logoemapa%20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0" y="0"/>
            <a:ext cx="1066800"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4"/>
          <p:cNvSpPr>
            <a:spLocks noGrp="1" noChangeArrowheads="1"/>
          </p:cNvSpPr>
          <p:nvPr>
            <p:ph type="title"/>
          </p:nvPr>
        </p:nvSpPr>
        <p:spPr>
          <a:xfrm>
            <a:off x="3419872" y="44624"/>
            <a:ext cx="4752528" cy="1048544"/>
          </a:xfrm>
        </p:spPr>
        <p:txBody>
          <a:bodyPr/>
          <a:lstStyle/>
          <a:p>
            <a:r>
              <a:rPr lang="es-ES" sz="3600" kern="1200" dirty="0" smtClean="0">
                <a:solidFill>
                  <a:schemeClr val="accent1">
                    <a:lumMod val="50000"/>
                  </a:schemeClr>
                </a:solidFill>
              </a:rPr>
              <a:t>Limitaciones</a:t>
            </a:r>
            <a:endParaRPr lang="es-ES" sz="3600" kern="1200" dirty="0">
              <a:solidFill>
                <a:schemeClr val="accent1">
                  <a:lumMod val="50000"/>
                </a:schemeClr>
              </a:solidFill>
            </a:endParaRPr>
          </a:p>
        </p:txBody>
      </p:sp>
      <p:pic>
        <p:nvPicPr>
          <p:cNvPr id="1946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4264025"/>
            <a:ext cx="3429000" cy="2478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2" name="Picture 8"/>
          <p:cNvPicPr>
            <a:picLocks noChangeAspect="1" noChangeArrowheads="1"/>
          </p:cNvPicPr>
          <p:nvPr/>
        </p:nvPicPr>
        <p:blipFill>
          <a:blip r:embed="rId5">
            <a:extLst>
              <a:ext uri="{28A0092B-C50C-407E-A947-70E740481C1C}">
                <a14:useLocalDpi xmlns:a14="http://schemas.microsoft.com/office/drawing/2010/main" val="0"/>
              </a:ext>
            </a:extLst>
          </a:blip>
          <a:srcRect l="15686" r="7843"/>
          <a:stretch>
            <a:fillRect/>
          </a:stretch>
        </p:blipFill>
        <p:spPr bwMode="auto">
          <a:xfrm>
            <a:off x="0" y="609600"/>
            <a:ext cx="3124200" cy="234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5" name="Rectangle 9"/>
          <p:cNvSpPr>
            <a:spLocks noChangeArrowheads="1"/>
          </p:cNvSpPr>
          <p:nvPr/>
        </p:nvSpPr>
        <p:spPr bwMode="auto">
          <a:xfrm>
            <a:off x="3638872" y="692696"/>
            <a:ext cx="518160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buClr>
                <a:srgbClr val="E32607"/>
              </a:buClr>
              <a:buSzPct val="120000"/>
              <a:buFont typeface="Wingdings" pitchFamily="2" charset="2"/>
              <a:buChar char="§"/>
            </a:pPr>
            <a:r>
              <a:rPr lang="es-ES" sz="2000" dirty="0" smtClean="0">
                <a:solidFill>
                  <a:srgbClr val="004C78"/>
                </a:solidFill>
              </a:rPr>
              <a:t>Burocracia y centralización del Estado</a:t>
            </a:r>
          </a:p>
          <a:p>
            <a:pPr indent="-342900" fontAlgn="base">
              <a:spcBef>
                <a:spcPct val="0"/>
              </a:spcBef>
              <a:spcAft>
                <a:spcPct val="0"/>
              </a:spcAft>
              <a:buClr>
                <a:srgbClr val="E32607"/>
              </a:buClr>
              <a:buSzPct val="120000"/>
              <a:buFont typeface="Wingdings" pitchFamily="2" charset="2"/>
              <a:buChar char="§"/>
            </a:pPr>
            <a:r>
              <a:rPr lang="es-ES" sz="2000" dirty="0" smtClean="0">
                <a:solidFill>
                  <a:srgbClr val="004C78"/>
                </a:solidFill>
              </a:rPr>
              <a:t>Falta de recursos humanos (capacidad técnica) y alta rotación de personal.</a:t>
            </a:r>
          </a:p>
          <a:p>
            <a:pPr indent="-342900" fontAlgn="base">
              <a:spcBef>
                <a:spcPct val="0"/>
              </a:spcBef>
              <a:spcAft>
                <a:spcPct val="0"/>
              </a:spcAft>
              <a:buClr>
                <a:srgbClr val="E32607"/>
              </a:buClr>
              <a:buSzPct val="120000"/>
              <a:buFont typeface="Wingdings" pitchFamily="2" charset="2"/>
              <a:buChar char="§"/>
            </a:pPr>
            <a:r>
              <a:rPr lang="es-ES" sz="2000" dirty="0" smtClean="0"/>
              <a:t>Mora alta e incapacidad de las nuevas asociaciones de productores para generar una visión colectiva y aplicar la “garantía social”. </a:t>
            </a:r>
            <a:endParaRPr lang="es-ES" sz="2000" dirty="0">
              <a:solidFill>
                <a:srgbClr val="004C78"/>
              </a:solidFill>
            </a:endParaRPr>
          </a:p>
        </p:txBody>
      </p:sp>
      <p:sp>
        <p:nvSpPr>
          <p:cNvPr id="8" name="Rectangle 4"/>
          <p:cNvSpPr txBox="1">
            <a:spLocks noChangeArrowheads="1"/>
          </p:cNvSpPr>
          <p:nvPr/>
        </p:nvSpPr>
        <p:spPr bwMode="auto">
          <a:xfrm>
            <a:off x="-108520" y="3216176"/>
            <a:ext cx="5724128" cy="500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ctr" rtl="0" eaLnBrk="0" fontAlgn="base" hangingPunct="0">
              <a:lnSpc>
                <a:spcPct val="120000"/>
              </a:lnSpc>
              <a:spcBef>
                <a:spcPct val="0"/>
              </a:spcBef>
              <a:spcAft>
                <a:spcPct val="0"/>
              </a:spcAft>
              <a:defRPr sz="2800" b="1">
                <a:solidFill>
                  <a:schemeClr val="tx1"/>
                </a:solidFill>
                <a:latin typeface="+mj-lt"/>
                <a:ea typeface="+mj-ea"/>
                <a:cs typeface="+mj-cs"/>
              </a:defRPr>
            </a:lvl1pPr>
            <a:lvl2pPr algn="ctr" rtl="0" eaLnBrk="0" fontAlgn="base" hangingPunct="0">
              <a:lnSpc>
                <a:spcPct val="120000"/>
              </a:lnSpc>
              <a:spcBef>
                <a:spcPct val="0"/>
              </a:spcBef>
              <a:spcAft>
                <a:spcPct val="0"/>
              </a:spcAft>
              <a:defRPr sz="2800" b="1">
                <a:solidFill>
                  <a:schemeClr val="tx1"/>
                </a:solidFill>
                <a:latin typeface="News Gothic" pitchFamily="34" charset="0"/>
              </a:defRPr>
            </a:lvl2pPr>
            <a:lvl3pPr algn="ctr" rtl="0" eaLnBrk="0" fontAlgn="base" hangingPunct="0">
              <a:lnSpc>
                <a:spcPct val="120000"/>
              </a:lnSpc>
              <a:spcBef>
                <a:spcPct val="0"/>
              </a:spcBef>
              <a:spcAft>
                <a:spcPct val="0"/>
              </a:spcAft>
              <a:defRPr sz="2800" b="1">
                <a:solidFill>
                  <a:schemeClr val="tx1"/>
                </a:solidFill>
                <a:latin typeface="News Gothic" pitchFamily="34" charset="0"/>
              </a:defRPr>
            </a:lvl3pPr>
            <a:lvl4pPr algn="ctr" rtl="0" eaLnBrk="0" fontAlgn="base" hangingPunct="0">
              <a:lnSpc>
                <a:spcPct val="120000"/>
              </a:lnSpc>
              <a:spcBef>
                <a:spcPct val="0"/>
              </a:spcBef>
              <a:spcAft>
                <a:spcPct val="0"/>
              </a:spcAft>
              <a:defRPr sz="2800" b="1">
                <a:solidFill>
                  <a:schemeClr val="tx1"/>
                </a:solidFill>
                <a:latin typeface="News Gothic" pitchFamily="34" charset="0"/>
              </a:defRPr>
            </a:lvl4pPr>
            <a:lvl5pPr algn="ctr" rtl="0" eaLnBrk="0" fontAlgn="base" hangingPunct="0">
              <a:lnSpc>
                <a:spcPct val="120000"/>
              </a:lnSpc>
              <a:spcBef>
                <a:spcPct val="0"/>
              </a:spcBef>
              <a:spcAft>
                <a:spcPct val="0"/>
              </a:spcAft>
              <a:defRPr sz="2800" b="1">
                <a:solidFill>
                  <a:schemeClr val="tx1"/>
                </a:solidFill>
                <a:latin typeface="News Gothic" pitchFamily="34" charset="0"/>
              </a:defRPr>
            </a:lvl5pPr>
            <a:lvl6pPr marL="457200" algn="ctr" rtl="0" eaLnBrk="0" fontAlgn="base" hangingPunct="0">
              <a:lnSpc>
                <a:spcPct val="120000"/>
              </a:lnSpc>
              <a:spcBef>
                <a:spcPct val="0"/>
              </a:spcBef>
              <a:spcAft>
                <a:spcPct val="0"/>
              </a:spcAft>
              <a:defRPr sz="2800" b="1">
                <a:solidFill>
                  <a:schemeClr val="tx1"/>
                </a:solidFill>
                <a:latin typeface="News Gothic" pitchFamily="34" charset="0"/>
              </a:defRPr>
            </a:lvl6pPr>
            <a:lvl7pPr marL="914400" algn="ctr" rtl="0" eaLnBrk="0" fontAlgn="base" hangingPunct="0">
              <a:lnSpc>
                <a:spcPct val="120000"/>
              </a:lnSpc>
              <a:spcBef>
                <a:spcPct val="0"/>
              </a:spcBef>
              <a:spcAft>
                <a:spcPct val="0"/>
              </a:spcAft>
              <a:defRPr sz="2800" b="1">
                <a:solidFill>
                  <a:schemeClr val="tx1"/>
                </a:solidFill>
                <a:latin typeface="News Gothic" pitchFamily="34" charset="0"/>
              </a:defRPr>
            </a:lvl7pPr>
            <a:lvl8pPr marL="1371600" algn="ctr" rtl="0" eaLnBrk="0" fontAlgn="base" hangingPunct="0">
              <a:lnSpc>
                <a:spcPct val="120000"/>
              </a:lnSpc>
              <a:spcBef>
                <a:spcPct val="0"/>
              </a:spcBef>
              <a:spcAft>
                <a:spcPct val="0"/>
              </a:spcAft>
              <a:defRPr sz="2800" b="1">
                <a:solidFill>
                  <a:schemeClr val="tx1"/>
                </a:solidFill>
                <a:latin typeface="News Gothic" pitchFamily="34" charset="0"/>
              </a:defRPr>
            </a:lvl8pPr>
            <a:lvl9pPr marL="1828800" algn="ctr" rtl="0" eaLnBrk="0" fontAlgn="base" hangingPunct="0">
              <a:lnSpc>
                <a:spcPct val="120000"/>
              </a:lnSpc>
              <a:spcBef>
                <a:spcPct val="0"/>
              </a:spcBef>
              <a:spcAft>
                <a:spcPct val="0"/>
              </a:spcAft>
              <a:defRPr sz="2800" b="1">
                <a:solidFill>
                  <a:schemeClr val="tx1"/>
                </a:solidFill>
                <a:latin typeface="News Gothic" pitchFamily="34" charset="0"/>
              </a:defRPr>
            </a:lvl9pPr>
          </a:lstStyle>
          <a:p>
            <a:r>
              <a:rPr lang="es-ES" sz="3200" dirty="0" smtClean="0">
                <a:solidFill>
                  <a:schemeClr val="accent1">
                    <a:lumMod val="50000"/>
                  </a:schemeClr>
                </a:solidFill>
              </a:rPr>
              <a:t>Consecuencias Imprevistas</a:t>
            </a:r>
          </a:p>
        </p:txBody>
      </p:sp>
      <p:sp>
        <p:nvSpPr>
          <p:cNvPr id="9" name="Rectangle 9"/>
          <p:cNvSpPr>
            <a:spLocks noChangeArrowheads="1"/>
          </p:cNvSpPr>
          <p:nvPr/>
        </p:nvSpPr>
        <p:spPr bwMode="auto">
          <a:xfrm>
            <a:off x="107504" y="3789040"/>
            <a:ext cx="5328592"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buClr>
                <a:srgbClr val="E32607"/>
              </a:buClr>
              <a:buSzPct val="120000"/>
              <a:buFont typeface="Wingdings" pitchFamily="2" charset="2"/>
              <a:buChar char="§"/>
            </a:pPr>
            <a:r>
              <a:rPr lang="es-ES" sz="2200" dirty="0" smtClean="0"/>
              <a:t>Creación de nuevos lazos de dependencia con la agroindustria. </a:t>
            </a:r>
          </a:p>
          <a:p>
            <a:pPr fontAlgn="base">
              <a:spcBef>
                <a:spcPct val="0"/>
              </a:spcBef>
              <a:spcAft>
                <a:spcPct val="0"/>
              </a:spcAft>
              <a:buClr>
                <a:srgbClr val="E32607"/>
              </a:buClr>
              <a:buSzPct val="120000"/>
              <a:buFont typeface="Wingdings" pitchFamily="2" charset="2"/>
              <a:buChar char="§"/>
            </a:pPr>
            <a:r>
              <a:rPr lang="es-ES" sz="2200" dirty="0" smtClean="0">
                <a:solidFill>
                  <a:srgbClr val="004C78"/>
                </a:solidFill>
              </a:rPr>
              <a:t>Estandarización de paquetes tecnológicos (ej. Control fitosanitario)</a:t>
            </a:r>
          </a:p>
          <a:p>
            <a:pPr fontAlgn="base">
              <a:spcBef>
                <a:spcPct val="0"/>
              </a:spcBef>
              <a:spcAft>
                <a:spcPct val="0"/>
              </a:spcAft>
              <a:buClr>
                <a:srgbClr val="E32607"/>
              </a:buClr>
              <a:buSzPct val="120000"/>
              <a:buFont typeface="Wingdings" pitchFamily="2" charset="2"/>
              <a:buChar char="§"/>
            </a:pPr>
            <a:r>
              <a:rPr lang="es-ES" sz="2200" dirty="0">
                <a:solidFill>
                  <a:srgbClr val="004C78"/>
                </a:solidFill>
              </a:rPr>
              <a:t>D</a:t>
            </a:r>
            <a:r>
              <a:rPr lang="es-ES" sz="2200" dirty="0" smtClean="0">
                <a:solidFill>
                  <a:srgbClr val="004C78"/>
                </a:solidFill>
              </a:rPr>
              <a:t>esmovilización política de sus beneficiarios, de sindicatos a asociaciones de productores.</a:t>
            </a:r>
            <a:endParaRPr lang="es-ES" sz="2200" dirty="0">
              <a:solidFill>
                <a:srgbClr val="004C78"/>
              </a:solidFill>
            </a:endParaRPr>
          </a:p>
        </p:txBody>
      </p:sp>
    </p:spTree>
    <p:extLst>
      <p:ext uri="{BB962C8B-B14F-4D97-AF65-F5344CB8AC3E}">
        <p14:creationId xmlns:p14="http://schemas.microsoft.com/office/powerpoint/2010/main" val="103171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19463"/>
                                        </p:tgtEl>
                                        <p:attrNameLst>
                                          <p:attrName>style.visibility</p:attrName>
                                        </p:attrNameLst>
                                      </p:cBhvr>
                                      <p:to>
                                        <p:strVal val="visible"/>
                                      </p:to>
                                    </p:set>
                                    <p:animEffect transition="in" filter="wipe(down)">
                                      <p:cBhvr>
                                        <p:cTn id="16" dur="500"/>
                                        <p:tgtEl>
                                          <p:spTgt spid="19463"/>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5" grpId="0" uiExpand="1"/>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Backup_16-dec_2013\Fotos\Fotos_APAJIMPA\05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3120" r="11869"/>
          <a:stretch/>
        </p:blipFill>
        <p:spPr bwMode="auto">
          <a:xfrm>
            <a:off x="3347864" y="1062755"/>
            <a:ext cx="2202800" cy="230425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9712" y="3933056"/>
            <a:ext cx="4752528" cy="1468760"/>
          </a:xfrm>
          <a:prstGeom prst="rect">
            <a:avLst/>
          </a:prstGeom>
          <a:noFill/>
        </p:spPr>
      </p:pic>
    </p:spTree>
    <p:extLst>
      <p:ext uri="{BB962C8B-B14F-4D97-AF65-F5344CB8AC3E}">
        <p14:creationId xmlns:p14="http://schemas.microsoft.com/office/powerpoint/2010/main" val="267851580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7504" y="-27384"/>
            <a:ext cx="5544615" cy="1487066"/>
          </a:xfrm>
          <a:prstGeom prst="rect">
            <a:avLst/>
          </a:prstGeom>
        </p:spPr>
        <p:txBody>
          <a:bodyPr/>
          <a:lstStyle>
            <a:lvl1pPr algn="ctr" rtl="0" eaLnBrk="0" fontAlgn="base" hangingPunct="0">
              <a:lnSpc>
                <a:spcPct val="120000"/>
              </a:lnSpc>
              <a:spcBef>
                <a:spcPct val="0"/>
              </a:spcBef>
              <a:spcAft>
                <a:spcPct val="0"/>
              </a:spcAft>
              <a:defRPr sz="2800" b="1">
                <a:solidFill>
                  <a:schemeClr val="tx1"/>
                </a:solidFill>
                <a:latin typeface="+mj-lt"/>
                <a:ea typeface="+mj-ea"/>
                <a:cs typeface="+mj-cs"/>
              </a:defRPr>
            </a:lvl1pPr>
            <a:lvl2pPr algn="ctr" rtl="0" eaLnBrk="0" fontAlgn="base" hangingPunct="0">
              <a:lnSpc>
                <a:spcPct val="120000"/>
              </a:lnSpc>
              <a:spcBef>
                <a:spcPct val="0"/>
              </a:spcBef>
              <a:spcAft>
                <a:spcPct val="0"/>
              </a:spcAft>
              <a:defRPr sz="2800" b="1">
                <a:solidFill>
                  <a:schemeClr val="tx1"/>
                </a:solidFill>
                <a:latin typeface="News Gothic" pitchFamily="34" charset="0"/>
              </a:defRPr>
            </a:lvl2pPr>
            <a:lvl3pPr algn="ctr" rtl="0" eaLnBrk="0" fontAlgn="base" hangingPunct="0">
              <a:lnSpc>
                <a:spcPct val="120000"/>
              </a:lnSpc>
              <a:spcBef>
                <a:spcPct val="0"/>
              </a:spcBef>
              <a:spcAft>
                <a:spcPct val="0"/>
              </a:spcAft>
              <a:defRPr sz="2800" b="1">
                <a:solidFill>
                  <a:schemeClr val="tx1"/>
                </a:solidFill>
                <a:latin typeface="News Gothic" pitchFamily="34" charset="0"/>
              </a:defRPr>
            </a:lvl3pPr>
            <a:lvl4pPr algn="ctr" rtl="0" eaLnBrk="0" fontAlgn="base" hangingPunct="0">
              <a:lnSpc>
                <a:spcPct val="120000"/>
              </a:lnSpc>
              <a:spcBef>
                <a:spcPct val="0"/>
              </a:spcBef>
              <a:spcAft>
                <a:spcPct val="0"/>
              </a:spcAft>
              <a:defRPr sz="2800" b="1">
                <a:solidFill>
                  <a:schemeClr val="tx1"/>
                </a:solidFill>
                <a:latin typeface="News Gothic" pitchFamily="34" charset="0"/>
              </a:defRPr>
            </a:lvl4pPr>
            <a:lvl5pPr algn="ctr" rtl="0" eaLnBrk="0" fontAlgn="base" hangingPunct="0">
              <a:lnSpc>
                <a:spcPct val="120000"/>
              </a:lnSpc>
              <a:spcBef>
                <a:spcPct val="0"/>
              </a:spcBef>
              <a:spcAft>
                <a:spcPct val="0"/>
              </a:spcAft>
              <a:defRPr sz="2800" b="1">
                <a:solidFill>
                  <a:schemeClr val="tx1"/>
                </a:solidFill>
                <a:latin typeface="News Gothic" pitchFamily="34" charset="0"/>
              </a:defRPr>
            </a:lvl5pPr>
            <a:lvl6pPr marL="457200" algn="ctr" rtl="0" eaLnBrk="0" fontAlgn="base" hangingPunct="0">
              <a:lnSpc>
                <a:spcPct val="120000"/>
              </a:lnSpc>
              <a:spcBef>
                <a:spcPct val="0"/>
              </a:spcBef>
              <a:spcAft>
                <a:spcPct val="0"/>
              </a:spcAft>
              <a:defRPr sz="2800" b="1">
                <a:solidFill>
                  <a:schemeClr val="tx1"/>
                </a:solidFill>
                <a:latin typeface="News Gothic" pitchFamily="34" charset="0"/>
              </a:defRPr>
            </a:lvl6pPr>
            <a:lvl7pPr marL="914400" algn="ctr" rtl="0" eaLnBrk="0" fontAlgn="base" hangingPunct="0">
              <a:lnSpc>
                <a:spcPct val="120000"/>
              </a:lnSpc>
              <a:spcBef>
                <a:spcPct val="0"/>
              </a:spcBef>
              <a:spcAft>
                <a:spcPct val="0"/>
              </a:spcAft>
              <a:defRPr sz="2800" b="1">
                <a:solidFill>
                  <a:schemeClr val="tx1"/>
                </a:solidFill>
                <a:latin typeface="News Gothic" pitchFamily="34" charset="0"/>
              </a:defRPr>
            </a:lvl7pPr>
            <a:lvl8pPr marL="1371600" algn="ctr" rtl="0" eaLnBrk="0" fontAlgn="base" hangingPunct="0">
              <a:lnSpc>
                <a:spcPct val="120000"/>
              </a:lnSpc>
              <a:spcBef>
                <a:spcPct val="0"/>
              </a:spcBef>
              <a:spcAft>
                <a:spcPct val="0"/>
              </a:spcAft>
              <a:defRPr sz="2800" b="1">
                <a:solidFill>
                  <a:schemeClr val="tx1"/>
                </a:solidFill>
                <a:latin typeface="News Gothic" pitchFamily="34" charset="0"/>
              </a:defRPr>
            </a:lvl8pPr>
            <a:lvl9pPr marL="1828800" algn="ctr" rtl="0" eaLnBrk="0" fontAlgn="base" hangingPunct="0">
              <a:lnSpc>
                <a:spcPct val="120000"/>
              </a:lnSpc>
              <a:spcBef>
                <a:spcPct val="0"/>
              </a:spcBef>
              <a:spcAft>
                <a:spcPct val="0"/>
              </a:spcAft>
              <a:defRPr sz="2800" b="1">
                <a:solidFill>
                  <a:schemeClr val="tx1"/>
                </a:solidFill>
                <a:latin typeface="News Gothic" pitchFamily="34" charset="0"/>
              </a:defRPr>
            </a:lvl9pPr>
          </a:lstStyle>
          <a:p>
            <a:pPr marL="0" lvl="2" algn="l">
              <a:defRPr/>
            </a:pPr>
            <a:r>
              <a:rPr lang="es-ES" sz="3200" u="sng" kern="1200" dirty="0" smtClean="0">
                <a:cs typeface="Arial" pitchFamily="34" charset="0"/>
              </a:rPr>
              <a:t>Contexto</a:t>
            </a:r>
            <a:endParaRPr lang="es-ES" sz="3200" u="sng" kern="0" dirty="0">
              <a:latin typeface="+mj-lt"/>
            </a:endParaRPr>
          </a:p>
        </p:txBody>
      </p:sp>
      <p:sp>
        <p:nvSpPr>
          <p:cNvPr id="5" name="Rectangle 3"/>
          <p:cNvSpPr txBox="1">
            <a:spLocks noChangeArrowheads="1"/>
          </p:cNvSpPr>
          <p:nvPr/>
        </p:nvSpPr>
        <p:spPr>
          <a:xfrm>
            <a:off x="278900" y="3432931"/>
            <a:ext cx="5715712" cy="6116749"/>
          </a:xfrm>
          <a:prstGeom prst="rect">
            <a:avLst/>
          </a:prstGeom>
        </p:spPr>
        <p:txBody>
          <a:bodyPr/>
          <a:lstStyle>
            <a:lvl1pPr marL="342900" indent="-342900" algn="l" rtl="0" eaLnBrk="0" fontAlgn="base" hangingPunct="0">
              <a:spcBef>
                <a:spcPct val="0"/>
              </a:spcBef>
              <a:spcAft>
                <a:spcPct val="20000"/>
              </a:spcAft>
              <a:buClr>
                <a:schemeClr val="hlink"/>
              </a:buClr>
              <a:buSzPct val="75000"/>
              <a:buFont typeface="Wingdings" pitchFamily="2" charset="2"/>
              <a:buChar char="n"/>
              <a:defRPr sz="2800">
                <a:solidFill>
                  <a:srgbClr val="54853B"/>
                </a:solidFill>
                <a:latin typeface="+mn-lt"/>
                <a:ea typeface="+mn-ea"/>
                <a:cs typeface="+mn-cs"/>
              </a:defRPr>
            </a:lvl1pPr>
            <a:lvl2pPr marL="742950" indent="-285750" algn="l" rtl="0" eaLnBrk="0" fontAlgn="base" hangingPunct="0">
              <a:spcBef>
                <a:spcPct val="0"/>
              </a:spcBef>
              <a:spcAft>
                <a:spcPct val="20000"/>
              </a:spcAft>
              <a:buClr>
                <a:srgbClr val="80BA64"/>
              </a:buClr>
              <a:buSzPct val="75000"/>
              <a:buFont typeface="Wingdings" pitchFamily="2" charset="2"/>
              <a:buChar char="l"/>
              <a:defRPr sz="2400">
                <a:solidFill>
                  <a:srgbClr val="54853B"/>
                </a:solidFill>
                <a:latin typeface="+mn-lt"/>
              </a:defRPr>
            </a:lvl2pPr>
            <a:lvl3pPr marL="1143000" indent="-228600" algn="l" rtl="0" eaLnBrk="0" fontAlgn="base" hangingPunct="0">
              <a:spcBef>
                <a:spcPct val="0"/>
              </a:spcBef>
              <a:spcAft>
                <a:spcPct val="20000"/>
              </a:spcAft>
              <a:buChar char="•"/>
              <a:defRPr>
                <a:solidFill>
                  <a:srgbClr val="54853B"/>
                </a:solidFill>
                <a:latin typeface="+mn-lt"/>
              </a:defRPr>
            </a:lvl3pPr>
            <a:lvl4pPr marL="1600200" indent="-228600" algn="l" rtl="0" eaLnBrk="0" fontAlgn="base" hangingPunct="0">
              <a:spcBef>
                <a:spcPct val="0"/>
              </a:spcBef>
              <a:spcAft>
                <a:spcPct val="20000"/>
              </a:spcAft>
              <a:buChar char="–"/>
              <a:defRPr>
                <a:solidFill>
                  <a:srgbClr val="54853B"/>
                </a:solidFill>
                <a:latin typeface="+mn-lt"/>
              </a:defRPr>
            </a:lvl4pPr>
            <a:lvl5pPr marL="2057400" indent="-228600" algn="l" rtl="0" eaLnBrk="0" fontAlgn="base" hangingPunct="0">
              <a:spcBef>
                <a:spcPct val="20000"/>
              </a:spcBef>
              <a:spcAft>
                <a:spcPct val="0"/>
              </a:spcAft>
              <a:buChar char="»"/>
              <a:defRPr sz="2000" b="1">
                <a:solidFill>
                  <a:schemeClr val="tx1"/>
                </a:solidFill>
                <a:latin typeface="+mn-lt"/>
              </a:defRPr>
            </a:lvl5pPr>
            <a:lvl6pPr marL="2514600" indent="-228600" algn="l" rtl="0" eaLnBrk="0" fontAlgn="base" hangingPunct="0">
              <a:spcBef>
                <a:spcPct val="20000"/>
              </a:spcBef>
              <a:spcAft>
                <a:spcPct val="0"/>
              </a:spcAft>
              <a:buChar char="»"/>
              <a:defRPr sz="2000" b="1">
                <a:solidFill>
                  <a:schemeClr val="tx1"/>
                </a:solidFill>
                <a:latin typeface="+mn-lt"/>
              </a:defRPr>
            </a:lvl6pPr>
            <a:lvl7pPr marL="2971800" indent="-228600" algn="l" rtl="0" eaLnBrk="0" fontAlgn="base" hangingPunct="0">
              <a:spcBef>
                <a:spcPct val="20000"/>
              </a:spcBef>
              <a:spcAft>
                <a:spcPct val="0"/>
              </a:spcAft>
              <a:buChar char="»"/>
              <a:defRPr sz="2000" b="1">
                <a:solidFill>
                  <a:schemeClr val="tx1"/>
                </a:solidFill>
                <a:latin typeface="+mn-lt"/>
              </a:defRPr>
            </a:lvl7pPr>
            <a:lvl8pPr marL="3429000" indent="-228600" algn="l" rtl="0" eaLnBrk="0" fontAlgn="base" hangingPunct="0">
              <a:spcBef>
                <a:spcPct val="20000"/>
              </a:spcBef>
              <a:spcAft>
                <a:spcPct val="0"/>
              </a:spcAft>
              <a:buChar char="»"/>
              <a:defRPr sz="2000" b="1">
                <a:solidFill>
                  <a:schemeClr val="tx1"/>
                </a:solidFill>
                <a:latin typeface="+mn-lt"/>
              </a:defRPr>
            </a:lvl8pPr>
            <a:lvl9pPr marL="3886200" indent="-228600" algn="l" rtl="0" eaLnBrk="0" fontAlgn="base" hangingPunct="0">
              <a:spcBef>
                <a:spcPct val="20000"/>
              </a:spcBef>
              <a:spcAft>
                <a:spcPct val="0"/>
              </a:spcAft>
              <a:buChar char="»"/>
              <a:defRPr sz="2000" b="1">
                <a:solidFill>
                  <a:schemeClr val="tx1"/>
                </a:solidFill>
                <a:latin typeface="+mn-lt"/>
              </a:defRPr>
            </a:lvl9pPr>
          </a:lstStyle>
          <a:p>
            <a:pPr>
              <a:spcBef>
                <a:spcPts val="600"/>
              </a:spcBef>
            </a:pPr>
            <a:r>
              <a:rPr lang="es-ES" b="1" kern="0" dirty="0" smtClean="0">
                <a:cs typeface="Arial" pitchFamily="34" charset="0"/>
              </a:rPr>
              <a:t>2002 – </a:t>
            </a:r>
          </a:p>
          <a:p>
            <a:pPr>
              <a:spcBef>
                <a:spcPts val="600"/>
              </a:spcBef>
            </a:pPr>
            <a:endParaRPr lang="es-ES" sz="2400" b="1" kern="0" dirty="0" smtClean="0">
              <a:cs typeface="Arial" pitchFamily="34" charset="0"/>
            </a:endParaRPr>
          </a:p>
          <a:p>
            <a:pPr>
              <a:spcBef>
                <a:spcPts val="600"/>
              </a:spcBef>
            </a:pPr>
            <a:endParaRPr lang="es-ES" sz="2400" b="1" kern="0" dirty="0" smtClean="0">
              <a:cs typeface="Arial" pitchFamily="34" charset="0"/>
            </a:endParaRPr>
          </a:p>
          <a:p>
            <a:pPr>
              <a:spcBef>
                <a:spcPts val="600"/>
              </a:spcBef>
            </a:pPr>
            <a:endParaRPr lang="es-ES" sz="2400" b="1" kern="0" dirty="0" smtClean="0">
              <a:cs typeface="Arial" pitchFamily="34" charset="0"/>
            </a:endParaRPr>
          </a:p>
          <a:p>
            <a:pPr>
              <a:spcBef>
                <a:spcPts val="600"/>
              </a:spcBef>
            </a:pPr>
            <a:r>
              <a:rPr lang="es-ES" sz="2400" b="1" kern="0" dirty="0" smtClean="0">
                <a:cs typeface="Arial" pitchFamily="34" charset="0"/>
              </a:rPr>
              <a:t>2004 –  </a:t>
            </a:r>
          </a:p>
          <a:p>
            <a:pPr>
              <a:spcBef>
                <a:spcPts val="600"/>
              </a:spcBef>
              <a:buClr>
                <a:srgbClr val="FFC000"/>
              </a:buClr>
            </a:pPr>
            <a:endParaRPr lang="es-ES" sz="2400" b="1" kern="0" dirty="0" smtClean="0">
              <a:cs typeface="Arial" pitchFamily="34" charset="0"/>
            </a:endParaRPr>
          </a:p>
          <a:p>
            <a:pPr>
              <a:spcBef>
                <a:spcPts val="600"/>
              </a:spcBef>
            </a:pPr>
            <a:endParaRPr lang="es-ES" b="1" kern="0" dirty="0" smtClean="0">
              <a:cs typeface="Arial" pitchFamily="34" charset="0"/>
            </a:endParaRPr>
          </a:p>
          <a:p>
            <a:pPr>
              <a:spcBef>
                <a:spcPts val="600"/>
              </a:spcBef>
            </a:pPr>
            <a:endParaRPr lang="es-ES" b="1" kern="0" dirty="0" smtClean="0">
              <a:cs typeface="Arial" pitchFamily="34" charset="0"/>
            </a:endParaRPr>
          </a:p>
          <a:p>
            <a:pPr>
              <a:spcBef>
                <a:spcPts val="600"/>
              </a:spcBef>
            </a:pPr>
            <a:endParaRPr lang="es-ES" b="1" kern="0" dirty="0" smtClean="0">
              <a:cs typeface="Arial" pitchFamily="34" charset="0"/>
            </a:endParaRPr>
          </a:p>
          <a:p>
            <a:endParaRPr lang="es-ES" kern="0" dirty="0" smtClean="0">
              <a:cs typeface="Arial" pitchFamily="34" charset="0"/>
            </a:endParaRPr>
          </a:p>
          <a:p>
            <a:pPr>
              <a:buFontTx/>
              <a:buNone/>
            </a:pPr>
            <a:endParaRPr lang="es-ES" kern="0" dirty="0" smtClean="0">
              <a:cs typeface="Arial" pitchFamily="34" charset="0"/>
            </a:endParaRPr>
          </a:p>
        </p:txBody>
      </p:sp>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843" t="11887" r="9401" b="3789"/>
          <a:stretch/>
        </p:blipFill>
        <p:spPr bwMode="auto">
          <a:xfrm>
            <a:off x="5969482" y="-30706"/>
            <a:ext cx="3174518" cy="3963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ounded Rectangle 2"/>
          <p:cNvSpPr/>
          <p:nvPr/>
        </p:nvSpPr>
        <p:spPr bwMode="auto">
          <a:xfrm>
            <a:off x="252857" y="716149"/>
            <a:ext cx="4967215" cy="1776747"/>
          </a:xfrm>
          <a:prstGeom prst="roundRect">
            <a:avLst/>
          </a:prstGeom>
          <a:solidFill>
            <a:srgbClr val="FFFF99"/>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s-ES" sz="1600" b="0" i="0" u="none" strike="noStrike" cap="none" normalizeH="0" baseline="0" dirty="0" smtClean="0">
              <a:ln>
                <a:noFill/>
              </a:ln>
              <a:solidFill>
                <a:schemeClr val="tx1"/>
              </a:solidFill>
              <a:effectLst/>
              <a:latin typeface="News Gothic" pitchFamily="34" charset="0"/>
            </a:endParaRPr>
          </a:p>
        </p:txBody>
      </p:sp>
      <p:sp>
        <p:nvSpPr>
          <p:cNvPr id="6" name="TextBox 5"/>
          <p:cNvSpPr txBox="1"/>
          <p:nvPr/>
        </p:nvSpPr>
        <p:spPr>
          <a:xfrm>
            <a:off x="503550" y="923816"/>
            <a:ext cx="4572506" cy="1477328"/>
          </a:xfrm>
          <a:prstGeom prst="rect">
            <a:avLst/>
          </a:prstGeom>
          <a:noFill/>
        </p:spPr>
        <p:txBody>
          <a:bodyPr wrap="square" rtlCol="0">
            <a:spAutoFit/>
          </a:bodyPr>
          <a:lstStyle/>
          <a:p>
            <a:pPr marL="342900" indent="-342900">
              <a:spcBef>
                <a:spcPts val="600"/>
              </a:spcBef>
              <a:buClr>
                <a:srgbClr val="FF0000"/>
              </a:buClr>
              <a:buFont typeface="Wingdings" panose="05000000000000000000" pitchFamily="2" charset="2"/>
              <a:buChar char="ü"/>
            </a:pPr>
            <a:r>
              <a:rPr lang="es-ES" sz="2000" b="1" kern="0" dirty="0" smtClean="0">
                <a:cs typeface="Arial" pitchFamily="34" charset="0"/>
              </a:rPr>
              <a:t>Campesinos de Origen Quechua</a:t>
            </a:r>
          </a:p>
          <a:p>
            <a:pPr marL="342900" indent="-342900">
              <a:spcBef>
                <a:spcPts val="600"/>
              </a:spcBef>
              <a:buClr>
                <a:srgbClr val="FF0000"/>
              </a:buClr>
              <a:buFont typeface="Wingdings" panose="05000000000000000000" pitchFamily="2" charset="2"/>
              <a:buChar char="ü"/>
            </a:pPr>
            <a:r>
              <a:rPr lang="es-ES" sz="2000" b="1" kern="0" dirty="0" smtClean="0">
                <a:cs typeface="Arial" pitchFamily="34" charset="0"/>
              </a:rPr>
              <a:t>Migración (Julio – Septiembre)</a:t>
            </a:r>
          </a:p>
          <a:p>
            <a:pPr marL="342900" indent="-342900">
              <a:spcBef>
                <a:spcPts val="600"/>
              </a:spcBef>
              <a:buClr>
                <a:srgbClr val="FF0000"/>
              </a:buClr>
              <a:buFont typeface="Wingdings" panose="05000000000000000000" pitchFamily="2" charset="2"/>
              <a:buChar char="ü"/>
            </a:pPr>
            <a:r>
              <a:rPr lang="es-ES" sz="2000" b="1" kern="0" dirty="0" smtClean="0">
                <a:cs typeface="Arial" pitchFamily="34" charset="0"/>
              </a:rPr>
              <a:t>Organización sindical y Asociaciones</a:t>
            </a:r>
            <a:endParaRPr lang="es-ES" sz="2000" dirty="0"/>
          </a:p>
        </p:txBody>
      </p:sp>
      <p:sp>
        <p:nvSpPr>
          <p:cNvPr id="8" name="Rectangle 7"/>
          <p:cNvSpPr/>
          <p:nvPr/>
        </p:nvSpPr>
        <p:spPr>
          <a:xfrm>
            <a:off x="1966990" y="5329371"/>
            <a:ext cx="6709466" cy="907941"/>
          </a:xfrm>
          <a:prstGeom prst="rect">
            <a:avLst/>
          </a:prstGeom>
          <a:solidFill>
            <a:srgbClr val="99FF99"/>
          </a:solidFill>
        </p:spPr>
        <p:txBody>
          <a:bodyPr wrap="square">
            <a:spAutoFit/>
          </a:bodyPr>
          <a:lstStyle/>
          <a:p>
            <a:pPr>
              <a:spcBef>
                <a:spcPts val="600"/>
              </a:spcBef>
              <a:buClr>
                <a:srgbClr val="FFC000"/>
              </a:buClr>
            </a:pPr>
            <a:r>
              <a:rPr lang="es-ES" sz="2400" b="1" kern="0" dirty="0" smtClean="0">
                <a:cs typeface="Arial" pitchFamily="34" charset="0"/>
              </a:rPr>
              <a:t>- Monitoreo y Evaluación Participativa</a:t>
            </a:r>
          </a:p>
          <a:p>
            <a:pPr>
              <a:spcBef>
                <a:spcPts val="600"/>
              </a:spcBef>
              <a:buClr>
                <a:srgbClr val="FFC000"/>
              </a:buClr>
            </a:pPr>
            <a:r>
              <a:rPr lang="es-ES" sz="2400" b="1" kern="0" dirty="0" smtClean="0">
                <a:cs typeface="Arial" pitchFamily="34" charset="0"/>
              </a:rPr>
              <a:t>- Comercialización Colectiva</a:t>
            </a:r>
            <a:endParaRPr lang="es-ES" sz="2400" b="1" kern="0" dirty="0">
              <a:solidFill>
                <a:srgbClr val="004C78"/>
              </a:solidFill>
              <a:cs typeface="Arial" pitchFamily="34" charset="0"/>
            </a:endParaRPr>
          </a:p>
        </p:txBody>
      </p:sp>
      <p:sp>
        <p:nvSpPr>
          <p:cNvPr id="10" name="Rectangle 9"/>
          <p:cNvSpPr/>
          <p:nvPr/>
        </p:nvSpPr>
        <p:spPr>
          <a:xfrm>
            <a:off x="1966990" y="3557820"/>
            <a:ext cx="4117178" cy="1631216"/>
          </a:xfrm>
          <a:prstGeom prst="rect">
            <a:avLst/>
          </a:prstGeom>
          <a:solidFill>
            <a:srgbClr val="99FF99"/>
          </a:solidFill>
        </p:spPr>
        <p:txBody>
          <a:bodyPr wrap="square">
            <a:spAutoFit/>
          </a:bodyPr>
          <a:lstStyle/>
          <a:p>
            <a:pPr lvl="0">
              <a:spcBef>
                <a:spcPts val="600"/>
              </a:spcBef>
            </a:pPr>
            <a:r>
              <a:rPr lang="es-ES" b="1" kern="0" dirty="0" err="1" smtClean="0">
                <a:solidFill>
                  <a:srgbClr val="004C78"/>
                </a:solidFill>
                <a:cs typeface="Arial" pitchFamily="34" charset="0"/>
              </a:rPr>
              <a:t>SIBTA</a:t>
            </a:r>
            <a:r>
              <a:rPr lang="es-ES" b="1" kern="0" dirty="0" smtClean="0">
                <a:solidFill>
                  <a:srgbClr val="004C78"/>
                </a:solidFill>
                <a:cs typeface="Arial" pitchFamily="34" charset="0"/>
              </a:rPr>
              <a:t>: </a:t>
            </a:r>
            <a:r>
              <a:rPr lang="es-ES" b="1" kern="0" dirty="0" err="1" smtClean="0">
                <a:solidFill>
                  <a:srgbClr val="004C78"/>
                </a:solidFill>
                <a:cs typeface="Arial" pitchFamily="34" charset="0"/>
              </a:rPr>
              <a:t>PITAs</a:t>
            </a:r>
            <a:r>
              <a:rPr lang="es-ES" b="1" kern="0" dirty="0" smtClean="0">
                <a:solidFill>
                  <a:srgbClr val="004C78"/>
                </a:solidFill>
                <a:cs typeface="Arial" pitchFamily="34" charset="0"/>
              </a:rPr>
              <a:t> – Cadenas de Valor </a:t>
            </a:r>
          </a:p>
          <a:p>
            <a:pPr marL="285750" lvl="0" indent="-285750">
              <a:spcBef>
                <a:spcPts val="600"/>
              </a:spcBef>
              <a:buClr>
                <a:srgbClr val="FF0000"/>
              </a:buClr>
              <a:buFont typeface="Wingdings" panose="05000000000000000000" pitchFamily="2" charset="2"/>
              <a:buChar char="ü"/>
            </a:pPr>
            <a:r>
              <a:rPr lang="es-ES" b="1" kern="0" dirty="0" err="1" smtClean="0">
                <a:solidFill>
                  <a:srgbClr val="004C78"/>
                </a:solidFill>
                <a:cs typeface="Arial" pitchFamily="34" charset="0"/>
              </a:rPr>
              <a:t>PROINPA</a:t>
            </a:r>
            <a:r>
              <a:rPr lang="es-ES" b="1" kern="0" dirty="0" smtClean="0">
                <a:solidFill>
                  <a:srgbClr val="004C78"/>
                </a:solidFill>
                <a:cs typeface="Arial" pitchFamily="34" charset="0"/>
              </a:rPr>
              <a:t> con apoyo de </a:t>
            </a:r>
            <a:r>
              <a:rPr lang="es-ES" b="1" kern="0" dirty="0" err="1" smtClean="0">
                <a:solidFill>
                  <a:srgbClr val="004C78"/>
                </a:solidFill>
                <a:cs typeface="Arial" pitchFamily="34" charset="0"/>
              </a:rPr>
              <a:t>SIBTA</a:t>
            </a:r>
            <a:r>
              <a:rPr lang="es-ES" b="1" kern="0" dirty="0" smtClean="0">
                <a:solidFill>
                  <a:srgbClr val="004C78"/>
                </a:solidFill>
                <a:cs typeface="Arial" pitchFamily="34" charset="0"/>
              </a:rPr>
              <a:t> – Fundación Valles</a:t>
            </a:r>
          </a:p>
          <a:p>
            <a:pPr marL="285750" indent="-285750">
              <a:spcBef>
                <a:spcPts val="600"/>
              </a:spcBef>
              <a:buClr>
                <a:srgbClr val="FF0000"/>
              </a:buClr>
              <a:buFont typeface="Wingdings" panose="05000000000000000000" pitchFamily="2" charset="2"/>
              <a:buChar char="ü"/>
            </a:pPr>
            <a:r>
              <a:rPr lang="es-ES" b="1" kern="0" dirty="0" smtClean="0">
                <a:solidFill>
                  <a:srgbClr val="004C78"/>
                </a:solidFill>
                <a:cs typeface="Arial" pitchFamily="34" charset="0"/>
              </a:rPr>
              <a:t>-  Investigación Participativa: </a:t>
            </a:r>
            <a:r>
              <a:rPr lang="es-ES" b="1" kern="0" dirty="0" err="1" smtClean="0">
                <a:solidFill>
                  <a:srgbClr val="004C78"/>
                </a:solidFill>
                <a:cs typeface="Arial" pitchFamily="34" charset="0"/>
              </a:rPr>
              <a:t>ECAS</a:t>
            </a:r>
            <a:r>
              <a:rPr lang="es-ES" b="1" kern="0" dirty="0" smtClean="0">
                <a:solidFill>
                  <a:srgbClr val="004C78"/>
                </a:solidFill>
                <a:cs typeface="Arial" pitchFamily="34" charset="0"/>
              </a:rPr>
              <a:t>/</a:t>
            </a:r>
            <a:r>
              <a:rPr lang="es-ES" b="1" kern="0" dirty="0" err="1" smtClean="0">
                <a:solidFill>
                  <a:srgbClr val="004C78"/>
                </a:solidFill>
                <a:cs typeface="Arial" pitchFamily="34" charset="0"/>
              </a:rPr>
              <a:t>MIP</a:t>
            </a:r>
            <a:endParaRPr lang="es-ES" b="1" kern="0" dirty="0">
              <a:solidFill>
                <a:srgbClr val="004C78"/>
              </a:solidFill>
              <a:cs typeface="Arial" pitchFamily="34" charset="0"/>
            </a:endParaRPr>
          </a:p>
        </p:txBody>
      </p:sp>
      <p:sp>
        <p:nvSpPr>
          <p:cNvPr id="11" name="Title 1"/>
          <p:cNvSpPr txBox="1">
            <a:spLocks/>
          </p:cNvSpPr>
          <p:nvPr/>
        </p:nvSpPr>
        <p:spPr>
          <a:xfrm>
            <a:off x="252857" y="2734022"/>
            <a:ext cx="5544615" cy="1487066"/>
          </a:xfrm>
          <a:prstGeom prst="rect">
            <a:avLst/>
          </a:prstGeom>
        </p:spPr>
        <p:txBody>
          <a:bodyPr/>
          <a:lstStyle>
            <a:lvl1pPr algn="ctr" rtl="0" eaLnBrk="0" fontAlgn="base" hangingPunct="0">
              <a:lnSpc>
                <a:spcPct val="120000"/>
              </a:lnSpc>
              <a:spcBef>
                <a:spcPct val="0"/>
              </a:spcBef>
              <a:spcAft>
                <a:spcPct val="0"/>
              </a:spcAft>
              <a:defRPr sz="2800" b="1">
                <a:solidFill>
                  <a:schemeClr val="tx1"/>
                </a:solidFill>
                <a:latin typeface="+mj-lt"/>
                <a:ea typeface="+mj-ea"/>
                <a:cs typeface="+mj-cs"/>
              </a:defRPr>
            </a:lvl1pPr>
            <a:lvl2pPr algn="ctr" rtl="0" eaLnBrk="0" fontAlgn="base" hangingPunct="0">
              <a:lnSpc>
                <a:spcPct val="120000"/>
              </a:lnSpc>
              <a:spcBef>
                <a:spcPct val="0"/>
              </a:spcBef>
              <a:spcAft>
                <a:spcPct val="0"/>
              </a:spcAft>
              <a:defRPr sz="2800" b="1">
                <a:solidFill>
                  <a:schemeClr val="tx1"/>
                </a:solidFill>
                <a:latin typeface="News Gothic" pitchFamily="34" charset="0"/>
              </a:defRPr>
            </a:lvl2pPr>
            <a:lvl3pPr algn="ctr" rtl="0" eaLnBrk="0" fontAlgn="base" hangingPunct="0">
              <a:lnSpc>
                <a:spcPct val="120000"/>
              </a:lnSpc>
              <a:spcBef>
                <a:spcPct val="0"/>
              </a:spcBef>
              <a:spcAft>
                <a:spcPct val="0"/>
              </a:spcAft>
              <a:defRPr sz="2800" b="1">
                <a:solidFill>
                  <a:schemeClr val="tx1"/>
                </a:solidFill>
                <a:latin typeface="News Gothic" pitchFamily="34" charset="0"/>
              </a:defRPr>
            </a:lvl3pPr>
            <a:lvl4pPr algn="ctr" rtl="0" eaLnBrk="0" fontAlgn="base" hangingPunct="0">
              <a:lnSpc>
                <a:spcPct val="120000"/>
              </a:lnSpc>
              <a:spcBef>
                <a:spcPct val="0"/>
              </a:spcBef>
              <a:spcAft>
                <a:spcPct val="0"/>
              </a:spcAft>
              <a:defRPr sz="2800" b="1">
                <a:solidFill>
                  <a:schemeClr val="tx1"/>
                </a:solidFill>
                <a:latin typeface="News Gothic" pitchFamily="34" charset="0"/>
              </a:defRPr>
            </a:lvl4pPr>
            <a:lvl5pPr algn="ctr" rtl="0" eaLnBrk="0" fontAlgn="base" hangingPunct="0">
              <a:lnSpc>
                <a:spcPct val="120000"/>
              </a:lnSpc>
              <a:spcBef>
                <a:spcPct val="0"/>
              </a:spcBef>
              <a:spcAft>
                <a:spcPct val="0"/>
              </a:spcAft>
              <a:defRPr sz="2800" b="1">
                <a:solidFill>
                  <a:schemeClr val="tx1"/>
                </a:solidFill>
                <a:latin typeface="News Gothic" pitchFamily="34" charset="0"/>
              </a:defRPr>
            </a:lvl5pPr>
            <a:lvl6pPr marL="457200" algn="ctr" rtl="0" eaLnBrk="0" fontAlgn="base" hangingPunct="0">
              <a:lnSpc>
                <a:spcPct val="120000"/>
              </a:lnSpc>
              <a:spcBef>
                <a:spcPct val="0"/>
              </a:spcBef>
              <a:spcAft>
                <a:spcPct val="0"/>
              </a:spcAft>
              <a:defRPr sz="2800" b="1">
                <a:solidFill>
                  <a:schemeClr val="tx1"/>
                </a:solidFill>
                <a:latin typeface="News Gothic" pitchFamily="34" charset="0"/>
              </a:defRPr>
            </a:lvl6pPr>
            <a:lvl7pPr marL="914400" algn="ctr" rtl="0" eaLnBrk="0" fontAlgn="base" hangingPunct="0">
              <a:lnSpc>
                <a:spcPct val="120000"/>
              </a:lnSpc>
              <a:spcBef>
                <a:spcPct val="0"/>
              </a:spcBef>
              <a:spcAft>
                <a:spcPct val="0"/>
              </a:spcAft>
              <a:defRPr sz="2800" b="1">
                <a:solidFill>
                  <a:schemeClr val="tx1"/>
                </a:solidFill>
                <a:latin typeface="News Gothic" pitchFamily="34" charset="0"/>
              </a:defRPr>
            </a:lvl7pPr>
            <a:lvl8pPr marL="1371600" algn="ctr" rtl="0" eaLnBrk="0" fontAlgn="base" hangingPunct="0">
              <a:lnSpc>
                <a:spcPct val="120000"/>
              </a:lnSpc>
              <a:spcBef>
                <a:spcPct val="0"/>
              </a:spcBef>
              <a:spcAft>
                <a:spcPct val="0"/>
              </a:spcAft>
              <a:defRPr sz="2800" b="1">
                <a:solidFill>
                  <a:schemeClr val="tx1"/>
                </a:solidFill>
                <a:latin typeface="News Gothic" pitchFamily="34" charset="0"/>
              </a:defRPr>
            </a:lvl8pPr>
            <a:lvl9pPr marL="1828800" algn="ctr" rtl="0" eaLnBrk="0" fontAlgn="base" hangingPunct="0">
              <a:lnSpc>
                <a:spcPct val="120000"/>
              </a:lnSpc>
              <a:spcBef>
                <a:spcPct val="0"/>
              </a:spcBef>
              <a:spcAft>
                <a:spcPct val="0"/>
              </a:spcAft>
              <a:defRPr sz="2800" b="1">
                <a:solidFill>
                  <a:schemeClr val="tx1"/>
                </a:solidFill>
                <a:latin typeface="News Gothic" pitchFamily="34" charset="0"/>
              </a:defRPr>
            </a:lvl9pPr>
          </a:lstStyle>
          <a:p>
            <a:pPr marL="0" lvl="2" algn="l">
              <a:defRPr/>
            </a:pPr>
            <a:r>
              <a:rPr lang="es-ES" sz="3200" u="sng" kern="1200" dirty="0" smtClean="0">
                <a:cs typeface="Arial" pitchFamily="34" charset="0"/>
              </a:rPr>
              <a:t>Intervención</a:t>
            </a:r>
            <a:endParaRPr lang="es-ES" sz="3200" u="sng" kern="0" dirty="0">
              <a:latin typeface="+mj-lt"/>
            </a:endParaRPr>
          </a:p>
        </p:txBody>
      </p:sp>
    </p:spTree>
    <p:extLst>
      <p:ext uri="{BB962C8B-B14F-4D97-AF65-F5344CB8AC3E}">
        <p14:creationId xmlns:p14="http://schemas.microsoft.com/office/powerpoint/2010/main" val="2830700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animBg="1"/>
      <p:bldP spid="6" grpId="0"/>
      <p:bldP spid="8" grpId="0" animBg="1"/>
      <p:bldP spid="10" grpId="0" animBg="1"/>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5321"/>
          <a:stretch/>
        </p:blipFill>
        <p:spPr bwMode="auto">
          <a:xfrm>
            <a:off x="6606837" y="22804"/>
            <a:ext cx="2524975" cy="2000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3"/>
          <p:cNvSpPr txBox="1">
            <a:spLocks noChangeArrowheads="1"/>
          </p:cNvSpPr>
          <p:nvPr/>
        </p:nvSpPr>
        <p:spPr>
          <a:xfrm>
            <a:off x="278900" y="815541"/>
            <a:ext cx="5715712" cy="6116749"/>
          </a:xfrm>
          <a:prstGeom prst="rect">
            <a:avLst/>
          </a:prstGeom>
        </p:spPr>
        <p:txBody>
          <a:bodyPr/>
          <a:lstStyle>
            <a:lvl1pPr marL="342900" indent="-342900" algn="l" rtl="0" eaLnBrk="0" fontAlgn="base" hangingPunct="0">
              <a:spcBef>
                <a:spcPct val="0"/>
              </a:spcBef>
              <a:spcAft>
                <a:spcPct val="20000"/>
              </a:spcAft>
              <a:buClr>
                <a:schemeClr val="hlink"/>
              </a:buClr>
              <a:buSzPct val="75000"/>
              <a:buFont typeface="Wingdings" pitchFamily="2" charset="2"/>
              <a:buChar char="n"/>
              <a:defRPr sz="2800">
                <a:solidFill>
                  <a:srgbClr val="54853B"/>
                </a:solidFill>
                <a:latin typeface="+mn-lt"/>
                <a:ea typeface="+mn-ea"/>
                <a:cs typeface="+mn-cs"/>
              </a:defRPr>
            </a:lvl1pPr>
            <a:lvl2pPr marL="742950" indent="-285750" algn="l" rtl="0" eaLnBrk="0" fontAlgn="base" hangingPunct="0">
              <a:spcBef>
                <a:spcPct val="0"/>
              </a:spcBef>
              <a:spcAft>
                <a:spcPct val="20000"/>
              </a:spcAft>
              <a:buClr>
                <a:srgbClr val="80BA64"/>
              </a:buClr>
              <a:buSzPct val="75000"/>
              <a:buFont typeface="Wingdings" pitchFamily="2" charset="2"/>
              <a:buChar char="l"/>
              <a:defRPr sz="2400">
                <a:solidFill>
                  <a:srgbClr val="54853B"/>
                </a:solidFill>
                <a:latin typeface="+mn-lt"/>
              </a:defRPr>
            </a:lvl2pPr>
            <a:lvl3pPr marL="1143000" indent="-228600" algn="l" rtl="0" eaLnBrk="0" fontAlgn="base" hangingPunct="0">
              <a:spcBef>
                <a:spcPct val="0"/>
              </a:spcBef>
              <a:spcAft>
                <a:spcPct val="20000"/>
              </a:spcAft>
              <a:buChar char="•"/>
              <a:defRPr>
                <a:solidFill>
                  <a:srgbClr val="54853B"/>
                </a:solidFill>
                <a:latin typeface="+mn-lt"/>
              </a:defRPr>
            </a:lvl3pPr>
            <a:lvl4pPr marL="1600200" indent="-228600" algn="l" rtl="0" eaLnBrk="0" fontAlgn="base" hangingPunct="0">
              <a:spcBef>
                <a:spcPct val="0"/>
              </a:spcBef>
              <a:spcAft>
                <a:spcPct val="20000"/>
              </a:spcAft>
              <a:buChar char="–"/>
              <a:defRPr>
                <a:solidFill>
                  <a:srgbClr val="54853B"/>
                </a:solidFill>
                <a:latin typeface="+mn-lt"/>
              </a:defRPr>
            </a:lvl4pPr>
            <a:lvl5pPr marL="2057400" indent="-228600" algn="l" rtl="0" eaLnBrk="0" fontAlgn="base" hangingPunct="0">
              <a:spcBef>
                <a:spcPct val="20000"/>
              </a:spcBef>
              <a:spcAft>
                <a:spcPct val="0"/>
              </a:spcAft>
              <a:buChar char="»"/>
              <a:defRPr sz="2000" b="1">
                <a:solidFill>
                  <a:schemeClr val="tx1"/>
                </a:solidFill>
                <a:latin typeface="+mn-lt"/>
              </a:defRPr>
            </a:lvl5pPr>
            <a:lvl6pPr marL="2514600" indent="-228600" algn="l" rtl="0" eaLnBrk="0" fontAlgn="base" hangingPunct="0">
              <a:spcBef>
                <a:spcPct val="20000"/>
              </a:spcBef>
              <a:spcAft>
                <a:spcPct val="0"/>
              </a:spcAft>
              <a:buChar char="»"/>
              <a:defRPr sz="2000" b="1">
                <a:solidFill>
                  <a:schemeClr val="tx1"/>
                </a:solidFill>
                <a:latin typeface="+mn-lt"/>
              </a:defRPr>
            </a:lvl6pPr>
            <a:lvl7pPr marL="2971800" indent="-228600" algn="l" rtl="0" eaLnBrk="0" fontAlgn="base" hangingPunct="0">
              <a:spcBef>
                <a:spcPct val="20000"/>
              </a:spcBef>
              <a:spcAft>
                <a:spcPct val="0"/>
              </a:spcAft>
              <a:buChar char="»"/>
              <a:defRPr sz="2000" b="1">
                <a:solidFill>
                  <a:schemeClr val="tx1"/>
                </a:solidFill>
                <a:latin typeface="+mn-lt"/>
              </a:defRPr>
            </a:lvl7pPr>
            <a:lvl8pPr marL="3429000" indent="-228600" algn="l" rtl="0" eaLnBrk="0" fontAlgn="base" hangingPunct="0">
              <a:spcBef>
                <a:spcPct val="20000"/>
              </a:spcBef>
              <a:spcAft>
                <a:spcPct val="0"/>
              </a:spcAft>
              <a:buChar char="»"/>
              <a:defRPr sz="2000" b="1">
                <a:solidFill>
                  <a:schemeClr val="tx1"/>
                </a:solidFill>
                <a:latin typeface="+mn-lt"/>
              </a:defRPr>
            </a:lvl8pPr>
            <a:lvl9pPr marL="3886200" indent="-228600" algn="l" rtl="0" eaLnBrk="0" fontAlgn="base" hangingPunct="0">
              <a:spcBef>
                <a:spcPct val="20000"/>
              </a:spcBef>
              <a:spcAft>
                <a:spcPct val="0"/>
              </a:spcAft>
              <a:buChar char="»"/>
              <a:defRPr sz="2000" b="1">
                <a:solidFill>
                  <a:schemeClr val="tx1"/>
                </a:solidFill>
                <a:latin typeface="+mn-lt"/>
              </a:defRPr>
            </a:lvl9pPr>
          </a:lstStyle>
          <a:p>
            <a:pPr>
              <a:spcBef>
                <a:spcPts val="600"/>
              </a:spcBef>
            </a:pPr>
            <a:r>
              <a:rPr lang="es-ES" b="1" kern="0" dirty="0" smtClean="0">
                <a:cs typeface="Arial" pitchFamily="34" charset="0"/>
              </a:rPr>
              <a:t>2006 – </a:t>
            </a:r>
          </a:p>
          <a:p>
            <a:pPr>
              <a:spcBef>
                <a:spcPts val="600"/>
              </a:spcBef>
            </a:pPr>
            <a:endParaRPr lang="es-ES" sz="2400" b="1" kern="0" dirty="0" smtClean="0">
              <a:cs typeface="Arial" pitchFamily="34" charset="0"/>
            </a:endParaRPr>
          </a:p>
          <a:p>
            <a:pPr>
              <a:spcBef>
                <a:spcPts val="600"/>
              </a:spcBef>
            </a:pPr>
            <a:endParaRPr lang="es-ES" sz="2400" b="1" kern="0" dirty="0" smtClean="0">
              <a:cs typeface="Arial" pitchFamily="34" charset="0"/>
            </a:endParaRPr>
          </a:p>
          <a:p>
            <a:pPr>
              <a:spcBef>
                <a:spcPts val="600"/>
              </a:spcBef>
            </a:pPr>
            <a:endParaRPr lang="es-ES" sz="2400" b="1" kern="0" dirty="0" smtClean="0">
              <a:cs typeface="Arial" pitchFamily="34" charset="0"/>
            </a:endParaRPr>
          </a:p>
          <a:p>
            <a:pPr>
              <a:spcBef>
                <a:spcPts val="600"/>
              </a:spcBef>
            </a:pPr>
            <a:r>
              <a:rPr lang="es-ES" sz="2400" b="1" kern="0" dirty="0" smtClean="0">
                <a:cs typeface="Arial" pitchFamily="34" charset="0"/>
              </a:rPr>
              <a:t>2008 –  </a:t>
            </a:r>
          </a:p>
          <a:p>
            <a:pPr>
              <a:spcBef>
                <a:spcPts val="600"/>
              </a:spcBef>
              <a:buClr>
                <a:srgbClr val="FFC000"/>
              </a:buClr>
            </a:pPr>
            <a:endParaRPr lang="es-ES" sz="2400" b="1" kern="0" dirty="0" smtClean="0">
              <a:cs typeface="Arial" pitchFamily="34" charset="0"/>
            </a:endParaRPr>
          </a:p>
          <a:p>
            <a:pPr>
              <a:spcBef>
                <a:spcPts val="600"/>
              </a:spcBef>
              <a:buClr>
                <a:srgbClr val="FFC000"/>
              </a:buClr>
            </a:pPr>
            <a:endParaRPr lang="es-ES" sz="2400" b="1" kern="0" dirty="0" smtClean="0">
              <a:cs typeface="Arial" pitchFamily="34" charset="0"/>
            </a:endParaRPr>
          </a:p>
          <a:p>
            <a:pPr>
              <a:spcBef>
                <a:spcPts val="600"/>
              </a:spcBef>
              <a:buClr>
                <a:srgbClr val="FFC000"/>
              </a:buClr>
            </a:pPr>
            <a:endParaRPr lang="es-ES" sz="2400" b="1" kern="0" dirty="0">
              <a:cs typeface="Arial" pitchFamily="34" charset="0"/>
            </a:endParaRPr>
          </a:p>
          <a:p>
            <a:pPr>
              <a:spcBef>
                <a:spcPts val="600"/>
              </a:spcBef>
              <a:buClr>
                <a:srgbClr val="FFC000"/>
              </a:buClr>
            </a:pPr>
            <a:r>
              <a:rPr lang="es-ES" sz="2400" b="1" kern="0" dirty="0" smtClean="0">
                <a:cs typeface="Arial" pitchFamily="34" charset="0"/>
              </a:rPr>
              <a:t>2009 </a:t>
            </a:r>
            <a:r>
              <a:rPr lang="es-ES" sz="2400" b="1" kern="0" dirty="0">
                <a:cs typeface="Arial" pitchFamily="34" charset="0"/>
              </a:rPr>
              <a:t>– </a:t>
            </a:r>
          </a:p>
          <a:p>
            <a:pPr>
              <a:spcBef>
                <a:spcPts val="600"/>
              </a:spcBef>
              <a:buClr>
                <a:srgbClr val="FFC000"/>
              </a:buClr>
            </a:pPr>
            <a:endParaRPr lang="es-ES" sz="2400" b="1" kern="0" dirty="0" smtClean="0">
              <a:cs typeface="Arial" pitchFamily="34" charset="0"/>
            </a:endParaRPr>
          </a:p>
          <a:p>
            <a:pPr>
              <a:spcBef>
                <a:spcPts val="600"/>
              </a:spcBef>
            </a:pPr>
            <a:endParaRPr lang="es-ES" b="1" kern="0" dirty="0" smtClean="0">
              <a:cs typeface="Arial" pitchFamily="34" charset="0"/>
            </a:endParaRPr>
          </a:p>
          <a:p>
            <a:pPr>
              <a:spcBef>
                <a:spcPts val="600"/>
              </a:spcBef>
            </a:pPr>
            <a:endParaRPr lang="es-ES" b="1" kern="0" dirty="0" smtClean="0">
              <a:cs typeface="Arial" pitchFamily="34" charset="0"/>
            </a:endParaRPr>
          </a:p>
          <a:p>
            <a:pPr>
              <a:spcBef>
                <a:spcPts val="600"/>
              </a:spcBef>
            </a:pPr>
            <a:endParaRPr lang="es-ES" b="1" kern="0" dirty="0" smtClean="0">
              <a:cs typeface="Arial" pitchFamily="34" charset="0"/>
            </a:endParaRPr>
          </a:p>
          <a:p>
            <a:endParaRPr lang="es-ES" kern="0" dirty="0" smtClean="0">
              <a:cs typeface="Arial" pitchFamily="34" charset="0"/>
            </a:endParaRPr>
          </a:p>
          <a:p>
            <a:pPr>
              <a:buFontTx/>
              <a:buNone/>
            </a:pPr>
            <a:endParaRPr lang="es-ES" kern="0" dirty="0" smtClean="0">
              <a:cs typeface="Arial" pitchFamily="34" charset="0"/>
            </a:endParaRPr>
          </a:p>
        </p:txBody>
      </p:sp>
      <p:sp>
        <p:nvSpPr>
          <p:cNvPr id="7" name="Rectangle 6"/>
          <p:cNvSpPr/>
          <p:nvPr/>
        </p:nvSpPr>
        <p:spPr>
          <a:xfrm>
            <a:off x="1994700" y="4816023"/>
            <a:ext cx="3999912" cy="1646605"/>
          </a:xfrm>
          <a:prstGeom prst="rect">
            <a:avLst/>
          </a:prstGeom>
          <a:solidFill>
            <a:srgbClr val="99FF99"/>
          </a:solidFill>
        </p:spPr>
        <p:txBody>
          <a:bodyPr wrap="square">
            <a:spAutoFit/>
          </a:bodyPr>
          <a:lstStyle/>
          <a:p>
            <a:pPr>
              <a:spcBef>
                <a:spcPts val="600"/>
              </a:spcBef>
              <a:buClr>
                <a:srgbClr val="FFC000"/>
              </a:buClr>
            </a:pPr>
            <a:r>
              <a:rPr lang="en-US" sz="2400" b="1" dirty="0" err="1" smtClean="0"/>
              <a:t>Alianza</a:t>
            </a:r>
            <a:r>
              <a:rPr lang="en-US" sz="2400" b="1" dirty="0" smtClean="0"/>
              <a:t> con </a:t>
            </a:r>
            <a:r>
              <a:rPr lang="en-US" sz="2400" b="1" dirty="0" err="1" smtClean="0"/>
              <a:t>AGRINUTS</a:t>
            </a:r>
            <a:r>
              <a:rPr lang="en-US" sz="2400" b="1" dirty="0" smtClean="0"/>
              <a:t> </a:t>
            </a:r>
          </a:p>
          <a:p>
            <a:pPr marL="342900" indent="-342900">
              <a:spcBef>
                <a:spcPts val="600"/>
              </a:spcBef>
              <a:buClr>
                <a:srgbClr val="FFC000"/>
              </a:buClr>
              <a:buFont typeface="Wingdings" panose="05000000000000000000" pitchFamily="2" charset="2"/>
              <a:buChar char="ü"/>
            </a:pPr>
            <a:r>
              <a:rPr lang="en-US" sz="2400" b="1" dirty="0" err="1" smtClean="0"/>
              <a:t>Certificación</a:t>
            </a:r>
            <a:r>
              <a:rPr lang="en-US" sz="2400" b="1" dirty="0" smtClean="0"/>
              <a:t> </a:t>
            </a:r>
            <a:r>
              <a:rPr lang="en-US" sz="2400" b="1" dirty="0" err="1" smtClean="0"/>
              <a:t>Buenas</a:t>
            </a:r>
            <a:r>
              <a:rPr lang="en-US" sz="2400" b="1" dirty="0" smtClean="0"/>
              <a:t> </a:t>
            </a:r>
            <a:r>
              <a:rPr lang="en-US" sz="2400" b="1" dirty="0" err="1" smtClean="0"/>
              <a:t>Practicas</a:t>
            </a:r>
            <a:r>
              <a:rPr lang="en-US" sz="2400" b="1" dirty="0" smtClean="0"/>
              <a:t> de </a:t>
            </a:r>
            <a:r>
              <a:rPr lang="en-US" sz="2400" b="1" dirty="0" err="1" smtClean="0"/>
              <a:t>Manufactura</a:t>
            </a:r>
            <a:endParaRPr lang="en-US" sz="2400" b="1" dirty="0" smtClean="0"/>
          </a:p>
        </p:txBody>
      </p:sp>
      <p:sp>
        <p:nvSpPr>
          <p:cNvPr id="8" name="Rectangle 7"/>
          <p:cNvSpPr/>
          <p:nvPr/>
        </p:nvSpPr>
        <p:spPr>
          <a:xfrm>
            <a:off x="1966990" y="764704"/>
            <a:ext cx="4027622" cy="1200329"/>
          </a:xfrm>
          <a:prstGeom prst="rect">
            <a:avLst/>
          </a:prstGeom>
          <a:solidFill>
            <a:srgbClr val="99FF99"/>
          </a:solidFill>
        </p:spPr>
        <p:txBody>
          <a:bodyPr wrap="square">
            <a:spAutoFit/>
          </a:bodyPr>
          <a:lstStyle/>
          <a:p>
            <a:pPr lvl="0">
              <a:spcBef>
                <a:spcPts val="600"/>
              </a:spcBef>
              <a:buClr>
                <a:srgbClr val="FFC000"/>
              </a:buClr>
            </a:pPr>
            <a:r>
              <a:rPr lang="es-ES" sz="2400" b="1" kern="0" dirty="0" err="1" smtClean="0">
                <a:solidFill>
                  <a:srgbClr val="004C78"/>
                </a:solidFill>
                <a:cs typeface="Arial" pitchFamily="34" charset="0"/>
              </a:rPr>
              <a:t>SENACYT</a:t>
            </a:r>
            <a:r>
              <a:rPr lang="es-ES" sz="2400" b="1" kern="0" dirty="0" smtClean="0">
                <a:solidFill>
                  <a:srgbClr val="004C78"/>
                </a:solidFill>
                <a:cs typeface="Arial" pitchFamily="34" charset="0"/>
              </a:rPr>
              <a:t> – Enfoque en procesamiento / </a:t>
            </a:r>
            <a:r>
              <a:rPr lang="es-ES" sz="2400" b="1" kern="0" dirty="0" err="1" smtClean="0">
                <a:solidFill>
                  <a:srgbClr val="004C78"/>
                </a:solidFill>
                <a:cs typeface="Arial" pitchFamily="34" charset="0"/>
              </a:rPr>
              <a:t>poscosecha</a:t>
            </a:r>
            <a:endParaRPr lang="es-ES" sz="2400" b="1" kern="0" dirty="0">
              <a:solidFill>
                <a:srgbClr val="004C78"/>
              </a:solidFill>
              <a:cs typeface="Arial" pitchFamily="34" charset="0"/>
            </a:endParaRPr>
          </a:p>
        </p:txBody>
      </p:sp>
      <p:sp>
        <p:nvSpPr>
          <p:cNvPr id="9" name="Title 1"/>
          <p:cNvSpPr txBox="1">
            <a:spLocks/>
          </p:cNvSpPr>
          <p:nvPr/>
        </p:nvSpPr>
        <p:spPr>
          <a:xfrm>
            <a:off x="449997" y="116632"/>
            <a:ext cx="5544615" cy="1487066"/>
          </a:xfrm>
          <a:prstGeom prst="rect">
            <a:avLst/>
          </a:prstGeom>
        </p:spPr>
        <p:txBody>
          <a:bodyPr/>
          <a:lstStyle>
            <a:lvl1pPr algn="ctr" rtl="0" eaLnBrk="0" fontAlgn="base" hangingPunct="0">
              <a:lnSpc>
                <a:spcPct val="120000"/>
              </a:lnSpc>
              <a:spcBef>
                <a:spcPct val="0"/>
              </a:spcBef>
              <a:spcAft>
                <a:spcPct val="0"/>
              </a:spcAft>
              <a:defRPr sz="2800" b="1">
                <a:solidFill>
                  <a:schemeClr val="tx1"/>
                </a:solidFill>
                <a:latin typeface="+mj-lt"/>
                <a:ea typeface="+mj-ea"/>
                <a:cs typeface="+mj-cs"/>
              </a:defRPr>
            </a:lvl1pPr>
            <a:lvl2pPr algn="ctr" rtl="0" eaLnBrk="0" fontAlgn="base" hangingPunct="0">
              <a:lnSpc>
                <a:spcPct val="120000"/>
              </a:lnSpc>
              <a:spcBef>
                <a:spcPct val="0"/>
              </a:spcBef>
              <a:spcAft>
                <a:spcPct val="0"/>
              </a:spcAft>
              <a:defRPr sz="2800" b="1">
                <a:solidFill>
                  <a:schemeClr val="tx1"/>
                </a:solidFill>
                <a:latin typeface="News Gothic" pitchFamily="34" charset="0"/>
              </a:defRPr>
            </a:lvl2pPr>
            <a:lvl3pPr algn="ctr" rtl="0" eaLnBrk="0" fontAlgn="base" hangingPunct="0">
              <a:lnSpc>
                <a:spcPct val="120000"/>
              </a:lnSpc>
              <a:spcBef>
                <a:spcPct val="0"/>
              </a:spcBef>
              <a:spcAft>
                <a:spcPct val="0"/>
              </a:spcAft>
              <a:defRPr sz="2800" b="1">
                <a:solidFill>
                  <a:schemeClr val="tx1"/>
                </a:solidFill>
                <a:latin typeface="News Gothic" pitchFamily="34" charset="0"/>
              </a:defRPr>
            </a:lvl3pPr>
            <a:lvl4pPr algn="ctr" rtl="0" eaLnBrk="0" fontAlgn="base" hangingPunct="0">
              <a:lnSpc>
                <a:spcPct val="120000"/>
              </a:lnSpc>
              <a:spcBef>
                <a:spcPct val="0"/>
              </a:spcBef>
              <a:spcAft>
                <a:spcPct val="0"/>
              </a:spcAft>
              <a:defRPr sz="2800" b="1">
                <a:solidFill>
                  <a:schemeClr val="tx1"/>
                </a:solidFill>
                <a:latin typeface="News Gothic" pitchFamily="34" charset="0"/>
              </a:defRPr>
            </a:lvl4pPr>
            <a:lvl5pPr algn="ctr" rtl="0" eaLnBrk="0" fontAlgn="base" hangingPunct="0">
              <a:lnSpc>
                <a:spcPct val="120000"/>
              </a:lnSpc>
              <a:spcBef>
                <a:spcPct val="0"/>
              </a:spcBef>
              <a:spcAft>
                <a:spcPct val="0"/>
              </a:spcAft>
              <a:defRPr sz="2800" b="1">
                <a:solidFill>
                  <a:schemeClr val="tx1"/>
                </a:solidFill>
                <a:latin typeface="News Gothic" pitchFamily="34" charset="0"/>
              </a:defRPr>
            </a:lvl5pPr>
            <a:lvl6pPr marL="457200" algn="ctr" rtl="0" eaLnBrk="0" fontAlgn="base" hangingPunct="0">
              <a:lnSpc>
                <a:spcPct val="120000"/>
              </a:lnSpc>
              <a:spcBef>
                <a:spcPct val="0"/>
              </a:spcBef>
              <a:spcAft>
                <a:spcPct val="0"/>
              </a:spcAft>
              <a:defRPr sz="2800" b="1">
                <a:solidFill>
                  <a:schemeClr val="tx1"/>
                </a:solidFill>
                <a:latin typeface="News Gothic" pitchFamily="34" charset="0"/>
              </a:defRPr>
            </a:lvl6pPr>
            <a:lvl7pPr marL="914400" algn="ctr" rtl="0" eaLnBrk="0" fontAlgn="base" hangingPunct="0">
              <a:lnSpc>
                <a:spcPct val="120000"/>
              </a:lnSpc>
              <a:spcBef>
                <a:spcPct val="0"/>
              </a:spcBef>
              <a:spcAft>
                <a:spcPct val="0"/>
              </a:spcAft>
              <a:defRPr sz="2800" b="1">
                <a:solidFill>
                  <a:schemeClr val="tx1"/>
                </a:solidFill>
                <a:latin typeface="News Gothic" pitchFamily="34" charset="0"/>
              </a:defRPr>
            </a:lvl7pPr>
            <a:lvl8pPr marL="1371600" algn="ctr" rtl="0" eaLnBrk="0" fontAlgn="base" hangingPunct="0">
              <a:lnSpc>
                <a:spcPct val="120000"/>
              </a:lnSpc>
              <a:spcBef>
                <a:spcPct val="0"/>
              </a:spcBef>
              <a:spcAft>
                <a:spcPct val="0"/>
              </a:spcAft>
              <a:defRPr sz="2800" b="1">
                <a:solidFill>
                  <a:schemeClr val="tx1"/>
                </a:solidFill>
                <a:latin typeface="News Gothic" pitchFamily="34" charset="0"/>
              </a:defRPr>
            </a:lvl8pPr>
            <a:lvl9pPr marL="1828800" algn="ctr" rtl="0" eaLnBrk="0" fontAlgn="base" hangingPunct="0">
              <a:lnSpc>
                <a:spcPct val="120000"/>
              </a:lnSpc>
              <a:spcBef>
                <a:spcPct val="0"/>
              </a:spcBef>
              <a:spcAft>
                <a:spcPct val="0"/>
              </a:spcAft>
              <a:defRPr sz="2800" b="1">
                <a:solidFill>
                  <a:schemeClr val="tx1"/>
                </a:solidFill>
                <a:latin typeface="News Gothic" pitchFamily="34" charset="0"/>
              </a:defRPr>
            </a:lvl9pPr>
          </a:lstStyle>
          <a:p>
            <a:pPr marL="0" lvl="2" algn="l">
              <a:defRPr/>
            </a:pPr>
            <a:r>
              <a:rPr lang="es-ES" sz="3200" u="sng" kern="1200" dirty="0" smtClean="0">
                <a:cs typeface="Arial" pitchFamily="34" charset="0"/>
              </a:rPr>
              <a:t>Intervención</a:t>
            </a:r>
            <a:endParaRPr lang="es-ES" sz="3200" u="sng" kern="0" dirty="0">
              <a:latin typeface="+mj-lt"/>
            </a:endParaRPr>
          </a:p>
        </p:txBody>
      </p:sp>
      <p:sp>
        <p:nvSpPr>
          <p:cNvPr id="12" name="Rectangle 11"/>
          <p:cNvSpPr/>
          <p:nvPr/>
        </p:nvSpPr>
        <p:spPr>
          <a:xfrm>
            <a:off x="1966990" y="2060848"/>
            <a:ext cx="4027622" cy="2462213"/>
          </a:xfrm>
          <a:prstGeom prst="rect">
            <a:avLst/>
          </a:prstGeom>
          <a:solidFill>
            <a:srgbClr val="99FF99"/>
          </a:solidFill>
        </p:spPr>
        <p:txBody>
          <a:bodyPr wrap="square">
            <a:spAutoFit/>
          </a:bodyPr>
          <a:lstStyle/>
          <a:p>
            <a:pPr>
              <a:spcBef>
                <a:spcPts val="600"/>
              </a:spcBef>
              <a:buClr>
                <a:srgbClr val="FFC000"/>
              </a:buClr>
            </a:pPr>
            <a:r>
              <a:rPr lang="es-ES" sz="2400" b="1" kern="0" dirty="0" smtClean="0">
                <a:cs typeface="Arial" pitchFamily="34" charset="0"/>
              </a:rPr>
              <a:t>Fin del </a:t>
            </a:r>
            <a:r>
              <a:rPr lang="es-ES" sz="2400" b="1" kern="0" dirty="0" err="1" smtClean="0">
                <a:cs typeface="Arial" pitchFamily="34" charset="0"/>
              </a:rPr>
              <a:t>SIBTA</a:t>
            </a:r>
            <a:endParaRPr lang="es-ES" sz="2400" b="1" kern="0" dirty="0" smtClean="0">
              <a:cs typeface="Arial" pitchFamily="34" charset="0"/>
            </a:endParaRPr>
          </a:p>
          <a:p>
            <a:pPr marL="342900" indent="-342900">
              <a:spcBef>
                <a:spcPts val="600"/>
              </a:spcBef>
              <a:buClr>
                <a:srgbClr val="FFC000"/>
              </a:buClr>
              <a:buFont typeface="Wingdings" panose="05000000000000000000" pitchFamily="2" charset="2"/>
              <a:buChar char="ü"/>
            </a:pPr>
            <a:r>
              <a:rPr lang="es-ES" sz="2400" b="1" kern="0" dirty="0" smtClean="0">
                <a:cs typeface="Arial" pitchFamily="34" charset="0"/>
              </a:rPr>
              <a:t>Apoyo Fundación Valles</a:t>
            </a:r>
          </a:p>
          <a:p>
            <a:pPr marL="342900" indent="-342900">
              <a:spcBef>
                <a:spcPts val="600"/>
              </a:spcBef>
              <a:buClr>
                <a:srgbClr val="FFC000"/>
              </a:buClr>
              <a:buFont typeface="Wingdings" panose="05000000000000000000" pitchFamily="2" charset="2"/>
              <a:buChar char="ü"/>
            </a:pPr>
            <a:r>
              <a:rPr lang="es-ES" sz="2400" b="1" kern="0" dirty="0" err="1" smtClean="0">
                <a:cs typeface="Arial" pitchFamily="34" charset="0"/>
              </a:rPr>
              <a:t>APAJIMPA</a:t>
            </a:r>
            <a:r>
              <a:rPr lang="es-ES" sz="2400" b="1" kern="0" dirty="0" smtClean="0">
                <a:cs typeface="Arial" pitchFamily="34" charset="0"/>
              </a:rPr>
              <a:t> </a:t>
            </a:r>
            <a:r>
              <a:rPr lang="es-ES" sz="2400" b="1" kern="0" dirty="0">
                <a:cs typeface="Arial" pitchFamily="34" charset="0"/>
              </a:rPr>
              <a:t>Administra recursos de los servicios de apoyo</a:t>
            </a:r>
            <a:endParaRPr lang="en-US" sz="2400" dirty="0" smtClean="0"/>
          </a:p>
        </p:txBody>
      </p:sp>
      <p:pic>
        <p:nvPicPr>
          <p:cNvPr id="1026" name="Picture 2" descr="C:\Backup_16-dec_2013\Fotos\Fotos_APAJIMPA\148CANON\IMG_486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06837" y="1988840"/>
            <a:ext cx="2521996" cy="1891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04893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0"/>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pic>
        <p:nvPicPr>
          <p:cNvPr id="2114" name="Picture 66"/>
          <p:cNvPicPr>
            <a:picLocks noChangeAspect="1" noChangeArrowheads="1"/>
          </p:cNvPicPr>
          <p:nvPr/>
        </p:nvPicPr>
        <p:blipFill rotWithShape="1">
          <a:blip r:embed="rId2">
            <a:extLst>
              <a:ext uri="{28A0092B-C50C-407E-A947-70E740481C1C}">
                <a14:useLocalDpi xmlns:a14="http://schemas.microsoft.com/office/drawing/2010/main" val="0"/>
              </a:ext>
            </a:extLst>
          </a:blip>
          <a:srcRect b="28362"/>
          <a:stretch/>
        </p:blipFill>
        <p:spPr bwMode="auto">
          <a:xfrm>
            <a:off x="110303" y="228600"/>
            <a:ext cx="8422374" cy="572068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9" name="Chart 48"/>
          <p:cNvGraphicFramePr>
            <a:graphicFrameLocks/>
          </p:cNvGraphicFramePr>
          <p:nvPr>
            <p:extLst>
              <p:ext uri="{D42A27DB-BD31-4B8C-83A1-F6EECF244321}">
                <p14:modId xmlns:p14="http://schemas.microsoft.com/office/powerpoint/2010/main" val="793693596"/>
              </p:ext>
            </p:extLst>
          </p:nvPr>
        </p:nvGraphicFramePr>
        <p:xfrm>
          <a:off x="1331640" y="1556792"/>
          <a:ext cx="5472608" cy="3600400"/>
        </p:xfrm>
        <a:graphic>
          <a:graphicData uri="http://schemas.openxmlformats.org/drawingml/2006/chart">
            <c:chart xmlns:c="http://schemas.openxmlformats.org/drawingml/2006/chart" xmlns:r="http://schemas.openxmlformats.org/officeDocument/2006/relationships" r:id="rId3"/>
          </a:graphicData>
        </a:graphic>
      </p:graphicFrame>
      <p:pic>
        <p:nvPicPr>
          <p:cNvPr id="2050" name="Picture 2" descr="C:\Backup_16-dec_2013\Fotos\Fotos_APAJIMPA\06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2200" y="1"/>
            <a:ext cx="2771800" cy="207885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Backup_16-dec_2013\Fotos\Fotos_APAJIMPA\08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72200" y="1988840"/>
            <a:ext cx="2771800" cy="2078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3993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2114"/>
                                        </p:tgtEl>
                                      </p:cBhvr>
                                    </p:animEffect>
                                    <p:set>
                                      <p:cBhvr>
                                        <p:cTn id="7" dur="1" fill="hold">
                                          <p:stCondLst>
                                            <p:cond delay="499"/>
                                          </p:stCondLst>
                                        </p:cTn>
                                        <p:tgtEl>
                                          <p:spTgt spid="211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down)">
                                      <p:cBhvr>
                                        <p:cTn id="12" dur="500"/>
                                        <p:tgtEl>
                                          <p:spTgt spid="49"/>
                                        </p:tgtEl>
                                      </p:cBhvr>
                                    </p:animEffect>
                                  </p:childTnLst>
                                </p:cTn>
                              </p:par>
                              <p:par>
                                <p:cTn id="13" presetID="22" presetClass="entr" presetSubtype="4" fill="hold" nodeType="with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wipe(down)">
                                      <p:cBhvr>
                                        <p:cTn id="15" dur="500"/>
                                        <p:tgtEl>
                                          <p:spTgt spid="2050"/>
                                        </p:tgtEl>
                                      </p:cBhvr>
                                    </p:animEffect>
                                  </p:childTnLst>
                                </p:cTn>
                              </p:par>
                              <p:par>
                                <p:cTn id="16" presetID="22" presetClass="entr" presetSubtype="4" fill="hold" nodeType="withEffect">
                                  <p:stCondLst>
                                    <p:cond delay="0"/>
                                  </p:stCondLst>
                                  <p:childTnLst>
                                    <p:set>
                                      <p:cBhvr>
                                        <p:cTn id="17" dur="1" fill="hold">
                                          <p:stCondLst>
                                            <p:cond delay="0"/>
                                          </p:stCondLst>
                                        </p:cTn>
                                        <p:tgtEl>
                                          <p:spTgt spid="2051"/>
                                        </p:tgtEl>
                                        <p:attrNameLst>
                                          <p:attrName>style.visibility</p:attrName>
                                        </p:attrNameLst>
                                      </p:cBhvr>
                                      <p:to>
                                        <p:strVal val="visible"/>
                                      </p:to>
                                    </p:set>
                                    <p:animEffect transition="in" filter="wipe(down)">
                                      <p:cBhvr>
                                        <p:cTn id="18"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9"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descr="logoemapa%20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0" y="0"/>
            <a:ext cx="1066800"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4"/>
          <p:cNvSpPr>
            <a:spLocks noGrp="1" noChangeArrowheads="1"/>
          </p:cNvSpPr>
          <p:nvPr>
            <p:ph type="title"/>
          </p:nvPr>
        </p:nvSpPr>
        <p:spPr>
          <a:xfrm>
            <a:off x="3419872" y="44624"/>
            <a:ext cx="4752528" cy="1048544"/>
          </a:xfrm>
        </p:spPr>
        <p:txBody>
          <a:bodyPr/>
          <a:lstStyle/>
          <a:p>
            <a:r>
              <a:rPr lang="es-ES" sz="3600" kern="1200" dirty="0" smtClean="0">
                <a:solidFill>
                  <a:schemeClr val="accent1">
                    <a:lumMod val="50000"/>
                  </a:schemeClr>
                </a:solidFill>
              </a:rPr>
              <a:t>Limitaciones</a:t>
            </a:r>
            <a:endParaRPr lang="es-ES" sz="3600" kern="1200" dirty="0">
              <a:solidFill>
                <a:schemeClr val="accent1">
                  <a:lumMod val="50000"/>
                </a:schemeClr>
              </a:solidFill>
            </a:endParaRPr>
          </a:p>
        </p:txBody>
      </p:sp>
      <p:pic>
        <p:nvPicPr>
          <p:cNvPr id="1946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4264025"/>
            <a:ext cx="3429000" cy="2478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2" name="Picture 8"/>
          <p:cNvPicPr>
            <a:picLocks noChangeAspect="1" noChangeArrowheads="1"/>
          </p:cNvPicPr>
          <p:nvPr/>
        </p:nvPicPr>
        <p:blipFill>
          <a:blip r:embed="rId5">
            <a:extLst>
              <a:ext uri="{28A0092B-C50C-407E-A947-70E740481C1C}">
                <a14:useLocalDpi xmlns:a14="http://schemas.microsoft.com/office/drawing/2010/main" val="0"/>
              </a:ext>
            </a:extLst>
          </a:blip>
          <a:srcRect l="15686" r="7843"/>
          <a:stretch>
            <a:fillRect/>
          </a:stretch>
        </p:blipFill>
        <p:spPr bwMode="auto">
          <a:xfrm>
            <a:off x="0" y="609600"/>
            <a:ext cx="3124200" cy="234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5" name="Rectangle 9"/>
          <p:cNvSpPr>
            <a:spLocks noChangeArrowheads="1"/>
          </p:cNvSpPr>
          <p:nvPr/>
        </p:nvSpPr>
        <p:spPr bwMode="auto">
          <a:xfrm>
            <a:off x="3638872" y="692696"/>
            <a:ext cx="5181600"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indent="-342900" fontAlgn="base">
              <a:spcBef>
                <a:spcPct val="0"/>
              </a:spcBef>
              <a:spcAft>
                <a:spcPct val="0"/>
              </a:spcAft>
              <a:buClr>
                <a:srgbClr val="E32607"/>
              </a:buClr>
              <a:buSzPct val="120000"/>
              <a:buFont typeface="Wingdings" pitchFamily="2" charset="2"/>
              <a:buChar char="§"/>
            </a:pPr>
            <a:r>
              <a:rPr lang="es-ES" sz="2300" dirty="0">
                <a:solidFill>
                  <a:srgbClr val="004C78"/>
                </a:solidFill>
              </a:rPr>
              <a:t>Dependencia fuerte a los servicios de apoyo.</a:t>
            </a:r>
            <a:endParaRPr lang="en-US" sz="2300" dirty="0">
              <a:solidFill>
                <a:srgbClr val="004C78"/>
              </a:solidFill>
            </a:endParaRPr>
          </a:p>
          <a:p>
            <a:pPr fontAlgn="base">
              <a:spcBef>
                <a:spcPct val="0"/>
              </a:spcBef>
              <a:spcAft>
                <a:spcPct val="0"/>
              </a:spcAft>
              <a:buClr>
                <a:srgbClr val="E32607"/>
              </a:buClr>
              <a:buSzPct val="120000"/>
              <a:buFont typeface="Wingdings" pitchFamily="2" charset="2"/>
              <a:buChar char="§"/>
            </a:pPr>
            <a:r>
              <a:rPr lang="en-US" sz="2300" dirty="0" err="1" smtClean="0">
                <a:solidFill>
                  <a:srgbClr val="004C78"/>
                </a:solidFill>
              </a:rPr>
              <a:t>Lazos</a:t>
            </a:r>
            <a:r>
              <a:rPr lang="en-US" sz="2300" dirty="0" smtClean="0">
                <a:solidFill>
                  <a:srgbClr val="004C78"/>
                </a:solidFill>
              </a:rPr>
              <a:t> </a:t>
            </a:r>
            <a:r>
              <a:rPr lang="en-US" sz="2300" dirty="0" err="1" smtClean="0">
                <a:solidFill>
                  <a:srgbClr val="004C78"/>
                </a:solidFill>
              </a:rPr>
              <a:t>debiles</a:t>
            </a:r>
            <a:r>
              <a:rPr lang="en-US" sz="2300" dirty="0" smtClean="0">
                <a:solidFill>
                  <a:srgbClr val="004C78"/>
                </a:solidFill>
              </a:rPr>
              <a:t> entre la </a:t>
            </a:r>
            <a:r>
              <a:rPr lang="en-US" sz="2300" dirty="0" err="1" smtClean="0">
                <a:solidFill>
                  <a:srgbClr val="004C78"/>
                </a:solidFill>
              </a:rPr>
              <a:t>asociación</a:t>
            </a:r>
            <a:r>
              <a:rPr lang="en-US" sz="2300" dirty="0" smtClean="0">
                <a:solidFill>
                  <a:srgbClr val="004C78"/>
                </a:solidFill>
              </a:rPr>
              <a:t> y </a:t>
            </a:r>
            <a:r>
              <a:rPr lang="en-US" sz="2300" dirty="0" err="1" smtClean="0">
                <a:solidFill>
                  <a:srgbClr val="004C78"/>
                </a:solidFill>
              </a:rPr>
              <a:t>sus</a:t>
            </a:r>
            <a:r>
              <a:rPr lang="en-US" sz="2300" dirty="0" smtClean="0">
                <a:solidFill>
                  <a:srgbClr val="004C78"/>
                </a:solidFill>
              </a:rPr>
              <a:t> </a:t>
            </a:r>
            <a:r>
              <a:rPr lang="en-US" sz="2300" dirty="0" err="1" smtClean="0">
                <a:solidFill>
                  <a:srgbClr val="004C78"/>
                </a:solidFill>
              </a:rPr>
              <a:t>miembros</a:t>
            </a:r>
            <a:r>
              <a:rPr lang="en-US" sz="2300" dirty="0" smtClean="0">
                <a:solidFill>
                  <a:srgbClr val="004C78"/>
                </a:solidFill>
              </a:rPr>
              <a:t> </a:t>
            </a:r>
          </a:p>
          <a:p>
            <a:pPr fontAlgn="base">
              <a:spcBef>
                <a:spcPct val="0"/>
              </a:spcBef>
              <a:spcAft>
                <a:spcPct val="0"/>
              </a:spcAft>
              <a:buClr>
                <a:srgbClr val="E32607"/>
              </a:buClr>
              <a:buSzPct val="120000"/>
              <a:buFont typeface="Wingdings" pitchFamily="2" charset="2"/>
              <a:buChar char="§"/>
            </a:pPr>
            <a:r>
              <a:rPr lang="en-US" sz="2300" dirty="0" err="1" smtClean="0">
                <a:solidFill>
                  <a:srgbClr val="004C78"/>
                </a:solidFill>
              </a:rPr>
              <a:t>Servicios</a:t>
            </a:r>
            <a:r>
              <a:rPr lang="en-US" sz="2300" dirty="0" smtClean="0">
                <a:solidFill>
                  <a:srgbClr val="004C78"/>
                </a:solidFill>
              </a:rPr>
              <a:t> </a:t>
            </a:r>
            <a:r>
              <a:rPr lang="en-US" sz="2300" dirty="0" err="1" smtClean="0">
                <a:solidFill>
                  <a:srgbClr val="004C78"/>
                </a:solidFill>
              </a:rPr>
              <a:t>limitados</a:t>
            </a:r>
            <a:endParaRPr lang="en-US" sz="2300" dirty="0" smtClean="0">
              <a:solidFill>
                <a:srgbClr val="004C78"/>
              </a:solidFill>
            </a:endParaRPr>
          </a:p>
          <a:p>
            <a:pPr fontAlgn="base">
              <a:spcBef>
                <a:spcPct val="0"/>
              </a:spcBef>
              <a:spcAft>
                <a:spcPct val="0"/>
              </a:spcAft>
              <a:buClr>
                <a:srgbClr val="E32607"/>
              </a:buClr>
              <a:buSzPct val="120000"/>
              <a:buFont typeface="Wingdings" pitchFamily="2" charset="2"/>
              <a:buChar char="§"/>
            </a:pPr>
            <a:r>
              <a:rPr lang="en-US" sz="2300" dirty="0" err="1" smtClean="0">
                <a:solidFill>
                  <a:srgbClr val="004C78"/>
                </a:solidFill>
              </a:rPr>
              <a:t>Replicación</a:t>
            </a:r>
            <a:endParaRPr lang="es-ES" sz="2300" dirty="0">
              <a:solidFill>
                <a:srgbClr val="004C78"/>
              </a:solidFill>
            </a:endParaRPr>
          </a:p>
        </p:txBody>
      </p:sp>
      <p:sp>
        <p:nvSpPr>
          <p:cNvPr id="8" name="Rectangle 4"/>
          <p:cNvSpPr txBox="1">
            <a:spLocks noChangeArrowheads="1"/>
          </p:cNvSpPr>
          <p:nvPr/>
        </p:nvSpPr>
        <p:spPr bwMode="auto">
          <a:xfrm>
            <a:off x="0" y="3068960"/>
            <a:ext cx="5724128" cy="500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ctr" rtl="0" eaLnBrk="0" fontAlgn="base" hangingPunct="0">
              <a:lnSpc>
                <a:spcPct val="120000"/>
              </a:lnSpc>
              <a:spcBef>
                <a:spcPct val="0"/>
              </a:spcBef>
              <a:spcAft>
                <a:spcPct val="0"/>
              </a:spcAft>
              <a:defRPr sz="2800" b="1">
                <a:solidFill>
                  <a:schemeClr val="tx1"/>
                </a:solidFill>
                <a:latin typeface="+mj-lt"/>
                <a:ea typeface="+mj-ea"/>
                <a:cs typeface="+mj-cs"/>
              </a:defRPr>
            </a:lvl1pPr>
            <a:lvl2pPr algn="ctr" rtl="0" eaLnBrk="0" fontAlgn="base" hangingPunct="0">
              <a:lnSpc>
                <a:spcPct val="120000"/>
              </a:lnSpc>
              <a:spcBef>
                <a:spcPct val="0"/>
              </a:spcBef>
              <a:spcAft>
                <a:spcPct val="0"/>
              </a:spcAft>
              <a:defRPr sz="2800" b="1">
                <a:solidFill>
                  <a:schemeClr val="tx1"/>
                </a:solidFill>
                <a:latin typeface="News Gothic" pitchFamily="34" charset="0"/>
              </a:defRPr>
            </a:lvl2pPr>
            <a:lvl3pPr algn="ctr" rtl="0" eaLnBrk="0" fontAlgn="base" hangingPunct="0">
              <a:lnSpc>
                <a:spcPct val="120000"/>
              </a:lnSpc>
              <a:spcBef>
                <a:spcPct val="0"/>
              </a:spcBef>
              <a:spcAft>
                <a:spcPct val="0"/>
              </a:spcAft>
              <a:defRPr sz="2800" b="1">
                <a:solidFill>
                  <a:schemeClr val="tx1"/>
                </a:solidFill>
                <a:latin typeface="News Gothic" pitchFamily="34" charset="0"/>
              </a:defRPr>
            </a:lvl3pPr>
            <a:lvl4pPr algn="ctr" rtl="0" eaLnBrk="0" fontAlgn="base" hangingPunct="0">
              <a:lnSpc>
                <a:spcPct val="120000"/>
              </a:lnSpc>
              <a:spcBef>
                <a:spcPct val="0"/>
              </a:spcBef>
              <a:spcAft>
                <a:spcPct val="0"/>
              </a:spcAft>
              <a:defRPr sz="2800" b="1">
                <a:solidFill>
                  <a:schemeClr val="tx1"/>
                </a:solidFill>
                <a:latin typeface="News Gothic" pitchFamily="34" charset="0"/>
              </a:defRPr>
            </a:lvl4pPr>
            <a:lvl5pPr algn="ctr" rtl="0" eaLnBrk="0" fontAlgn="base" hangingPunct="0">
              <a:lnSpc>
                <a:spcPct val="120000"/>
              </a:lnSpc>
              <a:spcBef>
                <a:spcPct val="0"/>
              </a:spcBef>
              <a:spcAft>
                <a:spcPct val="0"/>
              </a:spcAft>
              <a:defRPr sz="2800" b="1">
                <a:solidFill>
                  <a:schemeClr val="tx1"/>
                </a:solidFill>
                <a:latin typeface="News Gothic" pitchFamily="34" charset="0"/>
              </a:defRPr>
            </a:lvl5pPr>
            <a:lvl6pPr marL="457200" algn="ctr" rtl="0" eaLnBrk="0" fontAlgn="base" hangingPunct="0">
              <a:lnSpc>
                <a:spcPct val="120000"/>
              </a:lnSpc>
              <a:spcBef>
                <a:spcPct val="0"/>
              </a:spcBef>
              <a:spcAft>
                <a:spcPct val="0"/>
              </a:spcAft>
              <a:defRPr sz="2800" b="1">
                <a:solidFill>
                  <a:schemeClr val="tx1"/>
                </a:solidFill>
                <a:latin typeface="News Gothic" pitchFamily="34" charset="0"/>
              </a:defRPr>
            </a:lvl6pPr>
            <a:lvl7pPr marL="914400" algn="ctr" rtl="0" eaLnBrk="0" fontAlgn="base" hangingPunct="0">
              <a:lnSpc>
                <a:spcPct val="120000"/>
              </a:lnSpc>
              <a:spcBef>
                <a:spcPct val="0"/>
              </a:spcBef>
              <a:spcAft>
                <a:spcPct val="0"/>
              </a:spcAft>
              <a:defRPr sz="2800" b="1">
                <a:solidFill>
                  <a:schemeClr val="tx1"/>
                </a:solidFill>
                <a:latin typeface="News Gothic" pitchFamily="34" charset="0"/>
              </a:defRPr>
            </a:lvl7pPr>
            <a:lvl8pPr marL="1371600" algn="ctr" rtl="0" eaLnBrk="0" fontAlgn="base" hangingPunct="0">
              <a:lnSpc>
                <a:spcPct val="120000"/>
              </a:lnSpc>
              <a:spcBef>
                <a:spcPct val="0"/>
              </a:spcBef>
              <a:spcAft>
                <a:spcPct val="0"/>
              </a:spcAft>
              <a:defRPr sz="2800" b="1">
                <a:solidFill>
                  <a:schemeClr val="tx1"/>
                </a:solidFill>
                <a:latin typeface="News Gothic" pitchFamily="34" charset="0"/>
              </a:defRPr>
            </a:lvl8pPr>
            <a:lvl9pPr marL="1828800" algn="ctr" rtl="0" eaLnBrk="0" fontAlgn="base" hangingPunct="0">
              <a:lnSpc>
                <a:spcPct val="120000"/>
              </a:lnSpc>
              <a:spcBef>
                <a:spcPct val="0"/>
              </a:spcBef>
              <a:spcAft>
                <a:spcPct val="0"/>
              </a:spcAft>
              <a:defRPr sz="2800" b="1">
                <a:solidFill>
                  <a:schemeClr val="tx1"/>
                </a:solidFill>
                <a:latin typeface="News Gothic" pitchFamily="34" charset="0"/>
              </a:defRPr>
            </a:lvl9pPr>
          </a:lstStyle>
          <a:p>
            <a:r>
              <a:rPr lang="es-ES" sz="3200" dirty="0" smtClean="0">
                <a:solidFill>
                  <a:schemeClr val="accent1">
                    <a:lumMod val="50000"/>
                  </a:schemeClr>
                </a:solidFill>
              </a:rPr>
              <a:t>Consecuencias y Riesgos</a:t>
            </a:r>
          </a:p>
        </p:txBody>
      </p:sp>
      <p:sp>
        <p:nvSpPr>
          <p:cNvPr id="9" name="Rectangle 9"/>
          <p:cNvSpPr>
            <a:spLocks noChangeArrowheads="1"/>
          </p:cNvSpPr>
          <p:nvPr/>
        </p:nvSpPr>
        <p:spPr bwMode="auto">
          <a:xfrm>
            <a:off x="395536" y="3525564"/>
            <a:ext cx="5181600" cy="289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fontAlgn="base">
              <a:lnSpc>
                <a:spcPct val="130000"/>
              </a:lnSpc>
              <a:spcBef>
                <a:spcPct val="0"/>
              </a:spcBef>
              <a:spcAft>
                <a:spcPct val="0"/>
              </a:spcAft>
              <a:buClr>
                <a:srgbClr val="E32607"/>
              </a:buClr>
              <a:buSzPct val="120000"/>
              <a:buFont typeface="Wingdings" pitchFamily="2" charset="2"/>
              <a:buChar char="§"/>
            </a:pPr>
            <a:r>
              <a:rPr lang="es-ES" sz="2000" dirty="0" smtClean="0"/>
              <a:t>Mercado de exportación </a:t>
            </a:r>
            <a:r>
              <a:rPr lang="es-ES" sz="2000" dirty="0" smtClean="0">
                <a:sym typeface="Wingdings" panose="05000000000000000000" pitchFamily="2" charset="2"/>
              </a:rPr>
              <a:t> </a:t>
            </a:r>
            <a:r>
              <a:rPr lang="es-ES" sz="2000" dirty="0" smtClean="0"/>
              <a:t>Distanciamiento </a:t>
            </a:r>
            <a:r>
              <a:rPr lang="es-ES" sz="2000" dirty="0"/>
              <a:t>entre la planta de procesamiento y los miembros de </a:t>
            </a:r>
            <a:r>
              <a:rPr lang="es-ES" sz="2000" dirty="0" err="1" smtClean="0"/>
              <a:t>APAJIMPA</a:t>
            </a:r>
            <a:endParaRPr lang="es-ES" sz="2000" dirty="0" smtClean="0"/>
          </a:p>
          <a:p>
            <a:pPr lvl="0" fontAlgn="base">
              <a:lnSpc>
                <a:spcPct val="130000"/>
              </a:lnSpc>
              <a:spcBef>
                <a:spcPct val="0"/>
              </a:spcBef>
              <a:spcAft>
                <a:spcPct val="0"/>
              </a:spcAft>
              <a:buClr>
                <a:srgbClr val="E32607"/>
              </a:buClr>
              <a:buSzPct val="120000"/>
              <a:buFont typeface="Wingdings" pitchFamily="2" charset="2"/>
              <a:buChar char="§"/>
            </a:pPr>
            <a:r>
              <a:rPr lang="es-ES" sz="2000" dirty="0" smtClean="0"/>
              <a:t>Procesos de diferenciación social?</a:t>
            </a:r>
          </a:p>
          <a:p>
            <a:pPr lvl="0" fontAlgn="base">
              <a:lnSpc>
                <a:spcPct val="130000"/>
              </a:lnSpc>
              <a:spcBef>
                <a:spcPct val="0"/>
              </a:spcBef>
              <a:spcAft>
                <a:spcPct val="0"/>
              </a:spcAft>
              <a:buClr>
                <a:srgbClr val="E32607"/>
              </a:buClr>
              <a:buSzPct val="120000"/>
              <a:buFont typeface="Wingdings" pitchFamily="2" charset="2"/>
              <a:buChar char="§"/>
            </a:pPr>
            <a:r>
              <a:rPr lang="es-ES" sz="2000" dirty="0" smtClean="0"/>
              <a:t>Futuro de los mercados </a:t>
            </a:r>
            <a:r>
              <a:rPr lang="es-ES" sz="2000" dirty="0"/>
              <a:t>de </a:t>
            </a:r>
            <a:r>
              <a:rPr lang="es-ES" sz="2000" dirty="0" smtClean="0"/>
              <a:t>exportación</a:t>
            </a:r>
          </a:p>
          <a:p>
            <a:pPr lvl="0" fontAlgn="base">
              <a:lnSpc>
                <a:spcPct val="130000"/>
              </a:lnSpc>
              <a:spcBef>
                <a:spcPct val="0"/>
              </a:spcBef>
              <a:spcAft>
                <a:spcPct val="0"/>
              </a:spcAft>
              <a:buClr>
                <a:srgbClr val="E32607"/>
              </a:buClr>
              <a:buSzPct val="120000"/>
              <a:buFont typeface="Wingdings" pitchFamily="2" charset="2"/>
              <a:buChar char="§"/>
            </a:pPr>
            <a:r>
              <a:rPr lang="es-ES" sz="2000" dirty="0" smtClean="0"/>
              <a:t>Manejo de aspiraciones políticas</a:t>
            </a:r>
            <a:endParaRPr lang="en-US" sz="2000" dirty="0"/>
          </a:p>
        </p:txBody>
      </p:sp>
    </p:spTree>
    <p:extLst>
      <p:ext uri="{BB962C8B-B14F-4D97-AF65-F5344CB8AC3E}">
        <p14:creationId xmlns:p14="http://schemas.microsoft.com/office/powerpoint/2010/main" val="6584969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19463"/>
                                        </p:tgtEl>
                                        <p:attrNameLst>
                                          <p:attrName>style.visibility</p:attrName>
                                        </p:attrNameLst>
                                      </p:cBhvr>
                                      <p:to>
                                        <p:strVal val="visible"/>
                                      </p:to>
                                    </p:set>
                                    <p:animEffect transition="in" filter="wipe(down)">
                                      <p:cBhvr>
                                        <p:cTn id="16" dur="500"/>
                                        <p:tgtEl>
                                          <p:spTgt spid="19463"/>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5"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52937" y="836711"/>
            <a:ext cx="2592387" cy="5547791"/>
          </a:xfrm>
          <a:prstGeom prst="rect">
            <a:avLst/>
          </a:prstGeom>
          <a:solidFill>
            <a:srgbClr val="33CCCC">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_tradnl" dirty="0">
              <a:solidFill>
                <a:schemeClr val="accent4"/>
              </a:solidFill>
            </a:endParaRPr>
          </a:p>
        </p:txBody>
      </p:sp>
      <p:sp>
        <p:nvSpPr>
          <p:cNvPr id="4" name="Rectangle 3"/>
          <p:cNvSpPr/>
          <p:nvPr/>
        </p:nvSpPr>
        <p:spPr>
          <a:xfrm>
            <a:off x="6437733" y="836712"/>
            <a:ext cx="2382739" cy="5547790"/>
          </a:xfrm>
          <a:prstGeom prst="rect">
            <a:avLst/>
          </a:prstGeom>
          <a:solidFill>
            <a:srgbClr val="33CC3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_tradnl" dirty="0"/>
          </a:p>
        </p:txBody>
      </p:sp>
      <p:sp>
        <p:nvSpPr>
          <p:cNvPr id="5" name="Rectangle 4"/>
          <p:cNvSpPr/>
          <p:nvPr/>
        </p:nvSpPr>
        <p:spPr>
          <a:xfrm>
            <a:off x="899592" y="2298006"/>
            <a:ext cx="7920880" cy="790575"/>
          </a:xfrm>
          <a:prstGeom prst="rect">
            <a:avLst/>
          </a:prstGeom>
          <a:solidFill>
            <a:srgbClr val="CCECFF">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_tradnl" dirty="0"/>
          </a:p>
        </p:txBody>
      </p:sp>
      <p:sp>
        <p:nvSpPr>
          <p:cNvPr id="6" name="Rectangle 5"/>
          <p:cNvSpPr/>
          <p:nvPr/>
        </p:nvSpPr>
        <p:spPr>
          <a:xfrm>
            <a:off x="899592" y="3844750"/>
            <a:ext cx="7920880" cy="792163"/>
          </a:xfrm>
          <a:prstGeom prst="rect">
            <a:avLst/>
          </a:prstGeom>
          <a:solidFill>
            <a:srgbClr val="99FFCC">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_tradnl" dirty="0"/>
          </a:p>
        </p:txBody>
      </p:sp>
      <p:sp>
        <p:nvSpPr>
          <p:cNvPr id="7" name="Rectangle 6"/>
          <p:cNvSpPr/>
          <p:nvPr/>
        </p:nvSpPr>
        <p:spPr>
          <a:xfrm>
            <a:off x="899592" y="4636913"/>
            <a:ext cx="7920880" cy="863600"/>
          </a:xfrm>
          <a:prstGeom prst="rect">
            <a:avLst/>
          </a:prstGeom>
          <a:solidFill>
            <a:srgbClr val="CCFF6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_tradnl" dirty="0"/>
          </a:p>
        </p:txBody>
      </p:sp>
      <p:sp>
        <p:nvSpPr>
          <p:cNvPr id="9" name="Rectangle 8"/>
          <p:cNvSpPr/>
          <p:nvPr/>
        </p:nvSpPr>
        <p:spPr>
          <a:xfrm>
            <a:off x="899591" y="5448126"/>
            <a:ext cx="7920881" cy="936377"/>
          </a:xfrm>
          <a:prstGeom prst="rect">
            <a:avLst/>
          </a:prstGeom>
          <a:solidFill>
            <a:srgbClr val="FF9999">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_tradnl" dirty="0"/>
          </a:p>
        </p:txBody>
      </p:sp>
      <p:sp>
        <p:nvSpPr>
          <p:cNvPr id="12" name="TextBox 14"/>
          <p:cNvSpPr txBox="1">
            <a:spLocks noChangeArrowheads="1"/>
          </p:cNvSpPr>
          <p:nvPr/>
        </p:nvSpPr>
        <p:spPr bwMode="auto">
          <a:xfrm>
            <a:off x="3852937" y="920056"/>
            <a:ext cx="2592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s-ES_tradnl" altLang="en-US" sz="1800" b="1" dirty="0" err="1" smtClean="0">
                <a:latin typeface="+mn-lt"/>
              </a:rPr>
              <a:t>EMAPA</a:t>
            </a:r>
            <a:endParaRPr lang="es-ES_tradnl" altLang="en-US" sz="1400" dirty="0">
              <a:latin typeface="+mn-lt"/>
            </a:endParaRPr>
          </a:p>
        </p:txBody>
      </p:sp>
      <p:sp>
        <p:nvSpPr>
          <p:cNvPr id="13" name="TextBox 15"/>
          <p:cNvSpPr txBox="1">
            <a:spLocks noChangeArrowheads="1"/>
          </p:cNvSpPr>
          <p:nvPr/>
        </p:nvSpPr>
        <p:spPr bwMode="auto">
          <a:xfrm>
            <a:off x="5940499" y="920056"/>
            <a:ext cx="2447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s-ES_tradnl" altLang="en-US" sz="1800" b="1" dirty="0" err="1" smtClean="0">
                <a:latin typeface="+mn-lt"/>
              </a:rPr>
              <a:t>APAJIMPA</a:t>
            </a:r>
            <a:endParaRPr lang="es-ES_tradnl" altLang="en-US" sz="1400" dirty="0">
              <a:latin typeface="+mn-lt"/>
            </a:endParaRPr>
          </a:p>
        </p:txBody>
      </p:sp>
      <p:sp>
        <p:nvSpPr>
          <p:cNvPr id="15" name="Rectangle 14"/>
          <p:cNvSpPr/>
          <p:nvPr/>
        </p:nvSpPr>
        <p:spPr>
          <a:xfrm>
            <a:off x="6012161" y="692696"/>
            <a:ext cx="3816424" cy="3096344"/>
          </a:xfrm>
          <a:prstGeom prst="rect">
            <a:avLst/>
          </a:prstGeom>
          <a:scene3d>
            <a:camera prst="orthographicFront">
              <a:rot lat="0" lon="5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_tradnl" dirty="0"/>
          </a:p>
        </p:txBody>
      </p:sp>
      <p:sp>
        <p:nvSpPr>
          <p:cNvPr id="16" name="Freeform 15"/>
          <p:cNvSpPr/>
          <p:nvPr/>
        </p:nvSpPr>
        <p:spPr>
          <a:xfrm>
            <a:off x="5599485" y="692696"/>
            <a:ext cx="4229100" cy="3098800"/>
          </a:xfrm>
          <a:custGeom>
            <a:avLst/>
            <a:gdLst>
              <a:gd name="connsiteX0" fmla="*/ 0 w 4229100"/>
              <a:gd name="connsiteY0" fmla="*/ 0 h 3098800"/>
              <a:gd name="connsiteX1" fmla="*/ 3835400 w 4229100"/>
              <a:gd name="connsiteY1" fmla="*/ 0 h 3098800"/>
              <a:gd name="connsiteX2" fmla="*/ 4229100 w 4229100"/>
              <a:gd name="connsiteY2" fmla="*/ 1676400 h 3098800"/>
              <a:gd name="connsiteX3" fmla="*/ 3835400 w 4229100"/>
              <a:gd name="connsiteY3" fmla="*/ 3073400 h 3098800"/>
              <a:gd name="connsiteX4" fmla="*/ 25400 w 4229100"/>
              <a:gd name="connsiteY4" fmla="*/ 3098800 h 3098800"/>
              <a:gd name="connsiteX5" fmla="*/ 0 w 4229100"/>
              <a:gd name="connsiteY5" fmla="*/ 0 h 3098800"/>
              <a:gd name="connsiteX0" fmla="*/ 0 w 4229100"/>
              <a:gd name="connsiteY0" fmla="*/ 0 h 3098800"/>
              <a:gd name="connsiteX1" fmla="*/ 3835400 w 4229100"/>
              <a:gd name="connsiteY1" fmla="*/ 0 h 3098800"/>
              <a:gd name="connsiteX2" fmla="*/ 4229100 w 4229100"/>
              <a:gd name="connsiteY2" fmla="*/ 1676400 h 3098800"/>
              <a:gd name="connsiteX3" fmla="*/ 3835400 w 4229100"/>
              <a:gd name="connsiteY3" fmla="*/ 3073400 h 3098800"/>
              <a:gd name="connsiteX4" fmla="*/ 1943100 w 4229100"/>
              <a:gd name="connsiteY4" fmla="*/ 3086100 h 3098800"/>
              <a:gd name="connsiteX5" fmla="*/ 25400 w 4229100"/>
              <a:gd name="connsiteY5" fmla="*/ 3098800 h 3098800"/>
              <a:gd name="connsiteX6" fmla="*/ 0 w 4229100"/>
              <a:gd name="connsiteY6" fmla="*/ 0 h 3098800"/>
              <a:gd name="connsiteX0" fmla="*/ 0 w 4229100"/>
              <a:gd name="connsiteY0" fmla="*/ 0 h 3098800"/>
              <a:gd name="connsiteX1" fmla="*/ 3835400 w 4229100"/>
              <a:gd name="connsiteY1" fmla="*/ 0 h 3098800"/>
              <a:gd name="connsiteX2" fmla="*/ 4229100 w 4229100"/>
              <a:gd name="connsiteY2" fmla="*/ 1676400 h 3098800"/>
              <a:gd name="connsiteX3" fmla="*/ 3835400 w 4229100"/>
              <a:gd name="connsiteY3" fmla="*/ 3073400 h 3098800"/>
              <a:gd name="connsiteX4" fmla="*/ 1967880 w 4229100"/>
              <a:gd name="connsiteY4" fmla="*/ 2658492 h 3098800"/>
              <a:gd name="connsiteX5" fmla="*/ 25400 w 4229100"/>
              <a:gd name="connsiteY5" fmla="*/ 3098800 h 3098800"/>
              <a:gd name="connsiteX6" fmla="*/ 0 w 4229100"/>
              <a:gd name="connsiteY6" fmla="*/ 0 h 309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100" h="3098800">
                <a:moveTo>
                  <a:pt x="0" y="0"/>
                </a:moveTo>
                <a:lnTo>
                  <a:pt x="3835400" y="0"/>
                </a:lnTo>
                <a:lnTo>
                  <a:pt x="4229100" y="1676400"/>
                </a:lnTo>
                <a:lnTo>
                  <a:pt x="3835400" y="3073400"/>
                </a:lnTo>
                <a:lnTo>
                  <a:pt x="1967880" y="2658492"/>
                </a:lnTo>
                <a:lnTo>
                  <a:pt x="25400" y="3098800"/>
                </a:lnTo>
                <a:lnTo>
                  <a:pt x="0" y="0"/>
                </a:lnTo>
                <a:close/>
              </a:path>
            </a:pathLst>
          </a:custGeom>
          <a:scene3d>
            <a:camera prst="orthographicFront">
              <a:rot lat="0" lon="5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_tradnl" dirty="0"/>
          </a:p>
        </p:txBody>
      </p:sp>
      <p:sp>
        <p:nvSpPr>
          <p:cNvPr id="17" name="TextBox 32"/>
          <p:cNvSpPr txBox="1">
            <a:spLocks noChangeArrowheads="1"/>
          </p:cNvSpPr>
          <p:nvPr/>
        </p:nvSpPr>
        <p:spPr bwMode="auto">
          <a:xfrm>
            <a:off x="395536" y="44624"/>
            <a:ext cx="637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s-ES_tradnl" altLang="en-US" sz="3600" b="1" dirty="0" smtClean="0">
                <a:latin typeface="+mj-lt"/>
              </a:rPr>
              <a:t>Conclusiones</a:t>
            </a:r>
            <a:endParaRPr lang="es-ES_tradnl" altLang="en-US" sz="3600" dirty="0">
              <a:latin typeface="+mj-lt"/>
            </a:endParaRPr>
          </a:p>
        </p:txBody>
      </p:sp>
      <p:sp>
        <p:nvSpPr>
          <p:cNvPr id="18" name="TextBox 17"/>
          <p:cNvSpPr txBox="1">
            <a:spLocks noChangeArrowheads="1"/>
          </p:cNvSpPr>
          <p:nvPr/>
        </p:nvSpPr>
        <p:spPr bwMode="auto">
          <a:xfrm>
            <a:off x="1115616" y="2348880"/>
            <a:ext cx="33480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s-ES_tradnl" altLang="en-US" sz="1800" b="1" dirty="0" smtClean="0">
                <a:latin typeface="+mn-lt"/>
              </a:rPr>
              <a:t>Organización de </a:t>
            </a:r>
          </a:p>
          <a:p>
            <a:pPr eaLnBrk="1" hangingPunct="1">
              <a:spcBef>
                <a:spcPct val="0"/>
              </a:spcBef>
              <a:buFontTx/>
              <a:buNone/>
            </a:pPr>
            <a:r>
              <a:rPr lang="es-ES_tradnl" altLang="en-US" sz="1800" b="1" dirty="0" smtClean="0">
                <a:latin typeface="+mn-lt"/>
              </a:rPr>
              <a:t>Productores</a:t>
            </a:r>
            <a:endParaRPr lang="es-ES_tradnl" altLang="en-US" sz="1800" b="1" dirty="0">
              <a:latin typeface="+mn-lt"/>
            </a:endParaRPr>
          </a:p>
        </p:txBody>
      </p:sp>
      <p:sp>
        <p:nvSpPr>
          <p:cNvPr id="19" name="TextBox 18"/>
          <p:cNvSpPr txBox="1">
            <a:spLocks noChangeArrowheads="1"/>
          </p:cNvSpPr>
          <p:nvPr/>
        </p:nvSpPr>
        <p:spPr bwMode="auto">
          <a:xfrm>
            <a:off x="1043608" y="4143995"/>
            <a:ext cx="31099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s-ES_tradnl" altLang="en-US" sz="1800" b="1" dirty="0" smtClean="0">
                <a:latin typeface="+mn-lt"/>
              </a:rPr>
              <a:t>Tecnología</a:t>
            </a:r>
            <a:endParaRPr lang="es-ES_tradnl" altLang="en-US" sz="1800" b="1" dirty="0">
              <a:latin typeface="+mn-lt"/>
            </a:endParaRPr>
          </a:p>
        </p:txBody>
      </p:sp>
      <p:sp>
        <p:nvSpPr>
          <p:cNvPr id="20" name="TextBox 19"/>
          <p:cNvSpPr txBox="1">
            <a:spLocks noChangeArrowheads="1"/>
          </p:cNvSpPr>
          <p:nvPr/>
        </p:nvSpPr>
        <p:spPr bwMode="auto">
          <a:xfrm>
            <a:off x="1043608" y="4852814"/>
            <a:ext cx="31099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s-ES_tradnl" altLang="en-US" sz="1800" b="1" dirty="0" smtClean="0">
                <a:latin typeface="+mn-lt"/>
              </a:rPr>
              <a:t>Rol del Estado</a:t>
            </a:r>
            <a:endParaRPr lang="es-ES_tradnl" altLang="en-US" sz="1800" b="1" dirty="0">
              <a:latin typeface="+mn-lt"/>
            </a:endParaRPr>
          </a:p>
        </p:txBody>
      </p:sp>
      <p:sp>
        <p:nvSpPr>
          <p:cNvPr id="23" name="Rectangle 22"/>
          <p:cNvSpPr/>
          <p:nvPr/>
        </p:nvSpPr>
        <p:spPr>
          <a:xfrm>
            <a:off x="899592" y="1505844"/>
            <a:ext cx="7920880" cy="792162"/>
          </a:xfrm>
          <a:prstGeom prst="rect">
            <a:avLst/>
          </a:prstGeom>
          <a:solidFill>
            <a:srgbClr val="CCECF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_tradnl" dirty="0"/>
          </a:p>
        </p:txBody>
      </p:sp>
      <p:sp>
        <p:nvSpPr>
          <p:cNvPr id="24" name="TextBox 23"/>
          <p:cNvSpPr txBox="1">
            <a:spLocks noChangeArrowheads="1"/>
          </p:cNvSpPr>
          <p:nvPr/>
        </p:nvSpPr>
        <p:spPr bwMode="auto">
          <a:xfrm>
            <a:off x="1080021" y="1639194"/>
            <a:ext cx="33480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None/>
            </a:pPr>
            <a:r>
              <a:rPr lang="es-ES_tradnl" altLang="en-US" sz="1800" b="1" dirty="0" smtClean="0">
                <a:latin typeface="+mn-lt"/>
              </a:rPr>
              <a:t>Mecanismos de </a:t>
            </a:r>
          </a:p>
          <a:p>
            <a:pPr>
              <a:spcBef>
                <a:spcPct val="0"/>
              </a:spcBef>
              <a:buNone/>
            </a:pPr>
            <a:r>
              <a:rPr lang="es-ES_tradnl" altLang="en-US" sz="1800" b="1" dirty="0" smtClean="0">
                <a:latin typeface="+mn-lt"/>
              </a:rPr>
              <a:t>Intervención</a:t>
            </a:r>
            <a:endParaRPr lang="es-ES_tradnl" altLang="en-US" sz="1800" b="1" dirty="0">
              <a:latin typeface="+mn-lt"/>
            </a:endParaRPr>
          </a:p>
        </p:txBody>
      </p:sp>
      <p:sp>
        <p:nvSpPr>
          <p:cNvPr id="25" name="TextBox 24"/>
          <p:cNvSpPr txBox="1">
            <a:spLocks noChangeArrowheads="1"/>
          </p:cNvSpPr>
          <p:nvPr/>
        </p:nvSpPr>
        <p:spPr bwMode="auto">
          <a:xfrm>
            <a:off x="1151061" y="5520407"/>
            <a:ext cx="36369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s-ES_tradnl" altLang="en-US" sz="1800" b="1" dirty="0" smtClean="0">
                <a:latin typeface="+mn-lt"/>
              </a:rPr>
              <a:t>Resultados: Acceso a </a:t>
            </a:r>
          </a:p>
          <a:p>
            <a:pPr eaLnBrk="1" hangingPunct="1">
              <a:spcBef>
                <a:spcPct val="0"/>
              </a:spcBef>
              <a:buFontTx/>
              <a:buNone/>
            </a:pPr>
            <a:r>
              <a:rPr lang="es-ES_tradnl" altLang="en-US" sz="1800" b="1" dirty="0" smtClean="0">
                <a:latin typeface="+mn-lt"/>
              </a:rPr>
              <a:t>Mercados</a:t>
            </a:r>
            <a:endParaRPr lang="es-ES_tradnl" altLang="en-US" sz="1800" b="1" dirty="0">
              <a:latin typeface="+mn-lt"/>
            </a:endParaRPr>
          </a:p>
        </p:txBody>
      </p:sp>
      <p:sp>
        <p:nvSpPr>
          <p:cNvPr id="26" name="TextBox 25"/>
          <p:cNvSpPr txBox="1">
            <a:spLocks noChangeArrowheads="1"/>
          </p:cNvSpPr>
          <p:nvPr/>
        </p:nvSpPr>
        <p:spPr bwMode="auto">
          <a:xfrm>
            <a:off x="6660232" y="1620089"/>
            <a:ext cx="20288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s-ES_tradnl" altLang="en-US" sz="1600" b="1" dirty="0" smtClean="0">
                <a:latin typeface="+mn-lt"/>
              </a:rPr>
              <a:t>Innovaciones</a:t>
            </a:r>
            <a:r>
              <a:rPr lang="en-US" altLang="en-US" sz="1600" b="1" dirty="0" smtClean="0">
                <a:latin typeface="+mn-lt"/>
              </a:rPr>
              <a:t> / </a:t>
            </a:r>
            <a:r>
              <a:rPr lang="en-US" altLang="en-US" sz="1600" b="1" dirty="0" err="1" smtClean="0">
                <a:latin typeface="+mn-lt"/>
              </a:rPr>
              <a:t>Capacidades</a:t>
            </a:r>
            <a:endParaRPr lang="es-ES_tradnl" altLang="en-US" sz="1600" b="1" dirty="0">
              <a:latin typeface="+mn-lt"/>
            </a:endParaRPr>
          </a:p>
        </p:txBody>
      </p:sp>
      <p:sp>
        <p:nvSpPr>
          <p:cNvPr id="28" name="TextBox 27"/>
          <p:cNvSpPr txBox="1">
            <a:spLocks noChangeArrowheads="1"/>
          </p:cNvSpPr>
          <p:nvPr/>
        </p:nvSpPr>
        <p:spPr bwMode="auto">
          <a:xfrm>
            <a:off x="4067944" y="1620089"/>
            <a:ext cx="21732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s-ES_tradnl" altLang="en-US" sz="1600" b="1" dirty="0" smtClean="0">
                <a:solidFill>
                  <a:schemeClr val="accent4"/>
                </a:solidFill>
                <a:latin typeface="+mn-lt"/>
              </a:rPr>
              <a:t>Redistribución de Recursos</a:t>
            </a:r>
            <a:endParaRPr lang="es-ES_tradnl" altLang="en-US" sz="1600" b="1" dirty="0">
              <a:solidFill>
                <a:schemeClr val="accent4"/>
              </a:solidFill>
              <a:latin typeface="+mn-lt"/>
            </a:endParaRPr>
          </a:p>
        </p:txBody>
      </p:sp>
      <p:sp>
        <p:nvSpPr>
          <p:cNvPr id="29" name="TextBox 28"/>
          <p:cNvSpPr txBox="1">
            <a:spLocks noChangeArrowheads="1"/>
          </p:cNvSpPr>
          <p:nvPr/>
        </p:nvSpPr>
        <p:spPr bwMode="auto">
          <a:xfrm>
            <a:off x="3901061" y="2348880"/>
            <a:ext cx="26086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s-ES_tradnl" altLang="en-US" sz="1600" b="1" dirty="0" smtClean="0">
                <a:latin typeface="+mn-lt"/>
              </a:rPr>
              <a:t>Asociaciones ligadas a Organizaciones Políticas</a:t>
            </a:r>
            <a:endParaRPr lang="es-ES_tradnl" altLang="en-US" sz="1600" b="1" dirty="0">
              <a:latin typeface="+mn-lt"/>
            </a:endParaRPr>
          </a:p>
        </p:txBody>
      </p:sp>
      <p:sp>
        <p:nvSpPr>
          <p:cNvPr id="30" name="TextBox 29"/>
          <p:cNvSpPr txBox="1">
            <a:spLocks noChangeArrowheads="1"/>
          </p:cNvSpPr>
          <p:nvPr/>
        </p:nvSpPr>
        <p:spPr bwMode="auto">
          <a:xfrm>
            <a:off x="6673155" y="2237963"/>
            <a:ext cx="20288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s-ES_tradnl" altLang="en-US" sz="1600" b="1" dirty="0" smtClean="0">
                <a:latin typeface="+mn-lt"/>
              </a:rPr>
              <a:t>Asociaciones con un enfoque productivo</a:t>
            </a:r>
          </a:p>
        </p:txBody>
      </p:sp>
      <p:sp>
        <p:nvSpPr>
          <p:cNvPr id="32" name="TextBox 31"/>
          <p:cNvSpPr txBox="1">
            <a:spLocks noChangeArrowheads="1"/>
          </p:cNvSpPr>
          <p:nvPr/>
        </p:nvSpPr>
        <p:spPr bwMode="auto">
          <a:xfrm>
            <a:off x="4139952" y="3861048"/>
            <a:ext cx="20288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s-ES_tradnl" altLang="en-US" sz="1600" b="1" dirty="0" smtClean="0">
                <a:latin typeface="+mn-lt"/>
              </a:rPr>
              <a:t>Estandarización de Paquetes Tecnológicos</a:t>
            </a:r>
            <a:endParaRPr lang="es-ES_tradnl" altLang="en-US" sz="1600" b="1" dirty="0">
              <a:latin typeface="+mn-lt"/>
            </a:endParaRPr>
          </a:p>
        </p:txBody>
      </p:sp>
      <p:sp>
        <p:nvSpPr>
          <p:cNvPr id="33" name="TextBox 32"/>
          <p:cNvSpPr txBox="1">
            <a:spLocks noChangeArrowheads="1"/>
          </p:cNvSpPr>
          <p:nvPr/>
        </p:nvSpPr>
        <p:spPr bwMode="auto">
          <a:xfrm>
            <a:off x="6440261" y="3844750"/>
            <a:ext cx="25242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s-ES_tradnl" altLang="en-US" sz="1600" b="1" dirty="0" smtClean="0">
                <a:latin typeface="+mn-lt"/>
              </a:rPr>
              <a:t>Innovaciones productivas -</a:t>
            </a:r>
            <a:r>
              <a:rPr lang="es-ES_tradnl" altLang="en-US" sz="1600" b="1" dirty="0" err="1" smtClean="0">
                <a:latin typeface="+mn-lt"/>
              </a:rPr>
              <a:t>poscosecha</a:t>
            </a:r>
            <a:r>
              <a:rPr lang="es-ES_tradnl" altLang="en-US" sz="1600" b="1" dirty="0" smtClean="0">
                <a:latin typeface="+mn-lt"/>
              </a:rPr>
              <a:t> adaptadas</a:t>
            </a:r>
            <a:endParaRPr lang="es-ES_tradnl" altLang="en-US" sz="1600" b="1" dirty="0">
              <a:latin typeface="+mn-lt"/>
            </a:endParaRPr>
          </a:p>
        </p:txBody>
      </p:sp>
      <p:sp>
        <p:nvSpPr>
          <p:cNvPr id="35" name="TextBox 34"/>
          <p:cNvSpPr txBox="1">
            <a:spLocks noChangeArrowheads="1"/>
          </p:cNvSpPr>
          <p:nvPr/>
        </p:nvSpPr>
        <p:spPr bwMode="auto">
          <a:xfrm>
            <a:off x="3995936" y="4962654"/>
            <a:ext cx="2305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s-ES_tradnl" altLang="en-US" sz="1600" b="1" dirty="0" smtClean="0">
                <a:latin typeface="+mn-lt"/>
              </a:rPr>
              <a:t>Protagonista </a:t>
            </a:r>
            <a:endParaRPr lang="es-ES_tradnl" altLang="en-US" sz="1600" b="1" dirty="0">
              <a:latin typeface="+mn-lt"/>
            </a:endParaRPr>
          </a:p>
        </p:txBody>
      </p:sp>
      <p:sp>
        <p:nvSpPr>
          <p:cNvPr id="36" name="TextBox 35"/>
          <p:cNvSpPr txBox="1">
            <a:spLocks noChangeArrowheads="1"/>
          </p:cNvSpPr>
          <p:nvPr/>
        </p:nvSpPr>
        <p:spPr bwMode="auto">
          <a:xfrm>
            <a:off x="6588224" y="4941168"/>
            <a:ext cx="2028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s-ES_tradnl" altLang="en-US" sz="1600" b="1" dirty="0" smtClean="0">
                <a:latin typeface="+mn-lt"/>
              </a:rPr>
              <a:t>Facilitador</a:t>
            </a:r>
            <a:endParaRPr lang="es-ES_tradnl" altLang="en-US" sz="1600" b="1" dirty="0">
              <a:latin typeface="+mn-lt"/>
            </a:endParaRPr>
          </a:p>
        </p:txBody>
      </p:sp>
      <p:sp>
        <p:nvSpPr>
          <p:cNvPr id="38" name="TextBox 37"/>
          <p:cNvSpPr txBox="1">
            <a:spLocks noChangeArrowheads="1"/>
          </p:cNvSpPr>
          <p:nvPr/>
        </p:nvSpPr>
        <p:spPr bwMode="auto">
          <a:xfrm>
            <a:off x="3901061" y="5517232"/>
            <a:ext cx="24059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s-ES_tradnl" altLang="en-US" sz="1600" b="1" dirty="0" smtClean="0">
                <a:latin typeface="+mn-lt"/>
              </a:rPr>
              <a:t>“Precio Justo”</a:t>
            </a:r>
          </a:p>
          <a:p>
            <a:pPr algn="ctr" eaLnBrk="1" hangingPunct="1">
              <a:spcBef>
                <a:spcPct val="0"/>
              </a:spcBef>
              <a:buFontTx/>
              <a:buNone/>
            </a:pPr>
            <a:r>
              <a:rPr lang="es-ES_tradnl" altLang="en-US" sz="1600" b="1" dirty="0" smtClean="0">
                <a:latin typeface="+mn-lt"/>
              </a:rPr>
              <a:t>Acceso a Recursos</a:t>
            </a:r>
          </a:p>
          <a:p>
            <a:pPr algn="ctr" eaLnBrk="1" hangingPunct="1">
              <a:spcBef>
                <a:spcPct val="0"/>
              </a:spcBef>
              <a:buFontTx/>
              <a:buNone/>
            </a:pPr>
            <a:r>
              <a:rPr lang="es-ES_tradnl" altLang="en-US" sz="1600" b="1" dirty="0" smtClean="0">
                <a:latin typeface="+mn-lt"/>
              </a:rPr>
              <a:t>Conecta con poder</a:t>
            </a:r>
            <a:endParaRPr lang="es-ES_tradnl" altLang="en-US" sz="1600" b="1" dirty="0">
              <a:latin typeface="+mn-lt"/>
            </a:endParaRPr>
          </a:p>
        </p:txBody>
      </p:sp>
      <p:sp>
        <p:nvSpPr>
          <p:cNvPr id="39" name="TextBox 38"/>
          <p:cNvSpPr txBox="1">
            <a:spLocks noChangeArrowheads="1"/>
          </p:cNvSpPr>
          <p:nvPr/>
        </p:nvSpPr>
        <p:spPr bwMode="auto">
          <a:xfrm>
            <a:off x="6509741" y="5478323"/>
            <a:ext cx="245474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s-ES_tradnl" altLang="en-US" sz="1600" b="1" dirty="0" smtClean="0">
                <a:latin typeface="+mn-lt"/>
              </a:rPr>
              <a:t>Mercado de exportación con limitaciones de acceso</a:t>
            </a:r>
            <a:endParaRPr lang="es-ES_tradnl" altLang="en-US" sz="1600" b="1" dirty="0">
              <a:latin typeface="+mn-lt"/>
            </a:endParaRPr>
          </a:p>
        </p:txBody>
      </p:sp>
      <p:sp>
        <p:nvSpPr>
          <p:cNvPr id="47" name="TextBox 51"/>
          <p:cNvSpPr txBox="1">
            <a:spLocks noChangeArrowheads="1"/>
          </p:cNvSpPr>
          <p:nvPr/>
        </p:nvSpPr>
        <p:spPr bwMode="auto">
          <a:xfrm>
            <a:off x="1115616" y="725795"/>
            <a:ext cx="25380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s-ES_tradnl" altLang="en-US" sz="2300" b="1" dirty="0" smtClean="0">
                <a:solidFill>
                  <a:schemeClr val="accent1">
                    <a:lumMod val="50000"/>
                  </a:schemeClr>
                </a:solidFill>
                <a:latin typeface="+mn-lt"/>
              </a:rPr>
              <a:t>Variables de Comparación</a:t>
            </a:r>
            <a:endParaRPr lang="es-ES_tradnl" altLang="en-US" sz="2300" b="1" dirty="0">
              <a:solidFill>
                <a:schemeClr val="accent1">
                  <a:lumMod val="50000"/>
                </a:schemeClr>
              </a:solidFill>
              <a:latin typeface="+mn-lt"/>
            </a:endParaRPr>
          </a:p>
        </p:txBody>
      </p:sp>
      <p:sp>
        <p:nvSpPr>
          <p:cNvPr id="40" name="Rectangle 39"/>
          <p:cNvSpPr/>
          <p:nvPr/>
        </p:nvSpPr>
        <p:spPr>
          <a:xfrm>
            <a:off x="899592" y="3016996"/>
            <a:ext cx="7920879" cy="827754"/>
          </a:xfrm>
          <a:prstGeom prst="rect">
            <a:avLst/>
          </a:prstGeom>
          <a:solidFill>
            <a:srgbClr val="FF9999">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_tradnl" dirty="0"/>
          </a:p>
        </p:txBody>
      </p:sp>
      <p:sp>
        <p:nvSpPr>
          <p:cNvPr id="22" name="TextBox 21"/>
          <p:cNvSpPr txBox="1">
            <a:spLocks noChangeArrowheads="1"/>
          </p:cNvSpPr>
          <p:nvPr/>
        </p:nvSpPr>
        <p:spPr bwMode="auto">
          <a:xfrm>
            <a:off x="1102048" y="3156088"/>
            <a:ext cx="3109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s-ES_tradnl" altLang="en-US" sz="1800" b="1" dirty="0" smtClean="0">
                <a:latin typeface="+mn-lt"/>
              </a:rPr>
              <a:t>Participación</a:t>
            </a:r>
            <a:endParaRPr lang="es-ES_tradnl" altLang="en-US" sz="1800" b="1" dirty="0">
              <a:latin typeface="+mn-lt"/>
            </a:endParaRPr>
          </a:p>
        </p:txBody>
      </p:sp>
      <p:sp>
        <p:nvSpPr>
          <p:cNvPr id="34" name="TextBox 33"/>
          <p:cNvSpPr txBox="1">
            <a:spLocks noChangeArrowheads="1"/>
          </p:cNvSpPr>
          <p:nvPr/>
        </p:nvSpPr>
        <p:spPr bwMode="auto">
          <a:xfrm>
            <a:off x="3923657" y="2996952"/>
            <a:ext cx="2514076" cy="84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s-ES_tradnl" altLang="en-US" sz="1600" b="1" dirty="0" smtClean="0">
                <a:latin typeface="+mn-lt"/>
              </a:rPr>
              <a:t>Arriba hacia abajo, centralizado</a:t>
            </a:r>
          </a:p>
          <a:p>
            <a:pPr algn="ctr" eaLnBrk="1" hangingPunct="1">
              <a:spcBef>
                <a:spcPct val="0"/>
              </a:spcBef>
              <a:buFontTx/>
              <a:buNone/>
            </a:pPr>
            <a:r>
              <a:rPr lang="es-ES_tradnl" altLang="en-US" sz="1600" b="1" dirty="0" smtClean="0">
                <a:latin typeface="+mn-lt"/>
              </a:rPr>
              <a:t>Contestación</a:t>
            </a:r>
            <a:endParaRPr lang="es-ES_tradnl" altLang="en-US" sz="1600" b="1" dirty="0">
              <a:latin typeface="+mn-lt"/>
            </a:endParaRPr>
          </a:p>
        </p:txBody>
      </p:sp>
      <p:sp>
        <p:nvSpPr>
          <p:cNvPr id="37" name="TextBox 36"/>
          <p:cNvSpPr txBox="1">
            <a:spLocks noChangeArrowheads="1"/>
          </p:cNvSpPr>
          <p:nvPr/>
        </p:nvSpPr>
        <p:spPr bwMode="auto">
          <a:xfrm>
            <a:off x="6719639" y="3140968"/>
            <a:ext cx="20288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s-ES_tradnl" altLang="en-US" sz="1600" b="1" dirty="0" smtClean="0">
                <a:latin typeface="+mn-lt"/>
              </a:rPr>
              <a:t>Metodologías participativas</a:t>
            </a:r>
            <a:endParaRPr lang="es-ES_tradnl" altLang="en-US" sz="1600" b="1" dirty="0">
              <a:latin typeface="+mn-lt"/>
            </a:endParaRPr>
          </a:p>
        </p:txBody>
      </p:sp>
    </p:spTree>
    <p:extLst>
      <p:ext uri="{BB962C8B-B14F-4D97-AF65-F5344CB8AC3E}">
        <p14:creationId xmlns:p14="http://schemas.microsoft.com/office/powerpoint/2010/main" val="38318915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down)">
                                      <p:cBhvr>
                                        <p:cTn id="10" dur="500"/>
                                        <p:tgtEl>
                                          <p:spTgt spid="2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down)">
                                      <p:cBhvr>
                                        <p:cTn id="13" dur="500"/>
                                        <p:tgtEl>
                                          <p:spTgt spid="2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down)">
                                      <p:cBhvr>
                                        <p:cTn id="16" dur="500"/>
                                        <p:tgtEl>
                                          <p:spTgt spid="2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500"/>
                                        <p:tgtEl>
                                          <p:spTgt spid="2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down)">
                                      <p:cBhvr>
                                        <p:cTn id="28" dur="500"/>
                                        <p:tgtEl>
                                          <p:spTgt spid="3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down)">
                                      <p:cBhvr>
                                        <p:cTn id="34" dur="500"/>
                                        <p:tgtEl>
                                          <p:spTgt spid="19"/>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down)">
                                      <p:cBhvr>
                                        <p:cTn id="37" dur="500"/>
                                        <p:tgtEl>
                                          <p:spTgt spid="32"/>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down)">
                                      <p:cBhvr>
                                        <p:cTn id="40" dur="500"/>
                                        <p:tgtEl>
                                          <p:spTgt spid="33"/>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down)">
                                      <p:cBhvr>
                                        <p:cTn id="43" dur="500"/>
                                        <p:tgtEl>
                                          <p:spTgt spid="7"/>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down)">
                                      <p:cBhvr>
                                        <p:cTn id="46" dur="500"/>
                                        <p:tgtEl>
                                          <p:spTgt spid="20"/>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down)">
                                      <p:cBhvr>
                                        <p:cTn id="49" dur="500"/>
                                        <p:tgtEl>
                                          <p:spTgt spid="35"/>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wipe(down)">
                                      <p:cBhvr>
                                        <p:cTn id="52" dur="500"/>
                                        <p:tgtEl>
                                          <p:spTgt spid="36"/>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down)">
                                      <p:cBhvr>
                                        <p:cTn id="55" dur="500"/>
                                        <p:tgtEl>
                                          <p:spTgt spid="9"/>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down)">
                                      <p:cBhvr>
                                        <p:cTn id="58" dur="500"/>
                                        <p:tgtEl>
                                          <p:spTgt spid="25"/>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wipe(down)">
                                      <p:cBhvr>
                                        <p:cTn id="61" dur="500"/>
                                        <p:tgtEl>
                                          <p:spTgt spid="38"/>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wipe(down)">
                                      <p:cBhvr>
                                        <p:cTn id="64" dur="500"/>
                                        <p:tgtEl>
                                          <p:spTgt spid="39"/>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down)">
                                      <p:cBhvr>
                                        <p:cTn id="67" dur="500"/>
                                        <p:tgtEl>
                                          <p:spTgt spid="22"/>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wipe(down)">
                                      <p:cBhvr>
                                        <p:cTn id="70" dur="500"/>
                                        <p:tgtEl>
                                          <p:spTgt spid="40"/>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wipe(down)">
                                      <p:cBhvr>
                                        <p:cTn id="73" dur="500"/>
                                        <p:tgtEl>
                                          <p:spTgt spid="34"/>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37"/>
                                        </p:tgtEl>
                                        <p:attrNameLst>
                                          <p:attrName>style.visibility</p:attrName>
                                        </p:attrNameLst>
                                      </p:cBhvr>
                                      <p:to>
                                        <p:strVal val="visible"/>
                                      </p:to>
                                    </p:set>
                                    <p:animEffect transition="in" filter="wipe(down)">
                                      <p:cBhvr>
                                        <p:cTn id="76" dur="500"/>
                                        <p:tgtEl>
                                          <p:spTgt spid="37"/>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2"/>
                                        </p:tgtEl>
                                        <p:attrNameLst>
                                          <p:attrName>style.visibility</p:attrName>
                                        </p:attrNameLst>
                                      </p:cBhvr>
                                      <p:to>
                                        <p:strVal val="visible"/>
                                      </p:to>
                                    </p:set>
                                    <p:animEffect transition="in" filter="wipe(down)">
                                      <p:cBhvr>
                                        <p:cTn id="79" dur="500"/>
                                        <p:tgtEl>
                                          <p:spTgt spid="2"/>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4"/>
                                        </p:tgtEl>
                                        <p:attrNameLst>
                                          <p:attrName>style.visibility</p:attrName>
                                        </p:attrNameLst>
                                      </p:cBhvr>
                                      <p:to>
                                        <p:strVal val="visible"/>
                                      </p:to>
                                    </p:set>
                                    <p:animEffect transition="in" filter="wipe(down)">
                                      <p:cBhvr>
                                        <p:cTn id="82" dur="500"/>
                                        <p:tgtEl>
                                          <p:spTgt spid="4"/>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12"/>
                                        </p:tgtEl>
                                        <p:attrNameLst>
                                          <p:attrName>style.visibility</p:attrName>
                                        </p:attrNameLst>
                                      </p:cBhvr>
                                      <p:to>
                                        <p:strVal val="visible"/>
                                      </p:to>
                                    </p:set>
                                    <p:animEffect transition="in" filter="wipe(down)">
                                      <p:cBhvr>
                                        <p:cTn id="85" dur="500"/>
                                        <p:tgtEl>
                                          <p:spTgt spid="12"/>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down)">
                                      <p:cBhvr>
                                        <p:cTn id="88" dur="500"/>
                                        <p:tgtEl>
                                          <p:spTgt spid="13"/>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wipe(down)">
                                      <p:cBhvr>
                                        <p:cTn id="9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9" grpId="0" animBg="1"/>
      <p:bldP spid="12" grpId="0"/>
      <p:bldP spid="13" grpId="0"/>
      <p:bldP spid="18" grpId="0"/>
      <p:bldP spid="19" grpId="0"/>
      <p:bldP spid="20" grpId="0"/>
      <p:bldP spid="23" grpId="0" animBg="1"/>
      <p:bldP spid="24" grpId="0"/>
      <p:bldP spid="25" grpId="0"/>
      <p:bldP spid="26" grpId="0"/>
      <p:bldP spid="28" grpId="0"/>
      <p:bldP spid="29" grpId="0"/>
      <p:bldP spid="30" grpId="0"/>
      <p:bldP spid="32" grpId="0"/>
      <p:bldP spid="33" grpId="0"/>
      <p:bldP spid="35" grpId="0"/>
      <p:bldP spid="36" grpId="0"/>
      <p:bldP spid="38" grpId="0"/>
      <p:bldP spid="39" grpId="0"/>
      <p:bldP spid="47" grpId="0"/>
      <p:bldP spid="40" grpId="0" animBg="1"/>
      <p:bldP spid="22" grpId="0"/>
      <p:bldP spid="34"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001713"/>
          </a:xfrm>
        </p:spPr>
        <p:txBody>
          <a:bodyPr/>
          <a:lstStyle/>
          <a:p>
            <a:r>
              <a:rPr lang="es-ES" sz="4000" dirty="0" smtClean="0">
                <a:solidFill>
                  <a:schemeClr val="accent1"/>
                </a:solidFill>
              </a:rPr>
              <a:t>Conclusiones (2)</a:t>
            </a:r>
            <a:endParaRPr lang="es-ES" sz="4000" dirty="0">
              <a:solidFill>
                <a:schemeClr val="accent1"/>
              </a:solidFill>
            </a:endParaRPr>
          </a:p>
        </p:txBody>
      </p:sp>
      <p:sp>
        <p:nvSpPr>
          <p:cNvPr id="3" name="Content Placeholder 2"/>
          <p:cNvSpPr>
            <a:spLocks noGrp="1"/>
          </p:cNvSpPr>
          <p:nvPr>
            <p:ph idx="1"/>
          </p:nvPr>
        </p:nvSpPr>
        <p:spPr>
          <a:xfrm>
            <a:off x="323528" y="476672"/>
            <a:ext cx="3744416" cy="5616624"/>
          </a:xfrm>
        </p:spPr>
        <p:txBody>
          <a:bodyPr/>
          <a:lstStyle/>
          <a:p>
            <a:endParaRPr lang="es-ES" sz="2000" dirty="0" smtClean="0">
              <a:solidFill>
                <a:schemeClr val="tx1"/>
              </a:solidFill>
            </a:endParaRPr>
          </a:p>
          <a:p>
            <a:r>
              <a:rPr lang="es-ES" sz="2100" dirty="0" smtClean="0">
                <a:solidFill>
                  <a:schemeClr val="tx1"/>
                </a:solidFill>
              </a:rPr>
              <a:t>Intervención guiada por razones políticas: redistribución y justicia social (expansión de la presencia estatal).</a:t>
            </a:r>
          </a:p>
          <a:p>
            <a:pPr marL="0" indent="0" algn="just">
              <a:buNone/>
            </a:pPr>
            <a:r>
              <a:rPr lang="es-ES" sz="2100" b="1" dirty="0">
                <a:solidFill>
                  <a:srgbClr val="FF0000"/>
                </a:solidFill>
              </a:rPr>
              <a:t>Sin embargo,</a:t>
            </a:r>
          </a:p>
          <a:p>
            <a:pPr algn="just"/>
            <a:r>
              <a:rPr lang="es-ES" sz="2100" dirty="0" err="1">
                <a:solidFill>
                  <a:schemeClr val="tx1"/>
                </a:solidFill>
              </a:rPr>
              <a:t>EMAPA</a:t>
            </a:r>
            <a:r>
              <a:rPr lang="es-ES" sz="2100" dirty="0">
                <a:solidFill>
                  <a:schemeClr val="tx1"/>
                </a:solidFill>
              </a:rPr>
              <a:t> </a:t>
            </a:r>
            <a:r>
              <a:rPr lang="es-ES" sz="2100" dirty="0" smtClean="0">
                <a:solidFill>
                  <a:schemeClr val="tx1"/>
                </a:solidFill>
              </a:rPr>
              <a:t>estandariza </a:t>
            </a:r>
            <a:r>
              <a:rPr lang="es-ES" sz="2100" dirty="0">
                <a:solidFill>
                  <a:schemeClr val="tx1"/>
                </a:solidFill>
              </a:rPr>
              <a:t>paquetes </a:t>
            </a:r>
            <a:r>
              <a:rPr lang="es-ES" sz="2100" dirty="0" smtClean="0">
                <a:solidFill>
                  <a:schemeClr val="tx1"/>
                </a:solidFill>
              </a:rPr>
              <a:t>productivos y usa un enfoque de participación top-</a:t>
            </a:r>
            <a:r>
              <a:rPr lang="es-ES" sz="2100" dirty="0" err="1" smtClean="0">
                <a:solidFill>
                  <a:schemeClr val="tx1"/>
                </a:solidFill>
              </a:rPr>
              <a:t>down</a:t>
            </a:r>
            <a:endParaRPr lang="es-ES" sz="2100" dirty="0" smtClean="0">
              <a:solidFill>
                <a:schemeClr val="tx1"/>
              </a:solidFill>
            </a:endParaRPr>
          </a:p>
          <a:p>
            <a:pPr algn="just"/>
            <a:r>
              <a:rPr lang="es-ES" sz="2100" dirty="0" smtClean="0">
                <a:solidFill>
                  <a:schemeClr val="tx1"/>
                </a:solidFill>
              </a:rPr>
              <a:t>Visión negativa del mercado</a:t>
            </a:r>
            <a:endParaRPr lang="es-ES" sz="2100" dirty="0">
              <a:solidFill>
                <a:schemeClr val="tx1"/>
              </a:solidFill>
            </a:endParaRPr>
          </a:p>
        </p:txBody>
      </p:sp>
      <p:cxnSp>
        <p:nvCxnSpPr>
          <p:cNvPr id="5" name="Straight Connector 4"/>
          <p:cNvCxnSpPr/>
          <p:nvPr/>
        </p:nvCxnSpPr>
        <p:spPr bwMode="auto">
          <a:xfrm>
            <a:off x="4355976" y="1046337"/>
            <a:ext cx="0" cy="5406999"/>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7" name="TextBox 6"/>
          <p:cNvSpPr txBox="1"/>
          <p:nvPr/>
        </p:nvSpPr>
        <p:spPr>
          <a:xfrm>
            <a:off x="1043608" y="692696"/>
            <a:ext cx="2232248" cy="461665"/>
          </a:xfrm>
          <a:prstGeom prst="rect">
            <a:avLst/>
          </a:prstGeom>
          <a:noFill/>
        </p:spPr>
        <p:txBody>
          <a:bodyPr wrap="square" rtlCol="0">
            <a:spAutoFit/>
          </a:bodyPr>
          <a:lstStyle/>
          <a:p>
            <a:r>
              <a:rPr lang="es-ES" sz="2400" b="1" dirty="0" err="1" smtClean="0"/>
              <a:t>EMAPA</a:t>
            </a:r>
            <a:endParaRPr lang="es-ES" sz="2400" b="1" dirty="0"/>
          </a:p>
        </p:txBody>
      </p:sp>
      <p:sp>
        <p:nvSpPr>
          <p:cNvPr id="8" name="TextBox 7"/>
          <p:cNvSpPr txBox="1"/>
          <p:nvPr/>
        </p:nvSpPr>
        <p:spPr>
          <a:xfrm>
            <a:off x="6021052" y="764704"/>
            <a:ext cx="1728192" cy="461665"/>
          </a:xfrm>
          <a:prstGeom prst="rect">
            <a:avLst/>
          </a:prstGeom>
          <a:noFill/>
        </p:spPr>
        <p:txBody>
          <a:bodyPr wrap="square" rtlCol="0">
            <a:spAutoFit/>
          </a:bodyPr>
          <a:lstStyle/>
          <a:p>
            <a:r>
              <a:rPr lang="es-ES" sz="2400" b="1" dirty="0" err="1" smtClean="0"/>
              <a:t>APAJIMPA</a:t>
            </a:r>
            <a:endParaRPr lang="es-ES" sz="2400" b="1" dirty="0"/>
          </a:p>
        </p:txBody>
      </p:sp>
      <p:sp>
        <p:nvSpPr>
          <p:cNvPr id="9" name="Content Placeholder 2"/>
          <p:cNvSpPr txBox="1">
            <a:spLocks/>
          </p:cNvSpPr>
          <p:nvPr/>
        </p:nvSpPr>
        <p:spPr bwMode="auto">
          <a:xfrm>
            <a:off x="4606935" y="1916832"/>
            <a:ext cx="4104456" cy="3672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marL="342900" indent="-342900" algn="l" rtl="0" eaLnBrk="0" fontAlgn="base" hangingPunct="0">
              <a:spcBef>
                <a:spcPct val="0"/>
              </a:spcBef>
              <a:spcAft>
                <a:spcPct val="20000"/>
              </a:spcAft>
              <a:buClr>
                <a:schemeClr val="hlink"/>
              </a:buClr>
              <a:buSzPct val="75000"/>
              <a:buFont typeface="Wingdings" pitchFamily="2" charset="2"/>
              <a:buChar char="n"/>
              <a:defRPr sz="2800">
                <a:solidFill>
                  <a:srgbClr val="54853B"/>
                </a:solidFill>
                <a:latin typeface="+mn-lt"/>
                <a:ea typeface="+mn-ea"/>
                <a:cs typeface="+mn-cs"/>
              </a:defRPr>
            </a:lvl1pPr>
            <a:lvl2pPr marL="742950" indent="-285750" algn="l" rtl="0" eaLnBrk="0" fontAlgn="base" hangingPunct="0">
              <a:spcBef>
                <a:spcPct val="0"/>
              </a:spcBef>
              <a:spcAft>
                <a:spcPct val="20000"/>
              </a:spcAft>
              <a:buClr>
                <a:srgbClr val="80BA64"/>
              </a:buClr>
              <a:buSzPct val="75000"/>
              <a:buFont typeface="Wingdings" pitchFamily="2" charset="2"/>
              <a:buChar char="l"/>
              <a:defRPr sz="2400">
                <a:solidFill>
                  <a:srgbClr val="54853B"/>
                </a:solidFill>
                <a:latin typeface="+mn-lt"/>
              </a:defRPr>
            </a:lvl2pPr>
            <a:lvl3pPr marL="1143000" indent="-228600" algn="l" rtl="0" eaLnBrk="0" fontAlgn="base" hangingPunct="0">
              <a:spcBef>
                <a:spcPct val="0"/>
              </a:spcBef>
              <a:spcAft>
                <a:spcPct val="20000"/>
              </a:spcAft>
              <a:buChar char="•"/>
              <a:defRPr>
                <a:solidFill>
                  <a:srgbClr val="54853B"/>
                </a:solidFill>
                <a:latin typeface="+mn-lt"/>
              </a:defRPr>
            </a:lvl3pPr>
            <a:lvl4pPr marL="1600200" indent="-228600" algn="l" rtl="0" eaLnBrk="0" fontAlgn="base" hangingPunct="0">
              <a:spcBef>
                <a:spcPct val="0"/>
              </a:spcBef>
              <a:spcAft>
                <a:spcPct val="20000"/>
              </a:spcAft>
              <a:buChar char="–"/>
              <a:defRPr>
                <a:solidFill>
                  <a:srgbClr val="54853B"/>
                </a:solidFill>
                <a:latin typeface="+mn-lt"/>
              </a:defRPr>
            </a:lvl4pPr>
            <a:lvl5pPr marL="2057400" indent="-228600" algn="l" rtl="0" eaLnBrk="0" fontAlgn="base" hangingPunct="0">
              <a:spcBef>
                <a:spcPct val="20000"/>
              </a:spcBef>
              <a:spcAft>
                <a:spcPct val="0"/>
              </a:spcAft>
              <a:buChar char="»"/>
              <a:defRPr sz="2000" b="1">
                <a:solidFill>
                  <a:schemeClr val="tx1"/>
                </a:solidFill>
                <a:latin typeface="+mn-lt"/>
              </a:defRPr>
            </a:lvl5pPr>
            <a:lvl6pPr marL="2514600" indent="-228600" algn="l" rtl="0" eaLnBrk="0" fontAlgn="base" hangingPunct="0">
              <a:spcBef>
                <a:spcPct val="20000"/>
              </a:spcBef>
              <a:spcAft>
                <a:spcPct val="0"/>
              </a:spcAft>
              <a:buChar char="»"/>
              <a:defRPr sz="2000" b="1">
                <a:solidFill>
                  <a:schemeClr val="tx1"/>
                </a:solidFill>
                <a:latin typeface="+mn-lt"/>
              </a:defRPr>
            </a:lvl6pPr>
            <a:lvl7pPr marL="2971800" indent="-228600" algn="l" rtl="0" eaLnBrk="0" fontAlgn="base" hangingPunct="0">
              <a:spcBef>
                <a:spcPct val="20000"/>
              </a:spcBef>
              <a:spcAft>
                <a:spcPct val="0"/>
              </a:spcAft>
              <a:buChar char="»"/>
              <a:defRPr sz="2000" b="1">
                <a:solidFill>
                  <a:schemeClr val="tx1"/>
                </a:solidFill>
                <a:latin typeface="+mn-lt"/>
              </a:defRPr>
            </a:lvl7pPr>
            <a:lvl8pPr marL="3429000" indent="-228600" algn="l" rtl="0" eaLnBrk="0" fontAlgn="base" hangingPunct="0">
              <a:spcBef>
                <a:spcPct val="20000"/>
              </a:spcBef>
              <a:spcAft>
                <a:spcPct val="0"/>
              </a:spcAft>
              <a:buChar char="»"/>
              <a:defRPr sz="2000" b="1">
                <a:solidFill>
                  <a:schemeClr val="tx1"/>
                </a:solidFill>
                <a:latin typeface="+mn-lt"/>
              </a:defRPr>
            </a:lvl8pPr>
            <a:lvl9pPr marL="3886200" indent="-228600" algn="l" rtl="0" eaLnBrk="0" fontAlgn="base" hangingPunct="0">
              <a:spcBef>
                <a:spcPct val="20000"/>
              </a:spcBef>
              <a:spcAft>
                <a:spcPct val="0"/>
              </a:spcAft>
              <a:buChar char="»"/>
              <a:defRPr sz="2000" b="1">
                <a:solidFill>
                  <a:schemeClr val="tx1"/>
                </a:solidFill>
                <a:latin typeface="+mn-lt"/>
              </a:defRPr>
            </a:lvl9pPr>
          </a:lstStyle>
          <a:p>
            <a:pPr algn="just"/>
            <a:r>
              <a:rPr lang="es-ES" sz="2100" dirty="0">
                <a:solidFill>
                  <a:schemeClr val="tx1"/>
                </a:solidFill>
              </a:rPr>
              <a:t>Desarrollo de capacidades</a:t>
            </a:r>
          </a:p>
          <a:p>
            <a:pPr algn="just"/>
            <a:r>
              <a:rPr lang="es-ES" sz="2100" dirty="0">
                <a:solidFill>
                  <a:schemeClr val="tx1"/>
                </a:solidFill>
              </a:rPr>
              <a:t>Innovaciones Tecnológicas en la Producción, Cosecha y </a:t>
            </a:r>
            <a:r>
              <a:rPr lang="es-ES" sz="2100" dirty="0" err="1">
                <a:solidFill>
                  <a:schemeClr val="tx1"/>
                </a:solidFill>
              </a:rPr>
              <a:t>Poscosecha</a:t>
            </a:r>
            <a:endParaRPr lang="es-ES" sz="2100" dirty="0">
              <a:solidFill>
                <a:schemeClr val="tx1"/>
              </a:solidFill>
            </a:endParaRPr>
          </a:p>
          <a:p>
            <a:pPr algn="just"/>
            <a:r>
              <a:rPr lang="es-ES" sz="2100" dirty="0">
                <a:solidFill>
                  <a:schemeClr val="tx1"/>
                </a:solidFill>
              </a:rPr>
              <a:t>Enfoques participativos </a:t>
            </a:r>
            <a:r>
              <a:rPr lang="en-US" sz="2100" dirty="0">
                <a:solidFill>
                  <a:schemeClr val="tx1"/>
                </a:solidFill>
              </a:rPr>
              <a:t>/</a:t>
            </a:r>
            <a:endParaRPr lang="es-ES" sz="2100" dirty="0">
              <a:solidFill>
                <a:schemeClr val="tx1"/>
              </a:solidFill>
            </a:endParaRPr>
          </a:p>
          <a:p>
            <a:pPr marL="0" indent="0" algn="just">
              <a:buFont typeface="Wingdings" pitchFamily="2" charset="2"/>
              <a:buNone/>
            </a:pPr>
            <a:endParaRPr lang="en-US" sz="2100" dirty="0">
              <a:solidFill>
                <a:schemeClr val="tx1"/>
              </a:solidFill>
            </a:endParaRPr>
          </a:p>
          <a:p>
            <a:pPr algn="just"/>
            <a:r>
              <a:rPr lang="es-ES" sz="2100" b="1" dirty="0">
                <a:solidFill>
                  <a:srgbClr val="FF0000"/>
                </a:solidFill>
              </a:rPr>
              <a:t> Sin embargo,</a:t>
            </a:r>
          </a:p>
          <a:p>
            <a:pPr algn="just"/>
            <a:r>
              <a:rPr lang="es-ES" sz="2100" dirty="0">
                <a:solidFill>
                  <a:schemeClr val="tx1"/>
                </a:solidFill>
              </a:rPr>
              <a:t>Diferenciación Social – Acceso a recursos</a:t>
            </a:r>
          </a:p>
          <a:p>
            <a:pPr algn="just"/>
            <a:r>
              <a:rPr lang="es-ES" sz="2100" dirty="0">
                <a:solidFill>
                  <a:schemeClr val="tx1"/>
                </a:solidFill>
              </a:rPr>
              <a:t>Despolitiza el desarrollo rural – acceso a mercados</a:t>
            </a:r>
            <a:endParaRPr lang="en-US" sz="2100" dirty="0">
              <a:solidFill>
                <a:schemeClr val="tx1"/>
              </a:solidFill>
            </a:endParaRPr>
          </a:p>
          <a:p>
            <a:pPr algn="just"/>
            <a:endParaRPr lang="es-ES" sz="2400" kern="0" dirty="0" smtClean="0">
              <a:solidFill>
                <a:schemeClr val="tx1"/>
              </a:solidFill>
            </a:endParaRPr>
          </a:p>
        </p:txBody>
      </p:sp>
      <p:sp>
        <p:nvSpPr>
          <p:cNvPr id="4" name="Cloud 3"/>
          <p:cNvSpPr/>
          <p:nvPr/>
        </p:nvSpPr>
        <p:spPr bwMode="auto">
          <a:xfrm rot="21201479">
            <a:off x="0" y="1349585"/>
            <a:ext cx="2172162" cy="515362"/>
          </a:xfrm>
          <a:prstGeom prst="cloud">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r>
              <a:rPr lang="es-ES" sz="1600" b="1" dirty="0" smtClean="0">
                <a:solidFill>
                  <a:schemeClr val="tx1"/>
                </a:solidFill>
                <a:latin typeface="News Gothic" pitchFamily="34" charset="0"/>
              </a:rPr>
              <a:t>QUÉ?</a:t>
            </a:r>
            <a:endParaRPr kumimoji="0" lang="es-ES" sz="1600" b="1" i="0" u="none" strike="noStrike" cap="none" normalizeH="0" baseline="0" dirty="0" smtClean="0">
              <a:ln>
                <a:noFill/>
              </a:ln>
              <a:solidFill>
                <a:schemeClr val="tx1"/>
              </a:solidFill>
              <a:effectLst/>
              <a:latin typeface="News Gothic" pitchFamily="34" charset="0"/>
            </a:endParaRPr>
          </a:p>
        </p:txBody>
      </p:sp>
      <p:sp>
        <p:nvSpPr>
          <p:cNvPr id="10" name="Cloud 9"/>
          <p:cNvSpPr/>
          <p:nvPr/>
        </p:nvSpPr>
        <p:spPr bwMode="auto">
          <a:xfrm rot="255284">
            <a:off x="6659163" y="1378769"/>
            <a:ext cx="2172162" cy="515362"/>
          </a:xfrm>
          <a:prstGeom prst="cloud">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r>
              <a:rPr lang="es-ES" sz="1600" b="1" dirty="0" smtClean="0">
                <a:solidFill>
                  <a:schemeClr val="tx1"/>
                </a:solidFill>
                <a:latin typeface="News Gothic" pitchFamily="34" charset="0"/>
              </a:rPr>
              <a:t>CÓMO?</a:t>
            </a:r>
            <a:endParaRPr kumimoji="0" lang="es-ES" sz="1600" b="1" i="0" u="none" strike="noStrike" cap="none" normalizeH="0" baseline="0" dirty="0" smtClean="0">
              <a:ln>
                <a:noFill/>
              </a:ln>
              <a:solidFill>
                <a:schemeClr val="tx1"/>
              </a:solidFill>
              <a:effectLst/>
              <a:latin typeface="News Gothic" pitchFamily="34" charset="0"/>
            </a:endParaRPr>
          </a:p>
        </p:txBody>
      </p:sp>
    </p:spTree>
    <p:extLst>
      <p:ext uri="{BB962C8B-B14F-4D97-AF65-F5344CB8AC3E}">
        <p14:creationId xmlns:p14="http://schemas.microsoft.com/office/powerpoint/2010/main" val="28414406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500"/>
                                        <p:tgtEl>
                                          <p:spTgt spid="10"/>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p:bldP spid="4"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U-Turn Arrow 67"/>
          <p:cNvSpPr/>
          <p:nvPr/>
        </p:nvSpPr>
        <p:spPr>
          <a:xfrm rot="16200000">
            <a:off x="3721101" y="1678508"/>
            <a:ext cx="1916112" cy="8929687"/>
          </a:xfrm>
          <a:prstGeom prst="uturnArrow">
            <a:avLst>
              <a:gd name="adj1" fmla="val 41588"/>
              <a:gd name="adj2" fmla="val 25000"/>
              <a:gd name="adj3" fmla="val 53719"/>
              <a:gd name="adj4" fmla="val 39199"/>
              <a:gd name="adj5" fmla="val 35602"/>
            </a:avLst>
          </a:prstGeom>
          <a:gradFill>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solidFill>
                <a:schemeClr val="tx1"/>
              </a:solidFill>
            </a:endParaRPr>
          </a:p>
        </p:txBody>
      </p:sp>
      <p:sp>
        <p:nvSpPr>
          <p:cNvPr id="2" name="Title 1"/>
          <p:cNvSpPr>
            <a:spLocks noGrp="1"/>
          </p:cNvSpPr>
          <p:nvPr>
            <p:ph type="title" idx="4294967295"/>
          </p:nvPr>
        </p:nvSpPr>
        <p:spPr>
          <a:xfrm>
            <a:off x="-654373" y="-92992"/>
            <a:ext cx="8229600" cy="1001712"/>
          </a:xfrm>
        </p:spPr>
        <p:txBody>
          <a:bodyPr/>
          <a:lstStyle/>
          <a:p>
            <a:r>
              <a:rPr lang="es-ES" sz="4000" dirty="0" smtClean="0">
                <a:solidFill>
                  <a:schemeClr val="accent1"/>
                </a:solidFill>
              </a:rPr>
              <a:t>Conclusiones (3)</a:t>
            </a:r>
            <a:endParaRPr lang="es-ES" sz="4000" dirty="0">
              <a:solidFill>
                <a:schemeClr val="accent1"/>
              </a:solidFill>
            </a:endParaRPr>
          </a:p>
        </p:txBody>
      </p:sp>
      <p:sp>
        <p:nvSpPr>
          <p:cNvPr id="6" name="Bent Arrow 5"/>
          <p:cNvSpPr/>
          <p:nvPr/>
        </p:nvSpPr>
        <p:spPr>
          <a:xfrm rot="19718682">
            <a:off x="-653983" y="2220473"/>
            <a:ext cx="3941763" cy="1751013"/>
          </a:xfrm>
          <a:prstGeom prst="bentArrow">
            <a:avLst>
              <a:gd name="adj1" fmla="val 21300"/>
              <a:gd name="adj2" fmla="val 23040"/>
              <a:gd name="adj3" fmla="val 24512"/>
              <a:gd name="adj4" fmla="val 9695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solidFill>
                <a:schemeClr val="tx1"/>
              </a:solidFill>
            </a:endParaRPr>
          </a:p>
        </p:txBody>
      </p:sp>
      <p:sp>
        <p:nvSpPr>
          <p:cNvPr id="8" name="Bent Arrow 7"/>
          <p:cNvSpPr/>
          <p:nvPr/>
        </p:nvSpPr>
        <p:spPr>
          <a:xfrm rot="19696558">
            <a:off x="-49105" y="2595289"/>
            <a:ext cx="3992744" cy="1924050"/>
          </a:xfrm>
          <a:prstGeom prst="bentArrow">
            <a:avLst>
              <a:gd name="adj1" fmla="val 30662"/>
              <a:gd name="adj2" fmla="val 15199"/>
              <a:gd name="adj3" fmla="val 32632"/>
              <a:gd name="adj4" fmla="val 4943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solidFill>
                <a:schemeClr val="tx1"/>
              </a:solidFill>
            </a:endParaRPr>
          </a:p>
        </p:txBody>
      </p:sp>
      <p:sp>
        <p:nvSpPr>
          <p:cNvPr id="11" name="Bent Arrow 10"/>
          <p:cNvSpPr/>
          <p:nvPr/>
        </p:nvSpPr>
        <p:spPr>
          <a:xfrm rot="20699995">
            <a:off x="-52388" y="4158183"/>
            <a:ext cx="3141663" cy="1992313"/>
          </a:xfrm>
          <a:prstGeom prst="bentArrow">
            <a:avLst>
              <a:gd name="adj1" fmla="val 35209"/>
              <a:gd name="adj2" fmla="val 25710"/>
              <a:gd name="adj3" fmla="val 28930"/>
              <a:gd name="adj4" fmla="val 61058"/>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solidFill>
                <a:schemeClr val="tx1"/>
              </a:solidFill>
            </a:endParaRPr>
          </a:p>
        </p:txBody>
      </p:sp>
      <p:sp>
        <p:nvSpPr>
          <p:cNvPr id="15" name="Rectangle 38"/>
          <p:cNvSpPr>
            <a:spLocks noChangeArrowheads="1"/>
          </p:cNvSpPr>
          <p:nvPr/>
        </p:nvSpPr>
        <p:spPr bwMode="auto">
          <a:xfrm>
            <a:off x="3290888" y="1872183"/>
            <a:ext cx="189230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n-US" sz="2200" b="1" dirty="0" err="1" smtClean="0">
                <a:solidFill>
                  <a:schemeClr val="bg2"/>
                </a:solidFill>
              </a:rPr>
              <a:t>environment</a:t>
            </a:r>
            <a:endParaRPr lang="es-ES" altLang="en-US" sz="2200" b="1" dirty="0">
              <a:solidFill>
                <a:schemeClr val="bg2"/>
              </a:solidFill>
            </a:endParaRPr>
          </a:p>
        </p:txBody>
      </p:sp>
      <p:sp>
        <p:nvSpPr>
          <p:cNvPr id="16" name="Rectangle 31"/>
          <p:cNvSpPr>
            <a:spLocks noChangeArrowheads="1"/>
          </p:cNvSpPr>
          <p:nvPr/>
        </p:nvSpPr>
        <p:spPr bwMode="auto">
          <a:xfrm>
            <a:off x="3240088" y="2204616"/>
            <a:ext cx="2590800" cy="4176712"/>
          </a:xfrm>
          <a:prstGeom prst="rect">
            <a:avLst/>
          </a:prstGeom>
          <a:solidFill>
            <a:schemeClr val="bg1">
              <a:lumMod val="65000"/>
            </a:schemeClr>
          </a:solidFill>
          <a:ln w="1588">
            <a:solidFill>
              <a:schemeClr val="tx1"/>
            </a:solidFill>
            <a:miter lim="800000"/>
            <a:headEnd/>
            <a:tailEnd/>
          </a:ln>
        </p:spPr>
        <p:txBody>
          <a:bodyPr wrap="none" anchor="ctr"/>
          <a:lstStyle/>
          <a:p>
            <a:pPr eaLnBrk="1" hangingPunct="1">
              <a:defRPr/>
            </a:pPr>
            <a:endParaRPr lang="es-ES" dirty="0">
              <a:latin typeface="Arial" charset="0"/>
              <a:cs typeface="Arial" charset="0"/>
            </a:endParaRPr>
          </a:p>
        </p:txBody>
      </p:sp>
      <p:sp>
        <p:nvSpPr>
          <p:cNvPr id="17" name="Line 41"/>
          <p:cNvSpPr>
            <a:spLocks noChangeShapeType="1"/>
          </p:cNvSpPr>
          <p:nvPr/>
        </p:nvSpPr>
        <p:spPr bwMode="auto">
          <a:xfrm>
            <a:off x="5830888" y="2469083"/>
            <a:ext cx="0" cy="32400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 dirty="0"/>
          </a:p>
        </p:txBody>
      </p:sp>
      <p:sp>
        <p:nvSpPr>
          <p:cNvPr id="28" name="Rectangle 34"/>
          <p:cNvSpPr>
            <a:spLocks noChangeArrowheads="1"/>
          </p:cNvSpPr>
          <p:nvPr/>
        </p:nvSpPr>
        <p:spPr bwMode="auto">
          <a:xfrm rot="19763926">
            <a:off x="533471" y="2261741"/>
            <a:ext cx="3035300" cy="811212"/>
          </a:xfrm>
          <a:prstGeom prst="rect">
            <a:avLst/>
          </a:prstGeom>
          <a:noFill/>
          <a:ln w="76200">
            <a:noFill/>
            <a:miter lim="800000"/>
            <a:headEnd/>
            <a:tailEnd/>
          </a:ln>
        </p:spPr>
        <p:txBody>
          <a:bodyPr wrap="none" anchor="ctr"/>
          <a:lstStyle/>
          <a:p>
            <a:pPr eaLnBrk="1" hangingPunct="1">
              <a:defRPr/>
            </a:pPr>
            <a:r>
              <a:rPr lang="es-ES" dirty="0" smtClean="0">
                <a:solidFill>
                  <a:schemeClr val="bg1">
                    <a:lumMod val="50000"/>
                  </a:schemeClr>
                </a:solidFill>
                <a:latin typeface="Arial" charset="0"/>
                <a:cs typeface="Arial" charset="0"/>
              </a:rPr>
              <a:t>Investigadores</a:t>
            </a:r>
            <a:endParaRPr lang="es-ES" dirty="0">
              <a:solidFill>
                <a:schemeClr val="bg1">
                  <a:lumMod val="50000"/>
                </a:schemeClr>
              </a:solidFill>
              <a:latin typeface="Arial" charset="0"/>
              <a:cs typeface="Arial" charset="0"/>
            </a:endParaRPr>
          </a:p>
        </p:txBody>
      </p:sp>
      <p:sp>
        <p:nvSpPr>
          <p:cNvPr id="29" name="Rectangle 34"/>
          <p:cNvSpPr>
            <a:spLocks noChangeArrowheads="1"/>
          </p:cNvSpPr>
          <p:nvPr/>
        </p:nvSpPr>
        <p:spPr bwMode="auto">
          <a:xfrm rot="20642881">
            <a:off x="736600" y="4002608"/>
            <a:ext cx="3035300" cy="811213"/>
          </a:xfrm>
          <a:prstGeom prst="rect">
            <a:avLst/>
          </a:prstGeom>
          <a:noFill/>
          <a:ln w="76200">
            <a:noFill/>
            <a:miter lim="800000"/>
            <a:headEnd/>
            <a:tailEnd/>
          </a:ln>
        </p:spPr>
        <p:txBody>
          <a:bodyPr wrap="none" anchor="ctr"/>
          <a:lstStyle/>
          <a:p>
            <a:pPr eaLnBrk="1" hangingPunct="1">
              <a:defRPr/>
            </a:pPr>
            <a:r>
              <a:rPr lang="es-ES" dirty="0" smtClean="0">
                <a:solidFill>
                  <a:schemeClr val="accent1">
                    <a:lumMod val="50000"/>
                  </a:schemeClr>
                </a:solidFill>
                <a:latin typeface="Arial" charset="0"/>
                <a:cs typeface="Arial" charset="0"/>
              </a:rPr>
              <a:t>gobierno</a:t>
            </a:r>
            <a:endParaRPr lang="es-ES" dirty="0">
              <a:solidFill>
                <a:schemeClr val="accent1">
                  <a:lumMod val="50000"/>
                </a:schemeClr>
              </a:solidFill>
              <a:latin typeface="Arial" charset="0"/>
              <a:cs typeface="Arial" charset="0"/>
            </a:endParaRPr>
          </a:p>
        </p:txBody>
      </p:sp>
      <p:sp>
        <p:nvSpPr>
          <p:cNvPr id="40" name="Rectangle 3"/>
          <p:cNvSpPr>
            <a:spLocks noChangeArrowheads="1"/>
          </p:cNvSpPr>
          <p:nvPr/>
        </p:nvSpPr>
        <p:spPr bwMode="auto">
          <a:xfrm>
            <a:off x="3856038" y="3458096"/>
            <a:ext cx="14716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n-US" sz="2200" b="1" dirty="0" smtClean="0"/>
              <a:t>‘</a:t>
            </a:r>
            <a:r>
              <a:rPr lang="es-ES" altLang="en-US" sz="2200" b="1" dirty="0" err="1" smtClean="0"/>
              <a:t>system</a:t>
            </a:r>
            <a:r>
              <a:rPr lang="es-ES" altLang="en-US" sz="2200" b="1" dirty="0" smtClean="0"/>
              <a:t>’</a:t>
            </a:r>
            <a:endParaRPr lang="es-ES" altLang="en-US" sz="2200" b="1" dirty="0"/>
          </a:p>
        </p:txBody>
      </p:sp>
      <p:sp>
        <p:nvSpPr>
          <p:cNvPr id="41" name="Curved Up Arrow 40"/>
          <p:cNvSpPr/>
          <p:nvPr/>
        </p:nvSpPr>
        <p:spPr>
          <a:xfrm>
            <a:off x="0" y="3559696"/>
            <a:ext cx="3132138" cy="849312"/>
          </a:xfrm>
          <a:prstGeom prst="curvedUpArrow">
            <a:avLst/>
          </a:prstGeom>
          <a:gradFill flip="none" rotWithShape="1">
            <a:gsLst>
              <a:gs pos="0">
                <a:srgbClr val="FF0000"/>
              </a:gs>
              <a:gs pos="50000">
                <a:srgbClr val="FFFF00"/>
              </a:gs>
              <a:gs pos="100000">
                <a:srgbClr val="0070C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solidFill>
                <a:schemeClr val="tx1"/>
              </a:solidFill>
            </a:endParaRPr>
          </a:p>
        </p:txBody>
      </p:sp>
      <p:sp>
        <p:nvSpPr>
          <p:cNvPr id="42" name="Curved Up Arrow 41"/>
          <p:cNvSpPr/>
          <p:nvPr/>
        </p:nvSpPr>
        <p:spPr>
          <a:xfrm flipV="1">
            <a:off x="2778125" y="2619499"/>
            <a:ext cx="3449638" cy="1025525"/>
          </a:xfrm>
          <a:prstGeom prst="curvedUpArrow">
            <a:avLst/>
          </a:prstGeom>
          <a:gradFill flip="none" rotWithShape="1">
            <a:gsLst>
              <a:gs pos="0">
                <a:srgbClr val="FF0000"/>
              </a:gs>
              <a:gs pos="50000">
                <a:srgbClr val="FFFF00"/>
              </a:gs>
              <a:gs pos="100000">
                <a:srgbClr val="0070C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solidFill>
                <a:schemeClr val="tx1"/>
              </a:solidFill>
            </a:endParaRPr>
          </a:p>
        </p:txBody>
      </p:sp>
      <p:sp>
        <p:nvSpPr>
          <p:cNvPr id="43" name="Curved Up Arrow 42"/>
          <p:cNvSpPr/>
          <p:nvPr/>
        </p:nvSpPr>
        <p:spPr>
          <a:xfrm>
            <a:off x="5832475" y="3559696"/>
            <a:ext cx="3132138" cy="941387"/>
          </a:xfrm>
          <a:prstGeom prst="curvedUpArrow">
            <a:avLst/>
          </a:prstGeom>
          <a:gradFill flip="none" rotWithShape="1">
            <a:gsLst>
              <a:gs pos="0">
                <a:srgbClr val="FF0000"/>
              </a:gs>
              <a:gs pos="50000">
                <a:srgbClr val="FFFF00"/>
              </a:gs>
              <a:gs pos="100000">
                <a:srgbClr val="0070C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solidFill>
                <a:schemeClr val="tx1"/>
              </a:solidFill>
            </a:endParaRPr>
          </a:p>
        </p:txBody>
      </p:sp>
      <p:sp>
        <p:nvSpPr>
          <p:cNvPr id="44" name="Down Arrow 43"/>
          <p:cNvSpPr/>
          <p:nvPr/>
        </p:nvSpPr>
        <p:spPr>
          <a:xfrm rot="16200000">
            <a:off x="1996282" y="1139031"/>
            <a:ext cx="715962" cy="529590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45" name="Oval 2"/>
          <p:cNvSpPr>
            <a:spLocks noChangeArrowheads="1"/>
          </p:cNvSpPr>
          <p:nvPr/>
        </p:nvSpPr>
        <p:spPr bwMode="auto">
          <a:xfrm>
            <a:off x="3419872" y="2942158"/>
            <a:ext cx="2438400" cy="2362200"/>
          </a:xfrm>
          <a:prstGeom prst="ellipse">
            <a:avLst/>
          </a:prstGeom>
          <a:solidFill>
            <a:schemeClr val="bg1">
              <a:lumMod val="50000"/>
            </a:schemeClr>
          </a:solidFill>
          <a:ln w="1588">
            <a:solidFill>
              <a:schemeClr val="tx1"/>
            </a:solidFill>
            <a:round/>
            <a:headEnd/>
            <a:tailEnd/>
          </a:ln>
        </p:spPr>
        <p:txBody>
          <a:bodyPr wrap="none" anchor="ctr"/>
          <a:lstStyle/>
          <a:p>
            <a:pPr eaLnBrk="1" hangingPunct="1">
              <a:defRPr/>
            </a:pPr>
            <a:endParaRPr lang="es-ES" dirty="0">
              <a:latin typeface="Arial" charset="0"/>
              <a:cs typeface="Arial" charset="0"/>
            </a:endParaRPr>
          </a:p>
        </p:txBody>
      </p:sp>
      <p:sp>
        <p:nvSpPr>
          <p:cNvPr id="46" name="Parallelogram 2"/>
          <p:cNvSpPr/>
          <p:nvPr/>
        </p:nvSpPr>
        <p:spPr>
          <a:xfrm>
            <a:off x="-9525" y="3551758"/>
            <a:ext cx="352425" cy="384175"/>
          </a:xfrm>
          <a:custGeom>
            <a:avLst/>
            <a:gdLst>
              <a:gd name="connsiteX0" fmla="*/ 0 w 252661"/>
              <a:gd name="connsiteY0" fmla="*/ 329131 h 329131"/>
              <a:gd name="connsiteX1" fmla="*/ 63165 w 252661"/>
              <a:gd name="connsiteY1" fmla="*/ 0 h 329131"/>
              <a:gd name="connsiteX2" fmla="*/ 252661 w 252661"/>
              <a:gd name="connsiteY2" fmla="*/ 0 h 329131"/>
              <a:gd name="connsiteX3" fmla="*/ 189496 w 252661"/>
              <a:gd name="connsiteY3" fmla="*/ 329131 h 329131"/>
              <a:gd name="connsiteX4" fmla="*/ 0 w 252661"/>
              <a:gd name="connsiteY4" fmla="*/ 329131 h 329131"/>
              <a:gd name="connsiteX0" fmla="*/ 0 w 256319"/>
              <a:gd name="connsiteY0" fmla="*/ 376679 h 376679"/>
              <a:gd name="connsiteX1" fmla="*/ 66823 w 256319"/>
              <a:gd name="connsiteY1" fmla="*/ 0 h 376679"/>
              <a:gd name="connsiteX2" fmla="*/ 256319 w 256319"/>
              <a:gd name="connsiteY2" fmla="*/ 0 h 376679"/>
              <a:gd name="connsiteX3" fmla="*/ 193154 w 256319"/>
              <a:gd name="connsiteY3" fmla="*/ 329131 h 376679"/>
              <a:gd name="connsiteX4" fmla="*/ 0 w 256319"/>
              <a:gd name="connsiteY4" fmla="*/ 376679 h 376679"/>
              <a:gd name="connsiteX0" fmla="*/ 0 w 256319"/>
              <a:gd name="connsiteY0" fmla="*/ 376679 h 376679"/>
              <a:gd name="connsiteX1" fmla="*/ 66823 w 256319"/>
              <a:gd name="connsiteY1" fmla="*/ 0 h 376679"/>
              <a:gd name="connsiteX2" fmla="*/ 256319 w 256319"/>
              <a:gd name="connsiteY2" fmla="*/ 0 h 376679"/>
              <a:gd name="connsiteX3" fmla="*/ 218757 w 256319"/>
              <a:gd name="connsiteY3" fmla="*/ 369364 h 376679"/>
              <a:gd name="connsiteX4" fmla="*/ 0 w 256319"/>
              <a:gd name="connsiteY4" fmla="*/ 376679 h 376679"/>
              <a:gd name="connsiteX0" fmla="*/ 105084 w 361403"/>
              <a:gd name="connsiteY0" fmla="*/ 387652 h 387652"/>
              <a:gd name="connsiteX1" fmla="*/ 0 w 361403"/>
              <a:gd name="connsiteY1" fmla="*/ 0 h 387652"/>
              <a:gd name="connsiteX2" fmla="*/ 361403 w 361403"/>
              <a:gd name="connsiteY2" fmla="*/ 10973 h 387652"/>
              <a:gd name="connsiteX3" fmla="*/ 323841 w 361403"/>
              <a:gd name="connsiteY3" fmla="*/ 380337 h 387652"/>
              <a:gd name="connsiteX4" fmla="*/ 105084 w 361403"/>
              <a:gd name="connsiteY4" fmla="*/ 387652 h 387652"/>
              <a:gd name="connsiteX0" fmla="*/ 105084 w 323841"/>
              <a:gd name="connsiteY0" fmla="*/ 387652 h 387652"/>
              <a:gd name="connsiteX1" fmla="*/ 0 w 323841"/>
              <a:gd name="connsiteY1" fmla="*/ 0 h 387652"/>
              <a:gd name="connsiteX2" fmla="*/ 196811 w 323841"/>
              <a:gd name="connsiteY2" fmla="*/ 3658 h 387652"/>
              <a:gd name="connsiteX3" fmla="*/ 323841 w 323841"/>
              <a:gd name="connsiteY3" fmla="*/ 380337 h 387652"/>
              <a:gd name="connsiteX4" fmla="*/ 105084 w 323841"/>
              <a:gd name="connsiteY4" fmla="*/ 387652 h 387652"/>
              <a:gd name="connsiteX0" fmla="*/ 148975 w 367732"/>
              <a:gd name="connsiteY0" fmla="*/ 383994 h 383994"/>
              <a:gd name="connsiteX1" fmla="*/ 0 w 367732"/>
              <a:gd name="connsiteY1" fmla="*/ 3657 h 383994"/>
              <a:gd name="connsiteX2" fmla="*/ 240702 w 367732"/>
              <a:gd name="connsiteY2" fmla="*/ 0 h 383994"/>
              <a:gd name="connsiteX3" fmla="*/ 367732 w 367732"/>
              <a:gd name="connsiteY3" fmla="*/ 376679 h 383994"/>
              <a:gd name="connsiteX4" fmla="*/ 148975 w 367732"/>
              <a:gd name="connsiteY4" fmla="*/ 383994 h 383994"/>
              <a:gd name="connsiteX0" fmla="*/ 148975 w 367732"/>
              <a:gd name="connsiteY0" fmla="*/ 383994 h 383994"/>
              <a:gd name="connsiteX1" fmla="*/ 0 w 367732"/>
              <a:gd name="connsiteY1" fmla="*/ 3657 h 383994"/>
              <a:gd name="connsiteX2" fmla="*/ 211441 w 367732"/>
              <a:gd name="connsiteY2" fmla="*/ 0 h 383994"/>
              <a:gd name="connsiteX3" fmla="*/ 367732 w 367732"/>
              <a:gd name="connsiteY3" fmla="*/ 376679 h 383994"/>
              <a:gd name="connsiteX4" fmla="*/ 148975 w 367732"/>
              <a:gd name="connsiteY4" fmla="*/ 383994 h 383994"/>
              <a:gd name="connsiteX0" fmla="*/ 148975 w 353101"/>
              <a:gd name="connsiteY0" fmla="*/ 383994 h 383994"/>
              <a:gd name="connsiteX1" fmla="*/ 0 w 353101"/>
              <a:gd name="connsiteY1" fmla="*/ 3657 h 383994"/>
              <a:gd name="connsiteX2" fmla="*/ 211441 w 353101"/>
              <a:gd name="connsiteY2" fmla="*/ 0 h 383994"/>
              <a:gd name="connsiteX3" fmla="*/ 353101 w 353101"/>
              <a:gd name="connsiteY3" fmla="*/ 373021 h 383994"/>
              <a:gd name="connsiteX4" fmla="*/ 148975 w 353101"/>
              <a:gd name="connsiteY4" fmla="*/ 383994 h 383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101" h="383994">
                <a:moveTo>
                  <a:pt x="148975" y="383994"/>
                </a:moveTo>
                <a:lnTo>
                  <a:pt x="0" y="3657"/>
                </a:lnTo>
                <a:lnTo>
                  <a:pt x="211441" y="0"/>
                </a:lnTo>
                <a:lnTo>
                  <a:pt x="353101" y="373021"/>
                </a:lnTo>
                <a:lnTo>
                  <a:pt x="148975" y="383994"/>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47" name="Rectangle 34"/>
          <p:cNvSpPr>
            <a:spLocks noChangeArrowheads="1"/>
          </p:cNvSpPr>
          <p:nvPr/>
        </p:nvSpPr>
        <p:spPr bwMode="auto">
          <a:xfrm>
            <a:off x="822325" y="5256733"/>
            <a:ext cx="303530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n-US" sz="1800" dirty="0" smtClean="0">
                <a:solidFill>
                  <a:schemeClr val="bg1"/>
                </a:solidFill>
              </a:rPr>
              <a:t>local </a:t>
            </a:r>
            <a:r>
              <a:rPr lang="es-ES" altLang="en-US" sz="1800" dirty="0" err="1" smtClean="0">
                <a:solidFill>
                  <a:schemeClr val="bg1"/>
                </a:solidFill>
              </a:rPr>
              <a:t>people</a:t>
            </a:r>
            <a:endParaRPr lang="es-ES" altLang="en-US" sz="1800" dirty="0">
              <a:solidFill>
                <a:schemeClr val="bg1"/>
              </a:solidFill>
            </a:endParaRPr>
          </a:p>
        </p:txBody>
      </p:sp>
      <p:sp>
        <p:nvSpPr>
          <p:cNvPr id="54" name="Oval 2"/>
          <p:cNvSpPr>
            <a:spLocks noChangeArrowheads="1"/>
          </p:cNvSpPr>
          <p:nvPr/>
        </p:nvSpPr>
        <p:spPr bwMode="auto">
          <a:xfrm>
            <a:off x="3563888" y="4030389"/>
            <a:ext cx="1064393" cy="775619"/>
          </a:xfrm>
          <a:prstGeom prst="ellipse">
            <a:avLst/>
          </a:prstGeom>
          <a:solidFill>
            <a:schemeClr val="tx1">
              <a:lumMod val="65000"/>
              <a:lumOff val="35000"/>
            </a:schemeClr>
          </a:solidFill>
          <a:ln w="1588">
            <a:solidFill>
              <a:schemeClr val="tx1"/>
            </a:solidFill>
            <a:round/>
            <a:headEnd/>
            <a:tailEnd/>
          </a:ln>
        </p:spPr>
        <p:txBody>
          <a:bodyPr wrap="none" anchor="ctr"/>
          <a:lstStyle/>
          <a:p>
            <a:pPr eaLnBrk="1" hangingPunct="1">
              <a:defRPr/>
            </a:pPr>
            <a:endParaRPr lang="es-ES" dirty="0">
              <a:latin typeface="Arial" charset="0"/>
              <a:cs typeface="Arial" charset="0"/>
            </a:endParaRPr>
          </a:p>
        </p:txBody>
      </p:sp>
      <p:sp>
        <p:nvSpPr>
          <p:cNvPr id="55" name="Rectangle 3"/>
          <p:cNvSpPr>
            <a:spLocks noChangeArrowheads="1"/>
          </p:cNvSpPr>
          <p:nvPr/>
        </p:nvSpPr>
        <p:spPr bwMode="auto">
          <a:xfrm>
            <a:off x="3419872" y="4165203"/>
            <a:ext cx="147161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n-US" sz="1600" b="1" dirty="0" smtClean="0">
                <a:solidFill>
                  <a:schemeClr val="tx2"/>
                </a:solidFill>
              </a:rPr>
              <a:t>‘alternativas’</a:t>
            </a:r>
            <a:endParaRPr lang="es-ES" altLang="en-US" sz="1600" b="1" dirty="0">
              <a:solidFill>
                <a:schemeClr val="tx2"/>
              </a:solidFill>
            </a:endParaRPr>
          </a:p>
        </p:txBody>
      </p:sp>
      <p:sp>
        <p:nvSpPr>
          <p:cNvPr id="56" name="Oval 2"/>
          <p:cNvSpPr>
            <a:spLocks noChangeArrowheads="1"/>
          </p:cNvSpPr>
          <p:nvPr/>
        </p:nvSpPr>
        <p:spPr bwMode="auto">
          <a:xfrm>
            <a:off x="4115856" y="2894750"/>
            <a:ext cx="941387" cy="630237"/>
          </a:xfrm>
          <a:prstGeom prst="ellipse">
            <a:avLst/>
          </a:prstGeom>
          <a:solidFill>
            <a:schemeClr val="tx1">
              <a:lumMod val="65000"/>
              <a:lumOff val="35000"/>
            </a:schemeClr>
          </a:solidFill>
          <a:ln w="1588">
            <a:solidFill>
              <a:schemeClr val="tx1"/>
            </a:solidFill>
            <a:round/>
            <a:headEnd/>
            <a:tailEnd/>
          </a:ln>
        </p:spPr>
        <p:txBody>
          <a:bodyPr wrap="none" anchor="ctr"/>
          <a:lstStyle/>
          <a:p>
            <a:pPr eaLnBrk="1" hangingPunct="1">
              <a:defRPr/>
            </a:pPr>
            <a:endParaRPr lang="es-ES" dirty="0">
              <a:latin typeface="Arial" charset="0"/>
              <a:cs typeface="Arial" charset="0"/>
            </a:endParaRPr>
          </a:p>
        </p:txBody>
      </p:sp>
      <p:sp>
        <p:nvSpPr>
          <p:cNvPr id="57" name="Rectangle 3"/>
          <p:cNvSpPr>
            <a:spLocks noChangeArrowheads="1"/>
          </p:cNvSpPr>
          <p:nvPr/>
        </p:nvSpPr>
        <p:spPr bwMode="auto">
          <a:xfrm>
            <a:off x="3892475" y="2968451"/>
            <a:ext cx="147161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s-ES" altLang="en-US" sz="1600" b="1" dirty="0" smtClean="0">
                <a:solidFill>
                  <a:schemeClr val="tx2"/>
                </a:solidFill>
              </a:rPr>
              <a:t>‘causas’</a:t>
            </a:r>
            <a:endParaRPr lang="es-ES" altLang="en-US" sz="1600" b="1" dirty="0">
              <a:solidFill>
                <a:schemeClr val="tx2"/>
              </a:solidFill>
            </a:endParaRPr>
          </a:p>
        </p:txBody>
      </p:sp>
      <p:cxnSp>
        <p:nvCxnSpPr>
          <p:cNvPr id="59" name="AutoShape 28"/>
          <p:cNvCxnSpPr>
            <a:cxnSpLocks noChangeShapeType="1"/>
            <a:endCxn id="56" idx="2"/>
          </p:cNvCxnSpPr>
          <p:nvPr/>
        </p:nvCxnSpPr>
        <p:spPr bwMode="auto">
          <a:xfrm rot="5400000" flipH="1" flipV="1">
            <a:off x="3445077" y="3657268"/>
            <a:ext cx="1118178" cy="223380"/>
          </a:xfrm>
          <a:prstGeom prst="curvedConnector2">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62" name="Parallelogram 2"/>
          <p:cNvSpPr/>
          <p:nvPr/>
        </p:nvSpPr>
        <p:spPr>
          <a:xfrm>
            <a:off x="5772150" y="3543821"/>
            <a:ext cx="393700" cy="384175"/>
          </a:xfrm>
          <a:custGeom>
            <a:avLst/>
            <a:gdLst>
              <a:gd name="connsiteX0" fmla="*/ 0 w 252661"/>
              <a:gd name="connsiteY0" fmla="*/ 329131 h 329131"/>
              <a:gd name="connsiteX1" fmla="*/ 63165 w 252661"/>
              <a:gd name="connsiteY1" fmla="*/ 0 h 329131"/>
              <a:gd name="connsiteX2" fmla="*/ 252661 w 252661"/>
              <a:gd name="connsiteY2" fmla="*/ 0 h 329131"/>
              <a:gd name="connsiteX3" fmla="*/ 189496 w 252661"/>
              <a:gd name="connsiteY3" fmla="*/ 329131 h 329131"/>
              <a:gd name="connsiteX4" fmla="*/ 0 w 252661"/>
              <a:gd name="connsiteY4" fmla="*/ 329131 h 329131"/>
              <a:gd name="connsiteX0" fmla="*/ 0 w 256319"/>
              <a:gd name="connsiteY0" fmla="*/ 376679 h 376679"/>
              <a:gd name="connsiteX1" fmla="*/ 66823 w 256319"/>
              <a:gd name="connsiteY1" fmla="*/ 0 h 376679"/>
              <a:gd name="connsiteX2" fmla="*/ 256319 w 256319"/>
              <a:gd name="connsiteY2" fmla="*/ 0 h 376679"/>
              <a:gd name="connsiteX3" fmla="*/ 193154 w 256319"/>
              <a:gd name="connsiteY3" fmla="*/ 329131 h 376679"/>
              <a:gd name="connsiteX4" fmla="*/ 0 w 256319"/>
              <a:gd name="connsiteY4" fmla="*/ 376679 h 376679"/>
              <a:gd name="connsiteX0" fmla="*/ 0 w 256319"/>
              <a:gd name="connsiteY0" fmla="*/ 376679 h 376679"/>
              <a:gd name="connsiteX1" fmla="*/ 66823 w 256319"/>
              <a:gd name="connsiteY1" fmla="*/ 0 h 376679"/>
              <a:gd name="connsiteX2" fmla="*/ 256319 w 256319"/>
              <a:gd name="connsiteY2" fmla="*/ 0 h 376679"/>
              <a:gd name="connsiteX3" fmla="*/ 218757 w 256319"/>
              <a:gd name="connsiteY3" fmla="*/ 369364 h 376679"/>
              <a:gd name="connsiteX4" fmla="*/ 0 w 256319"/>
              <a:gd name="connsiteY4" fmla="*/ 376679 h 376679"/>
              <a:gd name="connsiteX0" fmla="*/ 105084 w 361403"/>
              <a:gd name="connsiteY0" fmla="*/ 387652 h 387652"/>
              <a:gd name="connsiteX1" fmla="*/ 0 w 361403"/>
              <a:gd name="connsiteY1" fmla="*/ 0 h 387652"/>
              <a:gd name="connsiteX2" fmla="*/ 361403 w 361403"/>
              <a:gd name="connsiteY2" fmla="*/ 10973 h 387652"/>
              <a:gd name="connsiteX3" fmla="*/ 323841 w 361403"/>
              <a:gd name="connsiteY3" fmla="*/ 380337 h 387652"/>
              <a:gd name="connsiteX4" fmla="*/ 105084 w 361403"/>
              <a:gd name="connsiteY4" fmla="*/ 387652 h 387652"/>
              <a:gd name="connsiteX0" fmla="*/ 105084 w 323841"/>
              <a:gd name="connsiteY0" fmla="*/ 387652 h 387652"/>
              <a:gd name="connsiteX1" fmla="*/ 0 w 323841"/>
              <a:gd name="connsiteY1" fmla="*/ 0 h 387652"/>
              <a:gd name="connsiteX2" fmla="*/ 196811 w 323841"/>
              <a:gd name="connsiteY2" fmla="*/ 3658 h 387652"/>
              <a:gd name="connsiteX3" fmla="*/ 323841 w 323841"/>
              <a:gd name="connsiteY3" fmla="*/ 380337 h 387652"/>
              <a:gd name="connsiteX4" fmla="*/ 105084 w 323841"/>
              <a:gd name="connsiteY4" fmla="*/ 387652 h 387652"/>
              <a:gd name="connsiteX0" fmla="*/ 148975 w 367732"/>
              <a:gd name="connsiteY0" fmla="*/ 383994 h 383994"/>
              <a:gd name="connsiteX1" fmla="*/ 0 w 367732"/>
              <a:gd name="connsiteY1" fmla="*/ 3657 h 383994"/>
              <a:gd name="connsiteX2" fmla="*/ 240702 w 367732"/>
              <a:gd name="connsiteY2" fmla="*/ 0 h 383994"/>
              <a:gd name="connsiteX3" fmla="*/ 367732 w 367732"/>
              <a:gd name="connsiteY3" fmla="*/ 376679 h 383994"/>
              <a:gd name="connsiteX4" fmla="*/ 148975 w 367732"/>
              <a:gd name="connsiteY4" fmla="*/ 383994 h 383994"/>
              <a:gd name="connsiteX0" fmla="*/ 148975 w 367732"/>
              <a:gd name="connsiteY0" fmla="*/ 383994 h 383994"/>
              <a:gd name="connsiteX1" fmla="*/ 0 w 367732"/>
              <a:gd name="connsiteY1" fmla="*/ 3657 h 383994"/>
              <a:gd name="connsiteX2" fmla="*/ 211441 w 367732"/>
              <a:gd name="connsiteY2" fmla="*/ 0 h 383994"/>
              <a:gd name="connsiteX3" fmla="*/ 367732 w 367732"/>
              <a:gd name="connsiteY3" fmla="*/ 376679 h 383994"/>
              <a:gd name="connsiteX4" fmla="*/ 148975 w 367732"/>
              <a:gd name="connsiteY4" fmla="*/ 383994 h 383994"/>
              <a:gd name="connsiteX0" fmla="*/ 148975 w 353101"/>
              <a:gd name="connsiteY0" fmla="*/ 383994 h 383994"/>
              <a:gd name="connsiteX1" fmla="*/ 0 w 353101"/>
              <a:gd name="connsiteY1" fmla="*/ 3657 h 383994"/>
              <a:gd name="connsiteX2" fmla="*/ 211441 w 353101"/>
              <a:gd name="connsiteY2" fmla="*/ 0 h 383994"/>
              <a:gd name="connsiteX3" fmla="*/ 353101 w 353101"/>
              <a:gd name="connsiteY3" fmla="*/ 373021 h 383994"/>
              <a:gd name="connsiteX4" fmla="*/ 148975 w 353101"/>
              <a:gd name="connsiteY4" fmla="*/ 383994 h 383994"/>
              <a:gd name="connsiteX0" fmla="*/ 179120 w 383246"/>
              <a:gd name="connsiteY0" fmla="*/ 383994 h 383994"/>
              <a:gd name="connsiteX1" fmla="*/ 0 w 383246"/>
              <a:gd name="connsiteY1" fmla="*/ 23754 h 383994"/>
              <a:gd name="connsiteX2" fmla="*/ 241586 w 383246"/>
              <a:gd name="connsiteY2" fmla="*/ 0 h 383994"/>
              <a:gd name="connsiteX3" fmla="*/ 383246 w 383246"/>
              <a:gd name="connsiteY3" fmla="*/ 373021 h 383994"/>
              <a:gd name="connsiteX4" fmla="*/ 179120 w 383246"/>
              <a:gd name="connsiteY4" fmla="*/ 383994 h 383994"/>
              <a:gd name="connsiteX0" fmla="*/ 174096 w 383246"/>
              <a:gd name="connsiteY0" fmla="*/ 399066 h 399066"/>
              <a:gd name="connsiteX1" fmla="*/ 0 w 383246"/>
              <a:gd name="connsiteY1" fmla="*/ 23754 h 399066"/>
              <a:gd name="connsiteX2" fmla="*/ 241586 w 383246"/>
              <a:gd name="connsiteY2" fmla="*/ 0 h 399066"/>
              <a:gd name="connsiteX3" fmla="*/ 383246 w 383246"/>
              <a:gd name="connsiteY3" fmla="*/ 373021 h 399066"/>
              <a:gd name="connsiteX4" fmla="*/ 174096 w 383246"/>
              <a:gd name="connsiteY4" fmla="*/ 399066 h 399066"/>
              <a:gd name="connsiteX0" fmla="*/ 174096 w 393295"/>
              <a:gd name="connsiteY0" fmla="*/ 399066 h 399066"/>
              <a:gd name="connsiteX1" fmla="*/ 0 w 393295"/>
              <a:gd name="connsiteY1" fmla="*/ 23754 h 399066"/>
              <a:gd name="connsiteX2" fmla="*/ 241586 w 393295"/>
              <a:gd name="connsiteY2" fmla="*/ 0 h 399066"/>
              <a:gd name="connsiteX3" fmla="*/ 393295 w 393295"/>
              <a:gd name="connsiteY3" fmla="*/ 398142 h 399066"/>
              <a:gd name="connsiteX4" fmla="*/ 174096 w 393295"/>
              <a:gd name="connsiteY4" fmla="*/ 399066 h 399066"/>
              <a:gd name="connsiteX0" fmla="*/ 174096 w 393295"/>
              <a:gd name="connsiteY0" fmla="*/ 383993 h 383993"/>
              <a:gd name="connsiteX1" fmla="*/ 0 w 393295"/>
              <a:gd name="connsiteY1" fmla="*/ 8681 h 383993"/>
              <a:gd name="connsiteX2" fmla="*/ 241586 w 393295"/>
              <a:gd name="connsiteY2" fmla="*/ 0 h 383993"/>
              <a:gd name="connsiteX3" fmla="*/ 393295 w 393295"/>
              <a:gd name="connsiteY3" fmla="*/ 383069 h 383993"/>
              <a:gd name="connsiteX4" fmla="*/ 174096 w 393295"/>
              <a:gd name="connsiteY4" fmla="*/ 383993 h 383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295" h="383993">
                <a:moveTo>
                  <a:pt x="174096" y="383993"/>
                </a:moveTo>
                <a:lnTo>
                  <a:pt x="0" y="8681"/>
                </a:lnTo>
                <a:lnTo>
                  <a:pt x="241586" y="0"/>
                </a:lnTo>
                <a:lnTo>
                  <a:pt x="393295" y="383069"/>
                </a:lnTo>
                <a:lnTo>
                  <a:pt x="174096" y="383993"/>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64" name="Down Arrow 63"/>
          <p:cNvSpPr/>
          <p:nvPr/>
        </p:nvSpPr>
        <p:spPr>
          <a:xfrm rot="16200000">
            <a:off x="6101356" y="1290862"/>
            <a:ext cx="784225" cy="4916487"/>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65" name="Rectangle 34"/>
          <p:cNvSpPr>
            <a:spLocks noChangeArrowheads="1"/>
          </p:cNvSpPr>
          <p:nvPr/>
        </p:nvSpPr>
        <p:spPr bwMode="auto">
          <a:xfrm>
            <a:off x="4417044" y="3337868"/>
            <a:ext cx="2740025" cy="81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n-US" sz="2200" b="1" dirty="0" smtClean="0"/>
              <a:t>Sostenibilidad</a:t>
            </a:r>
            <a:endParaRPr lang="es-ES" altLang="en-US" sz="1800" dirty="0"/>
          </a:p>
        </p:txBody>
      </p:sp>
      <p:sp>
        <p:nvSpPr>
          <p:cNvPr id="67" name="Rectangle 34"/>
          <p:cNvSpPr>
            <a:spLocks noChangeArrowheads="1"/>
          </p:cNvSpPr>
          <p:nvPr/>
        </p:nvSpPr>
        <p:spPr bwMode="auto">
          <a:xfrm>
            <a:off x="3203575" y="2041723"/>
            <a:ext cx="2518692"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s-ES" altLang="en-US" sz="2200" b="1" dirty="0" smtClean="0"/>
              <a:t>Campo de acción</a:t>
            </a:r>
            <a:endParaRPr lang="es-ES" altLang="en-US" sz="2200" b="1" dirty="0"/>
          </a:p>
        </p:txBody>
      </p:sp>
      <p:sp>
        <p:nvSpPr>
          <p:cNvPr id="50" name="Rectangle 34"/>
          <p:cNvSpPr>
            <a:spLocks noChangeArrowheads="1"/>
          </p:cNvSpPr>
          <p:nvPr/>
        </p:nvSpPr>
        <p:spPr bwMode="auto">
          <a:xfrm rot="19394316">
            <a:off x="167241" y="1718151"/>
            <a:ext cx="3035300" cy="811212"/>
          </a:xfrm>
          <a:prstGeom prst="rect">
            <a:avLst/>
          </a:prstGeom>
          <a:noFill/>
          <a:ln w="76200">
            <a:noFill/>
            <a:miter lim="800000"/>
            <a:headEnd/>
            <a:tailEnd/>
          </a:ln>
        </p:spPr>
        <p:txBody>
          <a:bodyPr wrap="none" anchor="ctr"/>
          <a:lstStyle/>
          <a:p>
            <a:pPr eaLnBrk="1" hangingPunct="1">
              <a:defRPr/>
            </a:pPr>
            <a:r>
              <a:rPr lang="es-ES" dirty="0" smtClean="0">
                <a:solidFill>
                  <a:schemeClr val="bg1">
                    <a:lumMod val="50000"/>
                  </a:schemeClr>
                </a:solidFill>
                <a:latin typeface="Arial" charset="0"/>
                <a:cs typeface="Arial" charset="0"/>
              </a:rPr>
              <a:t>Servicios Apoyo</a:t>
            </a:r>
            <a:endParaRPr lang="es-ES" dirty="0">
              <a:solidFill>
                <a:schemeClr val="bg1">
                  <a:lumMod val="50000"/>
                </a:schemeClr>
              </a:solidFill>
              <a:latin typeface="Arial" charset="0"/>
              <a:cs typeface="Arial" charset="0"/>
            </a:endParaRPr>
          </a:p>
        </p:txBody>
      </p:sp>
      <p:sp>
        <p:nvSpPr>
          <p:cNvPr id="51" name="Title 1"/>
          <p:cNvSpPr txBox="1">
            <a:spLocks/>
          </p:cNvSpPr>
          <p:nvPr/>
        </p:nvSpPr>
        <p:spPr bwMode="auto">
          <a:xfrm>
            <a:off x="-1130059" y="700465"/>
            <a:ext cx="5716608" cy="66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ctr" rtl="0" eaLnBrk="0" fontAlgn="base" hangingPunct="0">
              <a:lnSpc>
                <a:spcPct val="120000"/>
              </a:lnSpc>
              <a:spcBef>
                <a:spcPct val="0"/>
              </a:spcBef>
              <a:spcAft>
                <a:spcPct val="0"/>
              </a:spcAft>
              <a:defRPr sz="2800" b="1">
                <a:solidFill>
                  <a:schemeClr val="tx1"/>
                </a:solidFill>
                <a:latin typeface="+mj-lt"/>
                <a:ea typeface="+mj-ea"/>
                <a:cs typeface="+mj-cs"/>
              </a:defRPr>
            </a:lvl1pPr>
            <a:lvl2pPr algn="ctr" rtl="0" eaLnBrk="0" fontAlgn="base" hangingPunct="0">
              <a:lnSpc>
                <a:spcPct val="120000"/>
              </a:lnSpc>
              <a:spcBef>
                <a:spcPct val="0"/>
              </a:spcBef>
              <a:spcAft>
                <a:spcPct val="0"/>
              </a:spcAft>
              <a:defRPr sz="2800" b="1">
                <a:solidFill>
                  <a:schemeClr val="tx1"/>
                </a:solidFill>
                <a:latin typeface="News Gothic" pitchFamily="34" charset="0"/>
              </a:defRPr>
            </a:lvl2pPr>
            <a:lvl3pPr algn="ctr" rtl="0" eaLnBrk="0" fontAlgn="base" hangingPunct="0">
              <a:lnSpc>
                <a:spcPct val="120000"/>
              </a:lnSpc>
              <a:spcBef>
                <a:spcPct val="0"/>
              </a:spcBef>
              <a:spcAft>
                <a:spcPct val="0"/>
              </a:spcAft>
              <a:defRPr sz="2800" b="1">
                <a:solidFill>
                  <a:schemeClr val="tx1"/>
                </a:solidFill>
                <a:latin typeface="News Gothic" pitchFamily="34" charset="0"/>
              </a:defRPr>
            </a:lvl3pPr>
            <a:lvl4pPr algn="ctr" rtl="0" eaLnBrk="0" fontAlgn="base" hangingPunct="0">
              <a:lnSpc>
                <a:spcPct val="120000"/>
              </a:lnSpc>
              <a:spcBef>
                <a:spcPct val="0"/>
              </a:spcBef>
              <a:spcAft>
                <a:spcPct val="0"/>
              </a:spcAft>
              <a:defRPr sz="2800" b="1">
                <a:solidFill>
                  <a:schemeClr val="tx1"/>
                </a:solidFill>
                <a:latin typeface="News Gothic" pitchFamily="34" charset="0"/>
              </a:defRPr>
            </a:lvl4pPr>
            <a:lvl5pPr algn="ctr" rtl="0" eaLnBrk="0" fontAlgn="base" hangingPunct="0">
              <a:lnSpc>
                <a:spcPct val="120000"/>
              </a:lnSpc>
              <a:spcBef>
                <a:spcPct val="0"/>
              </a:spcBef>
              <a:spcAft>
                <a:spcPct val="0"/>
              </a:spcAft>
              <a:defRPr sz="2800" b="1">
                <a:solidFill>
                  <a:schemeClr val="tx1"/>
                </a:solidFill>
                <a:latin typeface="News Gothic" pitchFamily="34" charset="0"/>
              </a:defRPr>
            </a:lvl5pPr>
            <a:lvl6pPr marL="457200" algn="ctr" rtl="0" eaLnBrk="0" fontAlgn="base" hangingPunct="0">
              <a:lnSpc>
                <a:spcPct val="120000"/>
              </a:lnSpc>
              <a:spcBef>
                <a:spcPct val="0"/>
              </a:spcBef>
              <a:spcAft>
                <a:spcPct val="0"/>
              </a:spcAft>
              <a:defRPr sz="2800" b="1">
                <a:solidFill>
                  <a:schemeClr val="tx1"/>
                </a:solidFill>
                <a:latin typeface="News Gothic" pitchFamily="34" charset="0"/>
              </a:defRPr>
            </a:lvl6pPr>
            <a:lvl7pPr marL="914400" algn="ctr" rtl="0" eaLnBrk="0" fontAlgn="base" hangingPunct="0">
              <a:lnSpc>
                <a:spcPct val="120000"/>
              </a:lnSpc>
              <a:spcBef>
                <a:spcPct val="0"/>
              </a:spcBef>
              <a:spcAft>
                <a:spcPct val="0"/>
              </a:spcAft>
              <a:defRPr sz="2800" b="1">
                <a:solidFill>
                  <a:schemeClr val="tx1"/>
                </a:solidFill>
                <a:latin typeface="News Gothic" pitchFamily="34" charset="0"/>
              </a:defRPr>
            </a:lvl7pPr>
            <a:lvl8pPr marL="1371600" algn="ctr" rtl="0" eaLnBrk="0" fontAlgn="base" hangingPunct="0">
              <a:lnSpc>
                <a:spcPct val="120000"/>
              </a:lnSpc>
              <a:spcBef>
                <a:spcPct val="0"/>
              </a:spcBef>
              <a:spcAft>
                <a:spcPct val="0"/>
              </a:spcAft>
              <a:defRPr sz="2800" b="1">
                <a:solidFill>
                  <a:schemeClr val="tx1"/>
                </a:solidFill>
                <a:latin typeface="News Gothic" pitchFamily="34" charset="0"/>
              </a:defRPr>
            </a:lvl8pPr>
            <a:lvl9pPr marL="1828800" algn="ctr" rtl="0" eaLnBrk="0" fontAlgn="base" hangingPunct="0">
              <a:lnSpc>
                <a:spcPct val="120000"/>
              </a:lnSpc>
              <a:spcBef>
                <a:spcPct val="0"/>
              </a:spcBef>
              <a:spcAft>
                <a:spcPct val="0"/>
              </a:spcAft>
              <a:defRPr sz="2800" b="1">
                <a:solidFill>
                  <a:schemeClr val="tx1"/>
                </a:solidFill>
                <a:latin typeface="News Gothic" pitchFamily="34" charset="0"/>
              </a:defRPr>
            </a:lvl9pPr>
          </a:lstStyle>
          <a:p>
            <a:r>
              <a:rPr lang="es-ES" sz="2000" kern="0" dirty="0" smtClean="0"/>
              <a:t>Sostenibilidad= Política</a:t>
            </a:r>
            <a:endParaRPr lang="es-ES" sz="2000" kern="0" dirty="0"/>
          </a:p>
        </p:txBody>
      </p:sp>
      <p:sp>
        <p:nvSpPr>
          <p:cNvPr id="52" name="Title 1"/>
          <p:cNvSpPr txBox="1">
            <a:spLocks/>
          </p:cNvSpPr>
          <p:nvPr/>
        </p:nvSpPr>
        <p:spPr bwMode="auto">
          <a:xfrm>
            <a:off x="-108520" y="1178554"/>
            <a:ext cx="8856984" cy="66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ctr" rtl="0" eaLnBrk="0" fontAlgn="base" hangingPunct="0">
              <a:lnSpc>
                <a:spcPct val="120000"/>
              </a:lnSpc>
              <a:spcBef>
                <a:spcPct val="0"/>
              </a:spcBef>
              <a:spcAft>
                <a:spcPct val="0"/>
              </a:spcAft>
              <a:defRPr sz="2800" b="1">
                <a:solidFill>
                  <a:schemeClr val="tx1"/>
                </a:solidFill>
                <a:latin typeface="+mj-lt"/>
                <a:ea typeface="+mj-ea"/>
                <a:cs typeface="+mj-cs"/>
              </a:defRPr>
            </a:lvl1pPr>
            <a:lvl2pPr algn="ctr" rtl="0" eaLnBrk="0" fontAlgn="base" hangingPunct="0">
              <a:lnSpc>
                <a:spcPct val="120000"/>
              </a:lnSpc>
              <a:spcBef>
                <a:spcPct val="0"/>
              </a:spcBef>
              <a:spcAft>
                <a:spcPct val="0"/>
              </a:spcAft>
              <a:defRPr sz="2800" b="1">
                <a:solidFill>
                  <a:schemeClr val="tx1"/>
                </a:solidFill>
                <a:latin typeface="News Gothic" pitchFamily="34" charset="0"/>
              </a:defRPr>
            </a:lvl2pPr>
            <a:lvl3pPr algn="ctr" rtl="0" eaLnBrk="0" fontAlgn="base" hangingPunct="0">
              <a:lnSpc>
                <a:spcPct val="120000"/>
              </a:lnSpc>
              <a:spcBef>
                <a:spcPct val="0"/>
              </a:spcBef>
              <a:spcAft>
                <a:spcPct val="0"/>
              </a:spcAft>
              <a:defRPr sz="2800" b="1">
                <a:solidFill>
                  <a:schemeClr val="tx1"/>
                </a:solidFill>
                <a:latin typeface="News Gothic" pitchFamily="34" charset="0"/>
              </a:defRPr>
            </a:lvl3pPr>
            <a:lvl4pPr algn="ctr" rtl="0" eaLnBrk="0" fontAlgn="base" hangingPunct="0">
              <a:lnSpc>
                <a:spcPct val="120000"/>
              </a:lnSpc>
              <a:spcBef>
                <a:spcPct val="0"/>
              </a:spcBef>
              <a:spcAft>
                <a:spcPct val="0"/>
              </a:spcAft>
              <a:defRPr sz="2800" b="1">
                <a:solidFill>
                  <a:schemeClr val="tx1"/>
                </a:solidFill>
                <a:latin typeface="News Gothic" pitchFamily="34" charset="0"/>
              </a:defRPr>
            </a:lvl4pPr>
            <a:lvl5pPr algn="ctr" rtl="0" eaLnBrk="0" fontAlgn="base" hangingPunct="0">
              <a:lnSpc>
                <a:spcPct val="120000"/>
              </a:lnSpc>
              <a:spcBef>
                <a:spcPct val="0"/>
              </a:spcBef>
              <a:spcAft>
                <a:spcPct val="0"/>
              </a:spcAft>
              <a:defRPr sz="2800" b="1">
                <a:solidFill>
                  <a:schemeClr val="tx1"/>
                </a:solidFill>
                <a:latin typeface="News Gothic" pitchFamily="34" charset="0"/>
              </a:defRPr>
            </a:lvl5pPr>
            <a:lvl6pPr marL="457200" algn="ctr" rtl="0" eaLnBrk="0" fontAlgn="base" hangingPunct="0">
              <a:lnSpc>
                <a:spcPct val="120000"/>
              </a:lnSpc>
              <a:spcBef>
                <a:spcPct val="0"/>
              </a:spcBef>
              <a:spcAft>
                <a:spcPct val="0"/>
              </a:spcAft>
              <a:defRPr sz="2800" b="1">
                <a:solidFill>
                  <a:schemeClr val="tx1"/>
                </a:solidFill>
                <a:latin typeface="News Gothic" pitchFamily="34" charset="0"/>
              </a:defRPr>
            </a:lvl6pPr>
            <a:lvl7pPr marL="914400" algn="ctr" rtl="0" eaLnBrk="0" fontAlgn="base" hangingPunct="0">
              <a:lnSpc>
                <a:spcPct val="120000"/>
              </a:lnSpc>
              <a:spcBef>
                <a:spcPct val="0"/>
              </a:spcBef>
              <a:spcAft>
                <a:spcPct val="0"/>
              </a:spcAft>
              <a:defRPr sz="2800" b="1">
                <a:solidFill>
                  <a:schemeClr val="tx1"/>
                </a:solidFill>
                <a:latin typeface="News Gothic" pitchFamily="34" charset="0"/>
              </a:defRPr>
            </a:lvl7pPr>
            <a:lvl8pPr marL="1371600" algn="ctr" rtl="0" eaLnBrk="0" fontAlgn="base" hangingPunct="0">
              <a:lnSpc>
                <a:spcPct val="120000"/>
              </a:lnSpc>
              <a:spcBef>
                <a:spcPct val="0"/>
              </a:spcBef>
              <a:spcAft>
                <a:spcPct val="0"/>
              </a:spcAft>
              <a:defRPr sz="2800" b="1">
                <a:solidFill>
                  <a:schemeClr val="tx1"/>
                </a:solidFill>
                <a:latin typeface="News Gothic" pitchFamily="34" charset="0"/>
              </a:defRPr>
            </a:lvl8pPr>
            <a:lvl9pPr marL="1828800" algn="ctr" rtl="0" eaLnBrk="0" fontAlgn="base" hangingPunct="0">
              <a:lnSpc>
                <a:spcPct val="120000"/>
              </a:lnSpc>
              <a:spcBef>
                <a:spcPct val="0"/>
              </a:spcBef>
              <a:spcAft>
                <a:spcPct val="0"/>
              </a:spcAft>
              <a:defRPr sz="2800" b="1">
                <a:solidFill>
                  <a:schemeClr val="tx1"/>
                </a:solidFill>
                <a:latin typeface="News Gothic" pitchFamily="34" charset="0"/>
              </a:defRPr>
            </a:lvl9pPr>
          </a:lstStyle>
          <a:p>
            <a:r>
              <a:rPr lang="es-ES" sz="2000" kern="0" dirty="0" smtClean="0"/>
              <a:t>Integrar alternativas tecnológicas con justicia social </a:t>
            </a:r>
            <a:r>
              <a:rPr lang="es-ES" sz="2000" kern="0" dirty="0" smtClean="0">
                <a:sym typeface="Wingdings" panose="05000000000000000000" pitchFamily="2" charset="2"/>
              </a:rPr>
              <a:t> Negociación</a:t>
            </a:r>
            <a:endParaRPr lang="es-ES" sz="2000" kern="0" dirty="0"/>
          </a:p>
        </p:txBody>
      </p:sp>
    </p:spTree>
    <p:extLst>
      <p:ext uri="{BB962C8B-B14F-4D97-AF65-F5344CB8AC3E}">
        <p14:creationId xmlns:p14="http://schemas.microsoft.com/office/powerpoint/2010/main" val="15751273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1000"/>
                                        <p:tgtEl>
                                          <p:spTgt spid="4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fade">
                                      <p:cBhvr>
                                        <p:cTn id="11" dur="1000"/>
                                        <p:tgtEl>
                                          <p:spTgt spid="65"/>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64"/>
                                        </p:tgtEl>
                                        <p:attrNameLst>
                                          <p:attrName>style.visibility</p:attrName>
                                        </p:attrNameLst>
                                      </p:cBhvr>
                                      <p:to>
                                        <p:strVal val="visible"/>
                                      </p:to>
                                    </p:set>
                                    <p:animEffect transition="in" filter="wipe(left)">
                                      <p:cBhvr>
                                        <p:cTn id="14" dur="1000"/>
                                        <p:tgtEl>
                                          <p:spTgt spid="64"/>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22" presetClass="entr" presetSubtype="8"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left)">
                                      <p:cBhvr>
                                        <p:cTn id="21" dur="500"/>
                                        <p:tgtEl>
                                          <p:spTgt spid="41"/>
                                        </p:tgtEl>
                                      </p:cBhvr>
                                    </p:animEffect>
                                  </p:childTnLst>
                                </p:cTn>
                              </p:par>
                              <p:par>
                                <p:cTn id="22" presetID="1" presetClass="entr" presetSubtype="0" fill="hold" nodeType="withEffect">
                                  <p:stCondLst>
                                    <p:cond delay="0"/>
                                  </p:stCondLst>
                                  <p:childTnLst>
                                    <p:set>
                                      <p:cBhvr>
                                        <p:cTn id="23" dur="1" fill="hold">
                                          <p:stCondLst>
                                            <p:cond delay="0"/>
                                          </p:stCondLst>
                                        </p:cTn>
                                        <p:tgtEl>
                                          <p:spTgt spid="62"/>
                                        </p:tgtEl>
                                        <p:attrNameLst>
                                          <p:attrName>style.visibility</p:attrName>
                                        </p:attrNameLst>
                                      </p:cBhvr>
                                      <p:to>
                                        <p:strVal val="visible"/>
                                      </p:to>
                                    </p:se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wipe(left)">
                                      <p:cBhvr>
                                        <p:cTn id="27" dur="500"/>
                                        <p:tgtEl>
                                          <p:spTgt spid="4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wipe(left)">
                                      <p:cBhvr>
                                        <p:cTn id="3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64" grpId="0" animBg="1"/>
      <p:bldP spid="6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23031"/>
            <a:ext cx="8229600" cy="1001713"/>
          </a:xfrm>
        </p:spPr>
        <p:txBody>
          <a:bodyPr/>
          <a:lstStyle/>
          <a:p>
            <a:r>
              <a:rPr lang="es-ES" dirty="0" smtClean="0"/>
              <a:t>Gracias por su atención</a:t>
            </a:r>
            <a:endParaRPr lang="es-ES" dirty="0"/>
          </a:p>
        </p:txBody>
      </p:sp>
      <p:pic>
        <p:nvPicPr>
          <p:cNvPr id="1027" name="Picture 3" descr="C:\Users\Diana Cordoba\Desktop\downlo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052736"/>
            <a:ext cx="8028384" cy="5017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934379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4C78"/>
      </a:dk1>
      <a:lt1>
        <a:srgbClr val="FFFFFF"/>
      </a:lt1>
      <a:dk2>
        <a:srgbClr val="FFFFFF"/>
      </a:dk2>
      <a:lt2>
        <a:srgbClr val="808080"/>
      </a:lt2>
      <a:accent1>
        <a:srgbClr val="80BA64"/>
      </a:accent1>
      <a:accent2>
        <a:srgbClr val="E75200"/>
      </a:accent2>
      <a:accent3>
        <a:srgbClr val="FFFFFF"/>
      </a:accent3>
      <a:accent4>
        <a:srgbClr val="004065"/>
      </a:accent4>
      <a:accent5>
        <a:srgbClr val="C0D9B8"/>
      </a:accent5>
      <a:accent6>
        <a:srgbClr val="D14900"/>
      </a:accent6>
      <a:hlink>
        <a:srgbClr val="EAB200"/>
      </a:hlink>
      <a:folHlink>
        <a:srgbClr val="B2B2B2"/>
      </a:folHlink>
    </a:clrScheme>
    <a:fontScheme name="Default Design">
      <a:majorFont>
        <a:latin typeface="News Gothic"/>
        <a:ea typeface=""/>
        <a:cs typeface=""/>
      </a:majorFont>
      <a:minorFont>
        <a:latin typeface="News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News Gothic" pitchFamily="34" charset="0"/>
          </a:defRPr>
        </a:defPPr>
      </a:lstStyle>
    </a:spDef>
    <a:ln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News Gothic" pitchFamily="34" charset="0"/>
          </a:defRPr>
        </a:defPPr>
      </a:lstStyle>
    </a:lnDef>
  </a:objectDefaults>
  <a:extraClrSchemeLst>
    <a:extraClrScheme>
      <a:clrScheme name="Default Design 1">
        <a:dk1>
          <a:srgbClr val="004C78"/>
        </a:dk1>
        <a:lt1>
          <a:srgbClr val="FFFFFF"/>
        </a:lt1>
        <a:dk2>
          <a:srgbClr val="FFFFFF"/>
        </a:dk2>
        <a:lt2>
          <a:srgbClr val="808080"/>
        </a:lt2>
        <a:accent1>
          <a:srgbClr val="80BA64"/>
        </a:accent1>
        <a:accent2>
          <a:srgbClr val="E75200"/>
        </a:accent2>
        <a:accent3>
          <a:srgbClr val="FFFFFF"/>
        </a:accent3>
        <a:accent4>
          <a:srgbClr val="004065"/>
        </a:accent4>
        <a:accent5>
          <a:srgbClr val="C0D9B8"/>
        </a:accent5>
        <a:accent6>
          <a:srgbClr val="D14900"/>
        </a:accent6>
        <a:hlink>
          <a:srgbClr val="EAB20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
      <a:dk1>
        <a:srgbClr val="004C78"/>
      </a:dk1>
      <a:lt1>
        <a:srgbClr val="FFFFFF"/>
      </a:lt1>
      <a:dk2>
        <a:srgbClr val="FFFFFF"/>
      </a:dk2>
      <a:lt2>
        <a:srgbClr val="808080"/>
      </a:lt2>
      <a:accent1>
        <a:srgbClr val="80BA64"/>
      </a:accent1>
      <a:accent2>
        <a:srgbClr val="E75200"/>
      </a:accent2>
      <a:accent3>
        <a:srgbClr val="FFFFFF"/>
      </a:accent3>
      <a:accent4>
        <a:srgbClr val="004065"/>
      </a:accent4>
      <a:accent5>
        <a:srgbClr val="C0D9B8"/>
      </a:accent5>
      <a:accent6>
        <a:srgbClr val="D14900"/>
      </a:accent6>
      <a:hlink>
        <a:srgbClr val="EAB200"/>
      </a:hlink>
      <a:folHlink>
        <a:srgbClr val="B2B2B2"/>
      </a:folHlink>
    </a:clrScheme>
    <a:fontScheme name="Default Design">
      <a:majorFont>
        <a:latin typeface="News Gothic"/>
        <a:ea typeface=""/>
        <a:cs typeface=""/>
      </a:majorFont>
      <a:minorFont>
        <a:latin typeface="News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News Gothic" pitchFamily="34" charset="0"/>
          </a:defRPr>
        </a:defPPr>
      </a:lstStyle>
    </a:spDef>
    <a:ln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News Gothic" pitchFamily="34" charset="0"/>
          </a:defRPr>
        </a:defPPr>
      </a:lstStyle>
    </a:lnDef>
  </a:objectDefaults>
  <a:extraClrSchemeLst>
    <a:extraClrScheme>
      <a:clrScheme name="Default Design 1">
        <a:dk1>
          <a:srgbClr val="004C78"/>
        </a:dk1>
        <a:lt1>
          <a:srgbClr val="FFFFFF"/>
        </a:lt1>
        <a:dk2>
          <a:srgbClr val="FFFFFF"/>
        </a:dk2>
        <a:lt2>
          <a:srgbClr val="808080"/>
        </a:lt2>
        <a:accent1>
          <a:srgbClr val="80BA64"/>
        </a:accent1>
        <a:accent2>
          <a:srgbClr val="E75200"/>
        </a:accent2>
        <a:accent3>
          <a:srgbClr val="FFFFFF"/>
        </a:accent3>
        <a:accent4>
          <a:srgbClr val="004065"/>
        </a:accent4>
        <a:accent5>
          <a:srgbClr val="C0D9B8"/>
        </a:accent5>
        <a:accent6>
          <a:srgbClr val="D14900"/>
        </a:accent6>
        <a:hlink>
          <a:srgbClr val="EAB20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1">
      <a:dk1>
        <a:srgbClr val="004C78"/>
      </a:dk1>
      <a:lt1>
        <a:srgbClr val="FFFFFF"/>
      </a:lt1>
      <a:dk2>
        <a:srgbClr val="FFFFFF"/>
      </a:dk2>
      <a:lt2>
        <a:srgbClr val="808080"/>
      </a:lt2>
      <a:accent1>
        <a:srgbClr val="80BA64"/>
      </a:accent1>
      <a:accent2>
        <a:srgbClr val="E75200"/>
      </a:accent2>
      <a:accent3>
        <a:srgbClr val="FFFFFF"/>
      </a:accent3>
      <a:accent4>
        <a:srgbClr val="004065"/>
      </a:accent4>
      <a:accent5>
        <a:srgbClr val="C0D9B8"/>
      </a:accent5>
      <a:accent6>
        <a:srgbClr val="D14900"/>
      </a:accent6>
      <a:hlink>
        <a:srgbClr val="EAB200"/>
      </a:hlink>
      <a:folHlink>
        <a:srgbClr val="B2B2B2"/>
      </a:folHlink>
    </a:clrScheme>
    <a:fontScheme name="Default Design">
      <a:majorFont>
        <a:latin typeface="News Gothic"/>
        <a:ea typeface=""/>
        <a:cs typeface=""/>
      </a:majorFont>
      <a:minorFont>
        <a:latin typeface="News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News Gothic" pitchFamily="34" charset="0"/>
          </a:defRPr>
        </a:defPPr>
      </a:lstStyle>
    </a:spDef>
    <a:ln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News Gothic" pitchFamily="34" charset="0"/>
          </a:defRPr>
        </a:defPPr>
      </a:lstStyle>
    </a:lnDef>
  </a:objectDefaults>
  <a:extraClrSchemeLst>
    <a:extraClrScheme>
      <a:clrScheme name="Default Design 1">
        <a:dk1>
          <a:srgbClr val="004C78"/>
        </a:dk1>
        <a:lt1>
          <a:srgbClr val="FFFFFF"/>
        </a:lt1>
        <a:dk2>
          <a:srgbClr val="FFFFFF"/>
        </a:dk2>
        <a:lt2>
          <a:srgbClr val="808080"/>
        </a:lt2>
        <a:accent1>
          <a:srgbClr val="80BA64"/>
        </a:accent1>
        <a:accent2>
          <a:srgbClr val="E75200"/>
        </a:accent2>
        <a:accent3>
          <a:srgbClr val="FFFFFF"/>
        </a:accent3>
        <a:accent4>
          <a:srgbClr val="004065"/>
        </a:accent4>
        <a:accent5>
          <a:srgbClr val="C0D9B8"/>
        </a:accent5>
        <a:accent6>
          <a:srgbClr val="D14900"/>
        </a:accent6>
        <a:hlink>
          <a:srgbClr val="EAB20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1945</TotalTime>
  <Words>961</Words>
  <Application>Microsoft Office PowerPoint</Application>
  <PresentationFormat>On-screen Show (4:3)</PresentationFormat>
  <Paragraphs>177</Paragraphs>
  <Slides>20</Slides>
  <Notes>5</Notes>
  <HiddenSlides>0</HiddenSlides>
  <MMClips>0</MMClips>
  <ScaleCrop>false</ScaleCrop>
  <HeadingPairs>
    <vt:vector size="4" baseType="variant">
      <vt:variant>
        <vt:lpstr>Theme</vt:lpstr>
      </vt:variant>
      <vt:variant>
        <vt:i4>3</vt:i4>
      </vt:variant>
      <vt:variant>
        <vt:lpstr>Slide Titles</vt:lpstr>
      </vt:variant>
      <vt:variant>
        <vt:i4>20</vt:i4>
      </vt:variant>
    </vt:vector>
  </HeadingPairs>
  <TitlesOfParts>
    <vt:vector size="23" baseType="lpstr">
      <vt:lpstr>Default Design</vt:lpstr>
      <vt:lpstr>1_Default Design</vt:lpstr>
      <vt:lpstr>2_Default Design</vt:lpstr>
      <vt:lpstr>Entre la intervención estatal y los mercados de exportación: Explorando dos contrastantes vías para articular productores al mercado en Bolivia</vt:lpstr>
      <vt:lpstr>Contenido</vt:lpstr>
      <vt:lpstr>Introducción </vt:lpstr>
      <vt:lpstr>Metodología</vt:lpstr>
      <vt:lpstr>PowerPoint Presentation</vt:lpstr>
      <vt:lpstr>PowerPoint Presentation</vt:lpstr>
      <vt:lpstr>PowerPoint Presentation</vt:lpstr>
      <vt:lpstr>Contexto</vt:lpstr>
      <vt:lpstr>PowerPoint Presentation</vt:lpstr>
      <vt:lpstr>Proyecto EMAPA</vt:lpstr>
      <vt:lpstr>Limitaciones</vt:lpstr>
      <vt:lpstr>PowerPoint Presentation</vt:lpstr>
      <vt:lpstr>PowerPoint Presentation</vt:lpstr>
      <vt:lpstr>PowerPoint Presentation</vt:lpstr>
      <vt:lpstr>PowerPoint Presentation</vt:lpstr>
      <vt:lpstr>Limitaciones</vt:lpstr>
      <vt:lpstr>PowerPoint Presentation</vt:lpstr>
      <vt:lpstr>Conclusiones (2)</vt:lpstr>
      <vt:lpstr>Conclusiones (3)</vt:lpstr>
      <vt:lpstr>Gracias por su atención</vt:lpstr>
    </vt:vector>
  </TitlesOfParts>
  <Company>Wageningen UR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Cordoba, Diana</dc:creator>
  <cp:lastModifiedBy>Diana Cordoba</cp:lastModifiedBy>
  <cp:revision>218</cp:revision>
  <dcterms:created xsi:type="dcterms:W3CDTF">2011-05-22T11:54:46Z</dcterms:created>
  <dcterms:modified xsi:type="dcterms:W3CDTF">2014-07-16T16:09:29Z</dcterms:modified>
</cp:coreProperties>
</file>