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jpeg" ContentType="image/jpeg"/>
  <Default Extension="rels" ContentType="application/vnd.openxmlformats-package.relationships+xml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89" r:id="rId3"/>
    <p:sldId id="292" r:id="rId4"/>
    <p:sldId id="290" r:id="rId5"/>
    <p:sldId id="295" r:id="rId6"/>
    <p:sldId id="293" r:id="rId7"/>
    <p:sldId id="299" r:id="rId8"/>
    <p:sldId id="300" r:id="rId9"/>
    <p:sldId id="298" r:id="rId10"/>
    <p:sldId id="269" r:id="rId11"/>
    <p:sldId id="294" r:id="rId12"/>
    <p:sldId id="266" r:id="rId13"/>
    <p:sldId id="307" r:id="rId14"/>
    <p:sldId id="296" r:id="rId15"/>
    <p:sldId id="301" r:id="rId16"/>
    <p:sldId id="302" r:id="rId17"/>
    <p:sldId id="303" r:id="rId18"/>
    <p:sldId id="304" r:id="rId19"/>
    <p:sldId id="305" r:id="rId20"/>
    <p:sldId id="258" r:id="rId21"/>
    <p:sldId id="287" r:id="rId22"/>
    <p:sldId id="30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3" d="100"/>
          <a:sy n="83" d="100"/>
        </p:scale>
        <p:origin x="-169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-350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68890-EE24-2C4A-9279-66C4D209A624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73747-5489-9A4F-94F7-10DF8629A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29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(7/14/13 17:59) -----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60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(7/14/13 17:59) -----</a:t>
            </a:r>
          </a:p>
          <a:p>
            <a:r>
              <a:rPr lang="es-ES_tradnl" noProof="0" dirty="0" smtClean="0"/>
              <a:t>La verdad es que la mayoría de los proyectos vienen de una tradición de desarrollo y no de investigación.  No tenemos tradición de escribir.  Otra verdad es que tampoco los investigadores profesionales escriben mucho en nuestros países.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19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(7/14/13 17:59) -----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noProof="0" dirty="0" smtClean="0"/>
              <a:t>Y por eso uno puede pensar si la investigación no es una distracción para los proyectos, algo que se hace para el equipo</a:t>
            </a:r>
            <a:r>
              <a:rPr lang="es-ES_tradnl" baseline="0" noProof="0" dirty="0" smtClean="0"/>
              <a:t> regional</a:t>
            </a:r>
            <a:r>
              <a:rPr lang="es-ES_tradnl" noProof="0" dirty="0" smtClean="0"/>
              <a:t>, pero sin valor real para los proyectos. </a:t>
            </a:r>
            <a:r>
              <a:rPr lang="es-ES" b="0" dirty="0" smtClean="0">
                <a:latin typeface="Helvetica"/>
                <a:cs typeface="Helvetica"/>
              </a:rPr>
              <a:t>¿Al pedir que hagamos</a:t>
            </a:r>
            <a:r>
              <a:rPr lang="es-ES" b="0" baseline="0" dirty="0" smtClean="0">
                <a:latin typeface="Helvetica"/>
                <a:cs typeface="Helvetica"/>
              </a:rPr>
              <a:t> investigación y escribamos, e</a:t>
            </a:r>
            <a:r>
              <a:rPr lang="es-ES" b="0" dirty="0" smtClean="0">
                <a:latin typeface="Helvetica"/>
                <a:cs typeface="Helvetica"/>
              </a:rPr>
              <a:t>stamos </a:t>
            </a:r>
            <a:r>
              <a:rPr lang="es-ES" b="0" baseline="0" dirty="0" smtClean="0">
                <a:latin typeface="Helvetica"/>
                <a:cs typeface="Helvetica"/>
              </a:rPr>
              <a:t>facilitando o creando obstáculos para los proyectos, estamos poniendo énfasis más en </a:t>
            </a:r>
            <a:r>
              <a:rPr lang="es-ES" b="0" dirty="0" smtClean="0">
                <a:latin typeface="Helvetica"/>
                <a:cs typeface="Helvetica"/>
              </a:rPr>
              <a:t>escribir artículos que en usarlos?</a:t>
            </a:r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6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(7/14/13 18:00) -----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noProof="0" dirty="0" smtClean="0"/>
              <a:t>Por eso queremos hablar un poco sobre por qué hacer investigación, para qué hacerla</a:t>
            </a:r>
            <a:endParaRPr lang="en-US" b="0" dirty="0" smtClean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91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Antes que nada, demos un paso atrás.  No queremos que nadie</a:t>
            </a:r>
            <a:r>
              <a:rPr lang="es-ES_tradnl" baseline="0" noProof="0" dirty="0" smtClean="0"/>
              <a:t> sea un “investigador” por puro gusto.  En vez de “investigar” como algo extraño a nuestra realidad, pensemos en investigación como ”observación sistemática”, comparar lo que se sabe por experiencia propia y la de otros con lo que vemos, para que sepamos y ofrezcamos algo con la confianza de que sirve.  Es una observación sistemática para ofrecer mejores servicios, crear y ofrecer innovaciones sociales y tecnológicas de peso.  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28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 smtClean="0"/>
              <a:t>Hay varias respuestas sobre la importancia de esa observación sistemática que documentamos, y que llamamos “investigación.  Primero, por razones</a:t>
            </a:r>
            <a:r>
              <a:rPr lang="es-ES_tradnl" baseline="0" dirty="0" smtClean="0"/>
              <a:t> de eficiencia y de ética t</a:t>
            </a:r>
            <a:r>
              <a:rPr lang="es-ES_tradnl" dirty="0" smtClean="0"/>
              <a:t>enemos que asegurarnos que</a:t>
            </a:r>
            <a:r>
              <a:rPr lang="es-ES_tradnl" baseline="0" dirty="0" smtClean="0"/>
              <a:t> lo que promovemos funciona de verdad. </a:t>
            </a:r>
            <a:r>
              <a:rPr lang="es-ES_tradnl" dirty="0" smtClean="0"/>
              <a:t>El contexto es importante. Lo que funciona acá, de repente no funciona allá.  Lo que funciona en chiquito</a:t>
            </a:r>
            <a:r>
              <a:rPr lang="es-ES_tradnl" baseline="0" dirty="0" smtClean="0"/>
              <a:t> no necesariamente funcionará en grande. </a:t>
            </a:r>
            <a:r>
              <a:rPr lang="es-ES_tradnl" dirty="0" smtClean="0"/>
              <a:t>Una cosa es lo que pensamos,</a:t>
            </a:r>
            <a:r>
              <a:rPr lang="es-ES_tradnl" baseline="0" dirty="0" smtClean="0"/>
              <a:t> otra es lo que es la realidad. No podemos aceptar nada a pie juntillas. </a:t>
            </a:r>
            <a:r>
              <a:rPr lang="es-ES_tradnl" dirty="0" smtClean="0"/>
              <a:t>No hay artículos de fe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8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noProof="0" dirty="0" smtClean="0"/>
              <a:t>La observación sistemática para aprender se</a:t>
            </a:r>
            <a:r>
              <a:rPr lang="es-ES_tradnl" baseline="0" noProof="0" dirty="0" smtClean="0"/>
              <a:t> puede y debe aplicar a todo, desde mejoramiento genético hasta innovaciones en comunicación y </a:t>
            </a:r>
            <a:r>
              <a:rPr lang="es-ES_tradnl" baseline="0" noProof="0" dirty="0" err="1" smtClean="0"/>
              <a:t>co</a:t>
            </a:r>
            <a:r>
              <a:rPr lang="es-ES_tradnl" baseline="0" noProof="0" dirty="0" smtClean="0"/>
              <a:t>-creación con los agricultores u otras partes </a:t>
            </a:r>
            <a:r>
              <a:rPr lang="es-ES_tradnl" baseline="0" noProof="0" dirty="0" smtClean="0">
                <a:latin typeface="+mn-lt"/>
              </a:rPr>
              <a:t>interesadas.  Se aplica al trabajo de quienes hacen “investigación” profesionalmente, y el de los que hacen su vida promoviendo desarrollo sostenible.  </a:t>
            </a:r>
            <a:r>
              <a:rPr lang="es-ES" b="1" dirty="0" smtClean="0">
                <a:latin typeface="+mn-lt"/>
                <a:cs typeface="Helvetica"/>
              </a:rPr>
              <a:t>¿</a:t>
            </a:r>
            <a:r>
              <a:rPr lang="es-ES_tradnl" dirty="0" smtClean="0">
                <a:latin typeface="+mn-lt"/>
                <a:cs typeface="Helvetica"/>
              </a:rPr>
              <a:t>Cómo sabremos si algo funciona? </a:t>
            </a:r>
            <a:r>
              <a:rPr lang="es-ES" sz="1200" b="1" dirty="0" smtClean="0">
                <a:latin typeface="+mn-lt"/>
                <a:cs typeface="Helvetica"/>
              </a:rPr>
              <a:t>¿</a:t>
            </a:r>
            <a:r>
              <a:rPr lang="es-ES_tradnl" sz="1200" dirty="0" smtClean="0">
                <a:latin typeface="+mn-lt"/>
                <a:cs typeface="Helvetica"/>
              </a:rPr>
              <a:t>Cuáles son los límites de una innovación?</a:t>
            </a:r>
            <a:endParaRPr lang="en-US" sz="1200" dirty="0" smtClean="0">
              <a:latin typeface="+mn-lt"/>
              <a:cs typeface="Helvetica"/>
            </a:endParaRPr>
          </a:p>
          <a:p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70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baseline="0" noProof="0" dirty="0" smtClean="0"/>
              <a:t>La observación nos ayuda a ser auto-críticos, honestos, a que no nos engañemos,.  Nos ayuda también a no dar gato por liebre a nadie.  Nos inmuniza contra las modas, la tentación de usar recetas y soluciones mágicas que dicen que sirven siempre para todo, pero no lo hacen en verdad. La observación nos ayuda a ver que no hay una sola manera de hacer las cosas, que no hay verdades incontestables.  </a:t>
            </a:r>
            <a:r>
              <a:rPr lang="es-ES_tradnl" dirty="0" smtClean="0"/>
              <a:t>Nos ayuda a aceptar que no </a:t>
            </a:r>
            <a:r>
              <a:rPr lang="es-ES_tradnl" baseline="0" dirty="0" smtClean="0"/>
              <a:t>hay seguridad de que lo que hacemos funciona de verdad dentro de nuestros proyectos. Nos libera a buscar otras formas.</a:t>
            </a:r>
            <a:endParaRPr lang="es-ES_tradnl" noProof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6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 smtClean="0"/>
              <a:t>La observación nos ayuda a responder otras preguntas más grandes sobre el</a:t>
            </a:r>
            <a:r>
              <a:rPr lang="es-ES_tradnl" sz="1200" baseline="0" dirty="0" smtClean="0"/>
              <a:t> rol de nuestros proyectos en el </a:t>
            </a:r>
            <a:r>
              <a:rPr lang="es-ES_tradnl" sz="1200" dirty="0" smtClean="0"/>
              <a:t>desarrollo, sobre las que, en verdad no tenemos respuestas ya listas, y</a:t>
            </a:r>
            <a:r>
              <a:rPr lang="es-ES_tradnl" sz="1200" baseline="0" dirty="0" smtClean="0"/>
              <a:t> generalmente no</a:t>
            </a:r>
            <a:r>
              <a:rPr lang="es-ES_tradnl" sz="1200" dirty="0" smtClean="0"/>
              <a:t>  tenemos respuestas fuertes.  No podemos responder “al tufo”: necesitamos evidencia.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92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La observación sistemática nos debe</a:t>
            </a:r>
            <a:r>
              <a:rPr lang="es-ES_tradnl" baseline="0" noProof="0" dirty="0" smtClean="0"/>
              <a:t> servir no solamente para mejorar nuestras acciones sino también reflexionar sobre nuestros valores.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44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noProof="0" dirty="0" smtClean="0"/>
              <a:t>Esto</a:t>
            </a:r>
            <a:r>
              <a:rPr lang="es-ES_tradnl" baseline="0" noProof="0" dirty="0" smtClean="0"/>
              <a:t> nos lleva a una s</a:t>
            </a:r>
            <a:r>
              <a:rPr lang="es-ES_tradnl" noProof="0" dirty="0" smtClean="0"/>
              <a:t>egunda razón para hacer observación sistemática, y es que podemos estar haciendo las cosas bien, pero de repente lo que estamos haciendo no es lo más importante.  De repente estamos ganando</a:t>
            </a:r>
            <a:r>
              <a:rPr lang="es-ES_tradnl" baseline="0" noProof="0" dirty="0" smtClean="0"/>
              <a:t> batallas pero perdiendo la guerra.  De repente la mejor manera de ayudar al desarrollo sostenible de los campesinos y el país no es trabajar en A o B sino en C.  De repente en vez de trabajar empezando en la oferta, lo mejor es empezar en la demanda.  Necesitamos una visión crítica, basada en la observación cuidadosa y sistemática.  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3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Finalmente, podemos</a:t>
            </a:r>
            <a:r>
              <a:rPr lang="es-ES_tradnl" baseline="0" dirty="0" smtClean="0"/>
              <a:t> estar haciendo avances importantes en un lugar, pero el resto de la provincia, departamento, país sigue igual. Antes de decir que algo debe ser “escalado” a miles de personas, tenemos que asegurarnos que funcione bajo condiciones X y Y.  No podemos probar nuestra propuesta en todos los contextos, ni aislarnos y creer que solamente nuestra experiencia cuenta.  También necesitamos evidencia para aportar a discusiones y soluciones con nuestra experiencia.  Tenemos que dar evidencia, y tenemos que pedir ver evidencia.</a:t>
            </a:r>
            <a:endParaRPr lang="es-ES_tradnl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33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dirty="0" smtClean="0">
                <a:latin typeface="Helvetica"/>
                <a:cs typeface="Helvetica"/>
              </a:rPr>
              <a:t>Desarrollo sin coordinación, sinergia o aprendizaje entre proyectos lleva a atomización y fugacidad de resultados. </a:t>
            </a:r>
            <a:r>
              <a:rPr lang="es-ES" sz="1200" dirty="0" smtClean="0">
                <a:latin typeface="Helvetica"/>
                <a:cs typeface="Helvetica"/>
              </a:rPr>
              <a:t>Desarrollo sin políticas y mecanismos gubernamentales adecuados para la oferta de servicios alcanza poco, pero políticas sin evidencia son peligrosas.  Necesitamos evidencias, no ideología.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50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En síntesis, el</a:t>
            </a:r>
            <a:r>
              <a:rPr lang="es-ES_tradnl" baseline="0" noProof="0" dirty="0" smtClean="0"/>
              <a:t> objetivo no es ser “investigadores” sino curiosos y sistemáticos observadores que proponen soluciones e innovaciones en base a evidencia.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73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Otro objetivo de la observación sistemática es generar capacidad de adaptación</a:t>
            </a:r>
            <a:r>
              <a:rPr lang="es-ES_tradnl" baseline="0" noProof="0" dirty="0" smtClean="0"/>
              <a:t> para dar mejores servicios, mejores tecnologías, trabajar con las instituciones más apropiadas.  </a:t>
            </a:r>
            <a:r>
              <a:rPr lang="es-ES_tradnl" noProof="0" dirty="0" smtClean="0"/>
              <a:t>Recoger</a:t>
            </a:r>
            <a:r>
              <a:rPr lang="es-ES_tradnl" baseline="0" noProof="0" dirty="0" smtClean="0"/>
              <a:t> datos es un primer paso.  Analizarlos, aprender de ellos, experimentar con alternativas que la evidencia propone, refinar la comprensión de problemas y la calidad de soluciones todo eso requiere observación.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48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Escribir</a:t>
            </a:r>
            <a:r>
              <a:rPr lang="es-ES_tradnl" baseline="0" noProof="0" dirty="0" smtClean="0"/>
              <a:t> no es fácil, toma tiempo, es exigente.  Escribir cuesta esfuerzo a la mayor parte de la gente.  Y sin embargo, escribir nos obliga a ver las cosas en profundidad.  No hay forma de observar seria y sistemáticamente sin notas de campo, sin resúmenes, sin síntesis de resultados, sin documentos escritos. 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17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noProof="0" dirty="0" smtClean="0"/>
              <a:t>No escriban para el Equipo Regional.  Escriban y reflexionen</a:t>
            </a:r>
            <a:r>
              <a:rPr lang="es-ES_tradnl" baseline="0" noProof="0" dirty="0" smtClean="0"/>
              <a:t> </a:t>
            </a:r>
            <a:r>
              <a:rPr lang="es-ES_tradnl" noProof="0" dirty="0" smtClean="0"/>
              <a:t>para Uds.,</a:t>
            </a:r>
            <a:r>
              <a:rPr lang="es-ES_tradnl" baseline="0" noProof="0" dirty="0" smtClean="0"/>
              <a:t> sus proyectos, sus clientes (los agricultores, las autoridades, etc.) y sus colegas.  </a:t>
            </a:r>
            <a:endParaRPr lang="es-ES_tradnl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86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noProof="0" dirty="0" smtClean="0"/>
              <a:t>Observar y escribir sus impresiones</a:t>
            </a:r>
            <a:r>
              <a:rPr lang="es-ES_tradnl" baseline="0" noProof="0" dirty="0" smtClean="0"/>
              <a:t> y evidencias ayudarán a los proyectos a ser más efectivos y eficientes.</a:t>
            </a:r>
            <a:endParaRPr lang="es-ES_tradnl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62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Escribir puede y debe ser una forma de contribuir</a:t>
            </a:r>
            <a:r>
              <a:rPr lang="es-ES_tradnl" baseline="0" noProof="0" dirty="0" smtClean="0"/>
              <a:t> a que sus clientes sean más fuertes, controlen mejor su realidad, prueben y propongan sus propias soluciones.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81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A riesgo de caricaturizar, sugerimos que los</a:t>
            </a:r>
            <a:r>
              <a:rPr lang="es-ES_tradnl" baseline="0" noProof="0" dirty="0" smtClean="0"/>
              <a:t> proyectos no pueden ir simplemente implementando actividades,</a:t>
            </a:r>
            <a:r>
              <a:rPr lang="es-ES_tradnl" noProof="0" dirty="0" smtClean="0"/>
              <a:t> sin mucha reflexión.  Tenemos que</a:t>
            </a:r>
            <a:r>
              <a:rPr lang="es-ES_tradnl" baseline="0" noProof="0" dirty="0" smtClean="0"/>
              <a:t> cambiar o dejar de hacer lo que no funciona, probar lo que podría funcionar, documentar todo, aprender de todo.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18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Tenemos la oportunidad de ser parte del gran debate.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44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noProof="0" dirty="0" smtClean="0"/>
              <a:t>Este es mi favorito:  tenemos que comprometernos a buscar siempre una manera mejor de hacer las cosas, que sea más justa, más eficiente, más liberadora y con más impacto a gran escala.</a:t>
            </a:r>
            <a:endParaRPr lang="es-ES_trad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73747-5489-9A4F-94F7-10DF8629ACB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8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4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0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4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5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50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9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73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2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5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60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9316A-7294-1C4D-9FEA-8D281D1EDA2B}" type="datetimeFigureOut">
              <a:rPr lang="en-US" smtClean="0"/>
              <a:t>31/07/13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1EE1D-71B6-4C4E-826D-9E0D4693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3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b="1" dirty="0">
                <a:latin typeface="Helvetica"/>
                <a:cs typeface="Helvetica"/>
              </a:rPr>
              <a:t>¿</a:t>
            </a:r>
            <a:r>
              <a:rPr lang="es-ES_tradnl" b="1" dirty="0" smtClean="0">
                <a:latin typeface="Helvetica"/>
                <a:cs typeface="Helvetica"/>
              </a:rPr>
              <a:t>Para qué #,&amp;,!, † hacer investigación?</a:t>
            </a:r>
            <a:endParaRPr lang="es-ES_tradnl" b="1" dirty="0">
              <a:latin typeface="Helvetica"/>
              <a:cs typeface="Helvetica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1800" y="57918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6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94"/>
    </mc:Choice>
    <mc:Fallback xmlns="">
      <p:transition xmlns:p14="http://schemas.microsoft.com/office/powerpoint/2010/main" spd="slow" advTm="1929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s-ES_tradnl" dirty="0" smtClean="0"/>
              <a:t>Disculpe que le recuerde pero…</a:t>
            </a:r>
            <a:endParaRPr lang="es-ES_tradnl" dirty="0"/>
          </a:p>
        </p:txBody>
      </p:sp>
      <p:sp>
        <p:nvSpPr>
          <p:cNvPr id="6" name="TextBox 5"/>
          <p:cNvSpPr txBox="1"/>
          <p:nvPr/>
        </p:nvSpPr>
        <p:spPr>
          <a:xfrm>
            <a:off x="1392352" y="2570316"/>
            <a:ext cx="65180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latin typeface="Helvetica"/>
                <a:cs typeface="Helvetica"/>
              </a:rPr>
              <a:t>La mayor parte de nosotros no somos investigadores de profesión.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37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8582" y="2570316"/>
            <a:ext cx="567650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latin typeface="Helvetica"/>
                <a:cs typeface="Helvetica"/>
              </a:rPr>
              <a:t>¿La investigación es realmente necesaria para nuestro trabajo?</a:t>
            </a:r>
            <a:endParaRPr lang="en-US" sz="36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76473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9693"/>
            <a:ext cx="8229600" cy="3096746"/>
          </a:xfrm>
        </p:spPr>
        <p:txBody>
          <a:bodyPr>
            <a:normAutofit/>
          </a:bodyPr>
          <a:lstStyle/>
          <a:p>
            <a:r>
              <a:rPr lang="es-ES" b="1" dirty="0">
                <a:latin typeface="Helvetica"/>
                <a:cs typeface="Helvetica"/>
              </a:rPr>
              <a:t>¿Cuál es el propósito de que hagamos  investigación?</a:t>
            </a:r>
          </a:p>
          <a:p>
            <a:r>
              <a:rPr lang="es-ES" b="1" dirty="0">
                <a:latin typeface="Helvetica"/>
                <a:cs typeface="Helvetica"/>
              </a:rPr>
              <a:t>¿La investigación es para qué y para quién? </a:t>
            </a:r>
          </a:p>
        </p:txBody>
      </p:sp>
    </p:spTree>
    <p:extLst>
      <p:ext uri="{BB962C8B-B14F-4D97-AF65-F5344CB8AC3E}">
        <p14:creationId xmlns:p14="http://schemas.microsoft.com/office/powerpoint/2010/main" val="984815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8363" y="2141930"/>
            <a:ext cx="6365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latin typeface="Helvetica"/>
                <a:cs typeface="Helvetica"/>
              </a:rPr>
              <a:t>Observación sistemática de la realidad, para ver patrones, tener revelaciones, y hacer las cosas mejor.</a:t>
            </a:r>
            <a:endParaRPr lang="es-ES_tradnl" sz="3200" b="1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8143" y="1438153"/>
            <a:ext cx="670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Helvetica"/>
                <a:cs typeface="Helvetica"/>
              </a:rPr>
              <a:t>INVESTIGACION</a:t>
            </a:r>
            <a:endParaRPr lang="en-US" sz="28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34190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9073" y="2402021"/>
            <a:ext cx="57530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latin typeface="Helvetica"/>
                <a:cs typeface="Helvetica"/>
              </a:rPr>
              <a:t>En mi soledad he visto cosas muy claras que no son verdad.</a:t>
            </a:r>
          </a:p>
          <a:p>
            <a:r>
              <a:rPr lang="en-US" sz="3200" b="1" dirty="0">
                <a:latin typeface="Helvetica"/>
                <a:cs typeface="Helvetica"/>
              </a:rPr>
              <a:t>	</a:t>
            </a:r>
            <a:r>
              <a:rPr lang="en-US" sz="3200" b="1" dirty="0" smtClean="0">
                <a:latin typeface="Helvetica"/>
                <a:cs typeface="Helvetica"/>
              </a:rPr>
              <a:t>			</a:t>
            </a:r>
            <a:r>
              <a:rPr lang="en-US" sz="3200" dirty="0" smtClean="0">
                <a:latin typeface="Helvetica"/>
                <a:cs typeface="Helvetica"/>
              </a:rPr>
              <a:t>Antonio Machado</a:t>
            </a:r>
            <a:endParaRPr lang="en-US" sz="3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70120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Observación sistemática a </a:t>
            </a:r>
            <a:r>
              <a:rPr lang="es-ES_tradnl" dirty="0"/>
              <a:t>todo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9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latin typeface="Helvetica"/>
                <a:cs typeface="Helvetica"/>
              </a:rPr>
              <a:t>¿</a:t>
            </a:r>
            <a:r>
              <a:rPr lang="es-ES_tradnl" sz="2800" dirty="0" smtClean="0">
                <a:latin typeface="Helvetica"/>
                <a:cs typeface="Helvetica"/>
              </a:rPr>
              <a:t>Esta esta variedad realmente resistente al mildiu?</a:t>
            </a:r>
          </a:p>
          <a:p>
            <a:r>
              <a:rPr lang="es-ES" sz="2800" dirty="0">
                <a:latin typeface="Helvetica"/>
                <a:cs typeface="Helvetica"/>
              </a:rPr>
              <a:t>¿</a:t>
            </a:r>
            <a:r>
              <a:rPr lang="es-ES_tradnl" sz="2800" dirty="0" smtClean="0">
                <a:latin typeface="Helvetica"/>
                <a:cs typeface="Helvetica"/>
              </a:rPr>
              <a:t>Funcionan </a:t>
            </a:r>
            <a:r>
              <a:rPr lang="es-ES_tradnl" sz="2800" dirty="0">
                <a:latin typeface="Helvetica"/>
                <a:cs typeface="Helvetica"/>
              </a:rPr>
              <a:t>realmente los bioles?  </a:t>
            </a:r>
            <a:endParaRPr lang="es-ES_tradnl" sz="2800" dirty="0" smtClean="0">
              <a:latin typeface="Helvetica"/>
              <a:cs typeface="Helvetica"/>
            </a:endParaRPr>
          </a:p>
          <a:p>
            <a:r>
              <a:rPr lang="es-ES" sz="2800" dirty="0">
                <a:latin typeface="Helvetica"/>
                <a:cs typeface="Helvetica"/>
              </a:rPr>
              <a:t>¿</a:t>
            </a:r>
            <a:r>
              <a:rPr lang="es-ES_tradnl" sz="2800" dirty="0" smtClean="0">
                <a:latin typeface="Helvetica"/>
                <a:cs typeface="Helvetica"/>
              </a:rPr>
              <a:t>Es </a:t>
            </a:r>
            <a:r>
              <a:rPr lang="es-ES_tradnl" sz="2800" dirty="0">
                <a:latin typeface="Helvetica"/>
                <a:cs typeface="Helvetica"/>
              </a:rPr>
              <a:t>la radio la mejor manera de promover información sobre cómo controlar una plaga</a:t>
            </a:r>
            <a:r>
              <a:rPr lang="es-ES_tradnl" sz="2800" dirty="0" smtClean="0">
                <a:latin typeface="Helvetica"/>
                <a:cs typeface="Helvetica"/>
              </a:rPr>
              <a:t>?</a:t>
            </a:r>
          </a:p>
          <a:p>
            <a:r>
              <a:rPr lang="es-ES" sz="2800" dirty="0" smtClean="0">
                <a:latin typeface="Helvetica"/>
                <a:cs typeface="Helvetica"/>
              </a:rPr>
              <a:t>¿</a:t>
            </a:r>
            <a:r>
              <a:rPr lang="es-ES_tradnl" sz="2800" dirty="0" smtClean="0">
                <a:latin typeface="Helvetica"/>
                <a:cs typeface="Helvetica"/>
              </a:rPr>
              <a:t>Para </a:t>
            </a:r>
            <a:r>
              <a:rPr lang="es-ES_tradnl" sz="2800" dirty="0">
                <a:latin typeface="Helvetica"/>
                <a:cs typeface="Helvetica"/>
              </a:rPr>
              <a:t>mejorar la nutrición de los </a:t>
            </a:r>
            <a:r>
              <a:rPr lang="es-ES_tradnl" sz="2800" dirty="0" smtClean="0">
                <a:latin typeface="Helvetica"/>
                <a:cs typeface="Helvetica"/>
              </a:rPr>
              <a:t>niños, basta dar </a:t>
            </a:r>
            <a:r>
              <a:rPr lang="es-ES_tradnl" sz="2800" dirty="0">
                <a:latin typeface="Helvetica"/>
                <a:cs typeface="Helvetica"/>
              </a:rPr>
              <a:t>talleres a las madres enfatizando conceptos de </a:t>
            </a:r>
            <a:r>
              <a:rPr lang="es-ES_tradnl" sz="2800" dirty="0" smtClean="0">
                <a:latin typeface="Helvetica"/>
                <a:cs typeface="Helvetica"/>
              </a:rPr>
              <a:t>nutrición? </a:t>
            </a:r>
          </a:p>
        </p:txBody>
      </p:sp>
    </p:spTree>
    <p:extLst>
      <p:ext uri="{BB962C8B-B14F-4D97-AF65-F5344CB8AC3E}">
        <p14:creationId xmlns:p14="http://schemas.microsoft.com/office/powerpoint/2010/main" val="23198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4773" y="1927737"/>
            <a:ext cx="67322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latin typeface="Helvetica"/>
                <a:cs typeface="Helvetica"/>
              </a:rPr>
              <a:t>Observamos, documentamos </a:t>
            </a:r>
            <a:r>
              <a:rPr lang="es-ES_tradnl" sz="3200" b="1" dirty="0">
                <a:latin typeface="Helvetica"/>
                <a:cs typeface="Helvetica"/>
              </a:rPr>
              <a:t>y comparamos con lo que </a:t>
            </a:r>
            <a:r>
              <a:rPr lang="es-ES_tradnl" sz="3200" b="1" dirty="0" smtClean="0">
                <a:latin typeface="Helvetica"/>
                <a:cs typeface="Helvetica"/>
              </a:rPr>
              <a:t>esperábamos, </a:t>
            </a:r>
            <a:r>
              <a:rPr lang="es-ES_tradnl" sz="3200" b="1" dirty="0">
                <a:latin typeface="Helvetica"/>
                <a:cs typeface="Helvetica"/>
              </a:rPr>
              <a:t>y eso nos permite aprender y hacer las cosas mejor. </a:t>
            </a:r>
            <a:endParaRPr lang="en-US" sz="32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67986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2843" y="1350430"/>
            <a:ext cx="665574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s-ES" sz="2800" dirty="0" smtClean="0">
                <a:latin typeface="Helvetica"/>
                <a:cs typeface="Helvetica"/>
              </a:rPr>
              <a:t>¿</a:t>
            </a:r>
            <a:r>
              <a:rPr lang="es-ES_tradnl" sz="2800" dirty="0">
                <a:latin typeface="Helvetica"/>
                <a:cs typeface="Helvetica"/>
              </a:rPr>
              <a:t>Cómo pasar de actividad a impacto?</a:t>
            </a:r>
          </a:p>
          <a:p>
            <a:pPr marL="171450" indent="-171450">
              <a:buFont typeface="Arial"/>
              <a:buChar char="•"/>
            </a:pPr>
            <a:r>
              <a:rPr lang="es-ES" sz="2800" dirty="0">
                <a:latin typeface="Helvetica"/>
                <a:cs typeface="Helvetica"/>
              </a:rPr>
              <a:t>¿</a:t>
            </a:r>
            <a:r>
              <a:rPr lang="es-ES_tradnl" sz="2800" dirty="0">
                <a:latin typeface="Helvetica"/>
                <a:cs typeface="Helvetica"/>
              </a:rPr>
              <a:t>Cómo mejorar nuestra eficiencia y efectividad organizacional?</a:t>
            </a:r>
          </a:p>
          <a:p>
            <a:pPr marL="171450" indent="-171450">
              <a:buFont typeface="Arial"/>
              <a:buChar char="•"/>
            </a:pPr>
            <a:r>
              <a:rPr lang="es-ES" sz="2800" dirty="0">
                <a:latin typeface="Helvetica"/>
                <a:cs typeface="Helvetica"/>
              </a:rPr>
              <a:t>¿</a:t>
            </a:r>
            <a:r>
              <a:rPr lang="es-ES_tradnl" sz="2800" dirty="0">
                <a:latin typeface="Helvetica"/>
                <a:cs typeface="Helvetica"/>
              </a:rPr>
              <a:t>Qué acciones tiene sentido tomar, y con qué actores relacionarnos, en el presente contexto?</a:t>
            </a:r>
          </a:p>
          <a:p>
            <a:pPr marL="171450" indent="-171450">
              <a:buFont typeface="Arial"/>
              <a:buChar char="•"/>
            </a:pPr>
            <a:r>
              <a:rPr lang="es-ES" sz="2800" dirty="0">
                <a:latin typeface="Helvetica"/>
                <a:cs typeface="Helvetica"/>
              </a:rPr>
              <a:t>¿</a:t>
            </a:r>
            <a:r>
              <a:rPr lang="es-ES_tradnl" sz="2800" dirty="0">
                <a:latin typeface="Helvetica"/>
                <a:cs typeface="Helvetica"/>
              </a:rPr>
              <a:t>Cómo insertarnos e influenciar un entorno sociopolítico, económico y cultural más grande?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9742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>
                <a:solidFill>
                  <a:srgbClr val="000000"/>
                </a:solidFill>
              </a:rPr>
              <a:t>La observación y nuestros valores</a:t>
            </a:r>
            <a:endParaRPr lang="es-ES_tradnl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</a:t>
            </a:r>
            <a:r>
              <a:rPr lang="es-ES_tradnl" dirty="0" smtClean="0"/>
              <a:t>Qué </a:t>
            </a:r>
            <a:r>
              <a:rPr lang="es-ES_tradnl" dirty="0"/>
              <a:t>creencias y </a:t>
            </a:r>
            <a:r>
              <a:rPr lang="es-ES_tradnl" dirty="0" smtClean="0"/>
              <a:t>conocimientos facilitan </a:t>
            </a:r>
            <a:r>
              <a:rPr lang="es-ES_tradnl" dirty="0"/>
              <a:t>o no nuestras </a:t>
            </a:r>
            <a:r>
              <a:rPr lang="es-ES_tradnl" dirty="0" smtClean="0"/>
              <a:t>acciones en coyunturas específicas?</a:t>
            </a:r>
          </a:p>
          <a:p>
            <a:r>
              <a:rPr lang="es-ES" dirty="0"/>
              <a:t>¿</a:t>
            </a:r>
            <a:r>
              <a:rPr lang="es-ES_tradnl" dirty="0" smtClean="0"/>
              <a:t>Qué valores</a:t>
            </a:r>
            <a:r>
              <a:rPr lang="es-ES_tradnl" dirty="0"/>
              <a:t> </a:t>
            </a:r>
            <a:r>
              <a:rPr lang="es-ES_tradnl" dirty="0" smtClean="0"/>
              <a:t>transmitimos </a:t>
            </a:r>
            <a:r>
              <a:rPr lang="es-ES_tradnl" dirty="0"/>
              <a:t>a otros </a:t>
            </a:r>
            <a:r>
              <a:rPr lang="es-ES_tradnl" dirty="0" smtClean="0"/>
              <a:t>actores en nuestro trabajo?</a:t>
            </a:r>
            <a:endParaRPr lang="es-ES_tradnl" dirty="0"/>
          </a:p>
          <a:p>
            <a:r>
              <a:rPr lang="es-ES" dirty="0"/>
              <a:t>¿</a:t>
            </a:r>
            <a:r>
              <a:rPr lang="es-ES_tradnl" dirty="0" smtClean="0"/>
              <a:t>Debemos rendir cuentas a los campesinos?</a:t>
            </a:r>
          </a:p>
          <a:p>
            <a:r>
              <a:rPr lang="es-ES" dirty="0"/>
              <a:t>¿</a:t>
            </a:r>
            <a:r>
              <a:rPr lang="es-ES_tradnl" dirty="0" smtClean="0"/>
              <a:t>Debemos </a:t>
            </a:r>
            <a:r>
              <a:rPr lang="es-ES_tradnl" dirty="0"/>
              <a:t>institucionalizar nuestro trabajo?</a:t>
            </a:r>
          </a:p>
          <a:p>
            <a:r>
              <a:rPr lang="es-ES" dirty="0"/>
              <a:t>¿</a:t>
            </a:r>
            <a:r>
              <a:rPr lang="es-ES_tradnl" dirty="0" smtClean="0"/>
              <a:t>Competimos, coordinamos o cooperamos? (mercado, estado, ONG)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21051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850" y="2356111"/>
            <a:ext cx="6839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latin typeface="Helvetica"/>
                <a:cs typeface="Helvetica"/>
              </a:rPr>
              <a:t>Hacer las cosas apropiadamente, y hacer las cosa apropiadas.</a:t>
            </a:r>
            <a:endParaRPr lang="es-ES_tradnl" sz="32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21080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1750" y="2157229"/>
            <a:ext cx="6867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latin typeface="Helvetica"/>
                <a:cs typeface="Helvetica"/>
              </a:rPr>
              <a:t>Ser parte del debate supone aprender de la evidencia de otros, y contribuir con nuestra evidencia.</a:t>
            </a:r>
            <a:endParaRPr lang="es-ES_tradnl" sz="32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08686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5357" y="1927719"/>
            <a:ext cx="57071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_tradnl" sz="3200" b="1" dirty="0">
                <a:latin typeface="Helvetica"/>
                <a:cs typeface="Helvetica"/>
              </a:rPr>
              <a:t>Necesitamos evidencia basada en observación para evitar que nuestro proyecto </a:t>
            </a:r>
            <a:r>
              <a:rPr lang="es-ES_tradnl" sz="3200" b="1" dirty="0" smtClean="0">
                <a:latin typeface="Helvetica"/>
                <a:cs typeface="Helvetica"/>
              </a:rPr>
              <a:t>sea, al final de todo, una </a:t>
            </a:r>
            <a:r>
              <a:rPr lang="es-ES_tradnl" sz="3200" b="1" dirty="0">
                <a:latin typeface="Helvetica"/>
                <a:cs typeface="Helvetica"/>
              </a:rPr>
              <a:t>linda estrella fugaz.    </a:t>
            </a:r>
          </a:p>
        </p:txBody>
      </p:sp>
    </p:spTree>
    <p:extLst>
      <p:ext uri="{BB962C8B-B14F-4D97-AF65-F5344CB8AC3E}">
        <p14:creationId xmlns:p14="http://schemas.microsoft.com/office/powerpoint/2010/main" val="499116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inste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9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30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8143" y="2371422"/>
            <a:ext cx="68240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Helvetica"/>
                <a:cs typeface="Helvetica"/>
              </a:rPr>
              <a:t>La generación de conocimiento en sí </a:t>
            </a:r>
            <a:r>
              <a:rPr lang="es-ES" sz="3200" b="1" dirty="0" smtClean="0">
                <a:latin typeface="Helvetica"/>
                <a:cs typeface="Helvetica"/>
              </a:rPr>
              <a:t>misma </a:t>
            </a:r>
            <a:r>
              <a:rPr lang="es-ES" sz="3200" b="1" dirty="0">
                <a:latin typeface="Helvetica"/>
                <a:cs typeface="Helvetica"/>
              </a:rPr>
              <a:t>no es suficiente para la construcción de la capacidad de adaptación</a:t>
            </a:r>
            <a:r>
              <a:rPr lang="es-ES" sz="3200" b="1" dirty="0" smtClean="0">
                <a:latin typeface="Helvetica"/>
                <a:cs typeface="Helvetica"/>
              </a:rPr>
              <a:t>.</a:t>
            </a:r>
            <a:endParaRPr lang="es-ES" sz="32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32590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7762" y="2065423"/>
            <a:ext cx="592131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Helvetica"/>
                <a:cs typeface="Helvetica"/>
              </a:rPr>
              <a:t>Yo no escribo para decir lo que pienso sino para saber lo que pienso. </a:t>
            </a:r>
            <a:endParaRPr lang="es-ES" sz="3200" b="1" dirty="0" smtClean="0">
              <a:latin typeface="Helvetica"/>
              <a:cs typeface="Helvetica"/>
            </a:endParaRPr>
          </a:p>
          <a:p>
            <a:pPr lvl="1"/>
            <a:r>
              <a:rPr lang="es-ES" sz="3200" dirty="0">
                <a:latin typeface="Helvetica"/>
                <a:cs typeface="Helvetica"/>
              </a:rPr>
              <a:t>	</a:t>
            </a:r>
            <a:r>
              <a:rPr lang="es-ES" sz="3200" dirty="0" smtClean="0">
                <a:latin typeface="Helvetica"/>
                <a:cs typeface="Helvetica"/>
              </a:rPr>
              <a:t>				Emmanuel </a:t>
            </a:r>
            <a:r>
              <a:rPr lang="es-ES" sz="3200" dirty="0" err="1" smtClean="0">
                <a:latin typeface="Helvetica"/>
                <a:cs typeface="Helvetica"/>
              </a:rPr>
              <a:t>Berl</a:t>
            </a:r>
            <a:endParaRPr lang="en-US" sz="3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65917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3926" y="1514650"/>
            <a:ext cx="6992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Helvetica"/>
                <a:cs typeface="Helvetica"/>
              </a:rPr>
              <a:t>¿</a:t>
            </a:r>
            <a:r>
              <a:rPr lang="es-ES_tradnl" sz="2800" dirty="0" smtClean="0">
                <a:latin typeface="Helvetica"/>
                <a:cs typeface="Helvetica"/>
              </a:rPr>
              <a:t>Escribir para quién?</a:t>
            </a:r>
            <a:endParaRPr lang="es-ES_tradnl" sz="2800" dirty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8620" y="2585615"/>
            <a:ext cx="800220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2800" b="1" dirty="0" smtClean="0">
                <a:latin typeface="Helvetica"/>
                <a:cs typeface="Helvetica"/>
              </a:rPr>
              <a:t>El proyecto.</a:t>
            </a:r>
          </a:p>
          <a:p>
            <a:pPr marL="285750" indent="-285750">
              <a:buFont typeface="Arial"/>
              <a:buChar char="•"/>
            </a:pPr>
            <a:r>
              <a:rPr lang="es-ES_tradnl" sz="2800" b="1" dirty="0" smtClean="0">
                <a:latin typeface="Helvetica"/>
                <a:cs typeface="Helvetica"/>
              </a:rPr>
              <a:t>Las comunidades con quienes trabajamos.</a:t>
            </a:r>
          </a:p>
          <a:p>
            <a:pPr marL="285750" indent="-285750">
              <a:buFont typeface="Arial"/>
              <a:buChar char="•"/>
            </a:pPr>
            <a:r>
              <a:rPr lang="es-ES_tradnl" sz="2800" b="1" dirty="0" smtClean="0">
                <a:latin typeface="Helvetica"/>
                <a:cs typeface="Helvetica"/>
              </a:rPr>
              <a:t>Colegas en “el debate”.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490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Helvetica"/>
                <a:cs typeface="Helvetica"/>
              </a:rPr>
              <a:t>Aportes de </a:t>
            </a:r>
            <a:r>
              <a:rPr lang="es-ES_tradnl" dirty="0" smtClean="0"/>
              <a:t>escribir para el proyecto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</a:t>
            </a:r>
            <a:r>
              <a:rPr lang="es-ES_tradnl" dirty="0"/>
              <a:t>C</a:t>
            </a:r>
            <a:r>
              <a:rPr lang="es-ES_tradnl" dirty="0" smtClean="0"/>
              <a:t>ómo </a:t>
            </a:r>
            <a:r>
              <a:rPr lang="es-ES_tradnl" dirty="0"/>
              <a:t>andamos, qué estamos haciendo bien, qué no?</a:t>
            </a:r>
          </a:p>
          <a:p>
            <a:r>
              <a:rPr lang="es-ES_tradnl" dirty="0" smtClean="0"/>
              <a:t>Implicaciones </a:t>
            </a:r>
            <a:r>
              <a:rPr lang="es-ES_tradnl" dirty="0"/>
              <a:t>para la </a:t>
            </a:r>
            <a:r>
              <a:rPr lang="es-ES_tradnl" dirty="0" smtClean="0"/>
              <a:t>práctica.</a:t>
            </a:r>
            <a:endParaRPr lang="es-ES_tradnl" dirty="0"/>
          </a:p>
          <a:p>
            <a:r>
              <a:rPr lang="es-ES_tradnl" dirty="0"/>
              <a:t>Adecuaciones, adaptaciones, mejoras.</a:t>
            </a:r>
          </a:p>
          <a:p>
            <a:r>
              <a:rPr lang="es-ES_tradnl" dirty="0" smtClean="0"/>
              <a:t>Sistematizar experiencias con métodos y enfoques.</a:t>
            </a:r>
            <a:endParaRPr lang="es-ES_tradnl" dirty="0"/>
          </a:p>
          <a:p>
            <a:r>
              <a:rPr lang="es-ES_tradnl" dirty="0" smtClean="0"/>
              <a:t>Conceptualizar nuestro trabajo</a:t>
            </a:r>
            <a:endParaRPr lang="es-ES_trad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52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latin typeface="Helvetica"/>
                <a:cs typeface="Helvetica"/>
              </a:rPr>
              <a:t>Aportes de </a:t>
            </a:r>
            <a:r>
              <a:rPr lang="es-ES_tradnl" dirty="0"/>
              <a:t>escribir para </a:t>
            </a:r>
            <a:r>
              <a:rPr lang="es-ES_tradnl" dirty="0" smtClean="0"/>
              <a:t>nuestros “clientes”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Ayudarles a una </a:t>
            </a:r>
            <a:r>
              <a:rPr lang="es-ES" dirty="0"/>
              <a:t>mejor comprensión de su contexto </a:t>
            </a:r>
            <a:r>
              <a:rPr lang="es-ES" dirty="0" smtClean="0"/>
              <a:t>social.</a:t>
            </a:r>
          </a:p>
          <a:p>
            <a:r>
              <a:rPr lang="es-ES" dirty="0" smtClean="0"/>
              <a:t>Ayudarles a </a:t>
            </a:r>
            <a:r>
              <a:rPr lang="es-ES" dirty="0"/>
              <a:t>que </a:t>
            </a:r>
            <a:r>
              <a:rPr lang="es-ES" dirty="0" smtClean="0"/>
              <a:t>tomen </a:t>
            </a:r>
            <a:r>
              <a:rPr lang="es-ES" dirty="0"/>
              <a:t>acciones para cambiar sus circunstancias. </a:t>
            </a:r>
            <a:endParaRPr lang="es-ES" dirty="0" smtClean="0"/>
          </a:p>
          <a:p>
            <a:r>
              <a:rPr lang="es-ES" dirty="0"/>
              <a:t>Ayudarles a que </a:t>
            </a:r>
            <a:r>
              <a:rPr lang="es-ES" dirty="0" smtClean="0"/>
              <a:t>que </a:t>
            </a:r>
            <a:r>
              <a:rPr lang="es-ES" dirty="0"/>
              <a:t>tomen medidas necesarias para la acción</a:t>
            </a:r>
            <a:r>
              <a:rPr lang="es-ES" dirty="0" smtClean="0"/>
              <a:t>.</a:t>
            </a:r>
            <a:endParaRPr lang="es-ES" b="1" dirty="0"/>
          </a:p>
          <a:p>
            <a:endParaRPr lang="es-E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12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5-17 at 12.24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47" y="3665632"/>
            <a:ext cx="3098800" cy="1104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4155" y="1728843"/>
            <a:ext cx="46972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Simplemente hazlo!</a:t>
            </a:r>
          </a:p>
          <a:p>
            <a:r>
              <a:rPr lang="en-US" sz="3600" b="1" dirty="0" smtClean="0"/>
              <a:t> (Just do it!)</a:t>
            </a:r>
            <a:endParaRPr lang="en-US" sz="3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1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7-08 at 6.09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95" y="3260549"/>
            <a:ext cx="2064149" cy="17716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8034" y="1606436"/>
            <a:ext cx="742077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>
                <a:latin typeface="Helvetica"/>
                <a:cs typeface="Helvetica"/>
              </a:rPr>
              <a:t>Crear y compartir conocimientos para ayudar a eliminar la pobreza.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73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12588" y="2524473"/>
            <a:ext cx="55574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latin typeface="Helvetica"/>
                <a:cs typeface="Helvetica"/>
              </a:rPr>
              <a:t>La interminable búsqueda de una mejor </a:t>
            </a:r>
            <a:r>
              <a:rPr lang="es-ES" sz="3200" b="1" dirty="0" smtClean="0">
                <a:latin typeface="Helvetica"/>
                <a:cs typeface="Helvetica"/>
              </a:rPr>
              <a:t>manera.</a:t>
            </a:r>
            <a:endParaRPr lang="en-US" sz="3200" b="1" dirty="0">
              <a:latin typeface="Helvetica"/>
              <a:cs typeface="Helvetica"/>
            </a:endParaRPr>
          </a:p>
        </p:txBody>
      </p:sp>
      <p:pic>
        <p:nvPicPr>
          <p:cNvPr id="5" name="Picture 4" descr="Screen shot 2013-05-17 at 12.30.4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911" y="4336591"/>
            <a:ext cx="13462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94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1723</Words>
  <Application>Microsoft Macintosh PowerPoint</Application>
  <PresentationFormat>On-screen Show (4:3)</PresentationFormat>
  <Paragraphs>102</Paragraphs>
  <Slides>22</Slides>
  <Notes>22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¿Para qué #,&amp;,!, † hacer investigación?</vt:lpstr>
      <vt:lpstr>Disculpe que le recuerde pero…</vt:lpstr>
      <vt:lpstr>PowerPoint Presentation</vt:lpstr>
      <vt:lpstr>PowerPoint Presentation</vt:lpstr>
      <vt:lpstr>PowerPoint Presentation</vt:lpstr>
      <vt:lpstr>PowerPoint Presentation</vt:lpstr>
      <vt:lpstr>Observación sistemática a todo</vt:lpstr>
      <vt:lpstr>PowerPoint Presentation</vt:lpstr>
      <vt:lpstr>PowerPoint Presentation</vt:lpstr>
      <vt:lpstr>La observación y nuestros valores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Aportes de escribir para el proyecto</vt:lpstr>
      <vt:lpstr>Aportes de escribir para nuestros “clientes”</vt:lpstr>
      <vt:lpstr>PowerPoint Presentation</vt:lpstr>
      <vt:lpstr>PowerPoint Presentation</vt:lpstr>
      <vt:lpstr>PowerPoint Presentation</vt:lpstr>
    </vt:vector>
  </TitlesOfParts>
  <Company>IRI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Carlos Perez</dc:creator>
  <cp:lastModifiedBy>Yasmin Jalil</cp:lastModifiedBy>
  <cp:revision>188</cp:revision>
  <dcterms:created xsi:type="dcterms:W3CDTF">2013-05-17T16:14:10Z</dcterms:created>
  <dcterms:modified xsi:type="dcterms:W3CDTF">2013-08-01T02:17:41Z</dcterms:modified>
</cp:coreProperties>
</file>