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29"/>
  </p:notesMasterIdLst>
  <p:sldIdLst>
    <p:sldId id="272" r:id="rId2"/>
    <p:sldId id="273" r:id="rId3"/>
    <p:sldId id="258" r:id="rId4"/>
    <p:sldId id="274" r:id="rId5"/>
    <p:sldId id="284" r:id="rId6"/>
    <p:sldId id="275" r:id="rId7"/>
    <p:sldId id="276" r:id="rId8"/>
    <p:sldId id="294" r:id="rId9"/>
    <p:sldId id="267" r:id="rId10"/>
    <p:sldId id="268" r:id="rId11"/>
    <p:sldId id="277" r:id="rId12"/>
    <p:sldId id="285" r:id="rId13"/>
    <p:sldId id="293" r:id="rId14"/>
    <p:sldId id="269" r:id="rId15"/>
    <p:sldId id="278" r:id="rId16"/>
    <p:sldId id="287" r:id="rId17"/>
    <p:sldId id="281" r:id="rId18"/>
    <p:sldId id="286" r:id="rId19"/>
    <p:sldId id="270" r:id="rId20"/>
    <p:sldId id="290" r:id="rId21"/>
    <p:sldId id="283" r:id="rId22"/>
    <p:sldId id="291" r:id="rId23"/>
    <p:sldId id="282" r:id="rId24"/>
    <p:sldId id="259" r:id="rId25"/>
    <p:sldId id="288" r:id="rId26"/>
    <p:sldId id="261" r:id="rId27"/>
    <p:sldId id="28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1385"/>
    <a:srgbClr val="2275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55" autoAdjust="0"/>
    <p:restoredTop sz="94660"/>
  </p:normalViewPr>
  <p:slideViewPr>
    <p:cSldViewPr snapToGrid="0" snapToObjects="1">
      <p:cViewPr>
        <p:scale>
          <a:sx n="75" d="100"/>
          <a:sy n="75" d="100"/>
        </p:scale>
        <p:origin x="-1408"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Ross'%20HD:Users:Ross:Desktop:McKnight%20II:Paper%20JDonovan:Tabla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O%20NAME:Destinos%20prod%20Tzimbuto.xls"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Ross'%20HD:Users:Ross:Desktop:McKnight%20II:Paper%20JDonovan:Tabla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0"/>
    </mc:Choice>
    <mc:Fallback>
      <c:style val="40"/>
    </mc:Fallback>
  </mc:AlternateContent>
  <c:chart>
    <c:autoTitleDeleted val="1"/>
    <c:plotArea>
      <c:layout/>
      <c:barChart>
        <c:barDir val="col"/>
        <c:grouping val="clustered"/>
        <c:varyColors val="0"/>
        <c:ser>
          <c:idx val="0"/>
          <c:order val="0"/>
          <c:tx>
            <c:strRef>
              <c:f>'Ross'' HD:Users:Ross:Documents:Datos de usuario de Microsoft:Datos adjuntos guardados:[7.  Tabla compra Utopia 2011.xls]Table'!$N$18</c:f>
              <c:strCache>
                <c:ptCount val="1"/>
                <c:pt idx="0">
                  <c:v>% venta</c:v>
                </c:pt>
              </c:strCache>
            </c:strRef>
          </c:tx>
          <c:spPr>
            <a:solidFill>
              <a:srgbClr val="F79646"/>
            </a:solidFill>
            <a:ln w="3175">
              <a:solidFill>
                <a:srgbClr val="808000"/>
              </a:solidFill>
              <a:prstDash val="solid"/>
            </a:ln>
          </c:spPr>
          <c:invertIfNegative val="0"/>
          <c:dPt>
            <c:idx val="0"/>
            <c:invertIfNegative val="0"/>
            <c:bubble3D val="0"/>
            <c:spPr>
              <a:solidFill>
                <a:schemeClr val="accent6">
                  <a:lumMod val="50000"/>
                </a:schemeClr>
              </a:solidFill>
              <a:ln w="3175">
                <a:solidFill>
                  <a:srgbClr val="808000"/>
                </a:solidFill>
                <a:prstDash val="solid"/>
              </a:ln>
            </c:spPr>
          </c:dPt>
          <c:dPt>
            <c:idx val="1"/>
            <c:invertIfNegative val="0"/>
            <c:bubble3D val="0"/>
            <c:spPr>
              <a:solidFill>
                <a:schemeClr val="accent6">
                  <a:lumMod val="75000"/>
                </a:schemeClr>
              </a:solidFill>
              <a:ln w="3175">
                <a:solidFill>
                  <a:srgbClr val="808000"/>
                </a:solidFill>
                <a:prstDash val="solid"/>
              </a:ln>
            </c:spPr>
          </c:dPt>
          <c:dPt>
            <c:idx val="2"/>
            <c:invertIfNegative val="0"/>
            <c:bubble3D val="0"/>
            <c:spPr>
              <a:solidFill>
                <a:schemeClr val="accent6">
                  <a:lumMod val="60000"/>
                  <a:lumOff val="40000"/>
                </a:schemeClr>
              </a:solidFill>
              <a:ln w="3175">
                <a:solidFill>
                  <a:srgbClr val="808000"/>
                </a:solidFill>
                <a:prstDash val="solid"/>
              </a:ln>
            </c:spPr>
          </c:dPt>
          <c:dPt>
            <c:idx val="3"/>
            <c:invertIfNegative val="0"/>
            <c:bubble3D val="0"/>
            <c:spPr>
              <a:solidFill>
                <a:schemeClr val="accent6">
                  <a:lumMod val="20000"/>
                  <a:lumOff val="80000"/>
                </a:schemeClr>
              </a:solidFill>
              <a:ln w="3175">
                <a:solidFill>
                  <a:srgbClr val="808000"/>
                </a:solidFill>
                <a:prstDash val="solid"/>
              </a:ln>
            </c:spPr>
          </c:dPt>
          <c:cat>
            <c:strRef>
              <c:f>'Ross'' HD:Users:Ross:Documents:Datos de usuario de Microsoft:Datos adjuntos guardados:[7.  Tabla compra Utopia 2011.xls]Table'!$M$19:$M$22</c:f>
              <c:strCache>
                <c:ptCount val="4"/>
                <c:pt idx="0">
                  <c:v>_x0008_Tzimbuto</c:v>
                </c:pt>
                <c:pt idx="1">
                  <c:v>
Wholesaler</c:v>
                </c:pt>
                <c:pt idx="2">
                  <c:v>	Producers</c:v>
                </c:pt>
                <c:pt idx="3">
                  <c:v>_x0005_EFO's</c:v>
                </c:pt>
              </c:strCache>
            </c:strRef>
          </c:cat>
          <c:val>
            <c:numRef>
              <c:f>'Ross'' HD:Users:Ross:Documents:Datos de usuario de Microsoft:Datos adjuntos guardados:[7.  Tabla compra Utopia 2011.xls]Table'!$N$19:$N$22</c:f>
              <c:numCache>
                <c:formatCode>General</c:formatCode>
                <c:ptCount val="4"/>
                <c:pt idx="0">
                  <c:v>29.5</c:v>
                </c:pt>
                <c:pt idx="1">
                  <c:v>27.2</c:v>
                </c:pt>
                <c:pt idx="2">
                  <c:v>24.9</c:v>
                </c:pt>
                <c:pt idx="3">
                  <c:v>18.4</c:v>
                </c:pt>
              </c:numCache>
            </c:numRef>
          </c:val>
        </c:ser>
        <c:dLbls>
          <c:showLegendKey val="0"/>
          <c:showVal val="0"/>
          <c:showCatName val="0"/>
          <c:showSerName val="0"/>
          <c:showPercent val="0"/>
          <c:showBubbleSize val="0"/>
        </c:dLbls>
        <c:gapWidth val="100"/>
        <c:axId val="447296120"/>
        <c:axId val="447302248"/>
      </c:barChart>
      <c:catAx>
        <c:axId val="447296120"/>
        <c:scaling>
          <c:orientation val="minMax"/>
        </c:scaling>
        <c:delete val="0"/>
        <c:axPos val="b"/>
        <c:title>
          <c:tx>
            <c:rich>
              <a:bodyPr/>
              <a:lstStyle/>
              <a:p>
                <a:pPr>
                  <a:defRPr sz="1800"/>
                </a:pPr>
                <a:r>
                  <a:rPr lang="en-US" sz="1800"/>
                  <a:t>Origen of produce 2011</a:t>
                </a:r>
              </a:p>
            </c:rich>
          </c:tx>
          <c:layout/>
          <c:overlay val="0"/>
          <c:spPr>
            <a:noFill/>
            <a:ln w="25400">
              <a:noFill/>
            </a:ln>
          </c:spPr>
        </c:title>
        <c:numFmt formatCode="General" sourceLinked="1"/>
        <c:majorTickMark val="out"/>
        <c:minorTickMark val="none"/>
        <c:tickLblPos val="nextTo"/>
        <c:spPr>
          <a:ln w="3175">
            <a:solidFill>
              <a:srgbClr val="808080"/>
            </a:solidFill>
            <a:prstDash val="solid"/>
          </a:ln>
        </c:spPr>
        <c:txPr>
          <a:bodyPr/>
          <a:lstStyle/>
          <a:p>
            <a:pPr>
              <a:defRPr sz="1800"/>
            </a:pPr>
            <a:endParaRPr lang="en-US"/>
          </a:p>
        </c:txPr>
        <c:crossAx val="447302248"/>
        <c:crosses val="autoZero"/>
        <c:auto val="1"/>
        <c:lblAlgn val="ctr"/>
        <c:lblOffset val="100"/>
        <c:noMultiLvlLbl val="0"/>
      </c:catAx>
      <c:valAx>
        <c:axId val="447302248"/>
        <c:scaling>
          <c:orientation val="minMax"/>
          <c:max val="30.0"/>
        </c:scaling>
        <c:delete val="0"/>
        <c:axPos val="l"/>
        <c:majorGridlines>
          <c:spPr>
            <a:ln w="3175">
              <a:solidFill>
                <a:srgbClr val="808080"/>
              </a:solidFill>
              <a:prstDash val="solid"/>
            </a:ln>
          </c:spPr>
        </c:majorGridlines>
        <c:title>
          <c:tx>
            <c:rich>
              <a:bodyPr/>
              <a:lstStyle/>
              <a:p>
                <a:pPr>
                  <a:defRPr sz="1600"/>
                </a:pPr>
                <a:r>
                  <a:rPr lang="en-US" sz="1600"/>
                  <a:t>Sell to Canastas (%)</a:t>
                </a:r>
              </a:p>
            </c:rich>
          </c:tx>
          <c:layout/>
          <c:overlay val="0"/>
          <c:spPr>
            <a:noFill/>
            <a:ln w="25400">
              <a:noFill/>
            </a:ln>
          </c:spPr>
        </c:title>
        <c:numFmt formatCode="General" sourceLinked="1"/>
        <c:majorTickMark val="out"/>
        <c:minorTickMark val="none"/>
        <c:tickLblPos val="nextTo"/>
        <c:spPr>
          <a:ln w="3175">
            <a:solidFill>
              <a:srgbClr val="808080"/>
            </a:solidFill>
            <a:prstDash val="solid"/>
          </a:ln>
        </c:spPr>
        <c:txPr>
          <a:bodyPr/>
          <a:lstStyle/>
          <a:p>
            <a:pPr>
              <a:defRPr sz="1800"/>
            </a:pPr>
            <a:endParaRPr lang="en-US"/>
          </a:p>
        </c:txPr>
        <c:crossAx val="447296120"/>
        <c:crosses val="autoZero"/>
        <c:crossBetween val="between"/>
      </c:valAx>
      <c:spPr>
        <a:solidFill>
          <a:schemeClr val="bg1"/>
        </a:solidFill>
        <a:ln w="15875" cmpd="sng">
          <a:solidFill>
            <a:schemeClr val="tx1"/>
          </a:solidFill>
        </a:ln>
      </c:spPr>
    </c:plotArea>
    <c:plotVisOnly val="1"/>
    <c:dispBlanksAs val="gap"/>
    <c:showDLblsOverMax val="0"/>
  </c:chart>
  <c:spPr>
    <a:solidFill>
      <a:srgbClr val="FFFFFF"/>
    </a:solidFill>
    <a:ln w="3175">
      <a:solidFill>
        <a:srgbClr val="808080"/>
      </a:solidFill>
      <a:prstDash val="soli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gradFill rotWithShape="0">
              <a:gsLst>
                <a:gs pos="0">
                  <a:srgbClr val="9BC1FF"/>
                </a:gs>
                <a:gs pos="100000">
                  <a:srgbClr val="3F80CD"/>
                </a:gs>
              </a:gsLst>
              <a:lin ang="5400000"/>
            </a:gradFill>
            <a:ln w="25400">
              <a:noFill/>
            </a:ln>
            <a:effectLst>
              <a:outerShdw dist="35921" dir="2700000" algn="br">
                <a:srgbClr val="000000"/>
              </a:outerShdw>
            </a:effectLst>
          </c:spPr>
          <c:invertIfNegative val="0"/>
          <c:dPt>
            <c:idx val="0"/>
            <c:invertIfNegative val="0"/>
            <c:bubble3D val="0"/>
            <c:spPr>
              <a:gradFill flip="none" rotWithShape="1">
                <a:gsLst>
                  <a:gs pos="0">
                    <a:srgbClr val="9BBB59">
                      <a:lumMod val="60000"/>
                      <a:lumOff val="40000"/>
                    </a:srgbClr>
                  </a:gs>
                  <a:gs pos="100000">
                    <a:srgbClr val="FFFFFF"/>
                  </a:gs>
                </a:gsLst>
                <a:lin ang="0" scaled="1"/>
                <a:tileRect/>
              </a:gradFill>
              <a:ln>
                <a:solidFill>
                  <a:schemeClr val="tx1"/>
                </a:solidFill>
              </a:ln>
            </c:spPr>
          </c:dPt>
          <c:dPt>
            <c:idx val="1"/>
            <c:invertIfNegative val="0"/>
            <c:bubble3D val="0"/>
            <c:spPr>
              <a:gradFill flip="none" rotWithShape="1">
                <a:gsLst>
                  <a:gs pos="0">
                    <a:srgbClr val="9BBB59">
                      <a:lumMod val="75000"/>
                    </a:srgbClr>
                  </a:gs>
                  <a:gs pos="100000">
                    <a:srgbClr val="FFFFFF"/>
                  </a:gs>
                </a:gsLst>
                <a:lin ang="0" scaled="1"/>
                <a:tileRect/>
              </a:gradFill>
              <a:ln>
                <a:solidFill>
                  <a:schemeClr val="tx1"/>
                </a:solidFill>
              </a:ln>
            </c:spPr>
          </c:dPt>
          <c:dPt>
            <c:idx val="2"/>
            <c:invertIfNegative val="0"/>
            <c:bubble3D val="0"/>
            <c:spPr>
              <a:gradFill flip="none" rotWithShape="1">
                <a:gsLst>
                  <a:gs pos="0">
                    <a:srgbClr val="9BBB59">
                      <a:lumMod val="50000"/>
                    </a:srgbClr>
                  </a:gs>
                  <a:gs pos="100000">
                    <a:srgbClr val="FFFFFF"/>
                  </a:gs>
                </a:gsLst>
                <a:lin ang="0" scaled="1"/>
                <a:tileRect/>
              </a:gradFill>
              <a:ln>
                <a:solidFill>
                  <a:schemeClr val="tx1"/>
                </a:solidFill>
              </a:ln>
            </c:spPr>
          </c:dPt>
          <c:cat>
            <c:strRef>
              <c:f>'Datos Tzimbuto'!$N$2:$P$2</c:f>
              <c:strCache>
                <c:ptCount val="3"/>
                <c:pt idx="0">
                  <c:v>VENDE</c:v>
                </c:pt>
                <c:pt idx="1">
                  <c:v>CANASTA</c:v>
                </c:pt>
                <c:pt idx="2">
                  <c:v>CONSUMO</c:v>
                </c:pt>
              </c:strCache>
            </c:strRef>
          </c:cat>
          <c:val>
            <c:numRef>
              <c:f>'Datos Tzimbuto'!$N$3:$P$3</c:f>
              <c:numCache>
                <c:formatCode>#,#00</c:formatCode>
                <c:ptCount val="3"/>
                <c:pt idx="0">
                  <c:v>39.34137931034483</c:v>
                </c:pt>
                <c:pt idx="1">
                  <c:v>25.34827586206897</c:v>
                </c:pt>
                <c:pt idx="2">
                  <c:v>34.62068965517238</c:v>
                </c:pt>
              </c:numCache>
            </c:numRef>
          </c:val>
        </c:ser>
        <c:dLbls>
          <c:showLegendKey val="0"/>
          <c:showVal val="0"/>
          <c:showCatName val="0"/>
          <c:showSerName val="0"/>
          <c:showPercent val="0"/>
          <c:showBubbleSize val="0"/>
        </c:dLbls>
        <c:gapWidth val="150"/>
        <c:axId val="416178648"/>
        <c:axId val="416044840"/>
      </c:barChart>
      <c:catAx>
        <c:axId val="416178648"/>
        <c:scaling>
          <c:orientation val="minMax"/>
        </c:scaling>
        <c:delete val="0"/>
        <c:axPos val="b"/>
        <c:title>
          <c:tx>
            <c:rich>
              <a:bodyPr/>
              <a:lstStyle/>
              <a:p>
                <a:pPr>
                  <a:defRPr/>
                </a:pPr>
                <a:r>
                  <a:rPr lang="en-US"/>
                  <a:t>Destinos de la produccion </a:t>
                </a:r>
              </a:p>
            </c:rich>
          </c:tx>
          <c:layout/>
          <c:overlay val="0"/>
          <c:spPr>
            <a:noFill/>
            <a:ln w="25400">
              <a:noFill/>
            </a:ln>
          </c:spPr>
        </c:title>
        <c:numFmt formatCode="General" sourceLinked="1"/>
        <c:majorTickMark val="out"/>
        <c:minorTickMark val="none"/>
        <c:tickLblPos val="nextTo"/>
        <c:spPr>
          <a:ln>
            <a:solidFill>
              <a:schemeClr val="tx1"/>
            </a:solidFill>
          </a:ln>
        </c:spPr>
        <c:crossAx val="416044840"/>
        <c:crossesAt val="0.0"/>
        <c:auto val="1"/>
        <c:lblAlgn val="ctr"/>
        <c:lblOffset val="100"/>
        <c:noMultiLvlLbl val="0"/>
      </c:catAx>
      <c:valAx>
        <c:axId val="416044840"/>
        <c:scaling>
          <c:orientation val="minMax"/>
          <c:max val="50.0"/>
          <c:min val="0.0"/>
        </c:scaling>
        <c:delete val="0"/>
        <c:axPos val="l"/>
        <c:majorGridlines>
          <c:spPr>
            <a:ln w="3175">
              <a:solidFill>
                <a:srgbClr val="808080"/>
              </a:solidFill>
              <a:prstDash val="solid"/>
            </a:ln>
          </c:spPr>
        </c:majorGridlines>
        <c:title>
          <c:tx>
            <c:rich>
              <a:bodyPr/>
              <a:lstStyle/>
              <a:p>
                <a:pPr>
                  <a:defRPr/>
                </a:pPr>
                <a:r>
                  <a:rPr lang="en-US"/>
                  <a:t>FRACCION DE  (%)</a:t>
                </a:r>
              </a:p>
            </c:rich>
          </c:tx>
          <c:layout/>
          <c:overlay val="0"/>
          <c:spPr>
            <a:noFill/>
            <a:ln w="25400">
              <a:noFill/>
            </a:ln>
          </c:spPr>
        </c:title>
        <c:numFmt formatCode="#,#00" sourceLinked="1"/>
        <c:majorTickMark val="out"/>
        <c:minorTickMark val="none"/>
        <c:tickLblPos val="nextTo"/>
        <c:spPr>
          <a:ln>
            <a:solidFill>
              <a:schemeClr val="tx1"/>
            </a:solidFill>
          </a:ln>
        </c:spPr>
        <c:crossAx val="416178648"/>
        <c:crosses val="autoZero"/>
        <c:crossBetween val="between"/>
        <c:majorUnit val="10.0"/>
        <c:minorUnit val="2.0"/>
      </c:valAx>
      <c:spPr>
        <a:solidFill>
          <a:srgbClr val="FFFFFF"/>
        </a:solidFill>
        <a:ln w="25400">
          <a:noFill/>
        </a:ln>
      </c:spPr>
    </c:plotArea>
    <c:plotVisOnly val="1"/>
    <c:dispBlanksAs val="gap"/>
    <c:showDLblsOverMax val="0"/>
  </c:chart>
  <c:spPr>
    <a:solidFill>
      <a:srgbClr val="FFFFFF"/>
    </a:solidFill>
    <a:ln w="3175">
      <a:solidFill>
        <a:srgbClr val="808080"/>
      </a:solidFill>
      <a:prstDash val="solid"/>
    </a:ln>
  </c:spPr>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clustered"/>
        <c:varyColors val="0"/>
        <c:ser>
          <c:idx val="0"/>
          <c:order val="0"/>
          <c:invertIfNegative val="0"/>
          <c:cat>
            <c:strRef>
              <c:f>'Tabla 6'!$N$1:$S$1</c:f>
              <c:strCache>
                <c:ptCount val="6"/>
                <c:pt idx="0">
                  <c:v>VPROV</c:v>
                </c:pt>
                <c:pt idx="1">
                  <c:v>VPMAY</c:v>
                </c:pt>
                <c:pt idx="2">
                  <c:v>VMAY</c:v>
                </c:pt>
                <c:pt idx="3">
                  <c:v>VCAN</c:v>
                </c:pt>
                <c:pt idx="4">
                  <c:v>VERPE</c:v>
                </c:pt>
                <c:pt idx="5">
                  <c:v>VMIN</c:v>
                </c:pt>
              </c:strCache>
            </c:strRef>
          </c:cat>
          <c:val>
            <c:numRef>
              <c:f>'Tabla 6'!$N$2:$S$2</c:f>
              <c:numCache>
                <c:formatCode>#,##0.00</c:formatCode>
                <c:ptCount val="6"/>
                <c:pt idx="0">
                  <c:v>1427.51</c:v>
                </c:pt>
                <c:pt idx="1">
                  <c:v>2250.72</c:v>
                </c:pt>
                <c:pt idx="2">
                  <c:v>2577.99</c:v>
                </c:pt>
                <c:pt idx="3">
                  <c:v>2804.25</c:v>
                </c:pt>
                <c:pt idx="4">
                  <c:v>3401.480000000001</c:v>
                </c:pt>
                <c:pt idx="5">
                  <c:v>4106.800000000001</c:v>
                </c:pt>
              </c:numCache>
            </c:numRef>
          </c:val>
        </c:ser>
        <c:dLbls>
          <c:showLegendKey val="0"/>
          <c:showVal val="0"/>
          <c:showCatName val="0"/>
          <c:showSerName val="0"/>
          <c:showPercent val="0"/>
          <c:showBubbleSize val="0"/>
        </c:dLbls>
        <c:gapWidth val="125"/>
        <c:axId val="589539848"/>
        <c:axId val="589545336"/>
      </c:barChart>
      <c:catAx>
        <c:axId val="589539848"/>
        <c:scaling>
          <c:orientation val="minMax"/>
        </c:scaling>
        <c:delete val="0"/>
        <c:axPos val="b"/>
        <c:title>
          <c:tx>
            <c:rich>
              <a:bodyPr/>
              <a:lstStyle/>
              <a:p>
                <a:pPr>
                  <a:defRPr/>
                </a:pPr>
                <a:r>
                  <a:rPr lang="en-US"/>
                  <a:t>Market places</a:t>
                </a:r>
              </a:p>
            </c:rich>
          </c:tx>
          <c:layout/>
          <c:overlay val="0"/>
        </c:title>
        <c:numFmt formatCode="General" sourceLinked="1"/>
        <c:majorTickMark val="out"/>
        <c:minorTickMark val="none"/>
        <c:tickLblPos val="nextTo"/>
        <c:crossAx val="589545336"/>
        <c:crosses val="autoZero"/>
        <c:auto val="1"/>
        <c:lblAlgn val="ctr"/>
        <c:lblOffset val="100"/>
        <c:noMultiLvlLbl val="0"/>
      </c:catAx>
      <c:valAx>
        <c:axId val="589545336"/>
        <c:scaling>
          <c:orientation val="minMax"/>
        </c:scaling>
        <c:delete val="0"/>
        <c:axPos val="l"/>
        <c:majorGridlines/>
        <c:title>
          <c:tx>
            <c:rich>
              <a:bodyPr/>
              <a:lstStyle/>
              <a:p>
                <a:pPr>
                  <a:defRPr/>
                </a:pPr>
                <a:r>
                  <a:rPr lang="en-US"/>
                  <a:t>Sell ($ USD)</a:t>
                </a:r>
              </a:p>
            </c:rich>
          </c:tx>
          <c:layout/>
          <c:overlay val="0"/>
        </c:title>
        <c:numFmt formatCode="###0" sourceLinked="0"/>
        <c:majorTickMark val="out"/>
        <c:minorTickMark val="none"/>
        <c:tickLblPos val="nextTo"/>
        <c:crossAx val="5895398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0.2459</cdr:x>
      <cdr:y>0.12615</cdr:y>
    </cdr:from>
    <cdr:to>
      <cdr:x>0.38525</cdr:x>
      <cdr:y>0.19385</cdr:y>
    </cdr:to>
    <cdr:sp macro="" textlink="">
      <cdr:nvSpPr>
        <cdr:cNvPr id="2" name="TextBox 1"/>
        <cdr:cNvSpPr txBox="1"/>
      </cdr:nvSpPr>
      <cdr:spPr>
        <a:xfrm xmlns:a="http://schemas.openxmlformats.org/drawingml/2006/main">
          <a:off x="1524000" y="520700"/>
          <a:ext cx="863600" cy="279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a:t>     (0.3 -4)</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F83E2D-3A03-4348-8FB2-77E0C57DFA24}" type="datetimeFigureOut">
              <a:rPr lang="en-US" smtClean="0"/>
              <a:pPr/>
              <a:t>13/08/12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D49542-BFCB-034D-9FE8-C0AF1770CE21}" type="slidenum">
              <a:rPr lang="en-US" smtClean="0"/>
              <a:pPr/>
              <a:t>‹#›</a:t>
            </a:fld>
            <a:endParaRPr lang="en-US"/>
          </a:p>
        </p:txBody>
      </p:sp>
    </p:spTree>
    <p:extLst>
      <p:ext uri="{BB962C8B-B14F-4D97-AF65-F5344CB8AC3E}">
        <p14:creationId xmlns:p14="http://schemas.microsoft.com/office/powerpoint/2010/main" val="1203614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A2F2971-B610-454D-BB6A-A135615C286B}" type="slidenum">
              <a:rPr lang="es-ES_tradnl"/>
              <a:pPr/>
              <a:t>1</a:t>
            </a:fld>
            <a:endParaRPr lang="es-ES_tradnl"/>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9B56651E-68D3-1D4E-A2ED-2DD62E9EA90A}" type="slidenum">
              <a:rPr lang="es-ES_tradnl"/>
              <a:pPr/>
              <a:t>2</a:t>
            </a:fld>
            <a:endParaRPr lang="es-ES_tradnl"/>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dirty="0" smtClean="0"/>
              <a:t>De </a:t>
            </a:r>
            <a:r>
              <a:rPr lang="en-US" dirty="0" err="1" smtClean="0"/>
              <a:t>qué</a:t>
            </a:r>
            <a:r>
              <a:rPr lang="en-US" dirty="0" smtClean="0"/>
              <a:t> se </a:t>
            </a:r>
            <a:r>
              <a:rPr lang="en-US" dirty="0" err="1" smtClean="0"/>
              <a:t>trata</a:t>
            </a:r>
            <a:r>
              <a:rPr lang="en-US" dirty="0" smtClean="0"/>
              <a:t> la </a:t>
            </a:r>
            <a:r>
              <a:rPr lang="en-US" dirty="0" err="1" smtClean="0"/>
              <a:t>historia</a:t>
            </a:r>
            <a:r>
              <a:rPr lang="en-US" dirty="0" smtClean="0"/>
              <a:t> de </a:t>
            </a:r>
            <a:r>
              <a:rPr lang="en-US" dirty="0" err="1" smtClean="0"/>
              <a:t>hacer</a:t>
            </a:r>
            <a:r>
              <a:rPr lang="en-US" dirty="0" smtClean="0"/>
              <a:t> </a:t>
            </a:r>
            <a:r>
              <a:rPr lang="en-US" dirty="0" err="1" smtClean="0"/>
              <a:t>investigación-acción</a:t>
            </a:r>
            <a:r>
              <a:rPr lang="en-US" dirty="0" smtClean="0"/>
              <a:t> </a:t>
            </a:r>
            <a:r>
              <a:rPr lang="en-US" dirty="0" err="1" smtClean="0"/>
              <a:t>esta</a:t>
            </a:r>
            <a:r>
              <a:rPr lang="en-US" dirty="0" smtClean="0"/>
              <a:t> area </a:t>
            </a:r>
            <a:r>
              <a:rPr lang="en-US" dirty="0" err="1" smtClean="0"/>
              <a:t>y</a:t>
            </a:r>
            <a:r>
              <a:rPr lang="en-US" dirty="0" smtClean="0"/>
              <a:t> </a:t>
            </a:r>
            <a:r>
              <a:rPr lang="en-US" dirty="0" err="1" smtClean="0"/>
              <a:t>porque</a:t>
            </a:r>
            <a:r>
              <a:rPr lang="en-US" dirty="0" smtClean="0"/>
              <a:t> </a:t>
            </a:r>
            <a:r>
              <a:rPr lang="en-US" dirty="0" err="1" smtClean="0"/>
              <a:t>hacerlo</a:t>
            </a:r>
            <a:r>
              <a:rPr lang="en-US" dirty="0" smtClean="0"/>
              <a:t>. Es </a:t>
            </a:r>
            <a:r>
              <a:rPr lang="en-US" dirty="0" err="1" smtClean="0"/>
              <a:t>una</a:t>
            </a:r>
            <a:r>
              <a:rPr lang="en-US" dirty="0" smtClean="0"/>
              <a:t> de </a:t>
            </a:r>
            <a:r>
              <a:rPr lang="en-US" dirty="0" err="1" smtClean="0"/>
              <a:t>las</a:t>
            </a:r>
            <a:r>
              <a:rPr lang="en-US" dirty="0" smtClean="0"/>
              <a:t> </a:t>
            </a:r>
            <a:r>
              <a:rPr lang="en-US" dirty="0" err="1" smtClean="0"/>
              <a:t>formas</a:t>
            </a:r>
            <a:r>
              <a:rPr lang="en-US" dirty="0" smtClean="0"/>
              <a:t> de </a:t>
            </a:r>
            <a:r>
              <a:rPr lang="en-US" dirty="0" err="1" smtClean="0"/>
              <a:t>apoyar</a:t>
            </a:r>
            <a:r>
              <a:rPr lang="en-US" dirty="0" smtClean="0"/>
              <a:t> </a:t>
            </a:r>
            <a:r>
              <a:rPr lang="en-US" dirty="0" err="1" smtClean="0"/>
              <a:t>primero</a:t>
            </a:r>
            <a:r>
              <a:rPr lang="en-US" baseline="0" dirty="0" smtClean="0"/>
              <a:t> la</a:t>
            </a:r>
            <a:r>
              <a:rPr lang="en-US" dirty="0" smtClean="0"/>
              <a:t> </a:t>
            </a:r>
            <a:r>
              <a:rPr lang="en-US" dirty="0" err="1" smtClean="0"/>
              <a:t>agricultura</a:t>
            </a:r>
            <a:r>
              <a:rPr lang="en-US" dirty="0" smtClean="0"/>
              <a:t> </a:t>
            </a:r>
            <a:r>
              <a:rPr lang="en-US" dirty="0" err="1" smtClean="0"/>
              <a:t>y</a:t>
            </a:r>
            <a:r>
              <a:rPr lang="en-US" dirty="0" smtClean="0"/>
              <a:t> </a:t>
            </a:r>
            <a:r>
              <a:rPr lang="en-US" dirty="0" err="1" smtClean="0"/>
              <a:t>sobre</a:t>
            </a:r>
            <a:r>
              <a:rPr lang="en-US" dirty="0" smtClean="0"/>
              <a:t> </a:t>
            </a:r>
            <a:r>
              <a:rPr lang="en-US" dirty="0" err="1" smtClean="0"/>
              <a:t>todo</a:t>
            </a:r>
            <a:r>
              <a:rPr lang="en-US" dirty="0" smtClean="0"/>
              <a:t> agro-</a:t>
            </a:r>
            <a:r>
              <a:rPr lang="en-US" dirty="0" err="1" smtClean="0"/>
              <a:t>ecologica</a:t>
            </a:r>
            <a:r>
              <a:rPr lang="en-US" dirty="0" smtClean="0"/>
              <a:t> en </a:t>
            </a:r>
            <a:r>
              <a:rPr lang="en-US" dirty="0" err="1" smtClean="0"/>
              <a:t>terminos</a:t>
            </a:r>
            <a:r>
              <a:rPr lang="en-US" dirty="0" smtClean="0"/>
              <a:t> de </a:t>
            </a:r>
            <a:r>
              <a:rPr lang="en-US" dirty="0" err="1" smtClean="0"/>
              <a:t>sus</a:t>
            </a:r>
            <a:r>
              <a:rPr lang="en-US" dirty="0" smtClean="0"/>
              <a:t> </a:t>
            </a:r>
            <a:r>
              <a:rPr lang="en-US" dirty="0" err="1" smtClean="0"/>
              <a:t>fortalezas</a:t>
            </a:r>
            <a:r>
              <a:rPr lang="en-US" dirty="0" smtClean="0"/>
              <a:t> </a:t>
            </a:r>
            <a:r>
              <a:rPr lang="en-US" dirty="0" err="1" smtClean="0"/>
              <a:t>econo</a:t>
            </a:r>
            <a:r>
              <a:rPr lang="en-US" dirty="0" smtClean="0"/>
              <a:t> </a:t>
            </a:r>
            <a:r>
              <a:rPr lang="en-US" dirty="0" err="1" smtClean="0"/>
              <a:t>sociales</a:t>
            </a:r>
            <a:r>
              <a:rPr lang="en-US" dirty="0" smtClean="0"/>
              <a:t>, </a:t>
            </a:r>
            <a:r>
              <a:rPr lang="en-US" dirty="0" err="1" smtClean="0"/>
              <a:t>repensar</a:t>
            </a:r>
            <a:r>
              <a:rPr lang="en-US" dirty="0" smtClean="0"/>
              <a:t> el </a:t>
            </a:r>
            <a:r>
              <a:rPr lang="en-US" dirty="0" err="1" smtClean="0"/>
              <a:t>sistema</a:t>
            </a:r>
            <a:r>
              <a:rPr lang="en-US" dirty="0" smtClean="0"/>
              <a:t> de </a:t>
            </a:r>
            <a:r>
              <a:rPr lang="en-US" dirty="0" err="1" smtClean="0"/>
              <a:t>alimentos</a:t>
            </a:r>
            <a:r>
              <a:rPr lang="en-US" dirty="0" smtClean="0"/>
              <a:t> </a:t>
            </a:r>
            <a:r>
              <a:rPr lang="en-US" dirty="0" err="1" smtClean="0"/>
              <a:t>y</a:t>
            </a:r>
            <a:r>
              <a:rPr lang="en-US" dirty="0" smtClean="0"/>
              <a:t> </a:t>
            </a:r>
            <a:r>
              <a:rPr lang="en-US" dirty="0" err="1" smtClean="0"/>
              <a:t>relevar</a:t>
            </a:r>
            <a:r>
              <a:rPr lang="en-US" dirty="0" smtClean="0"/>
              <a:t> </a:t>
            </a:r>
            <a:r>
              <a:rPr lang="en-US" dirty="0" err="1" smtClean="0"/>
              <a:t>o</a:t>
            </a:r>
            <a:r>
              <a:rPr lang="en-US" dirty="0" smtClean="0"/>
              <a:t> </a:t>
            </a:r>
            <a:r>
              <a:rPr lang="en-US" dirty="0" err="1" smtClean="0"/>
              <a:t>impulsar</a:t>
            </a:r>
            <a:r>
              <a:rPr lang="en-US" dirty="0" smtClean="0"/>
              <a:t> </a:t>
            </a:r>
            <a:r>
              <a:rPr lang="en-US" dirty="0" err="1" smtClean="0"/>
              <a:t>iniciativas</a:t>
            </a:r>
            <a:r>
              <a:rPr lang="en-US" dirty="0" smtClean="0"/>
              <a:t> de </a:t>
            </a:r>
            <a:r>
              <a:rPr lang="en-US" dirty="0" err="1" smtClean="0"/>
              <a:t>innovacion</a:t>
            </a:r>
            <a:r>
              <a:rPr lang="en-US" dirty="0" smtClean="0"/>
              <a:t> </a:t>
            </a:r>
            <a:r>
              <a:rPr lang="en-US" dirty="0" err="1" smtClean="0"/>
              <a:t>alrededor</a:t>
            </a:r>
            <a:r>
              <a:rPr lang="en-US" dirty="0" smtClean="0"/>
              <a:t> de </a:t>
            </a:r>
            <a:r>
              <a:rPr lang="en-US" dirty="0" err="1" smtClean="0"/>
              <a:t>eso</a:t>
            </a:r>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9363B926-4710-0A44-8B07-0803D1D06B0D}" type="slidenum">
              <a:rPr lang="es-ES_tradnl"/>
              <a:pPr/>
              <a:t>4</a:t>
            </a:fld>
            <a:endParaRPr lang="es-ES_tradnl"/>
          </a:p>
        </p:txBody>
      </p:sp>
      <p:sp>
        <p:nvSpPr>
          <p:cNvPr id="24579" name="Rectangle 1026"/>
          <p:cNvSpPr>
            <a:spLocks noGrp="1" noRot="1" noChangeAspect="1" noChangeArrowheads="1" noTextEdit="1"/>
          </p:cNvSpPr>
          <p:nvPr>
            <p:ph type="sldImg"/>
          </p:nvPr>
        </p:nvSpPr>
        <p:spPr>
          <a:ln/>
        </p:spPr>
      </p:sp>
      <p:sp>
        <p:nvSpPr>
          <p:cNvPr id="24580" name="Rectangle 1027"/>
          <p:cNvSpPr>
            <a:spLocks noGrp="1" noChangeArrowheads="1"/>
          </p:cNvSpPr>
          <p:nvPr>
            <p:ph type="body" idx="1"/>
          </p:nvPr>
        </p:nvSpPr>
        <p:spPr>
          <a:noFill/>
          <a:ln/>
        </p:spPr>
        <p:txBody>
          <a:bodyPr/>
          <a:lstStyle/>
          <a:p>
            <a:pPr eaLnBrk="1" hangingPunct="1"/>
            <a:r>
              <a:rPr lang="es-ES_tradnl"/>
              <a:t>En esta presentaci</a:t>
            </a:r>
            <a:r>
              <a:rPr lang="es-ES_tradnl" altLang="ja-JP"/>
              <a:t>ón, enfocaremos brevemente en los </a:t>
            </a:r>
            <a:r>
              <a:rPr lang="es-ES_tradnl">
                <a:latin typeface="Times New Roman" charset="0"/>
              </a:rPr>
              <a:t>principales principios metodol</a:t>
            </a:r>
            <a:r>
              <a:rPr lang="es-ES_tradnl" altLang="ja-JP">
                <a:latin typeface="Times New Roman" charset="0"/>
              </a:rPr>
              <a:t>ógi</a:t>
            </a:r>
            <a:r>
              <a:rPr lang="es-ES_tradnl">
                <a:latin typeface="Times New Roman" charset="0"/>
              </a:rPr>
              <a:t>cos utilizados para la investigaci</a:t>
            </a:r>
            <a:r>
              <a:rPr lang="es-ES_tradnl" altLang="ja-JP">
                <a:latin typeface="Times New Roman" charset="0"/>
              </a:rPr>
              <a:t>ón d</a:t>
            </a:r>
            <a:r>
              <a:rPr lang="es-ES_tradnl">
                <a:latin typeface="Times New Roman" charset="0"/>
              </a:rPr>
              <a:t>el tema de Canastas Comunitarias, resultados y hallazgos respecto a las motivaciones, an</a:t>
            </a:r>
            <a:r>
              <a:rPr lang="es-ES_tradnl" altLang="ja-JP">
                <a:latin typeface="Times New Roman" charset="0"/>
              </a:rPr>
              <a:t>ál</a:t>
            </a:r>
            <a:r>
              <a:rPr lang="en-US">
                <a:latin typeface="Times New Roman" charset="0"/>
              </a:rPr>
              <a:t>i</a:t>
            </a:r>
            <a:r>
              <a:rPr lang="es-ES_tradnl">
                <a:latin typeface="Times New Roman" charset="0"/>
              </a:rPr>
              <a:t>sis, y propuestas desde los distintos actores que han dado forma a  una plataforma urbano-rural para alimentos m</a:t>
            </a:r>
            <a:r>
              <a:rPr lang="es-ES_tradnl" altLang="ja-JP">
                <a:latin typeface="Times New Roman" charset="0"/>
              </a:rPr>
              <a:t>ás</a:t>
            </a:r>
            <a:r>
              <a:rPr lang="en-US">
                <a:latin typeface="Times New Roman" charset="0"/>
              </a:rPr>
              <a:t> </a:t>
            </a:r>
            <a:r>
              <a:rPr lang="es-ES_tradnl">
                <a:latin typeface="Times New Roman" charset="0"/>
              </a:rPr>
              <a:t>sanos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s-ES" dirty="0" smtClean="0">
                <a:solidFill>
                  <a:srgbClr val="000000"/>
                </a:solidFill>
              </a:rPr>
              <a:t>Seguimos varias líneas de investigación como parte del proceso iniciado en el 2010 (Soto, Bekkering, Marsh y Otters). EXPLICAR DE QUE SE TRATA CADA UNA</a:t>
            </a:r>
          </a:p>
          <a:p>
            <a:pPr algn="l"/>
            <a:r>
              <a:rPr lang="es-ES" dirty="0" smtClean="0">
                <a:solidFill>
                  <a:srgbClr val="000000"/>
                </a:solidFill>
              </a:rPr>
              <a:t>El equipo concentró sus esfuerzos en entender la dinámica de los procesos de planificación, producción, intensificación agroecológica y organización con los pequeños productores, el proceso de acceso a mercado y a los resultados obetenidos en terminos de 4 criterios</a:t>
            </a:r>
          </a:p>
          <a:p>
            <a:endParaRPr lang="en-US" dirty="0" smtClean="0"/>
          </a:p>
          <a:p>
            <a:endParaRPr lang="en-US" dirty="0" smtClean="0"/>
          </a:p>
          <a:p>
            <a:r>
              <a:rPr lang="en-US" dirty="0" err="1" smtClean="0"/>
              <a:t>Explicar</a:t>
            </a:r>
            <a:r>
              <a:rPr lang="en-US" dirty="0" smtClean="0"/>
              <a:t> </a:t>
            </a:r>
            <a:r>
              <a:rPr lang="en-US" dirty="0" err="1" smtClean="0"/>
              <a:t>muy</a:t>
            </a:r>
            <a:r>
              <a:rPr lang="en-US" dirty="0" smtClean="0"/>
              <a:t> </a:t>
            </a:r>
            <a:r>
              <a:rPr lang="en-US" dirty="0" err="1" smtClean="0"/>
              <a:t>someramente</a:t>
            </a:r>
            <a:r>
              <a:rPr lang="en-US" dirty="0" smtClean="0"/>
              <a:t> </a:t>
            </a:r>
            <a:r>
              <a:rPr lang="en-US" dirty="0" err="1" smtClean="0"/>
              <a:t>como</a:t>
            </a:r>
            <a:r>
              <a:rPr lang="en-US" baseline="0" dirty="0" smtClean="0"/>
              <a:t> </a:t>
            </a:r>
            <a:r>
              <a:rPr lang="en-US" baseline="0" dirty="0" err="1" smtClean="0"/>
              <a:t>trabajo</a:t>
            </a:r>
            <a:r>
              <a:rPr lang="en-US" baseline="0" dirty="0" smtClean="0"/>
              <a:t> </a:t>
            </a:r>
            <a:r>
              <a:rPr lang="en-US" baseline="0" dirty="0" err="1" smtClean="0"/>
              <a:t>cada</a:t>
            </a:r>
            <a:r>
              <a:rPr lang="en-US" baseline="0" dirty="0" smtClean="0"/>
              <a:t> </a:t>
            </a:r>
            <a:r>
              <a:rPr lang="en-US" baseline="0" dirty="0" err="1" smtClean="0"/>
              <a:t>una</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C1019F36-9A8F-6640-9E1D-A2BEDA48E041}" type="slidenum">
              <a:rPr lang="es-ES_tradnl"/>
              <a:pPr/>
              <a:t>6</a:t>
            </a:fld>
            <a:endParaRPr lang="es-ES_tradnl"/>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err="1" smtClean="0"/>
              <a:t>Quién</a:t>
            </a:r>
            <a:r>
              <a:rPr lang="en-US" dirty="0" smtClean="0"/>
              <a:t> </a:t>
            </a:r>
            <a:r>
              <a:rPr lang="en-US" dirty="0" err="1" smtClean="0"/>
              <a:t>hizo</a:t>
            </a:r>
            <a:r>
              <a:rPr lang="en-US" dirty="0" smtClean="0"/>
              <a:t> </a:t>
            </a:r>
            <a:r>
              <a:rPr lang="en-US" dirty="0" err="1" smtClean="0"/>
              <a:t>qué</a:t>
            </a:r>
            <a:r>
              <a:rPr lang="en-US" dirty="0" smtClean="0"/>
              <a:t>?</a:t>
            </a:r>
          </a:p>
          <a:p>
            <a:pPr eaLnBrk="1" hangingPunct="1"/>
            <a:r>
              <a:rPr lang="en-US" dirty="0" err="1" smtClean="0"/>
              <a:t>Documentos</a:t>
            </a:r>
            <a:r>
              <a:rPr lang="en-US" dirty="0" smtClean="0"/>
              <a:t> </a:t>
            </a:r>
            <a:r>
              <a:rPr lang="en-US" dirty="0" err="1" smtClean="0"/>
              <a:t>impresos</a:t>
            </a:r>
            <a:r>
              <a:rPr lang="en-US" dirty="0" smtClean="0"/>
              <a:t> de </a:t>
            </a:r>
            <a:r>
              <a:rPr lang="en-US" dirty="0" err="1" smtClean="0"/>
              <a:t>todas</a:t>
            </a:r>
            <a:r>
              <a:rPr lang="en-US" dirty="0" smtClean="0"/>
              <a:t> </a:t>
            </a:r>
            <a:r>
              <a:rPr lang="en-US" dirty="0" err="1" smtClean="0"/>
              <a:t>las</a:t>
            </a:r>
            <a:r>
              <a:rPr lang="en-US" dirty="0" smtClean="0"/>
              <a:t> </a:t>
            </a:r>
            <a:r>
              <a:rPr lang="en-US" dirty="0" err="1" smtClean="0"/>
              <a:t>investigaciones</a:t>
            </a:r>
            <a:endParaRPr lang="en-US" dirty="0" smtClean="0"/>
          </a:p>
          <a:p>
            <a:pPr eaLnBrk="1" hangingPunct="1"/>
            <a:r>
              <a:rPr lang="en-US" dirty="0" smtClean="0"/>
              <a:t>El </a:t>
            </a:r>
            <a:r>
              <a:rPr lang="en-US" dirty="0" err="1" smtClean="0"/>
              <a:t>proyecto</a:t>
            </a:r>
            <a:r>
              <a:rPr lang="en-US" dirty="0" smtClean="0"/>
              <a:t> </a:t>
            </a:r>
            <a:r>
              <a:rPr lang="en-US" dirty="0" err="1" smtClean="0"/>
              <a:t>fue</a:t>
            </a:r>
            <a:r>
              <a:rPr lang="en-US" dirty="0" smtClean="0"/>
              <a:t> </a:t>
            </a:r>
            <a:r>
              <a:rPr lang="en-US" dirty="0" err="1" smtClean="0"/>
              <a:t>abordado</a:t>
            </a:r>
            <a:r>
              <a:rPr lang="en-US" baseline="0" dirty="0" smtClean="0"/>
              <a:t> </a:t>
            </a:r>
            <a:r>
              <a:rPr lang="en-US" baseline="0" dirty="0" err="1" smtClean="0"/>
              <a:t>desde</a:t>
            </a:r>
            <a:r>
              <a:rPr lang="en-US" baseline="0" dirty="0" smtClean="0"/>
              <a:t> </a:t>
            </a:r>
            <a:r>
              <a:rPr lang="en-US" dirty="0" smtClean="0"/>
              <a:t>Como </a:t>
            </a:r>
            <a:r>
              <a:rPr lang="en-US" dirty="0" err="1" smtClean="0"/>
              <a:t>fue</a:t>
            </a:r>
            <a:r>
              <a:rPr lang="en-US" dirty="0" smtClean="0"/>
              <a:t> </a:t>
            </a:r>
            <a:r>
              <a:rPr lang="en-US" dirty="0" err="1" smtClean="0"/>
              <a:t>nuestra</a:t>
            </a:r>
            <a:r>
              <a:rPr lang="en-US" dirty="0" smtClean="0"/>
              <a:t> forma de </a:t>
            </a:r>
            <a:r>
              <a:rPr lang="en-US" dirty="0" err="1" smtClean="0"/>
              <a:t>trabajar</a:t>
            </a:r>
            <a:r>
              <a:rPr lang="en-US" dirty="0" smtClean="0"/>
              <a:t>,</a:t>
            </a:r>
            <a:r>
              <a:rPr lang="en-US" baseline="0" dirty="0" smtClean="0"/>
              <a:t> </a:t>
            </a:r>
            <a:r>
              <a:rPr lang="en-US" baseline="0" dirty="0" err="1" smtClean="0"/>
              <a:t>proceso</a:t>
            </a:r>
            <a:r>
              <a:rPr lang="en-US" baseline="0" dirty="0" smtClean="0"/>
              <a:t> de </a:t>
            </a:r>
            <a:r>
              <a:rPr lang="en-US" baseline="0" dirty="0" err="1" smtClean="0"/>
              <a:t>seguimiento</a:t>
            </a:r>
            <a:r>
              <a:rPr lang="en-US" baseline="0" dirty="0" smtClean="0"/>
              <a:t> de </a:t>
            </a:r>
            <a:r>
              <a:rPr lang="en-US" baseline="0" dirty="0" err="1" smtClean="0"/>
              <a:t>talleres</a:t>
            </a:r>
            <a:r>
              <a:rPr lang="en-US" baseline="0" dirty="0" smtClean="0"/>
              <a:t> </a:t>
            </a:r>
            <a:r>
              <a:rPr lang="en-US" baseline="0" dirty="0" err="1" smtClean="0"/>
              <a:t>participativos</a:t>
            </a:r>
            <a:r>
              <a:rPr lang="en-US" baseline="0" dirty="0" smtClean="0"/>
              <a:t>, de </a:t>
            </a:r>
            <a:r>
              <a:rPr lang="en-US" baseline="0" dirty="0" err="1" smtClean="0"/>
              <a:t>construccion</a:t>
            </a:r>
            <a:r>
              <a:rPr lang="en-US" baseline="0" dirty="0" smtClean="0"/>
              <a:t> </a:t>
            </a:r>
            <a:r>
              <a:rPr lang="en-US" baseline="0" dirty="0" err="1" smtClean="0"/>
              <a:t>conjunta</a:t>
            </a:r>
            <a:r>
              <a:rPr lang="en-US" baseline="0" dirty="0" smtClean="0"/>
              <a:t> de </a:t>
            </a:r>
            <a:r>
              <a:rPr lang="en-US" baseline="0" dirty="0" err="1" smtClean="0"/>
              <a:t>entendimientod</a:t>
            </a:r>
            <a:r>
              <a:rPr lang="en-US" baseline="0" dirty="0" smtClean="0"/>
              <a:t> de </a:t>
            </a:r>
            <a:r>
              <a:rPr lang="en-US" baseline="0" dirty="0" err="1" smtClean="0"/>
              <a:t>logicas</a:t>
            </a:r>
            <a:r>
              <a:rPr lang="en-US" baseline="0" dirty="0" smtClean="0"/>
              <a:t> </a:t>
            </a:r>
            <a:r>
              <a:rPr lang="en-US" baseline="0" dirty="0" err="1" smtClean="0"/>
              <a:t>economicas</a:t>
            </a:r>
            <a:r>
              <a:rPr lang="en-US" baseline="0" dirty="0" smtClean="0"/>
              <a:t> </a:t>
            </a:r>
            <a:r>
              <a:rPr lang="en-US" baseline="0" dirty="0" err="1" smtClean="0"/>
              <a:t>y</a:t>
            </a:r>
            <a:r>
              <a:rPr lang="en-US" baseline="0" dirty="0" smtClean="0"/>
              <a:t> </a:t>
            </a:r>
            <a:r>
              <a:rPr lang="en-US" baseline="0" dirty="0" err="1" smtClean="0"/>
              <a:t>racionalidades</a:t>
            </a:r>
            <a:r>
              <a:rPr lang="en-US" baseline="0" dirty="0" smtClean="0"/>
              <a:t>, </a:t>
            </a:r>
            <a:r>
              <a:rPr lang="en-US" baseline="0" dirty="0" err="1" smtClean="0"/>
              <a:t>por</a:t>
            </a:r>
            <a:r>
              <a:rPr lang="en-US" baseline="0" dirty="0" smtClean="0"/>
              <a:t> un </a:t>
            </a:r>
            <a:r>
              <a:rPr lang="en-US" baseline="0" dirty="0" err="1" smtClean="0"/>
              <a:t>lado</a:t>
            </a:r>
            <a:r>
              <a:rPr lang="en-US" baseline="0" dirty="0" smtClean="0"/>
              <a:t>. </a:t>
            </a:r>
            <a:r>
              <a:rPr lang="en-US" baseline="0" dirty="0" err="1" smtClean="0"/>
              <a:t>Por</a:t>
            </a:r>
            <a:r>
              <a:rPr lang="en-US" baseline="0" dirty="0" smtClean="0"/>
              <a:t> </a:t>
            </a:r>
            <a:r>
              <a:rPr lang="en-US" baseline="0" dirty="0" err="1" smtClean="0"/>
              <a:t>otro</a:t>
            </a:r>
            <a:r>
              <a:rPr lang="en-US" baseline="0" dirty="0" smtClean="0"/>
              <a:t> </a:t>
            </a:r>
            <a:r>
              <a:rPr lang="en-US" baseline="0" dirty="0" err="1" smtClean="0"/>
              <a:t>fue</a:t>
            </a:r>
            <a:r>
              <a:rPr lang="en-US" baseline="0" dirty="0" smtClean="0"/>
              <a:t> </a:t>
            </a:r>
            <a:r>
              <a:rPr lang="en-US" baseline="0" dirty="0" err="1" smtClean="0"/>
              <a:t>todo</a:t>
            </a:r>
            <a:r>
              <a:rPr lang="en-US" baseline="0" dirty="0" smtClean="0"/>
              <a:t> el </a:t>
            </a:r>
            <a:r>
              <a:rPr lang="en-US" baseline="0" dirty="0" err="1" smtClean="0"/>
              <a:t>proceso</a:t>
            </a:r>
            <a:r>
              <a:rPr lang="en-US" baseline="0" dirty="0" smtClean="0"/>
              <a:t> de </a:t>
            </a:r>
            <a:r>
              <a:rPr lang="en-US" baseline="0" dirty="0" err="1" smtClean="0"/>
              <a:t>acompanamiento</a:t>
            </a:r>
            <a:r>
              <a:rPr lang="en-US" baseline="0" dirty="0" smtClean="0"/>
              <a:t> </a:t>
            </a:r>
            <a:r>
              <a:rPr lang="en-US" baseline="0" dirty="0" err="1" smtClean="0"/>
              <a:t>y</a:t>
            </a:r>
            <a:r>
              <a:rPr lang="en-US" baseline="0" dirty="0" smtClean="0"/>
              <a:t> </a:t>
            </a:r>
            <a:r>
              <a:rPr lang="en-US" baseline="0" dirty="0" err="1" smtClean="0"/>
              <a:t>registro</a:t>
            </a:r>
            <a:r>
              <a:rPr lang="en-US" baseline="0" dirty="0" smtClean="0"/>
              <a:t> de </a:t>
            </a:r>
            <a:r>
              <a:rPr lang="en-US" baseline="0" dirty="0" err="1" smtClean="0"/>
              <a:t>negociaciones</a:t>
            </a:r>
            <a:r>
              <a:rPr lang="en-US" baseline="0" dirty="0" smtClean="0"/>
              <a:t>, la </a:t>
            </a:r>
            <a:r>
              <a:rPr lang="en-US" baseline="0" dirty="0" err="1" smtClean="0"/>
              <a:t>recoleccion</a:t>
            </a:r>
            <a:r>
              <a:rPr lang="en-US" baseline="0" dirty="0" smtClean="0"/>
              <a:t> </a:t>
            </a:r>
            <a:r>
              <a:rPr lang="en-US" baseline="0" dirty="0" err="1" smtClean="0"/>
              <a:t>y</a:t>
            </a:r>
            <a:r>
              <a:rPr lang="en-US" baseline="0" dirty="0" smtClean="0"/>
              <a:t> </a:t>
            </a:r>
            <a:r>
              <a:rPr lang="en-US" baseline="0" dirty="0" err="1" smtClean="0"/>
              <a:t>analisis</a:t>
            </a:r>
            <a:r>
              <a:rPr lang="en-US" baseline="0" dirty="0" smtClean="0"/>
              <a:t> de </a:t>
            </a:r>
            <a:r>
              <a:rPr lang="en-US" baseline="0" dirty="0" err="1" smtClean="0"/>
              <a:t>datos</a:t>
            </a:r>
            <a:r>
              <a:rPr lang="en-US" baseline="0" dirty="0" smtClean="0"/>
              <a:t>, </a:t>
            </a:r>
            <a:r>
              <a:rPr lang="en-US" baseline="0" dirty="0" err="1" smtClean="0"/>
              <a:t>reconstruccion</a:t>
            </a:r>
            <a:r>
              <a:rPr lang="en-US" baseline="0" dirty="0" smtClean="0"/>
              <a:t> </a:t>
            </a:r>
            <a:r>
              <a:rPr lang="en-US" baseline="0" dirty="0" err="1" smtClean="0"/>
              <a:t>y</a:t>
            </a:r>
            <a:r>
              <a:rPr lang="en-US" baseline="0" dirty="0" smtClean="0"/>
              <a:t> </a:t>
            </a:r>
            <a:r>
              <a:rPr lang="en-US" baseline="0" dirty="0" err="1" smtClean="0"/>
              <a:t>validacion</a:t>
            </a:r>
            <a:r>
              <a:rPr lang="en-US" baseline="0" dirty="0" smtClean="0"/>
              <a:t> a </a:t>
            </a:r>
            <a:r>
              <a:rPr lang="en-US" baseline="0" dirty="0" err="1" smtClean="0"/>
              <a:t>nivel</a:t>
            </a:r>
            <a:r>
              <a:rPr lang="en-US" baseline="0" dirty="0" smtClean="0"/>
              <a:t> de los </a:t>
            </a:r>
            <a:r>
              <a:rPr lang="en-US" baseline="0" dirty="0" err="1" smtClean="0"/>
              <a:t>grupos</a:t>
            </a:r>
            <a:r>
              <a:rPr lang="en-US" baseline="0" dirty="0" smtClean="0"/>
              <a:t> </a:t>
            </a:r>
            <a:r>
              <a:rPr lang="en-US" baseline="0" dirty="0" err="1" smtClean="0"/>
              <a:t>y</a:t>
            </a:r>
            <a:r>
              <a:rPr lang="en-US" baseline="0" dirty="0" smtClean="0"/>
              <a:t> de los </a:t>
            </a:r>
            <a:r>
              <a:rPr lang="en-US" baseline="0" dirty="0" err="1" smtClean="0"/>
              <a:t>actores</a:t>
            </a:r>
            <a:r>
              <a:rPr lang="en-US" baseline="0" dirty="0" smtClean="0"/>
              <a:t>. </a:t>
            </a:r>
            <a:r>
              <a:rPr lang="en-US" baseline="0" dirty="0" err="1" smtClean="0"/>
              <a:t>Todavia</a:t>
            </a:r>
            <a:r>
              <a:rPr lang="en-US" baseline="0" dirty="0" smtClean="0"/>
              <a:t> </a:t>
            </a:r>
            <a:r>
              <a:rPr lang="en-US" baseline="0" dirty="0" err="1" smtClean="0"/>
              <a:t>es</a:t>
            </a:r>
            <a:r>
              <a:rPr lang="en-US" baseline="0" dirty="0" smtClean="0"/>
              <a:t> un </a:t>
            </a:r>
            <a:r>
              <a:rPr lang="en-US" baseline="0" dirty="0" err="1" smtClean="0"/>
              <a:t>proceso</a:t>
            </a:r>
            <a:r>
              <a:rPr lang="en-US" baseline="0" dirty="0" smtClean="0"/>
              <a:t> </a:t>
            </a:r>
            <a:r>
              <a:rPr lang="en-US" baseline="0" dirty="0" err="1" smtClean="0"/>
              <a:t>incipiente</a:t>
            </a:r>
            <a:r>
              <a:rPr lang="en-US" baseline="0" dirty="0" smtClean="0"/>
              <a:t>. Toda la parte </a:t>
            </a:r>
            <a:r>
              <a:rPr lang="en-US" baseline="0" dirty="0" err="1" smtClean="0"/>
              <a:t>y</a:t>
            </a:r>
            <a:r>
              <a:rPr lang="en-US" baseline="0" dirty="0" smtClean="0"/>
              <a:t> </a:t>
            </a:r>
            <a:r>
              <a:rPr lang="en-US" baseline="0" dirty="0" err="1" smtClean="0"/>
              <a:t>aspectos</a:t>
            </a:r>
            <a:r>
              <a:rPr lang="en-US" baseline="0" dirty="0" smtClean="0"/>
              <a:t> </a:t>
            </a:r>
            <a:r>
              <a:rPr lang="en-US" baseline="0" dirty="0" err="1" smtClean="0"/>
              <a:t>sociales</a:t>
            </a:r>
            <a:r>
              <a:rPr lang="en-US" baseline="0" dirty="0" smtClean="0"/>
              <a:t> </a:t>
            </a:r>
            <a:r>
              <a:rPr lang="en-US" baseline="0" dirty="0" err="1" smtClean="0"/>
              <a:t>fueron</a:t>
            </a:r>
            <a:r>
              <a:rPr lang="en-US" baseline="0" dirty="0" smtClean="0"/>
              <a:t> </a:t>
            </a:r>
            <a:r>
              <a:rPr lang="en-US" baseline="0" dirty="0" err="1" smtClean="0"/>
              <a:t>analizados</a:t>
            </a:r>
            <a:r>
              <a:rPr lang="en-US" baseline="0" dirty="0" smtClean="0"/>
              <a:t> en el </a:t>
            </a:r>
            <a:r>
              <a:rPr lang="en-US" baseline="0" dirty="0" err="1" smtClean="0"/>
              <a:t>reporte</a:t>
            </a:r>
            <a:r>
              <a:rPr lang="en-US" baseline="0" dirty="0" smtClean="0"/>
              <a:t> del </a:t>
            </a:r>
            <a:r>
              <a:rPr lang="en-US" baseline="0" dirty="0" err="1" smtClean="0"/>
              <a:t>año</a:t>
            </a:r>
            <a:r>
              <a:rPr lang="en-US" baseline="0" dirty="0" smtClean="0"/>
              <a:t> </a:t>
            </a:r>
            <a:r>
              <a:rPr lang="en-US" baseline="0" dirty="0" err="1" smtClean="0"/>
              <a:t>pasado</a:t>
            </a:r>
            <a:r>
              <a:rPr lang="en-US" baseline="0" dirty="0" smtClean="0"/>
              <a:t>. </a:t>
            </a:r>
          </a:p>
          <a:p>
            <a:pPr eaLnBrk="1" hangingPunct="1"/>
            <a:r>
              <a:rPr lang="en-US" baseline="0" dirty="0" err="1" smtClean="0"/>
              <a:t>Metodos</a:t>
            </a:r>
            <a:r>
              <a:rPr lang="en-US" baseline="0" dirty="0" smtClean="0"/>
              <a:t> </a:t>
            </a:r>
            <a:r>
              <a:rPr lang="en-US" baseline="0" dirty="0" err="1" smtClean="0"/>
              <a:t>fueron</a:t>
            </a:r>
            <a:r>
              <a:rPr lang="en-US" baseline="0" dirty="0" smtClean="0"/>
              <a:t> </a:t>
            </a:r>
            <a:r>
              <a:rPr lang="en-US" baseline="0" dirty="0" err="1" smtClean="0"/>
              <a:t>combinados</a:t>
            </a:r>
            <a:r>
              <a:rPr lang="en-US" baseline="0" dirty="0" smtClean="0"/>
              <a:t>, </a:t>
            </a:r>
            <a:r>
              <a:rPr lang="en-US" baseline="0" dirty="0" err="1" smtClean="0"/>
              <a:t>para</a:t>
            </a:r>
            <a:r>
              <a:rPr lang="en-US" baseline="0" dirty="0" smtClean="0"/>
              <a:t> </a:t>
            </a:r>
            <a:r>
              <a:rPr lang="en-US" baseline="0" dirty="0" err="1" smtClean="0"/>
              <a:t>informar</a:t>
            </a:r>
            <a:r>
              <a:rPr lang="en-US" baseline="0" dirty="0" smtClean="0"/>
              <a:t> </a:t>
            </a:r>
            <a:r>
              <a:rPr lang="en-US" baseline="0" dirty="0" err="1" smtClean="0"/>
              <a:t>por</a:t>
            </a:r>
            <a:r>
              <a:rPr lang="en-US" baseline="0" dirty="0" smtClean="0"/>
              <a:t> </a:t>
            </a:r>
            <a:r>
              <a:rPr lang="en-US" baseline="0" dirty="0" err="1" smtClean="0"/>
              <a:t>investigacion/accion</a:t>
            </a:r>
            <a:r>
              <a:rPr lang="en-US" baseline="0" dirty="0" smtClean="0"/>
              <a:t> </a:t>
            </a:r>
            <a:r>
              <a:rPr lang="en-US" baseline="0" dirty="0" err="1" smtClean="0"/>
              <a:t>y</a:t>
            </a:r>
            <a:r>
              <a:rPr lang="en-US" baseline="0" dirty="0" smtClean="0"/>
              <a:t> </a:t>
            </a:r>
            <a:r>
              <a:rPr lang="en-US" baseline="0" dirty="0" err="1" smtClean="0"/>
              <a:t>mostrar</a:t>
            </a:r>
            <a:r>
              <a:rPr lang="en-US" baseline="0" dirty="0" smtClean="0"/>
              <a:t> </a:t>
            </a:r>
            <a:r>
              <a:rPr lang="en-US" baseline="0" dirty="0" err="1" smtClean="0"/>
              <a:t>cuán</a:t>
            </a:r>
            <a:r>
              <a:rPr lang="en-US" baseline="0" dirty="0" smtClean="0"/>
              <a:t> </a:t>
            </a:r>
            <a:r>
              <a:rPr lang="en-US" baseline="0" dirty="0" err="1" smtClean="0"/>
              <a:t>compleja</a:t>
            </a:r>
            <a:r>
              <a:rPr lang="en-US" baseline="0" dirty="0" smtClean="0"/>
              <a:t> ha </a:t>
            </a:r>
            <a:r>
              <a:rPr lang="en-US" baseline="0" dirty="0" err="1" smtClean="0"/>
              <a:t>sido</a:t>
            </a:r>
            <a:r>
              <a:rPr lang="en-US" baseline="0" dirty="0" smtClean="0"/>
              <a:t> el </a:t>
            </a:r>
            <a:r>
              <a:rPr lang="en-US" baseline="0" dirty="0" err="1" smtClean="0"/>
              <a:t>proceso</a:t>
            </a:r>
            <a:r>
              <a:rPr lang="en-US" baseline="0" dirty="0" smtClean="0"/>
              <a:t>.</a:t>
            </a:r>
          </a:p>
          <a:p>
            <a:pPr eaLnBrk="1" hangingPunct="1"/>
            <a:r>
              <a:rPr lang="en-US" baseline="0" dirty="0" err="1" smtClean="0"/>
              <a:t>Ahora</a:t>
            </a:r>
            <a:r>
              <a:rPr lang="en-US" baseline="0" dirty="0" smtClean="0"/>
              <a:t> </a:t>
            </a:r>
            <a:r>
              <a:rPr lang="en-US" baseline="0" dirty="0" err="1" smtClean="0"/>
              <a:t>nosotros</a:t>
            </a:r>
            <a:r>
              <a:rPr lang="en-US" baseline="0" dirty="0" smtClean="0"/>
              <a:t> </a:t>
            </a:r>
            <a:r>
              <a:rPr lang="en-US" baseline="0" dirty="0" err="1" smtClean="0"/>
              <a:t>vamos</a:t>
            </a:r>
            <a:r>
              <a:rPr lang="en-US" baseline="0" dirty="0" smtClean="0"/>
              <a:t> a </a:t>
            </a:r>
            <a:r>
              <a:rPr lang="en-US" baseline="0" dirty="0" err="1" smtClean="0"/>
              <a:t>mostrar</a:t>
            </a:r>
            <a:r>
              <a:rPr lang="en-US" baseline="0" dirty="0" smtClean="0"/>
              <a:t> </a:t>
            </a:r>
            <a:r>
              <a:rPr lang="en-US" baseline="0" dirty="0" err="1" smtClean="0"/>
              <a:t>que</a:t>
            </a:r>
            <a:r>
              <a:rPr lang="en-US" baseline="0" dirty="0" smtClean="0"/>
              <a:t> </a:t>
            </a:r>
            <a:r>
              <a:rPr lang="en-US" baseline="0" dirty="0" err="1" smtClean="0"/>
              <a:t>resultados</a:t>
            </a:r>
            <a:r>
              <a:rPr lang="en-US" baseline="0" dirty="0" smtClean="0"/>
              <a:t> </a:t>
            </a:r>
            <a:r>
              <a:rPr lang="en-US" baseline="0" dirty="0" err="1" smtClean="0"/>
              <a:t>obtuvimos</a:t>
            </a:r>
            <a:r>
              <a:rPr lang="en-US" baseline="0" dirty="0" smtClean="0"/>
              <a:t> en </a:t>
            </a:r>
            <a:r>
              <a:rPr lang="en-US" baseline="0" dirty="0" err="1" smtClean="0"/>
              <a:t>esta</a:t>
            </a:r>
            <a:r>
              <a:rPr lang="en-US" baseline="0" dirty="0" smtClean="0"/>
              <a:t> </a:t>
            </a:r>
            <a:r>
              <a:rPr lang="en-US" baseline="0" dirty="0" err="1" smtClean="0"/>
              <a:t>tercera</a:t>
            </a:r>
            <a:r>
              <a:rPr lang="en-US" baseline="0" dirty="0" smtClean="0"/>
              <a:t> </a:t>
            </a:r>
            <a:r>
              <a:rPr lang="en-US" baseline="0" dirty="0" err="1" smtClean="0"/>
              <a:t>línea</a:t>
            </a:r>
            <a:r>
              <a:rPr lang="en-US" baseline="0" dirty="0" smtClean="0"/>
              <a:t> en </a:t>
            </a:r>
            <a:r>
              <a:rPr lang="en-US" baseline="0" dirty="0" err="1" smtClean="0"/>
              <a:t>función</a:t>
            </a:r>
            <a:r>
              <a:rPr lang="en-US" baseline="0" dirty="0" smtClean="0"/>
              <a:t> de </a:t>
            </a:r>
            <a:r>
              <a:rPr lang="en-US" baseline="0" dirty="0" err="1" smtClean="0"/>
              <a:t>cuatro</a:t>
            </a:r>
            <a:r>
              <a:rPr lang="en-US" baseline="0" dirty="0" smtClean="0"/>
              <a:t> </a:t>
            </a:r>
            <a:r>
              <a:rPr lang="en-US" baseline="0" dirty="0" err="1" smtClean="0"/>
              <a:t>indicadores</a:t>
            </a:r>
            <a:r>
              <a:rPr lang="en-US" baseline="0" dirty="0" smtClean="0"/>
              <a:t>.</a:t>
            </a:r>
          </a:p>
          <a:p>
            <a:pPr eaLnBrk="1" hangingPunct="1"/>
            <a:r>
              <a:rPr lang="en-US" baseline="0" dirty="0" smtClean="0"/>
              <a:t>El </a:t>
            </a:r>
            <a:r>
              <a:rPr lang="en-US" baseline="0" dirty="0" err="1" smtClean="0"/>
              <a:t>generoso</a:t>
            </a:r>
            <a:r>
              <a:rPr lang="en-US" baseline="0" dirty="0" smtClean="0"/>
              <a:t> </a:t>
            </a:r>
            <a:r>
              <a:rPr lang="en-US" baseline="0" dirty="0" err="1" smtClean="0"/>
              <a:t>apoyo</a:t>
            </a:r>
            <a:r>
              <a:rPr lang="en-US" baseline="0" dirty="0" smtClean="0"/>
              <a:t> de </a:t>
            </a:r>
            <a:r>
              <a:rPr lang="en-US" baseline="0" dirty="0" err="1" smtClean="0"/>
              <a:t>McKnght</a:t>
            </a:r>
            <a:r>
              <a:rPr lang="en-US" baseline="0" dirty="0" smtClean="0"/>
              <a:t> con </a:t>
            </a:r>
            <a:r>
              <a:rPr lang="en-US" baseline="0" dirty="0" err="1" smtClean="0"/>
              <a:t>jason</a:t>
            </a:r>
            <a:r>
              <a:rPr lang="en-US" baseline="0" dirty="0" smtClean="0"/>
              <a:t>, </a:t>
            </a:r>
            <a:r>
              <a:rPr lang="en-US" baseline="0" dirty="0" err="1" smtClean="0"/>
              <a:t>estamos</a:t>
            </a:r>
            <a:r>
              <a:rPr lang="en-US" baseline="0" dirty="0" smtClean="0"/>
              <a:t> </a:t>
            </a:r>
            <a:r>
              <a:rPr lang="en-US" baseline="0" dirty="0" err="1" smtClean="0"/>
              <a:t>construyendo</a:t>
            </a:r>
            <a:r>
              <a:rPr lang="en-US" baseline="0" dirty="0" smtClean="0"/>
              <a:t> un paper </a:t>
            </a:r>
            <a:r>
              <a:rPr lang="en-US" baseline="0" dirty="0" err="1" smtClean="0"/>
              <a:t>y</a:t>
            </a:r>
            <a:r>
              <a:rPr lang="en-US" baseline="0" dirty="0" smtClean="0"/>
              <a:t> </a:t>
            </a:r>
            <a:r>
              <a:rPr lang="en-US" baseline="0" dirty="0" err="1" smtClean="0"/>
              <a:t>estos</a:t>
            </a:r>
            <a:r>
              <a:rPr lang="en-US" baseline="0" dirty="0" smtClean="0"/>
              <a:t> son </a:t>
            </a:r>
            <a:r>
              <a:rPr lang="en-US" baseline="0" dirty="0" err="1" smtClean="0"/>
              <a:t>algunos</a:t>
            </a:r>
            <a:r>
              <a:rPr lang="en-US" baseline="0" dirty="0" smtClean="0"/>
              <a:t> de los </a:t>
            </a:r>
            <a:r>
              <a:rPr lang="en-US" baseline="0" dirty="0" err="1" smtClean="0"/>
              <a:t>resultados</a:t>
            </a:r>
            <a:r>
              <a:rPr lang="en-US" baseline="0" dirty="0" smtClean="0"/>
              <a:t>. </a:t>
            </a:r>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F5B43070-2F80-4D47-A5D4-790EA144A729}" type="slidenum">
              <a:rPr lang="es-ES_tradnl"/>
              <a:pPr/>
              <a:t>7</a:t>
            </a:fld>
            <a:endParaRPr lang="es-ES_tradnl"/>
          </a:p>
        </p:txBody>
      </p:sp>
      <p:sp>
        <p:nvSpPr>
          <p:cNvPr id="28675" name="Rectangle 1026"/>
          <p:cNvSpPr>
            <a:spLocks noGrp="1" noRot="1" noChangeAspect="1" noChangeArrowheads="1" noTextEdit="1"/>
          </p:cNvSpPr>
          <p:nvPr>
            <p:ph type="sldImg"/>
          </p:nvPr>
        </p:nvSpPr>
        <p:spPr>
          <a:ln/>
        </p:spPr>
      </p:sp>
      <p:sp>
        <p:nvSpPr>
          <p:cNvPr id="28676" name="Rectangle 1027"/>
          <p:cNvSpPr>
            <a:spLocks noGrp="1" noChangeArrowheads="1"/>
          </p:cNvSpPr>
          <p:nvPr>
            <p:ph type="body" idx="1"/>
          </p:nvPr>
        </p:nvSpPr>
        <p:spPr>
          <a:noFill/>
          <a:ln/>
        </p:spPr>
        <p:txBody>
          <a:bodyPr/>
          <a:lstStyle/>
          <a:p>
            <a:pPr eaLnBrk="1" hangingPunct="1"/>
            <a:r>
              <a:rPr lang="en-US" dirty="0" err="1" smtClean="0"/>
              <a:t>Hallazgos</a:t>
            </a:r>
            <a:r>
              <a:rPr lang="en-US" dirty="0" smtClean="0"/>
              <a:t>, </a:t>
            </a:r>
            <a:r>
              <a:rPr lang="en-US" dirty="0" err="1" smtClean="0"/>
              <a:t>cuando</a:t>
            </a:r>
            <a:r>
              <a:rPr lang="en-US" dirty="0" smtClean="0"/>
              <a:t> los </a:t>
            </a:r>
            <a:r>
              <a:rPr lang="en-US" dirty="0" err="1" smtClean="0"/>
              <a:t>pequenos</a:t>
            </a:r>
            <a:r>
              <a:rPr lang="en-US" dirty="0" smtClean="0"/>
              <a:t> </a:t>
            </a:r>
            <a:r>
              <a:rPr lang="en-US" dirty="0" err="1" smtClean="0"/>
              <a:t>productores</a:t>
            </a:r>
            <a:r>
              <a:rPr lang="en-US" dirty="0" smtClean="0"/>
              <a:t> </a:t>
            </a:r>
            <a:r>
              <a:rPr lang="en-US" dirty="0" err="1" smtClean="0"/>
              <a:t>tienne</a:t>
            </a:r>
            <a:r>
              <a:rPr lang="en-US" dirty="0" smtClean="0"/>
              <a:t> </a:t>
            </a:r>
            <a:r>
              <a:rPr lang="en-US" dirty="0" err="1" smtClean="0"/>
              <a:t>acceso</a:t>
            </a:r>
            <a:r>
              <a:rPr lang="en-US" dirty="0" smtClean="0"/>
              <a:t> al</a:t>
            </a:r>
            <a:r>
              <a:rPr lang="en-US" baseline="0" dirty="0" smtClean="0"/>
              <a:t> </a:t>
            </a:r>
            <a:r>
              <a:rPr lang="en-US" baseline="0" dirty="0" err="1" smtClean="0"/>
              <a:t>mercado</a:t>
            </a:r>
            <a:r>
              <a:rPr lang="en-US" baseline="0" dirty="0" smtClean="0"/>
              <a:t> </a:t>
            </a:r>
            <a:r>
              <a:rPr lang="en-US" baseline="0" dirty="0" err="1" smtClean="0"/>
              <a:t>como</a:t>
            </a:r>
            <a:r>
              <a:rPr lang="en-US" baseline="0" dirty="0" smtClean="0"/>
              <a:t> </a:t>
            </a:r>
            <a:r>
              <a:rPr lang="en-US" baseline="0" dirty="0" err="1" smtClean="0"/>
              <a:t>fecos</a:t>
            </a:r>
            <a:r>
              <a:rPr lang="en-US" baseline="0" dirty="0" smtClean="0"/>
              <a:t> </a:t>
            </a:r>
            <a:r>
              <a:rPr lang="en-US" baseline="0" dirty="0" err="1" smtClean="0"/>
              <a:t>y</a:t>
            </a:r>
            <a:r>
              <a:rPr lang="en-US" baseline="0" dirty="0" smtClean="0"/>
              <a:t> los </a:t>
            </a:r>
            <a:r>
              <a:rPr lang="en-US" baseline="0" dirty="0" err="1" smtClean="0"/>
              <a:t>puntos</a:t>
            </a:r>
            <a:r>
              <a:rPr lang="en-US" baseline="0" dirty="0" smtClean="0"/>
              <a:t> de </a:t>
            </a:r>
            <a:r>
              <a:rPr lang="en-US" baseline="0" dirty="0" err="1" smtClean="0"/>
              <a:t>venta</a:t>
            </a:r>
            <a:r>
              <a:rPr lang="en-US" baseline="0" dirty="0" smtClean="0"/>
              <a:t> </a:t>
            </a:r>
            <a:r>
              <a:rPr lang="en-US" baseline="0" dirty="0" err="1" smtClean="0"/>
              <a:t>directa</a:t>
            </a:r>
            <a:r>
              <a:rPr lang="en-US" baseline="0" dirty="0" smtClean="0"/>
              <a:t> en </a:t>
            </a:r>
            <a:r>
              <a:rPr lang="en-US" baseline="0" dirty="0" err="1" smtClean="0"/>
              <a:t>cemoplaf</a:t>
            </a:r>
            <a:r>
              <a:rPr lang="en-US" baseline="0" dirty="0" smtClean="0"/>
              <a:t> </a:t>
            </a:r>
            <a:r>
              <a:rPr lang="en-US" baseline="0" dirty="0" err="1" smtClean="0"/>
              <a:t>las</a:t>
            </a:r>
            <a:r>
              <a:rPr lang="en-US" baseline="0" dirty="0" smtClean="0"/>
              <a:t> </a:t>
            </a:r>
            <a:r>
              <a:rPr lang="en-US" baseline="0" dirty="0" err="1" smtClean="0"/>
              <a:t>rentabilidades</a:t>
            </a:r>
            <a:r>
              <a:rPr lang="en-US" baseline="0" dirty="0" smtClean="0"/>
              <a:t> </a:t>
            </a:r>
            <a:r>
              <a:rPr lang="en-US" baseline="0" dirty="0" err="1" smtClean="0"/>
              <a:t>y</a:t>
            </a:r>
            <a:r>
              <a:rPr lang="en-US" baseline="0" dirty="0" smtClean="0"/>
              <a:t> </a:t>
            </a:r>
            <a:r>
              <a:rPr lang="en-US" baseline="0" dirty="0" err="1" smtClean="0"/>
              <a:t>precios</a:t>
            </a:r>
            <a:r>
              <a:rPr lang="en-US" baseline="0" dirty="0" smtClean="0"/>
              <a:t> se </a:t>
            </a:r>
            <a:r>
              <a:rPr lang="en-US" baseline="0" dirty="0" err="1" smtClean="0"/>
              <a:t>asemejen</a:t>
            </a:r>
            <a:r>
              <a:rPr lang="en-US" baseline="0" dirty="0" smtClean="0"/>
              <a:t> a </a:t>
            </a:r>
            <a:r>
              <a:rPr lang="en-US" baseline="0" dirty="0" err="1" smtClean="0"/>
              <a:t>las</a:t>
            </a:r>
            <a:r>
              <a:rPr lang="en-US" baseline="0" dirty="0" smtClean="0"/>
              <a:t> </a:t>
            </a:r>
            <a:r>
              <a:rPr lang="en-US" baseline="0" dirty="0" err="1" smtClean="0"/>
              <a:t>condiciones</a:t>
            </a:r>
            <a:r>
              <a:rPr lang="en-US" baseline="0" dirty="0" smtClean="0"/>
              <a:t> del </a:t>
            </a:r>
            <a:r>
              <a:rPr lang="en-US" baseline="0" dirty="0" err="1" smtClean="0"/>
              <a:t>minorista</a:t>
            </a:r>
            <a:r>
              <a:rPr lang="en-US" baseline="0" dirty="0" smtClean="0"/>
              <a:t> </a:t>
            </a:r>
            <a:r>
              <a:rPr lang="en-US" baseline="0" dirty="0" err="1" smtClean="0"/>
              <a:t>para</a:t>
            </a:r>
            <a:r>
              <a:rPr lang="en-US" baseline="0" dirty="0" smtClean="0"/>
              <a:t> </a:t>
            </a:r>
            <a:r>
              <a:rPr lang="en-US" baseline="0" dirty="0" err="1" smtClean="0"/>
              <a:t>Tzimbuto</a:t>
            </a:r>
            <a:r>
              <a:rPr lang="en-US" baseline="0" dirty="0" smtClean="0"/>
              <a:t> </a:t>
            </a:r>
            <a:r>
              <a:rPr lang="en-US" baseline="0" dirty="0" err="1" smtClean="0"/>
              <a:t>y</a:t>
            </a:r>
            <a:r>
              <a:rPr lang="en-US" baseline="0" dirty="0" smtClean="0"/>
              <a:t> </a:t>
            </a:r>
            <a:r>
              <a:rPr lang="en-US" baseline="0" dirty="0" err="1" smtClean="0"/>
              <a:t>por</a:t>
            </a:r>
            <a:r>
              <a:rPr lang="en-US" baseline="0" dirty="0" smtClean="0"/>
              <a:t> lo </a:t>
            </a:r>
            <a:r>
              <a:rPr lang="en-US" baseline="0" dirty="0" err="1" smtClean="0"/>
              <a:t>tanto</a:t>
            </a:r>
            <a:r>
              <a:rPr lang="en-US" baseline="0" dirty="0" smtClean="0"/>
              <a:t> </a:t>
            </a:r>
            <a:r>
              <a:rPr lang="en-US" baseline="0" dirty="0" err="1" smtClean="0"/>
              <a:t>las</a:t>
            </a:r>
            <a:r>
              <a:rPr lang="en-US" baseline="0" dirty="0" smtClean="0"/>
              <a:t> </a:t>
            </a:r>
            <a:r>
              <a:rPr lang="en-US" baseline="0" dirty="0" err="1" smtClean="0"/>
              <a:t>rentabilidades</a:t>
            </a:r>
            <a:r>
              <a:rPr lang="en-US" baseline="0" dirty="0" smtClean="0"/>
              <a:t> </a:t>
            </a:r>
            <a:r>
              <a:rPr lang="en-US" baseline="0" dirty="0" err="1" smtClean="0"/>
              <a:t>reflejan</a:t>
            </a:r>
            <a:r>
              <a:rPr lang="en-US" baseline="0" dirty="0" smtClean="0"/>
              <a:t> </a:t>
            </a:r>
            <a:r>
              <a:rPr lang="en-US" baseline="0" dirty="0" err="1" smtClean="0"/>
              <a:t>cual</a:t>
            </a:r>
            <a:r>
              <a:rPr lang="en-US" baseline="0" dirty="0" smtClean="0"/>
              <a:t> </a:t>
            </a:r>
            <a:r>
              <a:rPr lang="en-US" baseline="0" dirty="0" err="1" smtClean="0"/>
              <a:t>es</a:t>
            </a:r>
            <a:r>
              <a:rPr lang="en-US" baseline="0" dirty="0" smtClean="0"/>
              <a:t> el % del valor </a:t>
            </a:r>
            <a:r>
              <a:rPr lang="en-US" baseline="0" dirty="0" err="1" smtClean="0"/>
              <a:t>producido</a:t>
            </a:r>
            <a:r>
              <a:rPr lang="en-US" baseline="0" dirty="0" smtClean="0"/>
              <a:t> </a:t>
            </a:r>
            <a:r>
              <a:rPr lang="en-US" baseline="0" dirty="0" err="1" smtClean="0"/>
              <a:t>que</a:t>
            </a:r>
            <a:r>
              <a:rPr lang="en-US" baseline="0" dirty="0" smtClean="0"/>
              <a:t> </a:t>
            </a:r>
            <a:r>
              <a:rPr lang="en-US" baseline="0" dirty="0" err="1" smtClean="0"/>
              <a:t>queda</a:t>
            </a:r>
            <a:r>
              <a:rPr lang="en-US" baseline="0" dirty="0" smtClean="0"/>
              <a:t> en </a:t>
            </a:r>
            <a:r>
              <a:rPr lang="en-US" baseline="0" dirty="0" err="1" smtClean="0"/>
              <a:t>manos</a:t>
            </a:r>
            <a:r>
              <a:rPr lang="en-US" baseline="0" dirty="0" smtClean="0"/>
              <a:t> de la </a:t>
            </a:r>
            <a:r>
              <a:rPr lang="en-US" baseline="0" dirty="0" err="1" smtClean="0"/>
              <a:t>intermediacion</a:t>
            </a:r>
            <a:r>
              <a:rPr lang="en-US" baseline="0" dirty="0" smtClean="0"/>
              <a:t>.</a:t>
            </a:r>
          </a:p>
          <a:p>
            <a:pPr eaLnBrk="1" hangingPunct="1"/>
            <a:endParaRPr lang="en-US" baseline="0" dirty="0" smtClean="0"/>
          </a:p>
          <a:p>
            <a:pPr eaLnBrk="1" hangingPunct="1"/>
            <a:r>
              <a:rPr lang="en-US" baseline="0" dirty="0" smtClean="0"/>
              <a:t>Pone de </a:t>
            </a:r>
            <a:r>
              <a:rPr lang="en-US" baseline="0" dirty="0" err="1" smtClean="0"/>
              <a:t>manifiesto</a:t>
            </a:r>
            <a:r>
              <a:rPr lang="en-US" baseline="0" dirty="0" smtClean="0"/>
              <a:t> </a:t>
            </a:r>
            <a:r>
              <a:rPr lang="en-US" baseline="0" dirty="0" err="1" smtClean="0"/>
              <a:t>tambien</a:t>
            </a:r>
            <a:r>
              <a:rPr lang="en-US" baseline="0" dirty="0" smtClean="0"/>
              <a:t> la </a:t>
            </a:r>
            <a:r>
              <a:rPr lang="en-US" baseline="0" dirty="0" err="1" smtClean="0"/>
              <a:t>importnacia</a:t>
            </a:r>
            <a:r>
              <a:rPr lang="en-US" baseline="0" dirty="0" smtClean="0"/>
              <a:t> de los </a:t>
            </a:r>
            <a:r>
              <a:rPr lang="en-US" baseline="0" dirty="0" err="1" smtClean="0"/>
              <a:t>mecados</a:t>
            </a:r>
            <a:r>
              <a:rPr lang="en-US" baseline="0" dirty="0" smtClean="0"/>
              <a:t> </a:t>
            </a:r>
            <a:r>
              <a:rPr lang="en-US" baseline="0" dirty="0" err="1" smtClean="0"/>
              <a:t>directos</a:t>
            </a:r>
            <a:r>
              <a:rPr lang="en-US" baseline="0" dirty="0" smtClean="0"/>
              <a:t> </a:t>
            </a:r>
            <a:r>
              <a:rPr lang="en-US" baseline="0" dirty="0" err="1" smtClean="0"/>
              <a:t>para</a:t>
            </a:r>
            <a:r>
              <a:rPr lang="en-US" baseline="0" dirty="0" smtClean="0"/>
              <a:t> los </a:t>
            </a:r>
            <a:r>
              <a:rPr lang="en-US" baseline="0" dirty="0" err="1" smtClean="0"/>
              <a:t>pequeños</a:t>
            </a:r>
            <a:r>
              <a:rPr lang="en-US" baseline="0" dirty="0" smtClean="0"/>
              <a:t> </a:t>
            </a:r>
            <a:r>
              <a:rPr lang="en-US" baseline="0" dirty="0" err="1" smtClean="0"/>
              <a:t>productoes</a:t>
            </a:r>
            <a:r>
              <a:rPr lang="en-US" baseline="0" dirty="0" smtClean="0"/>
              <a:t>. </a:t>
            </a:r>
            <a:r>
              <a:rPr lang="en-US" baseline="0" dirty="0" err="1" smtClean="0"/>
              <a:t>Porque</a:t>
            </a:r>
            <a:r>
              <a:rPr lang="en-US" baseline="0" dirty="0" smtClean="0"/>
              <a:t> no </a:t>
            </a:r>
            <a:r>
              <a:rPr lang="en-US" baseline="0" dirty="0" err="1" smtClean="0"/>
              <a:t>puede</a:t>
            </a:r>
            <a:r>
              <a:rPr lang="en-US" baseline="0" dirty="0" smtClean="0"/>
              <a:t> </a:t>
            </a:r>
            <a:r>
              <a:rPr lang="en-US" baseline="0" dirty="0" err="1" smtClean="0"/>
              <a:t>acceder</a:t>
            </a:r>
            <a:r>
              <a:rPr lang="en-US" baseline="0" dirty="0" smtClean="0"/>
              <a:t> a </a:t>
            </a:r>
            <a:r>
              <a:rPr lang="en-US" baseline="0" dirty="0" err="1" smtClean="0"/>
              <a:t>pesar</a:t>
            </a:r>
            <a:r>
              <a:rPr lang="en-US" baseline="0" dirty="0" smtClean="0"/>
              <a:t> de ser un </a:t>
            </a:r>
            <a:r>
              <a:rPr lang="en-US" baseline="0" dirty="0" err="1" smtClean="0"/>
              <a:t>mercado</a:t>
            </a:r>
            <a:r>
              <a:rPr lang="en-US" baseline="0" dirty="0" smtClean="0"/>
              <a:t> </a:t>
            </a:r>
            <a:r>
              <a:rPr lang="en-US" baseline="0" dirty="0" err="1" smtClean="0"/>
              <a:t>interesante</a:t>
            </a:r>
            <a:r>
              <a:rPr lang="en-US" baseline="0" dirty="0" smtClean="0"/>
              <a:t>: </a:t>
            </a:r>
            <a:r>
              <a:rPr lang="en-US" baseline="0" dirty="0" err="1" smtClean="0"/>
              <a:t>organizacion</a:t>
            </a:r>
            <a:r>
              <a:rPr lang="en-US" baseline="0" dirty="0" smtClean="0"/>
              <a:t>, </a:t>
            </a:r>
            <a:r>
              <a:rPr lang="en-US" baseline="0" dirty="0" err="1" smtClean="0"/>
              <a:t>escala</a:t>
            </a:r>
            <a:r>
              <a:rPr lang="en-US" baseline="0" dirty="0" smtClean="0"/>
              <a:t>, etc.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_tradnl" sz="1200" dirty="0" smtClean="0"/>
              <a:t>De tres a cuatro fuentes de productos a principios del 2010, estas aumentan a 10 proveedores en el 2011, asumiendo a los agricultores individuales como un solo grupo.  Proveedores como ACT entregan solo productos elaborados, principalmente harinas, y unos pocos individuos entregan principalmente frutas tropicales. En el 2011, entonces resumimos los orígenes a 5 fuentes principales: </a:t>
            </a:r>
            <a:r>
              <a:rPr lang="es-ES_tradnl" sz="1200" dirty="0" err="1" smtClean="0"/>
              <a:t>Tzimbuto</a:t>
            </a:r>
            <a:r>
              <a:rPr lang="es-ES_tradnl" sz="1200" dirty="0" smtClean="0"/>
              <a:t>, Mayoristas (</a:t>
            </a:r>
            <a:r>
              <a:rPr lang="es-ES_tradnl" sz="1200" dirty="0" err="1" smtClean="0"/>
              <a:t>Wholesalers</a:t>
            </a:r>
            <a:r>
              <a:rPr lang="es-ES_tradnl" sz="1200" dirty="0" smtClean="0"/>
              <a:t>) Productores individuales (</a:t>
            </a:r>
            <a:r>
              <a:rPr lang="es-ES_tradnl" sz="1200" dirty="0" err="1" smtClean="0"/>
              <a:t>Producers</a:t>
            </a:r>
            <a:r>
              <a:rPr lang="es-ES_tradnl" sz="1200" dirty="0" smtClean="0"/>
              <a:t>) y otras organizaciones económicas campesinas, EFO, (ACT, Cebadas, CEDEIN, etc.). (Tabla 2). En total todas estas últimas explican un 18% de los montos de ventas involucrados. La distribución se encuentra en la Figura 1. </a:t>
            </a:r>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err="1" smtClean="0"/>
              <a:t>Cuanto</a:t>
            </a:r>
            <a:r>
              <a:rPr lang="en-US" dirty="0" smtClean="0"/>
              <a:t> </a:t>
            </a:r>
            <a:r>
              <a:rPr lang="en-US" dirty="0" err="1" smtClean="0"/>
              <a:t>podrian</a:t>
            </a:r>
            <a:r>
              <a:rPr lang="en-US" dirty="0" smtClean="0"/>
              <a:t> </a:t>
            </a:r>
            <a:r>
              <a:rPr lang="en-US" dirty="0" err="1" smtClean="0"/>
              <a:t>lograr</a:t>
            </a:r>
            <a:r>
              <a:rPr lang="en-US" dirty="0" smtClean="0"/>
              <a:t> en</a:t>
            </a:r>
            <a:r>
              <a:rPr lang="en-US" baseline="0" dirty="0" smtClean="0"/>
              <a:t> </a:t>
            </a:r>
            <a:r>
              <a:rPr lang="en-US" baseline="0" dirty="0" err="1" smtClean="0"/>
              <a:t>terminos</a:t>
            </a:r>
            <a:r>
              <a:rPr lang="en-US" baseline="0" dirty="0" smtClean="0"/>
              <a:t> de </a:t>
            </a:r>
            <a:r>
              <a:rPr lang="en-US" baseline="0" dirty="0" err="1" smtClean="0"/>
              <a:t>produccion</a:t>
            </a:r>
            <a:r>
              <a:rPr lang="en-US" baseline="0" dirty="0" smtClean="0"/>
              <a:t> los </a:t>
            </a:r>
            <a:r>
              <a:rPr lang="en-US" baseline="0" dirty="0" err="1" smtClean="0"/>
              <a:t>agricultores</a:t>
            </a:r>
            <a:r>
              <a:rPr lang="en-US" baseline="0" dirty="0" smtClean="0"/>
              <a:t>. </a:t>
            </a:r>
            <a:r>
              <a:rPr lang="en-US" baseline="0" dirty="0" err="1" smtClean="0"/>
              <a:t>Matriz</a:t>
            </a:r>
            <a:r>
              <a:rPr lang="en-US" baseline="0" dirty="0" smtClean="0"/>
              <a:t> de </a:t>
            </a:r>
            <a:r>
              <a:rPr lang="en-US" baseline="0" dirty="0" err="1" smtClean="0"/>
              <a:t>produccion</a:t>
            </a:r>
            <a:r>
              <a:rPr lang="en-US" baseline="0" dirty="0" smtClean="0"/>
              <a:t>, </a:t>
            </a:r>
            <a:r>
              <a:rPr lang="en-US" baseline="0" dirty="0" err="1" smtClean="0"/>
              <a:t>donde</a:t>
            </a:r>
            <a:r>
              <a:rPr lang="en-US" baseline="0" dirty="0" smtClean="0"/>
              <a:t> se </a:t>
            </a:r>
            <a:r>
              <a:rPr lang="en-US" baseline="0" dirty="0" err="1" smtClean="0"/>
              <a:t>explica</a:t>
            </a:r>
            <a:r>
              <a:rPr lang="en-US" baseline="0" dirty="0" smtClean="0"/>
              <a:t> </a:t>
            </a:r>
            <a:r>
              <a:rPr lang="en-US" baseline="0" dirty="0" err="1" smtClean="0"/>
              <a:t>las</a:t>
            </a:r>
            <a:r>
              <a:rPr lang="en-US" baseline="0" dirty="0" smtClean="0"/>
              <a:t> </a:t>
            </a:r>
            <a:r>
              <a:rPr lang="en-US" baseline="0" dirty="0" err="1" smtClean="0"/>
              <a:t>productivdad</a:t>
            </a:r>
            <a:r>
              <a:rPr lang="en-US" baseline="0" dirty="0" smtClean="0"/>
              <a:t>, no son tan </a:t>
            </a:r>
            <a:r>
              <a:rPr lang="en-US" baseline="0" dirty="0" err="1" smtClean="0"/>
              <a:t>bajas</a:t>
            </a:r>
            <a:r>
              <a:rPr lang="en-US" baseline="0" dirty="0" smtClean="0"/>
              <a:t> </a:t>
            </a:r>
            <a:r>
              <a:rPr lang="en-US" baseline="0" dirty="0" err="1" smtClean="0"/>
              <a:t>dadas</a:t>
            </a:r>
            <a:r>
              <a:rPr lang="en-US" baseline="0" dirty="0" smtClean="0"/>
              <a:t> </a:t>
            </a:r>
            <a:r>
              <a:rPr lang="en-US" baseline="0" dirty="0" err="1" smtClean="0"/>
              <a:t>las</a:t>
            </a:r>
            <a:r>
              <a:rPr lang="en-US" baseline="0" dirty="0" smtClean="0"/>
              <a:t> </a:t>
            </a:r>
            <a:r>
              <a:rPr lang="en-US" baseline="0" dirty="0" err="1" smtClean="0"/>
              <a:t>condiciones</a:t>
            </a:r>
            <a:r>
              <a:rPr lang="en-US" baseline="0" dirty="0" smtClean="0"/>
              <a:t>. Las </a:t>
            </a:r>
            <a:r>
              <a:rPr lang="en-US" baseline="0" dirty="0" err="1" smtClean="0"/>
              <a:t>cifras</a:t>
            </a:r>
            <a:r>
              <a:rPr lang="en-US" baseline="0" dirty="0" smtClean="0"/>
              <a:t> </a:t>
            </a:r>
            <a:r>
              <a:rPr lang="en-US" baseline="0" dirty="0" err="1" smtClean="0"/>
              <a:t>para</a:t>
            </a:r>
            <a:r>
              <a:rPr lang="en-US" baseline="0" dirty="0" smtClean="0"/>
              <a:t> U </a:t>
            </a:r>
            <a:r>
              <a:rPr lang="en-US" baseline="0" dirty="0" err="1" smtClean="0"/>
              <a:t>y</a:t>
            </a:r>
            <a:r>
              <a:rPr lang="en-US" baseline="0" dirty="0" smtClean="0"/>
              <a:t> T no son </a:t>
            </a:r>
            <a:r>
              <a:rPr lang="en-US" baseline="0" dirty="0" err="1" smtClean="0"/>
              <a:t>cifras</a:t>
            </a:r>
            <a:r>
              <a:rPr lang="en-US" baseline="0" dirty="0" smtClean="0"/>
              <a:t> de </a:t>
            </a:r>
            <a:r>
              <a:rPr lang="en-US" baseline="0" dirty="0" err="1" smtClean="0"/>
              <a:t>las</a:t>
            </a:r>
            <a:r>
              <a:rPr lang="en-US" baseline="0" dirty="0" smtClean="0"/>
              <a:t> </a:t>
            </a:r>
            <a:r>
              <a:rPr lang="en-US" baseline="0" dirty="0" err="1" smtClean="0"/>
              <a:t>mas</a:t>
            </a:r>
            <a:r>
              <a:rPr lang="en-US" baseline="0" dirty="0" smtClean="0"/>
              <a:t> </a:t>
            </a:r>
            <a:r>
              <a:rPr lang="en-US" baseline="0" dirty="0" err="1" smtClean="0"/>
              <a:t>bajas</a:t>
            </a:r>
            <a:r>
              <a:rPr lang="en-US" baseline="0" dirty="0" smtClean="0"/>
              <a:t> </a:t>
            </a:r>
            <a:r>
              <a:rPr lang="en-US" baseline="0" dirty="0" err="1" smtClean="0"/>
              <a:t>que</a:t>
            </a:r>
            <a:r>
              <a:rPr lang="en-US" baseline="0" dirty="0" smtClean="0"/>
              <a:t> se </a:t>
            </a:r>
            <a:r>
              <a:rPr lang="en-US" baseline="0" dirty="0" err="1" smtClean="0"/>
              <a:t>encuentran</a:t>
            </a:r>
            <a:r>
              <a:rPr lang="en-US" baseline="0" dirty="0" smtClean="0"/>
              <a:t> en </a:t>
            </a:r>
            <a:r>
              <a:rPr lang="en-US" baseline="0" dirty="0" err="1" smtClean="0"/>
              <a:t>este</a:t>
            </a:r>
            <a:r>
              <a:rPr lang="en-US" baseline="0" dirty="0" smtClean="0"/>
              <a:t> </a:t>
            </a:r>
            <a:r>
              <a:rPr lang="en-US" baseline="0" dirty="0" err="1" smtClean="0"/>
              <a:t>pais</a:t>
            </a:r>
            <a:r>
              <a:rPr lang="en-US" baseline="0" dirty="0" smtClean="0"/>
              <a:t> </a:t>
            </a:r>
            <a:r>
              <a:rPr lang="en-US" baseline="0" dirty="0" err="1" smtClean="0"/>
              <a:t>y</a:t>
            </a:r>
            <a:r>
              <a:rPr lang="en-US" baseline="0" dirty="0" smtClean="0"/>
              <a:t> </a:t>
            </a:r>
            <a:r>
              <a:rPr lang="en-US" baseline="0" dirty="0" err="1" smtClean="0"/>
              <a:t>ciertamente</a:t>
            </a:r>
            <a:r>
              <a:rPr lang="en-US" baseline="0" dirty="0" smtClean="0"/>
              <a:t> </a:t>
            </a:r>
            <a:r>
              <a:rPr lang="en-US" baseline="0" dirty="0" err="1" smtClean="0"/>
              <a:t>mas</a:t>
            </a:r>
            <a:r>
              <a:rPr lang="en-US" baseline="0" dirty="0" smtClean="0"/>
              <a:t> </a:t>
            </a:r>
            <a:r>
              <a:rPr lang="en-US" baseline="0" dirty="0" err="1" smtClean="0"/>
              <a:t>alta</a:t>
            </a:r>
            <a:r>
              <a:rPr lang="en-US" baseline="0" dirty="0" smtClean="0"/>
              <a:t> </a:t>
            </a:r>
            <a:r>
              <a:rPr lang="en-US" baseline="0" dirty="0" err="1" smtClean="0"/>
              <a:t>que</a:t>
            </a:r>
            <a:r>
              <a:rPr lang="en-US" baseline="0" dirty="0" smtClean="0"/>
              <a:t> el </a:t>
            </a:r>
            <a:r>
              <a:rPr lang="en-US" baseline="0" dirty="0" err="1" smtClean="0"/>
              <a:t>promedio</a:t>
            </a:r>
            <a:r>
              <a:rPr lang="en-US" baseline="0" dirty="0" smtClean="0"/>
              <a:t> </a:t>
            </a:r>
            <a:r>
              <a:rPr lang="en-US" baseline="0" dirty="0" err="1" smtClean="0"/>
              <a:t>nacional</a:t>
            </a:r>
            <a:r>
              <a:rPr lang="en-US" baseline="0" dirty="0" smtClean="0"/>
              <a:t>. </a:t>
            </a:r>
            <a:r>
              <a:rPr lang="en-US" baseline="0" dirty="0" err="1" smtClean="0"/>
              <a:t>Condiciones</a:t>
            </a:r>
            <a:r>
              <a:rPr lang="en-US" baseline="0" dirty="0" smtClean="0"/>
              <a:t> de </a:t>
            </a:r>
            <a:r>
              <a:rPr lang="en-US" baseline="0" dirty="0" err="1" smtClean="0"/>
              <a:t>una</a:t>
            </a:r>
            <a:r>
              <a:rPr lang="en-US" baseline="0" dirty="0" smtClean="0"/>
              <a:t> </a:t>
            </a:r>
            <a:r>
              <a:rPr lang="en-US" baseline="0" dirty="0" err="1" smtClean="0"/>
              <a:t>propuesta</a:t>
            </a:r>
            <a:r>
              <a:rPr lang="en-US" baseline="0" dirty="0" smtClean="0"/>
              <a:t> de </a:t>
            </a:r>
            <a:r>
              <a:rPr lang="en-US" baseline="0" dirty="0" err="1" smtClean="0"/>
              <a:t>bajo</a:t>
            </a:r>
            <a:r>
              <a:rPr lang="en-US" baseline="0" dirty="0" smtClean="0"/>
              <a:t> inputs </a:t>
            </a:r>
            <a:r>
              <a:rPr lang="en-US" baseline="0" dirty="0" err="1" smtClean="0"/>
              <a:t>externo</a:t>
            </a:r>
            <a:r>
              <a:rPr lang="en-US" baseline="0" dirty="0" smtClean="0"/>
              <a:t>. </a:t>
            </a:r>
          </a:p>
          <a:p>
            <a:endParaRPr lang="en-US" baseline="0" dirty="0" smtClean="0"/>
          </a:p>
          <a:p>
            <a:r>
              <a:rPr lang="en-US" baseline="0" dirty="0" smtClean="0"/>
              <a:t>Tablas de </a:t>
            </a:r>
            <a:r>
              <a:rPr lang="en-US" baseline="0" dirty="0" err="1" smtClean="0"/>
              <a:t>produccion</a:t>
            </a:r>
            <a:r>
              <a:rPr lang="en-US" baseline="0" dirty="0" smtClean="0"/>
              <a:t> con lo </a:t>
            </a:r>
            <a:r>
              <a:rPr lang="en-US" baseline="0" dirty="0" err="1" smtClean="0"/>
              <a:t>rendimientos</a:t>
            </a:r>
            <a:endParaRPr lang="en-US" baseline="0" dirty="0" smtClean="0"/>
          </a:p>
          <a:p>
            <a:endParaRPr lang="en-US" baseline="0" dirty="0" smtClean="0"/>
          </a:p>
          <a:p>
            <a:r>
              <a:rPr lang="en-US" baseline="0" dirty="0" err="1" smtClean="0"/>
              <a:t>Ganan</a:t>
            </a:r>
            <a:r>
              <a:rPr lang="en-US" baseline="0" dirty="0" smtClean="0"/>
              <a:t> </a:t>
            </a:r>
            <a:r>
              <a:rPr lang="en-US" baseline="0" dirty="0" err="1" smtClean="0"/>
              <a:t>todos</a:t>
            </a:r>
            <a:r>
              <a:rPr lang="en-US" baseline="0" dirty="0" smtClean="0"/>
              <a:t> los </a:t>
            </a:r>
            <a:r>
              <a:rPr lang="en-US" baseline="0" dirty="0" err="1" smtClean="0"/>
              <a:t>agricultores</a:t>
            </a:r>
            <a:r>
              <a:rPr lang="en-US" baseline="0" dirty="0" smtClean="0"/>
              <a:t>, no </a:t>
            </a:r>
            <a:r>
              <a:rPr lang="en-US" baseline="0" dirty="0" err="1" smtClean="0"/>
              <a:t>todos</a:t>
            </a:r>
            <a:r>
              <a:rPr lang="en-US" baseline="0" dirty="0" smtClean="0"/>
              <a:t> </a:t>
            </a:r>
            <a:r>
              <a:rPr lang="en-US" baseline="0" dirty="0" err="1" smtClean="0"/>
              <a:t>ganan</a:t>
            </a:r>
            <a:r>
              <a:rPr lang="en-US" baseline="0" dirty="0" smtClean="0"/>
              <a:t> </a:t>
            </a:r>
            <a:r>
              <a:rPr lang="en-US" baseline="0" dirty="0" err="1" smtClean="0"/>
              <a:t>tienen</a:t>
            </a:r>
            <a:r>
              <a:rPr lang="en-US" baseline="0" dirty="0" smtClean="0"/>
              <a:t> </a:t>
            </a:r>
            <a:r>
              <a:rPr lang="en-US" baseline="0" dirty="0" err="1" smtClean="0"/>
              <a:t>que</a:t>
            </a:r>
            <a:r>
              <a:rPr lang="en-US" baseline="0" dirty="0" smtClean="0"/>
              <a:t> </a:t>
            </a:r>
            <a:r>
              <a:rPr lang="en-US" baseline="0" dirty="0" err="1" smtClean="0"/>
              <a:t>ver</a:t>
            </a:r>
            <a:r>
              <a:rPr lang="en-US" baseline="0" dirty="0" smtClean="0"/>
              <a:t> la </a:t>
            </a:r>
            <a:r>
              <a:rPr lang="en-US" baseline="0" dirty="0" err="1" smtClean="0"/>
              <a:t>rentabilidad</a:t>
            </a:r>
            <a:r>
              <a:rPr lang="en-US" baseline="0" dirty="0" smtClean="0"/>
              <a:t> del </a:t>
            </a:r>
            <a:r>
              <a:rPr lang="en-US" baseline="0" dirty="0" err="1" smtClean="0"/>
              <a:t>cultivo</a:t>
            </a:r>
            <a:r>
              <a:rPr lang="en-US" baseline="0" dirty="0" smtClean="0"/>
              <a:t>, </a:t>
            </a:r>
            <a:r>
              <a:rPr lang="en-US" baseline="0" dirty="0" err="1" smtClean="0"/>
              <a:t>y</a:t>
            </a:r>
            <a:r>
              <a:rPr lang="en-US" baseline="0" dirty="0" smtClean="0"/>
              <a:t> </a:t>
            </a:r>
            <a:r>
              <a:rPr lang="en-US" baseline="0" dirty="0" err="1" smtClean="0"/>
              <a:t>otro</a:t>
            </a:r>
            <a:r>
              <a:rPr lang="en-US" baseline="0" dirty="0" smtClean="0"/>
              <a:t> </a:t>
            </a:r>
            <a:r>
              <a:rPr lang="en-US" baseline="0" dirty="0" err="1" smtClean="0"/>
              <a:t>es</a:t>
            </a:r>
            <a:r>
              <a:rPr lang="en-US" baseline="0" dirty="0" smtClean="0"/>
              <a:t> </a:t>
            </a:r>
            <a:r>
              <a:rPr lang="en-US" baseline="0" dirty="0" err="1" smtClean="0"/>
              <a:t>si</a:t>
            </a:r>
            <a:r>
              <a:rPr lang="en-US" baseline="0" dirty="0" smtClean="0"/>
              <a:t> el </a:t>
            </a:r>
            <a:r>
              <a:rPr lang="en-US" baseline="0" dirty="0" err="1" smtClean="0"/>
              <a:t>mercado</a:t>
            </a:r>
            <a:r>
              <a:rPr lang="en-US" baseline="0" dirty="0" smtClean="0"/>
              <a:t> de </a:t>
            </a:r>
            <a:r>
              <a:rPr lang="en-US" baseline="0" dirty="0" err="1" smtClean="0"/>
              <a:t>mayorista</a:t>
            </a:r>
            <a:r>
              <a:rPr lang="en-US" baseline="0" dirty="0" smtClean="0"/>
              <a:t> </a:t>
            </a:r>
            <a:r>
              <a:rPr lang="en-US" baseline="0" dirty="0" err="1" smtClean="0"/>
              <a:t>es</a:t>
            </a:r>
            <a:r>
              <a:rPr lang="en-US" baseline="0" dirty="0" smtClean="0"/>
              <a:t> </a:t>
            </a:r>
            <a:r>
              <a:rPr lang="en-US" baseline="0" dirty="0" err="1" smtClean="0"/>
              <a:t>mas</a:t>
            </a:r>
            <a:r>
              <a:rPr lang="en-US" baseline="0" dirty="0" smtClean="0"/>
              <a:t> </a:t>
            </a:r>
            <a:r>
              <a:rPr lang="en-US" baseline="0" dirty="0" err="1" smtClean="0"/>
              <a:t>o</a:t>
            </a:r>
            <a:r>
              <a:rPr lang="en-US" baseline="0" dirty="0" smtClean="0"/>
              <a:t> </a:t>
            </a:r>
            <a:r>
              <a:rPr lang="en-US" baseline="0" dirty="0" err="1" smtClean="0"/>
              <a:t>menos</a:t>
            </a:r>
            <a:r>
              <a:rPr lang="en-US" baseline="0" dirty="0" smtClean="0"/>
              <a:t> </a:t>
            </a:r>
            <a:r>
              <a:rPr lang="en-US" baseline="0" dirty="0" err="1" smtClean="0"/>
              <a:t>favorables</a:t>
            </a:r>
            <a:r>
              <a:rPr lang="en-US" baseline="0" dirty="0" smtClean="0"/>
              <a:t> en </a:t>
            </a:r>
            <a:r>
              <a:rPr lang="en-US" baseline="0" dirty="0" err="1" smtClean="0"/>
              <a:t>terminosd</a:t>
            </a:r>
            <a:r>
              <a:rPr lang="en-US" baseline="0" dirty="0" smtClean="0"/>
              <a:t> </a:t>
            </a:r>
            <a:r>
              <a:rPr lang="en-US" baseline="0" dirty="0" err="1" smtClean="0"/>
              <a:t>e</a:t>
            </a:r>
            <a:r>
              <a:rPr lang="en-US" baseline="0" dirty="0" smtClean="0"/>
              <a:t> </a:t>
            </a:r>
            <a:r>
              <a:rPr lang="en-US" baseline="0" dirty="0" err="1" smtClean="0"/>
              <a:t>maximizar</a:t>
            </a:r>
            <a:r>
              <a:rPr lang="en-US" baseline="0" dirty="0" smtClean="0"/>
              <a:t> </a:t>
            </a:r>
            <a:r>
              <a:rPr lang="en-US" baseline="0" dirty="0" err="1" smtClean="0"/>
              <a:t>sus</a:t>
            </a:r>
            <a:r>
              <a:rPr lang="en-US" baseline="0" dirty="0" smtClean="0"/>
              <a:t> </a:t>
            </a:r>
            <a:r>
              <a:rPr lang="en-US" baseline="0" dirty="0" err="1" smtClean="0"/>
              <a:t>rentabilidaes</a:t>
            </a:r>
            <a:r>
              <a:rPr lang="en-US" baseline="0" dirty="0" smtClean="0"/>
              <a:t>. Si la </a:t>
            </a:r>
            <a:r>
              <a:rPr lang="en-US" baseline="0" dirty="0" err="1" smtClean="0"/>
              <a:t>renta</a:t>
            </a:r>
            <a:r>
              <a:rPr lang="en-US" baseline="0" dirty="0" smtClean="0"/>
              <a:t> </a:t>
            </a:r>
            <a:r>
              <a:rPr lang="en-US" baseline="0" dirty="0" err="1" smtClean="0"/>
              <a:t>es</a:t>
            </a:r>
            <a:r>
              <a:rPr lang="en-US" baseline="0" dirty="0" smtClean="0"/>
              <a:t> </a:t>
            </a:r>
            <a:r>
              <a:rPr lang="en-US" baseline="0" dirty="0" err="1" smtClean="0"/>
              <a:t>positiva</a:t>
            </a:r>
            <a:r>
              <a:rPr lang="en-US" baseline="0" dirty="0" smtClean="0"/>
              <a:t> </a:t>
            </a:r>
            <a:r>
              <a:rPr lang="en-US" baseline="0" dirty="0" err="1" smtClean="0"/>
              <a:t>si</a:t>
            </a:r>
            <a:r>
              <a:rPr lang="en-US" baseline="0" dirty="0" smtClean="0"/>
              <a:t> </a:t>
            </a:r>
            <a:r>
              <a:rPr lang="en-US" baseline="0" dirty="0" err="1" smtClean="0"/>
              <a:t>cubren</a:t>
            </a:r>
            <a:r>
              <a:rPr lang="en-US" baseline="0" dirty="0" smtClean="0"/>
              <a:t> </a:t>
            </a:r>
            <a:r>
              <a:rPr lang="en-US" baseline="0" dirty="0" err="1" smtClean="0"/>
              <a:t>sus</a:t>
            </a:r>
            <a:r>
              <a:rPr lang="en-US" baseline="0" dirty="0" smtClean="0"/>
              <a:t> </a:t>
            </a:r>
            <a:r>
              <a:rPr lang="en-US" baseline="0" dirty="0" err="1" smtClean="0"/>
              <a:t>costos</a:t>
            </a:r>
            <a:r>
              <a:rPr lang="en-US" baseline="0" dirty="0" smtClean="0"/>
              <a:t> de </a:t>
            </a:r>
            <a:r>
              <a:rPr lang="en-US" baseline="0" dirty="0" err="1" smtClean="0"/>
              <a:t>produccion</a:t>
            </a:r>
            <a:r>
              <a:rPr lang="en-US" baseline="0" dirty="0" smtClean="0"/>
              <a:t> </a:t>
            </a:r>
            <a:r>
              <a:rPr lang="en-US" baseline="0" dirty="0" err="1" smtClean="0"/>
              <a:t>y</a:t>
            </a:r>
            <a:r>
              <a:rPr lang="en-US" baseline="0" dirty="0" smtClean="0"/>
              <a:t> </a:t>
            </a:r>
            <a:r>
              <a:rPr lang="en-US" baseline="0" dirty="0" err="1" smtClean="0"/>
              <a:t>si</a:t>
            </a:r>
            <a:r>
              <a:rPr lang="en-US" baseline="0" dirty="0" smtClean="0"/>
              <a:t> el </a:t>
            </a:r>
            <a:r>
              <a:rPr lang="en-US" baseline="0" dirty="0" err="1" smtClean="0"/>
              <a:t>mercado</a:t>
            </a:r>
            <a:r>
              <a:rPr lang="en-US" baseline="0" dirty="0" smtClean="0"/>
              <a:t> de canastas </a:t>
            </a:r>
            <a:r>
              <a:rPr lang="en-US" baseline="0" dirty="0" err="1" smtClean="0"/>
              <a:t>es</a:t>
            </a:r>
            <a:r>
              <a:rPr lang="en-US" baseline="0" dirty="0" smtClean="0"/>
              <a:t> </a:t>
            </a:r>
            <a:r>
              <a:rPr lang="en-US" baseline="0" dirty="0" err="1" smtClean="0"/>
              <a:t>mas</a:t>
            </a:r>
            <a:r>
              <a:rPr lang="en-US" baseline="0" dirty="0" smtClean="0"/>
              <a:t> favorable </a:t>
            </a:r>
            <a:r>
              <a:rPr lang="en-US" baseline="0" dirty="0" err="1" smtClean="0"/>
              <a:t>que</a:t>
            </a:r>
            <a:r>
              <a:rPr lang="en-US" baseline="0" dirty="0" smtClean="0"/>
              <a:t> el </a:t>
            </a:r>
            <a:r>
              <a:rPr lang="en-US" baseline="0" dirty="0" err="1" smtClean="0"/>
              <a:t>mayoprista</a:t>
            </a:r>
            <a:r>
              <a:rPr lang="en-US" baseline="0" dirty="0" smtClean="0"/>
              <a:t>.</a:t>
            </a:r>
          </a:p>
          <a:p>
            <a:endParaRPr lang="en-US" baseline="0" dirty="0" smtClean="0"/>
          </a:p>
          <a:p>
            <a:r>
              <a:rPr lang="en-US" baseline="0" dirty="0" smtClean="0"/>
              <a:t>1 </a:t>
            </a:r>
            <a:r>
              <a:rPr lang="en-US" baseline="0" dirty="0" err="1" smtClean="0"/>
              <a:t>y</a:t>
            </a:r>
            <a:r>
              <a:rPr lang="en-US" baseline="0" dirty="0" smtClean="0"/>
              <a:t> 2  </a:t>
            </a:r>
            <a:r>
              <a:rPr lang="en-US" baseline="0" dirty="0" err="1" smtClean="0">
                <a:sym typeface="Wingdings"/>
              </a:rPr>
              <a:t></a:t>
            </a:r>
            <a:r>
              <a:rPr lang="en-US" baseline="0" dirty="0" smtClean="0">
                <a:sym typeface="Wingdings"/>
              </a:rPr>
              <a:t> </a:t>
            </a:r>
            <a:r>
              <a:rPr lang="en-US" baseline="0" dirty="0" err="1" smtClean="0">
                <a:sym typeface="Wingdings"/>
              </a:rPr>
              <a:t>todos</a:t>
            </a:r>
            <a:r>
              <a:rPr lang="en-US" baseline="0" dirty="0" smtClean="0">
                <a:sym typeface="Wingdings"/>
              </a:rPr>
              <a:t> </a:t>
            </a:r>
            <a:r>
              <a:rPr lang="en-US" baseline="0" dirty="0" err="1" smtClean="0">
                <a:sym typeface="Wingdings"/>
              </a:rPr>
              <a:t>ganan</a:t>
            </a:r>
            <a:r>
              <a:rPr lang="en-US" baseline="0" dirty="0" smtClean="0">
                <a:sym typeface="Wingdings"/>
              </a:rPr>
              <a:t> </a:t>
            </a:r>
            <a:r>
              <a:rPr lang="en-US" baseline="0" dirty="0" err="1" smtClean="0">
                <a:sym typeface="Wingdings"/>
              </a:rPr>
              <a:t>y</a:t>
            </a:r>
            <a:r>
              <a:rPr lang="en-US" baseline="0" dirty="0" smtClean="0">
                <a:sym typeface="Wingdings"/>
              </a:rPr>
              <a:t> </a:t>
            </a:r>
            <a:r>
              <a:rPr lang="en-US" baseline="0" dirty="0" err="1" smtClean="0">
                <a:sym typeface="Wingdings"/>
              </a:rPr>
              <a:t>quien</a:t>
            </a:r>
            <a:r>
              <a:rPr lang="en-US" baseline="0" dirty="0" smtClean="0">
                <a:sym typeface="Wingdings"/>
              </a:rPr>
              <a:t> </a:t>
            </a:r>
            <a:r>
              <a:rPr lang="en-US" baseline="0" dirty="0" err="1" smtClean="0">
                <a:sym typeface="Wingdings"/>
              </a:rPr>
              <a:t>pierde</a:t>
            </a:r>
            <a:r>
              <a:rPr lang="en-US" baseline="0" dirty="0" smtClean="0">
                <a:sym typeface="Wingdings"/>
              </a:rPr>
              <a:t>. </a:t>
            </a:r>
          </a:p>
          <a:p>
            <a:r>
              <a:rPr lang="en-US" baseline="0" dirty="0" err="1" smtClean="0">
                <a:sym typeface="Wingdings"/>
              </a:rPr>
              <a:t>Tabla</a:t>
            </a:r>
            <a:r>
              <a:rPr lang="en-US" baseline="0" dirty="0" smtClean="0">
                <a:sym typeface="Wingdings"/>
              </a:rPr>
              <a:t> 3</a:t>
            </a:r>
          </a:p>
          <a:p>
            <a:endParaRPr lang="en-US" baseline="0" dirty="0" smtClean="0">
              <a:sym typeface="Wingdings"/>
            </a:endParaRPr>
          </a:p>
          <a:p>
            <a:r>
              <a:rPr lang="en-US" baseline="0" dirty="0" smtClean="0">
                <a:sym typeface="Wingdings"/>
              </a:rPr>
              <a:t>Si </a:t>
            </a:r>
            <a:r>
              <a:rPr lang="en-US" baseline="0" dirty="0" err="1" smtClean="0">
                <a:sym typeface="Wingdings"/>
              </a:rPr>
              <a:t>hubiera</a:t>
            </a:r>
            <a:r>
              <a:rPr lang="en-US" baseline="0" dirty="0" smtClean="0">
                <a:sym typeface="Wingdings"/>
              </a:rPr>
              <a:t> </a:t>
            </a:r>
            <a:r>
              <a:rPr lang="en-US" baseline="0" dirty="0" err="1" smtClean="0">
                <a:sym typeface="Wingdings"/>
              </a:rPr>
              <a:t>venta</a:t>
            </a:r>
            <a:r>
              <a:rPr lang="en-US" baseline="0" dirty="0" smtClean="0">
                <a:sym typeface="Wingdings"/>
              </a:rPr>
              <a:t> al </a:t>
            </a:r>
            <a:r>
              <a:rPr lang="en-US" baseline="0" dirty="0" err="1" smtClean="0">
                <a:sym typeface="Wingdings"/>
              </a:rPr>
              <a:t>mayorista</a:t>
            </a:r>
            <a:r>
              <a:rPr lang="en-US" baseline="0" dirty="0" smtClean="0">
                <a:sym typeface="Wingdings"/>
              </a:rPr>
              <a:t> hay </a:t>
            </a:r>
            <a:r>
              <a:rPr lang="en-US" baseline="0" dirty="0" err="1" smtClean="0">
                <a:sym typeface="Wingdings"/>
              </a:rPr>
              <a:t>periodos</a:t>
            </a:r>
            <a:r>
              <a:rPr lang="en-US" baseline="0" dirty="0" smtClean="0">
                <a:sym typeface="Wingdings"/>
              </a:rPr>
              <a:t> </a:t>
            </a:r>
            <a:r>
              <a:rPr lang="en-US" baseline="0" dirty="0" err="1" smtClean="0">
                <a:sym typeface="Wingdings"/>
              </a:rPr>
              <a:t>o</a:t>
            </a:r>
            <a:r>
              <a:rPr lang="en-US" baseline="0" dirty="0" smtClean="0">
                <a:sym typeface="Wingdings"/>
              </a:rPr>
              <a:t> </a:t>
            </a:r>
            <a:r>
              <a:rPr lang="en-US" baseline="0" dirty="0" err="1" smtClean="0">
                <a:sym typeface="Wingdings"/>
              </a:rPr>
              <a:t>negativos</a:t>
            </a:r>
            <a:r>
              <a:rPr lang="en-US" baseline="0" dirty="0" smtClean="0">
                <a:sym typeface="Wingdings"/>
              </a:rPr>
              <a:t> </a:t>
            </a:r>
            <a:r>
              <a:rPr lang="en-US" baseline="0" dirty="0" err="1" smtClean="0">
                <a:sym typeface="Wingdings"/>
              </a:rPr>
              <a:t>o</a:t>
            </a:r>
            <a:r>
              <a:rPr lang="en-US" baseline="0" dirty="0" smtClean="0">
                <a:sym typeface="Wingdings"/>
              </a:rPr>
              <a:t> de </a:t>
            </a:r>
            <a:r>
              <a:rPr lang="en-US" baseline="0" dirty="0" err="1" smtClean="0">
                <a:sym typeface="Wingdings"/>
              </a:rPr>
              <a:t>baja</a:t>
            </a:r>
            <a:r>
              <a:rPr lang="en-US" baseline="0" dirty="0" smtClean="0">
                <a:sym typeface="Wingdings"/>
              </a:rPr>
              <a:t> </a:t>
            </a:r>
            <a:r>
              <a:rPr lang="en-US" baseline="0" dirty="0" err="1" smtClean="0">
                <a:sym typeface="Wingdings"/>
              </a:rPr>
              <a:t>rentabilidad</a:t>
            </a:r>
            <a:endParaRPr lang="en-US" baseline="0" dirty="0" smtClean="0">
              <a:sym typeface="Wingdings"/>
            </a:endParaRPr>
          </a:p>
          <a:p>
            <a:r>
              <a:rPr lang="en-US" baseline="0" dirty="0" smtClean="0">
                <a:sym typeface="Wingdings"/>
              </a:rPr>
              <a:t>La </a:t>
            </a:r>
            <a:r>
              <a:rPr lang="en-US" baseline="0" dirty="0" err="1" smtClean="0">
                <a:sym typeface="Wingdings"/>
              </a:rPr>
              <a:t>diferencia</a:t>
            </a:r>
            <a:r>
              <a:rPr lang="en-US" baseline="0" dirty="0" smtClean="0">
                <a:sym typeface="Wingdings"/>
              </a:rPr>
              <a:t> entre el </a:t>
            </a:r>
            <a:r>
              <a:rPr lang="en-US" baseline="0" dirty="0" err="1" smtClean="0">
                <a:sym typeface="Wingdings"/>
              </a:rPr>
              <a:t>precio</a:t>
            </a:r>
            <a:r>
              <a:rPr lang="en-US" baseline="0" dirty="0" smtClean="0">
                <a:sym typeface="Wingdings"/>
              </a:rPr>
              <a:t> de canastas </a:t>
            </a:r>
            <a:r>
              <a:rPr lang="en-US" baseline="0" dirty="0" err="1" smtClean="0">
                <a:sym typeface="Wingdings"/>
              </a:rPr>
              <a:t>y</a:t>
            </a:r>
            <a:r>
              <a:rPr lang="en-US" baseline="0" dirty="0" smtClean="0">
                <a:sym typeface="Wingdings"/>
              </a:rPr>
              <a:t> </a:t>
            </a:r>
            <a:r>
              <a:rPr lang="en-US" baseline="0" dirty="0" err="1" smtClean="0">
                <a:sym typeface="Wingdings"/>
              </a:rPr>
              <a:t>alo</a:t>
            </a:r>
            <a:r>
              <a:rPr lang="en-US" baseline="0" dirty="0" smtClean="0">
                <a:sym typeface="Wingdings"/>
              </a:rPr>
              <a:t> </a:t>
            </a:r>
            <a:r>
              <a:rPr lang="en-US" baseline="0" dirty="0" err="1" smtClean="0">
                <a:sym typeface="Wingdings"/>
              </a:rPr>
              <a:t>que</a:t>
            </a:r>
            <a:r>
              <a:rPr lang="en-US" baseline="0" dirty="0" smtClean="0">
                <a:sym typeface="Wingdings"/>
              </a:rPr>
              <a:t> se </a:t>
            </a:r>
            <a:r>
              <a:rPr lang="en-US" baseline="0" dirty="0" err="1" smtClean="0">
                <a:sym typeface="Wingdings"/>
              </a:rPr>
              <a:t>compra</a:t>
            </a:r>
            <a:r>
              <a:rPr lang="en-US" baseline="0" dirty="0" smtClean="0">
                <a:sym typeface="Wingdings"/>
              </a:rPr>
              <a:t> al </a:t>
            </a:r>
            <a:r>
              <a:rPr lang="en-US" baseline="0" dirty="0" err="1" smtClean="0">
                <a:sym typeface="Wingdings"/>
              </a:rPr>
              <a:t>mayotista</a:t>
            </a:r>
            <a:r>
              <a:rPr lang="en-US" baseline="0" dirty="0" smtClean="0">
                <a:sym typeface="Wingdings"/>
              </a:rPr>
              <a:t> a </a:t>
            </a:r>
            <a:r>
              <a:rPr lang="en-US" baseline="0" dirty="0" err="1" smtClean="0">
                <a:sym typeface="Wingdings"/>
              </a:rPr>
              <a:t>es</a:t>
            </a:r>
            <a:r>
              <a:rPr lang="en-US" baseline="0" dirty="0" smtClean="0">
                <a:sym typeface="Wingdings"/>
              </a:rPr>
              <a:t> del 6% </a:t>
            </a:r>
            <a:r>
              <a:rPr lang="en-US" baseline="0" dirty="0" err="1" smtClean="0">
                <a:sym typeface="Wingdings"/>
              </a:rPr>
              <a:t>es</a:t>
            </a:r>
            <a:r>
              <a:rPr lang="en-US" baseline="0" dirty="0" smtClean="0">
                <a:sym typeface="Wingdings"/>
              </a:rPr>
              <a:t> lo </a:t>
            </a:r>
            <a:r>
              <a:rPr lang="en-US" baseline="0" dirty="0" err="1" smtClean="0">
                <a:sym typeface="Wingdings"/>
              </a:rPr>
              <a:t>que</a:t>
            </a:r>
            <a:r>
              <a:rPr lang="en-US" baseline="0" dirty="0" smtClean="0">
                <a:sym typeface="Wingdings"/>
              </a:rPr>
              <a:t> </a:t>
            </a:r>
            <a:r>
              <a:rPr lang="en-US" baseline="0" dirty="0" err="1" smtClean="0">
                <a:sym typeface="Wingdings"/>
              </a:rPr>
              <a:t>paga</a:t>
            </a:r>
            <a:r>
              <a:rPr lang="en-US" baseline="0" dirty="0" smtClean="0">
                <a:sym typeface="Wingdings"/>
              </a:rPr>
              <a:t> </a:t>
            </a:r>
            <a:r>
              <a:rPr lang="en-US" baseline="0" dirty="0" err="1" smtClean="0">
                <a:sym typeface="Wingdings"/>
              </a:rPr>
              <a:t>mas</a:t>
            </a:r>
            <a:r>
              <a:rPr lang="en-US" baseline="0" dirty="0" smtClean="0">
                <a:sym typeface="Wingdings"/>
              </a:rPr>
              <a:t> </a:t>
            </a:r>
            <a:r>
              <a:rPr lang="en-US" baseline="0" dirty="0" err="1" smtClean="0">
                <a:sym typeface="Wingdings"/>
              </a:rPr>
              <a:t>por</a:t>
            </a:r>
            <a:r>
              <a:rPr lang="en-US" baseline="0" dirty="0" smtClean="0">
                <a:sym typeface="Wingdings"/>
              </a:rPr>
              <a:t> </a:t>
            </a:r>
            <a:r>
              <a:rPr lang="en-US" baseline="0" dirty="0" err="1" smtClean="0">
                <a:sym typeface="Wingdings"/>
              </a:rPr>
              <a:t>concepto</a:t>
            </a:r>
            <a:r>
              <a:rPr lang="en-US" baseline="0" dirty="0" smtClean="0">
                <a:sym typeface="Wingdings"/>
              </a:rPr>
              <a:t> de </a:t>
            </a:r>
            <a:r>
              <a:rPr lang="en-US" baseline="0" dirty="0" err="1" smtClean="0">
                <a:sym typeface="Wingdings"/>
              </a:rPr>
              <a:t>entrega</a:t>
            </a:r>
            <a:r>
              <a:rPr lang="en-US" baseline="0" dirty="0" smtClean="0">
                <a:sym typeface="Wingdings"/>
              </a:rPr>
              <a:t> de </a:t>
            </a:r>
            <a:r>
              <a:rPr lang="en-US" baseline="0" dirty="0" err="1" smtClean="0">
                <a:sym typeface="Wingdings"/>
              </a:rPr>
              <a:t>productos</a:t>
            </a:r>
            <a:r>
              <a:rPr lang="en-US" baseline="0" dirty="0" smtClean="0">
                <a:sym typeface="Wingdings"/>
              </a:rPr>
              <a:t> </a:t>
            </a:r>
            <a:r>
              <a:rPr lang="en-US" baseline="0" dirty="0" err="1" smtClean="0">
                <a:sym typeface="Wingdings"/>
              </a:rPr>
              <a:t>limpios</a:t>
            </a:r>
            <a:r>
              <a:rPr lang="en-US" baseline="0" dirty="0" smtClean="0">
                <a:sym typeface="Wingdings"/>
              </a:rPr>
              <a:t>, </a:t>
            </a:r>
            <a:r>
              <a:rPr lang="en-US" baseline="0" dirty="0" err="1" smtClean="0">
                <a:sym typeface="Wingdings"/>
              </a:rPr>
              <a:t>pero</a:t>
            </a:r>
            <a:r>
              <a:rPr lang="en-US" baseline="0" dirty="0" smtClean="0">
                <a:sym typeface="Wingdings"/>
              </a:rPr>
              <a:t> en </a:t>
            </a:r>
            <a:r>
              <a:rPr lang="en-US" baseline="0" dirty="0" err="1" smtClean="0">
                <a:sym typeface="Wingdings"/>
              </a:rPr>
              <a:t>varias</a:t>
            </a:r>
            <a:r>
              <a:rPr lang="en-US" baseline="0" dirty="0" smtClean="0">
                <a:sym typeface="Wingdings"/>
              </a:rPr>
              <a:t> </a:t>
            </a:r>
            <a:r>
              <a:rPr lang="en-US" baseline="0" dirty="0" err="1" smtClean="0">
                <a:sym typeface="Wingdings"/>
              </a:rPr>
              <a:t>oportunidades</a:t>
            </a:r>
            <a:r>
              <a:rPr lang="en-US" baseline="0" dirty="0" smtClean="0">
                <a:sym typeface="Wingdings"/>
              </a:rPr>
              <a:t>, el </a:t>
            </a:r>
            <a:r>
              <a:rPr lang="en-US" baseline="0" dirty="0" err="1" smtClean="0">
                <a:sym typeface="Wingdings"/>
              </a:rPr>
              <a:t>saldo</a:t>
            </a:r>
            <a:r>
              <a:rPr lang="en-US" baseline="0" dirty="0" smtClean="0">
                <a:sym typeface="Wingdings"/>
              </a:rPr>
              <a:t> </a:t>
            </a:r>
            <a:r>
              <a:rPr lang="en-US" baseline="0" dirty="0" err="1" smtClean="0">
                <a:sym typeface="Wingdings"/>
              </a:rPr>
              <a:t>favo</a:t>
            </a:r>
            <a:r>
              <a:rPr lang="en-US" baseline="0" dirty="0" smtClean="0">
                <a:sym typeface="Wingdings"/>
              </a:rPr>
              <a:t> </a:t>
            </a:r>
            <a:r>
              <a:rPr lang="en-US" baseline="0" dirty="0" err="1" smtClean="0">
                <a:sym typeface="Wingdings"/>
              </a:rPr>
              <a:t>o</a:t>
            </a:r>
            <a:r>
              <a:rPr lang="en-US" baseline="0" dirty="0" smtClean="0">
                <a:sym typeface="Wingdings"/>
              </a:rPr>
              <a:t> </a:t>
            </a:r>
            <a:r>
              <a:rPr lang="en-US" baseline="0" dirty="0" err="1" smtClean="0">
                <a:sym typeface="Wingdings"/>
              </a:rPr>
              <a:t>desfav</a:t>
            </a:r>
            <a:r>
              <a:rPr lang="en-US" baseline="0" dirty="0" smtClean="0">
                <a:sym typeface="Wingdings"/>
              </a:rPr>
              <a:t> </a:t>
            </a:r>
            <a:r>
              <a:rPr lang="en-US" baseline="0" dirty="0" err="1" smtClean="0">
                <a:sym typeface="Wingdings"/>
              </a:rPr>
              <a:t>es</a:t>
            </a:r>
            <a:r>
              <a:rPr lang="en-US" baseline="0" dirty="0" smtClean="0">
                <a:sym typeface="Wingdings"/>
              </a:rPr>
              <a:t> en canasta </a:t>
            </a:r>
            <a:r>
              <a:rPr lang="en-US" baseline="0" dirty="0" err="1" smtClean="0">
                <a:sym typeface="Wingdings"/>
              </a:rPr>
              <a:t>fue</a:t>
            </a:r>
            <a:r>
              <a:rPr lang="en-US" baseline="0" dirty="0" smtClean="0">
                <a:sym typeface="Wingdings"/>
              </a:rPr>
              <a:t> </a:t>
            </a:r>
            <a:r>
              <a:rPr lang="en-US" baseline="0" dirty="0" err="1" smtClean="0">
                <a:sym typeface="Wingdings"/>
              </a:rPr>
              <a:t>negativo</a:t>
            </a:r>
            <a:r>
              <a:rPr lang="en-US" baseline="0" dirty="0" smtClean="0">
                <a:sym typeface="Wingdings"/>
              </a:rPr>
              <a:t> (6 </a:t>
            </a:r>
            <a:r>
              <a:rPr lang="en-US" baseline="0" dirty="0" err="1" smtClean="0">
                <a:sym typeface="Wingdings"/>
              </a:rPr>
              <a:t>veces</a:t>
            </a:r>
            <a:r>
              <a:rPr lang="en-US" baseline="0" dirty="0" smtClean="0">
                <a:sym typeface="Wingdings"/>
              </a:rPr>
              <a:t> en </a:t>
            </a:r>
            <a:r>
              <a:rPr lang="en-US" baseline="0" dirty="0" err="1" smtClean="0">
                <a:sym typeface="Wingdings"/>
              </a:rPr>
              <a:t>entregas</a:t>
            </a:r>
            <a:r>
              <a:rPr lang="en-US" baseline="0" dirty="0" smtClean="0">
                <a:sym typeface="Wingdings"/>
              </a:rPr>
              <a:t> </a:t>
            </a:r>
            <a:r>
              <a:rPr lang="en-US" baseline="0" dirty="0" err="1" smtClean="0">
                <a:sym typeface="Wingdings"/>
              </a:rPr>
              <a:t>totales</a:t>
            </a:r>
            <a:r>
              <a:rPr lang="en-US" baseline="0" dirty="0" smtClean="0">
                <a:sym typeface="Wingdings"/>
              </a:rPr>
              <a:t>) </a:t>
            </a:r>
            <a:r>
              <a:rPr lang="en-US" baseline="0" dirty="0" err="1" smtClean="0">
                <a:sym typeface="Wingdings"/>
              </a:rPr>
              <a:t>como</a:t>
            </a:r>
            <a:r>
              <a:rPr lang="en-US" baseline="0" dirty="0" smtClean="0">
                <a:sym typeface="Wingdings"/>
              </a:rPr>
              <a:t> </a:t>
            </a:r>
            <a:r>
              <a:rPr lang="en-US" baseline="0" dirty="0" err="1" smtClean="0">
                <a:sym typeface="Wingdings"/>
              </a:rPr>
              <a:t>grupo</a:t>
            </a:r>
            <a:r>
              <a:rPr lang="en-US" baseline="0" dirty="0" smtClean="0">
                <a:sym typeface="Wingdings"/>
              </a:rPr>
              <a:t> el </a:t>
            </a:r>
            <a:r>
              <a:rPr lang="en-US" baseline="0" dirty="0" err="1" smtClean="0">
                <a:sym typeface="Wingdings"/>
              </a:rPr>
              <a:t>negocio</a:t>
            </a:r>
            <a:r>
              <a:rPr lang="en-US" baseline="0" dirty="0" smtClean="0">
                <a:sym typeface="Wingdings"/>
              </a:rPr>
              <a:t> </a:t>
            </a:r>
            <a:r>
              <a:rPr lang="en-US" baseline="0" dirty="0" err="1" smtClean="0">
                <a:sym typeface="Wingdings"/>
              </a:rPr>
              <a:t>fue</a:t>
            </a:r>
            <a:r>
              <a:rPr lang="en-US" baseline="0" dirty="0" smtClean="0">
                <a:sym typeface="Wingdings"/>
              </a:rPr>
              <a:t> </a:t>
            </a:r>
            <a:r>
              <a:rPr lang="en-US" baseline="0" dirty="0" err="1" smtClean="0">
                <a:sym typeface="Wingdings"/>
              </a:rPr>
              <a:t>menos</a:t>
            </a:r>
            <a:r>
              <a:rPr lang="en-US" baseline="0" dirty="0" smtClean="0">
                <a:sym typeface="Wingdings"/>
              </a:rPr>
              <a:t> favorable en </a:t>
            </a:r>
            <a:r>
              <a:rPr lang="en-US" baseline="0" dirty="0" err="1" smtClean="0">
                <a:sym typeface="Wingdings"/>
              </a:rPr>
              <a:t>las</a:t>
            </a:r>
            <a:r>
              <a:rPr lang="en-US" baseline="0" dirty="0" smtClean="0">
                <a:sym typeface="Wingdings"/>
              </a:rPr>
              <a:t> canastas </a:t>
            </a:r>
            <a:r>
              <a:rPr lang="en-US" baseline="0" dirty="0" err="1" smtClean="0">
                <a:sym typeface="Wingdings"/>
              </a:rPr>
              <a:t>que</a:t>
            </a:r>
            <a:r>
              <a:rPr lang="en-US" baseline="0" dirty="0" smtClean="0">
                <a:sym typeface="Wingdings"/>
              </a:rPr>
              <a:t> al </a:t>
            </a:r>
            <a:r>
              <a:rPr lang="en-US" baseline="0" dirty="0" err="1" smtClean="0">
                <a:sym typeface="Wingdings"/>
              </a:rPr>
              <a:t>mayorista</a:t>
            </a:r>
            <a:r>
              <a:rPr lang="en-US" baseline="0" dirty="0" smtClean="0">
                <a:sym typeface="Wingdings"/>
              </a:rPr>
              <a:t>. </a:t>
            </a:r>
            <a:r>
              <a:rPr lang="en-US" baseline="0" dirty="0" err="1" smtClean="0">
                <a:sym typeface="Wingdings"/>
              </a:rPr>
              <a:t>Por</a:t>
            </a:r>
            <a:r>
              <a:rPr lang="en-US" baseline="0" dirty="0" smtClean="0">
                <a:sym typeface="Wingdings"/>
              </a:rPr>
              <a:t> ejem30% </a:t>
            </a:r>
            <a:r>
              <a:rPr lang="en-US" baseline="0" dirty="0" err="1" smtClean="0">
                <a:sym typeface="Wingdings"/>
              </a:rPr>
              <a:t>menos</a:t>
            </a:r>
            <a:r>
              <a:rPr lang="en-US" baseline="0" dirty="0" smtClean="0">
                <a:sym typeface="Wingdings"/>
              </a:rPr>
              <a:t> de lo </a:t>
            </a:r>
            <a:r>
              <a:rPr lang="en-US" baseline="0" dirty="0" err="1" smtClean="0">
                <a:sym typeface="Wingdings"/>
              </a:rPr>
              <a:t>que</a:t>
            </a:r>
            <a:r>
              <a:rPr lang="en-US" baseline="0" dirty="0" smtClean="0">
                <a:sym typeface="Wingdings"/>
              </a:rPr>
              <a:t> </a:t>
            </a:r>
            <a:r>
              <a:rPr lang="en-US" baseline="0" dirty="0" err="1" smtClean="0">
                <a:sym typeface="Wingdings"/>
              </a:rPr>
              <a:t>hubieen</a:t>
            </a:r>
            <a:r>
              <a:rPr lang="en-US" baseline="0" dirty="0" smtClean="0">
                <a:sym typeface="Wingdings"/>
              </a:rPr>
              <a:t> </a:t>
            </a:r>
          </a:p>
          <a:p>
            <a:endParaRPr lang="en-US" baseline="0" dirty="0" smtClean="0">
              <a:sym typeface="Wingdings"/>
            </a:endParaRPr>
          </a:p>
          <a:p>
            <a:r>
              <a:rPr lang="en-US" baseline="0" dirty="0" smtClean="0">
                <a:sym typeface="Wingdings"/>
              </a:rPr>
              <a:t>La </a:t>
            </a:r>
            <a:r>
              <a:rPr lang="en-US" baseline="0" dirty="0" err="1" smtClean="0">
                <a:sym typeface="Wingdings"/>
              </a:rPr>
              <a:t>perdida</a:t>
            </a:r>
            <a:r>
              <a:rPr lang="en-US" baseline="0" dirty="0" smtClean="0">
                <a:sym typeface="Wingdings"/>
              </a:rPr>
              <a:t> </a:t>
            </a:r>
            <a:r>
              <a:rPr lang="en-US" baseline="0" dirty="0" err="1" smtClean="0">
                <a:sym typeface="Wingdings"/>
              </a:rPr>
              <a:t>para</a:t>
            </a:r>
            <a:r>
              <a:rPr lang="en-US" baseline="0" dirty="0" smtClean="0">
                <a:sym typeface="Wingdings"/>
              </a:rPr>
              <a:t> al </a:t>
            </a:r>
            <a:r>
              <a:rPr lang="en-US" baseline="0" dirty="0" err="1" smtClean="0">
                <a:sym typeface="Wingdings"/>
              </a:rPr>
              <a:t>productor</a:t>
            </a:r>
            <a:r>
              <a:rPr lang="en-US" baseline="0" dirty="0" smtClean="0">
                <a:sym typeface="Wingdings"/>
              </a:rPr>
              <a:t> del </a:t>
            </a:r>
            <a:r>
              <a:rPr lang="en-US" baseline="0" dirty="0" err="1" smtClean="0">
                <a:sym typeface="Wingdings"/>
              </a:rPr>
              <a:t>precio</a:t>
            </a:r>
            <a:r>
              <a:rPr lang="en-US" baseline="0" dirty="0" smtClean="0">
                <a:sym typeface="Wingdings"/>
              </a:rPr>
              <a:t> en canastas </a:t>
            </a:r>
            <a:r>
              <a:rPr lang="en-US" baseline="0" dirty="0" err="1" smtClean="0">
                <a:sym typeface="Wingdings"/>
              </a:rPr>
              <a:t>que</a:t>
            </a:r>
            <a:r>
              <a:rPr lang="en-US" baseline="0" dirty="0" smtClean="0">
                <a:sym typeface="Wingdings"/>
              </a:rPr>
              <a:t> la </a:t>
            </a:r>
            <a:r>
              <a:rPr lang="en-US" baseline="0" dirty="0" err="1" smtClean="0">
                <a:sym typeface="Wingdings"/>
              </a:rPr>
              <a:t>mayoristafue</a:t>
            </a:r>
            <a:r>
              <a:rPr lang="en-US" baseline="0" dirty="0" smtClean="0">
                <a:sym typeface="Wingdings"/>
              </a:rPr>
              <a:t> </a:t>
            </a:r>
            <a:r>
              <a:rPr lang="en-US" baseline="0" dirty="0" err="1" smtClean="0">
                <a:sym typeface="Wingdings"/>
              </a:rPr>
              <a:t>dle</a:t>
            </a:r>
            <a:r>
              <a:rPr lang="en-US" baseline="0" dirty="0" smtClean="0">
                <a:sym typeface="Wingdings"/>
              </a:rPr>
              <a:t> 12% se </a:t>
            </a:r>
            <a:r>
              <a:rPr lang="en-US" baseline="0" dirty="0" err="1" smtClean="0">
                <a:sym typeface="Wingdings"/>
              </a:rPr>
              <a:t>expresa</a:t>
            </a:r>
            <a:r>
              <a:rPr lang="en-US" baseline="0" smtClean="0">
                <a:sym typeface="Wingdings"/>
              </a:rPr>
              <a:t> </a:t>
            </a:r>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s-ES_tradnl" sz="1200" kern="1200" dirty="0" smtClean="0">
              <a:solidFill>
                <a:schemeClr val="tx1"/>
              </a:solidFill>
              <a:latin typeface="+mn-lt"/>
              <a:ea typeface="+mn-ea"/>
              <a:cs typeface="+mn-cs"/>
            </a:endParaRPr>
          </a:p>
          <a:p>
            <a:r>
              <a:rPr lang="es-ES_tradnl" sz="1200" kern="1200" dirty="0" smtClean="0">
                <a:solidFill>
                  <a:schemeClr val="tx1"/>
                </a:solidFill>
                <a:latin typeface="+mn-lt"/>
                <a:ea typeface="+mn-ea"/>
                <a:cs typeface="+mn-cs"/>
              </a:rPr>
              <a:t>Rendimientos por ha</a:t>
            </a:r>
          </a:p>
          <a:p>
            <a:endParaRPr lang="es-ES_tradnl" sz="1200" kern="1200" dirty="0" smtClean="0">
              <a:solidFill>
                <a:schemeClr val="tx1"/>
              </a:solidFill>
              <a:latin typeface="+mn-lt"/>
              <a:ea typeface="+mn-ea"/>
              <a:cs typeface="+mn-cs"/>
            </a:endParaRPr>
          </a:p>
          <a:p>
            <a:r>
              <a:rPr lang="es-ES_tradnl" sz="1200" dirty="0" smtClean="0"/>
              <a:t>Así por ejemplo, los costos en </a:t>
            </a:r>
            <a:r>
              <a:rPr lang="es-ES_tradnl" sz="1200" dirty="0" err="1" smtClean="0"/>
              <a:t>Tzimbuto</a:t>
            </a:r>
            <a:r>
              <a:rPr lang="es-ES_tradnl" sz="1200" dirty="0" smtClean="0"/>
              <a:t>, como el caso de arveja, varían  alrededor de US$2000/ha, costo muy similar al que se encuentra en Salcedo. Las lechugas aparecen liderando los costos  en </a:t>
            </a:r>
            <a:r>
              <a:rPr lang="es-ES_tradnl" sz="1200" dirty="0" err="1" smtClean="0"/>
              <a:t>Tzimbuto</a:t>
            </a:r>
            <a:r>
              <a:rPr lang="es-ES_tradnl" sz="1200" dirty="0" smtClean="0"/>
              <a:t> y se ubican en un rango alto en </a:t>
            </a:r>
            <a:r>
              <a:rPr lang="es-ES_tradnl" sz="1200" dirty="0" err="1" smtClean="0"/>
              <a:t>Unalagua</a:t>
            </a:r>
            <a:r>
              <a:rPr lang="es-ES_tradnl" sz="1200" dirty="0" smtClean="0"/>
              <a:t>, en ambos casos casi US$4000/ha. </a:t>
            </a:r>
            <a:endParaRPr lang="es-ES_tradnl" sz="1200" kern="1200" dirty="0" smtClean="0">
              <a:solidFill>
                <a:schemeClr val="tx1"/>
              </a:solidFill>
              <a:latin typeface="+mn-lt"/>
              <a:ea typeface="+mn-ea"/>
              <a:cs typeface="+mn-cs"/>
            </a:endParaRPr>
          </a:p>
          <a:p>
            <a:endParaRPr lang="es-ES_tradnl" sz="1200" kern="1200" dirty="0" smtClean="0">
              <a:solidFill>
                <a:schemeClr val="tx1"/>
              </a:solidFill>
              <a:latin typeface="+mn-lt"/>
              <a:ea typeface="+mn-ea"/>
              <a:cs typeface="+mn-cs"/>
            </a:endParaRPr>
          </a:p>
          <a:p>
            <a:endParaRPr lang="es-ES_tradnl" sz="1200" kern="1200" dirty="0" smtClean="0">
              <a:solidFill>
                <a:schemeClr val="tx1"/>
              </a:solidFill>
              <a:latin typeface="+mn-lt"/>
              <a:ea typeface="+mn-ea"/>
              <a:cs typeface="+mn-cs"/>
            </a:endParaRPr>
          </a:p>
          <a:p>
            <a:endParaRPr lang="es-ES_tradnl" sz="1200" kern="1200" dirty="0" smtClean="0">
              <a:solidFill>
                <a:schemeClr val="tx1"/>
              </a:solidFill>
              <a:latin typeface="+mn-lt"/>
              <a:ea typeface="+mn-ea"/>
              <a:cs typeface="+mn-cs"/>
            </a:endParaRPr>
          </a:p>
          <a:p>
            <a:endParaRPr lang="es-ES_tradnl" sz="1200" kern="1200" dirty="0" smtClean="0">
              <a:solidFill>
                <a:schemeClr val="tx1"/>
              </a:solidFill>
              <a:latin typeface="+mn-lt"/>
              <a:ea typeface="+mn-ea"/>
              <a:cs typeface="+mn-cs"/>
            </a:endParaRPr>
          </a:p>
          <a:p>
            <a:r>
              <a:rPr lang="es-ES_tradnl" sz="1200" kern="1200" dirty="0" smtClean="0">
                <a:solidFill>
                  <a:schemeClr val="tx1"/>
                </a:solidFill>
                <a:latin typeface="+mn-lt"/>
                <a:ea typeface="+mn-ea"/>
                <a:cs typeface="+mn-cs"/>
              </a:rPr>
              <a:t>Los ejercicios destinados a caracterizar costos de producción significaron necesariamente la determinación de la estadística de producción para las condiciones socio-económicas en las dos localidades. Dado el hecho que los arreglos físicos de las fincas en ambos grupos consisten en pequeños pedazos de suelos, parcelas o </a:t>
            </a:r>
            <a:r>
              <a:rPr lang="es-ES_tradnl" sz="1200" i="1" kern="1200" dirty="0" err="1" smtClean="0">
                <a:solidFill>
                  <a:schemeClr val="tx1"/>
                </a:solidFill>
                <a:latin typeface="+mn-lt"/>
                <a:ea typeface="+mn-ea"/>
                <a:cs typeface="+mn-cs"/>
              </a:rPr>
              <a:t>chackras</a:t>
            </a:r>
            <a:r>
              <a:rPr lang="es-ES_tradnl" sz="1200" kern="1200" dirty="0" smtClean="0">
                <a:solidFill>
                  <a:schemeClr val="tx1"/>
                </a:solidFill>
                <a:latin typeface="+mn-lt"/>
                <a:ea typeface="+mn-ea"/>
                <a:cs typeface="+mn-cs"/>
              </a:rPr>
              <a:t>, la producción fue determinada para unidades relativamente pequeñas y sus parámetros de siembra y cosechas debieron ser ajustadas a una hectárea. La Tabla 1 (Anexo 4)  para </a:t>
            </a:r>
            <a:r>
              <a:rPr lang="es-ES_tradnl" sz="1200" kern="1200" dirty="0" err="1" smtClean="0">
                <a:solidFill>
                  <a:schemeClr val="tx1"/>
                </a:solidFill>
                <a:latin typeface="+mn-lt"/>
                <a:ea typeface="+mn-ea"/>
                <a:cs typeface="+mn-cs"/>
              </a:rPr>
              <a:t>Tzimbuto</a:t>
            </a:r>
            <a:r>
              <a:rPr lang="es-ES_tradnl" sz="1200" kern="1200" dirty="0" smtClean="0">
                <a:solidFill>
                  <a:schemeClr val="tx1"/>
                </a:solidFill>
                <a:latin typeface="+mn-lt"/>
                <a:ea typeface="+mn-ea"/>
                <a:cs typeface="+mn-cs"/>
              </a:rPr>
              <a:t> contiene las estadísticas de producción de costos y rendimientos para un set de 10 cultivos mayormente de carácter agronómico, mientras que la Tabla 1 (Anexo 4.1) muestra datos semejantes pero con una combinación predominantemente hortícola en </a:t>
            </a:r>
            <a:r>
              <a:rPr lang="es-ES_tradnl" sz="1200" kern="1200" dirty="0" err="1" smtClean="0">
                <a:solidFill>
                  <a:schemeClr val="tx1"/>
                </a:solidFill>
                <a:latin typeface="+mn-lt"/>
                <a:ea typeface="+mn-ea"/>
                <a:cs typeface="+mn-cs"/>
              </a:rPr>
              <a:t>Unalagua</a:t>
            </a:r>
            <a:r>
              <a:rPr lang="es-ES_tradnl" sz="1200" kern="1200" dirty="0" smtClean="0">
                <a:solidFill>
                  <a:schemeClr val="tx1"/>
                </a:solidFill>
                <a:latin typeface="+mn-lt"/>
                <a:ea typeface="+mn-ea"/>
                <a:cs typeface="+mn-cs"/>
              </a:rPr>
              <a:t>.</a:t>
            </a:r>
          </a:p>
          <a:p>
            <a:r>
              <a:rPr lang="es-ES_tradnl" sz="1200" kern="1200" dirty="0" smtClean="0">
                <a:solidFill>
                  <a:schemeClr val="tx1"/>
                </a:solidFill>
                <a:latin typeface="+mn-lt"/>
                <a:ea typeface="+mn-ea"/>
                <a:cs typeface="+mn-cs"/>
              </a:rPr>
              <a:t>Visto desde la perspectiva del Censo Agropecuario y diversos reportes agronómicos, los rendimientos por hectárea y los costos asociados a la hectárea se encuentran en un rango normal para pequeños agricultores. Así por ejemplo, los costos en </a:t>
            </a:r>
            <a:r>
              <a:rPr lang="es-ES_tradnl" sz="1200" kern="1200" dirty="0" err="1" smtClean="0">
                <a:solidFill>
                  <a:schemeClr val="tx1"/>
                </a:solidFill>
                <a:latin typeface="+mn-lt"/>
                <a:ea typeface="+mn-ea"/>
                <a:cs typeface="+mn-cs"/>
              </a:rPr>
              <a:t>Tzimbuto</a:t>
            </a:r>
            <a:r>
              <a:rPr lang="es-ES_tradnl" sz="1200" kern="1200" dirty="0" smtClean="0">
                <a:solidFill>
                  <a:schemeClr val="tx1"/>
                </a:solidFill>
                <a:latin typeface="+mn-lt"/>
                <a:ea typeface="+mn-ea"/>
                <a:cs typeface="+mn-cs"/>
              </a:rPr>
              <a:t>, como el caso de arveja, varían  alrededor de US$2000/ha, costo muy similar al que se encuentra en Salcedo. Las lechugas aparecen liderando los costos  en </a:t>
            </a:r>
            <a:r>
              <a:rPr lang="es-ES_tradnl" sz="1200" kern="1200" dirty="0" err="1" smtClean="0">
                <a:solidFill>
                  <a:schemeClr val="tx1"/>
                </a:solidFill>
                <a:latin typeface="+mn-lt"/>
                <a:ea typeface="+mn-ea"/>
                <a:cs typeface="+mn-cs"/>
              </a:rPr>
              <a:t>Tzimbuto</a:t>
            </a:r>
            <a:r>
              <a:rPr lang="es-ES_tradnl" sz="1200" kern="1200" dirty="0" smtClean="0">
                <a:solidFill>
                  <a:schemeClr val="tx1"/>
                </a:solidFill>
                <a:latin typeface="+mn-lt"/>
                <a:ea typeface="+mn-ea"/>
                <a:cs typeface="+mn-cs"/>
              </a:rPr>
              <a:t> y se ubican en un rango alto en </a:t>
            </a:r>
            <a:r>
              <a:rPr lang="es-ES_tradnl" sz="1200" kern="1200" dirty="0" err="1" smtClean="0">
                <a:solidFill>
                  <a:schemeClr val="tx1"/>
                </a:solidFill>
                <a:latin typeface="+mn-lt"/>
                <a:ea typeface="+mn-ea"/>
                <a:cs typeface="+mn-cs"/>
              </a:rPr>
              <a:t>Unalagua</a:t>
            </a:r>
            <a:r>
              <a:rPr lang="es-ES_tradnl" sz="1200" kern="1200" dirty="0" smtClean="0">
                <a:solidFill>
                  <a:schemeClr val="tx1"/>
                </a:solidFill>
                <a:latin typeface="+mn-lt"/>
                <a:ea typeface="+mn-ea"/>
                <a:cs typeface="+mn-cs"/>
              </a:rPr>
              <a:t>, en ambos casos casi US$4000/ha. Es notorio el hecho de que los costos de producción/comercialización relacionados con las unidades normalmente comercializadas, libras, es finalmente bajo, lo que denota cierta eficiencia en el uso de los recursos.</a:t>
            </a:r>
          </a:p>
          <a:p>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_tradnl" sz="1200" dirty="0" smtClean="0"/>
              <a:t>El análisis de datos  muestra la mayor dependencia en insumos externos, lo cual es típico de una propuesta hortícola con alta dependencia de mercados de plántulas y semillas. El resultado que casi 2/3 por insumos externos en este escenario; un 1/3 de los costos es explicado por mano de obra, insumos propios y herramientas. </a:t>
            </a:r>
            <a:r>
              <a:rPr lang="en-US" sz="1200" dirty="0" smtClean="0"/>
              <a:t/>
            </a:r>
            <a:br>
              <a:rPr lang="en-US" sz="1200" dirty="0" smtClean="0"/>
            </a:br>
            <a:r>
              <a:rPr lang="en-US" sz="1200" dirty="0" err="1" smtClean="0"/>
              <a:t>Tzimbuto</a:t>
            </a:r>
            <a:r>
              <a:rPr lang="en-US" sz="1200" dirty="0" smtClean="0"/>
              <a:t>: </a:t>
            </a:r>
            <a:r>
              <a:rPr lang="es-ES_tradnl" sz="1200" dirty="0" smtClean="0"/>
              <a:t>Es interesante notar que en </a:t>
            </a:r>
            <a:r>
              <a:rPr lang="es-ES_tradnl" sz="1200" dirty="0" err="1" smtClean="0"/>
              <a:t>Tzimbuto</a:t>
            </a:r>
            <a:r>
              <a:rPr lang="es-ES_tradnl" sz="1200" dirty="0" smtClean="0"/>
              <a:t> (Tabla 2.2, Anexo 4), una proporción significativa de los costos son mano de obra e insumos propios (suelos, agua, semillas y abonos animales). Los insumos externos aparecen en un rango intermedio, alrededor del 20%. Una configuración es notablemente diferente a la establecida para los costos de producción para las productoras de </a:t>
            </a:r>
            <a:r>
              <a:rPr lang="es-ES_tradnl" sz="1200" dirty="0" err="1" smtClean="0"/>
              <a:t>Unalagua</a:t>
            </a:r>
            <a:r>
              <a:rPr lang="es-ES_tradnl" sz="1200" dirty="0" smtClean="0"/>
              <a:t> y muestran la mayor autonomía de esta propuesta. </a:t>
            </a:r>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s-ES_tradnl" sz="1200" dirty="0" smtClean="0">
                <a:solidFill>
                  <a:schemeClr val="tx1"/>
                </a:solidFill>
              </a:rPr>
              <a:t>La tabla 3 contiene las estadísticas de entregas a canastas y se compara con lo que hubiera sido una venta de la producción al Mayorista. Es interesante notar, por una parte, que se produce casi un doble de rentabilidad, al fin del periodo, a productores que entregan a Canasta (80 %) respecto  lo que hubiesen obtenido en el Mayorista (46%). Al menos en dos eventos se registran retornos negativos al Mayorista y en ningún caso en ventas a la Canasta. Por otra parte, la diferencia promedio en costos al consumidor por compras directas de productos agro-ecológicos fue solo del 6% en el periodo (DIFCM). Es más, en un 30% de las entregas los consumidores pagaron menos al productor que lo que hubiesen tenido que pagar por compras al Mayorista. Estas situaciones se presentaron en particular a inicios del año, cuando los precios a mercado se mantenían altos, particularmente papas. Para el productor, en promedio, la relación de precios fue casi un 23% mayor en Canasta que en el Mayorista (</a:t>
            </a:r>
            <a:r>
              <a:rPr lang="es-ES_tradnl" sz="1200" dirty="0" err="1" smtClean="0">
                <a:solidFill>
                  <a:schemeClr val="tx1"/>
                </a:solidFill>
              </a:rPr>
              <a:t>DifPCM</a:t>
            </a:r>
            <a:r>
              <a:rPr lang="es-ES_tradnl" sz="1200" dirty="0" smtClean="0">
                <a:solidFill>
                  <a:schemeClr val="tx1"/>
                </a:solidFill>
              </a:rPr>
              <a:t>). </a:t>
            </a:r>
          </a:p>
          <a:p>
            <a:pPr algn="l"/>
            <a:r>
              <a:rPr lang="es-ES_tradnl" sz="1200" dirty="0" smtClean="0">
                <a:solidFill>
                  <a:schemeClr val="tx1"/>
                </a:solidFill>
              </a:rPr>
              <a:t> </a:t>
            </a:r>
          </a:p>
          <a:p>
            <a:pPr algn="l"/>
            <a:r>
              <a:rPr lang="es-ES_tradnl" sz="1200" dirty="0" smtClean="0">
                <a:solidFill>
                  <a:schemeClr val="tx1"/>
                </a:solidFill>
              </a:rPr>
              <a:t>Pero, al tratarse de entregas en grupos quien pierde o gana en un periodo particular necesita más análisis. Desagregando las entregas por productor, resulta que un 26% (9 productoras y 5 productores) hubiesen tenido rentabilidad negativas por sus productos en el Mayorista. Ningún caso ocurre en Canasta. Además a aproximadamente un 40% de las </a:t>
            </a:r>
            <a:r>
              <a:rPr lang="es-ES_tradnl" sz="1200" dirty="0" err="1" smtClean="0">
                <a:solidFill>
                  <a:schemeClr val="tx1"/>
                </a:solidFill>
              </a:rPr>
              <a:t>productora(e)s</a:t>
            </a:r>
            <a:r>
              <a:rPr lang="es-ES_tradnl" sz="1200" dirty="0" smtClean="0">
                <a:solidFill>
                  <a:schemeClr val="tx1"/>
                </a:solidFill>
              </a:rPr>
              <a:t> (22), los consumidores compraron productos a valores menores o iguales que en el mayorista (Tabla 4.0).</a:t>
            </a:r>
          </a:p>
          <a:p>
            <a:endParaRPr lang="en-US" dirty="0"/>
          </a:p>
        </p:txBody>
      </p:sp>
      <p:sp>
        <p:nvSpPr>
          <p:cNvPr id="4" name="Slide Number Placeholder 3"/>
          <p:cNvSpPr>
            <a:spLocks noGrp="1"/>
          </p:cNvSpPr>
          <p:nvPr>
            <p:ph type="sldNum" sz="quarter" idx="10"/>
          </p:nvPr>
        </p:nvSpPr>
        <p:spPr/>
        <p:txBody>
          <a:bodyPr/>
          <a:lstStyle/>
          <a:p>
            <a:fld id="{90D49542-BFCB-034D-9FE8-C0AF1770CE21}"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EA19B3-BC6D-4E56-93BC-B9B0EF1523FC}" type="datetime1">
              <a:rPr lang="en-US" smtClean="0"/>
              <a:pPr/>
              <a:t>13/08/12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D90BA-A4A1-41C2-9DD3-1F9AED156E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172FD1-1109-C647-8726-53C944989B8E}" type="datetimeFigureOut">
              <a:rPr lang="en-US" smtClean="0"/>
              <a:pPr/>
              <a:t>13/08/12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8301A2-9537-4F11-903A-9D7FEDBB449A}" type="datetime1">
              <a:rPr lang="en-US" smtClean="0"/>
              <a:pPr/>
              <a:t>13/08/12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F02B71-8991-4516-A01E-F1A9ACD28B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172FD1-1109-C647-8726-53C944989B8E}" type="datetimeFigureOut">
              <a:rPr lang="en-US" smtClean="0"/>
              <a:pPr/>
              <a:t>13/08/12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172FD1-1109-C647-8726-53C944989B8E}" type="datetimeFigureOut">
              <a:rPr lang="en-US" smtClean="0"/>
              <a:pPr/>
              <a:t>13/08/12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172FD1-1109-C647-8726-53C944989B8E}" type="datetimeFigureOut">
              <a:rPr lang="en-US" smtClean="0"/>
              <a:pPr/>
              <a:t>13/08/12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172FD1-1109-C647-8726-53C944989B8E}" type="datetimeFigureOut">
              <a:rPr lang="en-US" smtClean="0"/>
              <a:pPr/>
              <a:t>13/08/12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172FD1-1109-C647-8726-53C944989B8E}" type="datetimeFigureOut">
              <a:rPr lang="en-US" smtClean="0"/>
              <a:pPr/>
              <a:t>13/08/12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172FD1-1109-C647-8726-53C944989B8E}" type="datetimeFigureOut">
              <a:rPr lang="en-US" smtClean="0"/>
              <a:pPr/>
              <a:t>13/08/12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172FD1-1109-C647-8726-53C944989B8E}" type="datetimeFigureOut">
              <a:rPr lang="en-US" smtClean="0"/>
              <a:pPr/>
              <a:t>13/08/12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172FD1-1109-C647-8726-53C944989B8E}" type="datetimeFigureOut">
              <a:rPr lang="en-US" smtClean="0"/>
              <a:pPr/>
              <a:t>13/08/12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A40FFF-DD83-F74D-896F-F00C2D82C25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_tradnl"/>
          </a:p>
        </p:txBody>
      </p:sp>
      <p:sp>
        <p:nvSpPr>
          <p:cNvPr id="6"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6"/>
          <p:cNvSpPr>
            <a:spLocks noGrp="1" noChangeArrowheads="1"/>
          </p:cNvSpPr>
          <p:nvPr>
            <p:ph type="sldNum" sz="quarter" idx="12"/>
          </p:nvPr>
        </p:nvSpPr>
        <p:spPr>
          <a:ln/>
        </p:spPr>
        <p:txBody>
          <a:bodyPr/>
          <a:lstStyle>
            <a:lvl1pPr>
              <a:defRPr/>
            </a:lvl1pPr>
          </a:lstStyle>
          <a:p>
            <a:pPr>
              <a:defRPr/>
            </a:pPr>
            <a:fld id="{F75066E0-3B75-754D-82A5-650568B1C887}" type="slidenum">
              <a:rPr lang="es-ES_tradnl"/>
              <a:pPr>
                <a:defRPr/>
              </a:pPr>
              <a:t>‹#›</a:t>
            </a:fld>
            <a:endParaRPr lang="es-ES_trad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s-ES_tradnl"/>
          </a:p>
        </p:txBody>
      </p:sp>
      <p:sp>
        <p:nvSpPr>
          <p:cNvPr id="7" name="Rectangle 5"/>
          <p:cNvSpPr>
            <a:spLocks noGrp="1" noChangeArrowheads="1"/>
          </p:cNvSpPr>
          <p:nvPr>
            <p:ph type="ftr" sz="quarter" idx="11"/>
          </p:nvPr>
        </p:nvSpPr>
        <p:spPr>
          <a:ln/>
        </p:spPr>
        <p:txBody>
          <a:bodyPr/>
          <a:lstStyle>
            <a:lvl1pPr>
              <a:defRPr/>
            </a:lvl1pPr>
          </a:lstStyle>
          <a:p>
            <a:pPr>
              <a:defRPr/>
            </a:pPr>
            <a:endParaRPr lang="es-ES_tradnl"/>
          </a:p>
        </p:txBody>
      </p:sp>
      <p:sp>
        <p:nvSpPr>
          <p:cNvPr id="8" name="Rectangle 6"/>
          <p:cNvSpPr>
            <a:spLocks noGrp="1" noChangeArrowheads="1"/>
          </p:cNvSpPr>
          <p:nvPr>
            <p:ph type="sldNum" sz="quarter" idx="12"/>
          </p:nvPr>
        </p:nvSpPr>
        <p:spPr>
          <a:ln/>
        </p:spPr>
        <p:txBody>
          <a:bodyPr/>
          <a:lstStyle>
            <a:lvl1pPr>
              <a:defRPr/>
            </a:lvl1pPr>
          </a:lstStyle>
          <a:p>
            <a:pPr>
              <a:defRPr/>
            </a:pPr>
            <a:fld id="{091DB378-8F8E-F048-ACBA-BD70B022009E}" type="slidenum">
              <a:rPr lang="es-ES_tradnl"/>
              <a:pPr>
                <a:defRPr/>
              </a:pPr>
              <a:t>‹#›</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72FD1-1109-C647-8726-53C944989B8E}" type="datetimeFigureOut">
              <a:rPr lang="en-US" smtClean="0"/>
              <a:pPr/>
              <a:t>13/08/12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A40FFF-DD83-F74D-896F-F00C2D82C2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304800" y="262466"/>
            <a:ext cx="8458200" cy="1143000"/>
          </a:xfrm>
        </p:spPr>
        <p:txBody>
          <a:bodyPr>
            <a:noAutofit/>
          </a:bodyPr>
          <a:lstStyle/>
          <a:p>
            <a:r>
              <a:rPr lang="es-ES_tradnl" sz="2800" b="1" dirty="0" smtClean="0"/>
              <a:t>Canastas Comunitarias: Una experiencia en Sistemas de Alimentos Sanos en la Sierra Centro del Ecuador</a:t>
            </a:r>
            <a:endParaRPr lang="es-ES_tradnl" sz="2800" b="1" dirty="0" smtClean="0">
              <a:solidFill>
                <a:schemeClr val="tx1"/>
              </a:solidFill>
              <a:latin typeface="Times New Roman" charset="0"/>
            </a:endParaRPr>
          </a:p>
        </p:txBody>
      </p:sp>
      <p:sp>
        <p:nvSpPr>
          <p:cNvPr id="17411" name="Rectangle 3"/>
          <p:cNvSpPr>
            <a:spLocks noGrp="1" noChangeArrowheads="1"/>
          </p:cNvSpPr>
          <p:nvPr>
            <p:ph type="subTitle" idx="1"/>
          </p:nvPr>
        </p:nvSpPr>
        <p:spPr>
          <a:xfrm>
            <a:off x="1524000" y="5410200"/>
            <a:ext cx="6400800" cy="533400"/>
          </a:xfrm>
        </p:spPr>
        <p:txBody>
          <a:bodyPr/>
          <a:lstStyle/>
          <a:p>
            <a:pPr eaLnBrk="1" hangingPunct="1"/>
            <a:r>
              <a:rPr lang="es-ES_tradnl" sz="2000" dirty="0" smtClean="0">
                <a:solidFill>
                  <a:srgbClr val="000000"/>
                </a:solidFill>
              </a:rPr>
              <a:t>Cuenca, Julio 17 de 2012</a:t>
            </a:r>
          </a:p>
        </p:txBody>
      </p:sp>
      <p:sp>
        <p:nvSpPr>
          <p:cNvPr id="17412" name="Rectangle 4"/>
          <p:cNvSpPr>
            <a:spLocks noChangeArrowheads="1"/>
          </p:cNvSpPr>
          <p:nvPr/>
        </p:nvSpPr>
        <p:spPr bwMode="auto">
          <a:xfrm>
            <a:off x="4078288" y="42418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17414" name="Picture 6" descr="Eko_Rural_logo"/>
          <p:cNvPicPr>
            <a:picLocks noChangeAspect="1" noChangeArrowheads="1"/>
          </p:cNvPicPr>
          <p:nvPr/>
        </p:nvPicPr>
        <p:blipFill>
          <a:blip r:embed="rId3"/>
          <a:srcRect/>
          <a:stretch>
            <a:fillRect/>
          </a:stretch>
        </p:blipFill>
        <p:spPr bwMode="auto">
          <a:xfrm>
            <a:off x="2133600" y="6019800"/>
            <a:ext cx="1752600" cy="649288"/>
          </a:xfrm>
          <a:prstGeom prst="rect">
            <a:avLst/>
          </a:prstGeom>
          <a:noFill/>
          <a:ln w="9525">
            <a:noFill/>
            <a:miter lim="800000"/>
            <a:headEnd/>
            <a:tailEnd/>
          </a:ln>
        </p:spPr>
      </p:pic>
      <p:pic>
        <p:nvPicPr>
          <p:cNvPr id="17415" name="Picture 7"/>
          <p:cNvPicPr>
            <a:picLocks noChangeAspect="1" noChangeArrowheads="1"/>
          </p:cNvPicPr>
          <p:nvPr/>
        </p:nvPicPr>
        <p:blipFill>
          <a:blip r:embed="rId4"/>
          <a:srcRect/>
          <a:stretch>
            <a:fillRect/>
          </a:stretch>
        </p:blipFill>
        <p:spPr bwMode="auto">
          <a:xfrm>
            <a:off x="5029200" y="6096000"/>
            <a:ext cx="3276600" cy="4635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s-ES_tradnl"/>
              <a:t>Agenda</a:t>
            </a:r>
          </a:p>
        </p:txBody>
      </p:sp>
      <p:sp>
        <p:nvSpPr>
          <p:cNvPr id="19459" name="Rectangle 3"/>
          <p:cNvSpPr>
            <a:spLocks noGrp="1" noChangeArrowheads="1"/>
          </p:cNvSpPr>
          <p:nvPr>
            <p:ph type="body" idx="1"/>
          </p:nvPr>
        </p:nvSpPr>
        <p:spPr/>
        <p:txBody>
          <a:bodyPr/>
          <a:lstStyle/>
          <a:p>
            <a:pPr eaLnBrk="1" hangingPunct="1"/>
            <a:r>
              <a:rPr lang="es-ES_tradnl" dirty="0" smtClean="0"/>
              <a:t>Introducci</a:t>
            </a:r>
            <a:r>
              <a:rPr lang="es-ES_tradnl" altLang="ja-JP" dirty="0" smtClean="0"/>
              <a:t>ón: P</a:t>
            </a:r>
            <a:r>
              <a:rPr lang="es-ES_tradnl" dirty="0" smtClean="0"/>
              <a:t>roblem</a:t>
            </a:r>
            <a:r>
              <a:rPr lang="es-ES_tradnl" altLang="ja-JP" dirty="0" smtClean="0"/>
              <a:t>ática: </a:t>
            </a:r>
            <a:r>
              <a:rPr lang="es-ES_tradnl" dirty="0" smtClean="0"/>
              <a:t>Por qu</a:t>
            </a:r>
            <a:r>
              <a:rPr lang="es-ES_tradnl" altLang="ja-JP" dirty="0" smtClean="0"/>
              <a:t>é sistemas locales de alimentos sanos? Antecedentes</a:t>
            </a:r>
          </a:p>
          <a:p>
            <a:pPr eaLnBrk="1" hangingPunct="1"/>
            <a:r>
              <a:rPr lang="es-ES_tradnl" altLang="ja-JP" dirty="0" smtClean="0"/>
              <a:t>Localización, objetivos y metodología</a:t>
            </a:r>
          </a:p>
          <a:p>
            <a:r>
              <a:rPr lang="es-ES_tradnl" altLang="ja-JP" dirty="0" smtClean="0"/>
              <a:t>Resultados: Rentabilidad, Autonomía, Equidad, fortalecimiento agroecológico</a:t>
            </a:r>
          </a:p>
          <a:p>
            <a:pPr eaLnBrk="1" hangingPunct="1"/>
            <a:r>
              <a:rPr lang="es-ES_tradnl" altLang="ja-JP" dirty="0" smtClean="0"/>
              <a:t>Aprendizajes, conclusiones y desafíos</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22651"/>
            <a:ext cx="7772400" cy="875497"/>
          </a:xfrm>
        </p:spPr>
        <p:txBody>
          <a:bodyPr/>
          <a:lstStyle/>
          <a:p>
            <a:r>
              <a:rPr lang="es-ES" dirty="0" smtClean="0"/>
              <a:t>Introducción </a:t>
            </a:r>
            <a:endParaRPr lang="es-ES" dirty="0"/>
          </a:p>
        </p:txBody>
      </p:sp>
      <p:sp>
        <p:nvSpPr>
          <p:cNvPr id="5" name="Subtitle 4"/>
          <p:cNvSpPr>
            <a:spLocks noGrp="1"/>
          </p:cNvSpPr>
          <p:nvPr>
            <p:ph type="subTitle" idx="1"/>
          </p:nvPr>
        </p:nvSpPr>
        <p:spPr>
          <a:xfrm>
            <a:off x="685800" y="1535897"/>
            <a:ext cx="7772400" cy="4890826"/>
          </a:xfrm>
        </p:spPr>
        <p:txBody>
          <a:bodyPr>
            <a:normAutofit/>
          </a:bodyPr>
          <a:lstStyle/>
          <a:p>
            <a:pPr lvl="0" algn="l"/>
            <a:r>
              <a:rPr lang="es-PE" dirty="0" smtClean="0">
                <a:solidFill>
                  <a:schemeClr val="tx1"/>
                </a:solidFill>
              </a:rPr>
              <a:t>1. Problema </a:t>
            </a:r>
            <a:r>
              <a:rPr lang="es-PE" dirty="0">
                <a:solidFill>
                  <a:schemeClr val="tx1"/>
                </a:solidFill>
              </a:rPr>
              <a:t>de </a:t>
            </a:r>
            <a:r>
              <a:rPr lang="es-PE" dirty="0" smtClean="0">
                <a:solidFill>
                  <a:schemeClr val="tx1"/>
                </a:solidFill>
              </a:rPr>
              <a:t>desarrollo</a:t>
            </a:r>
          </a:p>
          <a:p>
            <a:pPr lvl="0" algn="l"/>
            <a:r>
              <a:rPr lang="es-PE" dirty="0" smtClean="0">
                <a:solidFill>
                  <a:schemeClr val="tx1"/>
                </a:solidFill>
              </a:rPr>
              <a:t>	Contexto</a:t>
            </a:r>
          </a:p>
          <a:p>
            <a:pPr lvl="0" algn="l"/>
            <a:r>
              <a:rPr lang="es-PE" dirty="0" smtClean="0">
                <a:solidFill>
                  <a:schemeClr val="tx1"/>
                </a:solidFill>
              </a:rPr>
              <a:t>	Marco político</a:t>
            </a:r>
            <a:endParaRPr lang="es-ES_tradnl" dirty="0" smtClean="0">
              <a:solidFill>
                <a:schemeClr val="tx1"/>
              </a:solidFill>
            </a:endParaRPr>
          </a:p>
          <a:p>
            <a:pPr lvl="0" algn="l"/>
            <a:r>
              <a:rPr lang="es-ES_tradnl" dirty="0" smtClean="0">
                <a:solidFill>
                  <a:schemeClr val="tx1"/>
                </a:solidFill>
              </a:rPr>
              <a:t>	</a:t>
            </a:r>
            <a:r>
              <a:rPr lang="es-PE" dirty="0" smtClean="0">
                <a:solidFill>
                  <a:schemeClr val="tx1"/>
                </a:solidFill>
              </a:rPr>
              <a:t>Actores: pequeños productores, Utopía</a:t>
            </a:r>
            <a:r>
              <a:rPr lang="es-ES_tradnl" dirty="0" smtClean="0">
                <a:solidFill>
                  <a:schemeClr val="tx1"/>
                </a:solidFill>
              </a:rPr>
              <a:t> y 	</a:t>
            </a:r>
            <a:r>
              <a:rPr lang="es-PE" dirty="0" smtClean="0">
                <a:solidFill>
                  <a:schemeClr val="tx1"/>
                </a:solidFill>
              </a:rPr>
              <a:t>consumidores urbanos</a:t>
            </a:r>
            <a:endParaRPr lang="es-ES_tradnl" dirty="0" smtClean="0">
              <a:solidFill>
                <a:schemeClr val="tx1"/>
              </a:solidFill>
            </a:endParaRPr>
          </a:p>
          <a:p>
            <a:pPr lvl="0" algn="l"/>
            <a:r>
              <a:rPr lang="es-PE" dirty="0" smtClean="0">
                <a:solidFill>
                  <a:schemeClr val="tx1"/>
                </a:solidFill>
              </a:rPr>
              <a:t>2. Acciones </a:t>
            </a:r>
            <a:r>
              <a:rPr lang="es-PE" dirty="0">
                <a:solidFill>
                  <a:schemeClr val="tx1"/>
                </a:solidFill>
              </a:rPr>
              <a:t>requeridas para tratar el</a:t>
            </a:r>
            <a:r>
              <a:rPr lang="es-PE" dirty="0" smtClean="0">
                <a:solidFill>
                  <a:schemeClr val="tx1"/>
                </a:solidFill>
              </a:rPr>
              <a:t> 	problema</a:t>
            </a:r>
            <a:endParaRPr lang="es-ES_tradnl" dirty="0" smtClean="0">
              <a:solidFill>
                <a:schemeClr val="tx1"/>
              </a:solidFill>
            </a:endParaRPr>
          </a:p>
          <a:p>
            <a:pPr lvl="0" algn="l"/>
            <a:r>
              <a:rPr lang="es-PE" dirty="0" smtClean="0">
                <a:solidFill>
                  <a:schemeClr val="tx1"/>
                </a:solidFill>
              </a:rPr>
              <a:t>3. Objetivos </a:t>
            </a:r>
            <a:r>
              <a:rPr lang="es-PE" dirty="0">
                <a:solidFill>
                  <a:schemeClr val="tx1"/>
                </a:solidFill>
              </a:rPr>
              <a:t>del proyecto </a:t>
            </a:r>
            <a:endParaRPr lang="es-ES_tradnl" dirty="0">
              <a:solidFill>
                <a:schemeClr val="tx1"/>
              </a:solidFill>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04800"/>
            <a:ext cx="7772400" cy="609600"/>
          </a:xfrm>
        </p:spPr>
        <p:txBody>
          <a:bodyPr>
            <a:normAutofit fontScale="90000"/>
          </a:bodyPr>
          <a:lstStyle/>
          <a:p>
            <a:pPr eaLnBrk="1" hangingPunct="1"/>
            <a:r>
              <a:rPr lang="es-ES_tradnl" sz="4000" b="1"/>
              <a:t>Objetivo General</a:t>
            </a:r>
            <a:endParaRPr lang="es-ES_tradnl"/>
          </a:p>
        </p:txBody>
      </p:sp>
      <p:sp>
        <p:nvSpPr>
          <p:cNvPr id="23555" name="Rectangle 3"/>
          <p:cNvSpPr>
            <a:spLocks noGrp="1" noChangeArrowheads="1"/>
          </p:cNvSpPr>
          <p:nvPr>
            <p:ph type="body" sz="half" idx="1"/>
          </p:nvPr>
        </p:nvSpPr>
        <p:spPr>
          <a:xfrm>
            <a:off x="169333" y="1524000"/>
            <a:ext cx="8610600" cy="1371600"/>
          </a:xfrm>
        </p:spPr>
        <p:txBody>
          <a:bodyPr>
            <a:normAutofit lnSpcReduction="10000"/>
          </a:bodyPr>
          <a:lstStyle/>
          <a:p>
            <a:pPr algn="just" eaLnBrk="1" hangingPunct="1">
              <a:buFontTx/>
              <a:buNone/>
            </a:pPr>
            <a:r>
              <a:rPr lang="es-ES_tradnl" sz="2400" dirty="0" smtClean="0">
                <a:latin typeface="Times New Roman" charset="0"/>
              </a:rPr>
              <a:t>	</a:t>
            </a:r>
            <a:r>
              <a:rPr lang="es-ES_tradnl" sz="2000" dirty="0" smtClean="0"/>
              <a:t>Aprender c</a:t>
            </a:r>
            <a:r>
              <a:rPr lang="es-ES_tradnl" altLang="ja-JP" sz="2000" dirty="0" smtClean="0"/>
              <a:t>ómo</a:t>
            </a:r>
            <a:r>
              <a:rPr lang="es-ES_tradnl" sz="2000" dirty="0" smtClean="0"/>
              <a:t> los peque</a:t>
            </a:r>
            <a:r>
              <a:rPr lang="es-ES_tradnl" altLang="ja-JP" sz="2000" dirty="0" smtClean="0"/>
              <a:t>ños </a:t>
            </a:r>
            <a:r>
              <a:rPr lang="es-ES_tradnl" sz="2000" dirty="0" smtClean="0"/>
              <a:t>agricultores y consumidores participan en mercados solidarios y rec</a:t>
            </a:r>
            <a:r>
              <a:rPr lang="es-ES_tradnl" altLang="ja-JP" sz="2000" dirty="0" smtClean="0"/>
              <a:t>íprocos</a:t>
            </a:r>
            <a:r>
              <a:rPr lang="es-ES_tradnl" sz="2000" dirty="0" smtClean="0"/>
              <a:t>, cu</a:t>
            </a:r>
            <a:r>
              <a:rPr lang="es-ES_tradnl" altLang="ja-JP" sz="2000" dirty="0" smtClean="0"/>
              <a:t>á</a:t>
            </a:r>
            <a:r>
              <a:rPr lang="es-ES_tradnl" sz="2000" dirty="0" smtClean="0"/>
              <a:t>les son los efectos en la sustentabilidad econ</a:t>
            </a:r>
            <a:r>
              <a:rPr lang="es-ES_tradnl" altLang="ja-JP" sz="2000" dirty="0" smtClean="0"/>
              <a:t>ómi</a:t>
            </a:r>
            <a:r>
              <a:rPr lang="es-ES_tradnl" sz="2000" dirty="0" smtClean="0"/>
              <a:t>ca, social y ecol</a:t>
            </a:r>
            <a:r>
              <a:rPr lang="es-ES_tradnl" altLang="ja-JP" sz="2000" dirty="0" smtClean="0"/>
              <a:t>óg</a:t>
            </a:r>
            <a:r>
              <a:rPr lang="en-US" sz="2000" dirty="0" err="1" smtClean="0"/>
              <a:t>i</a:t>
            </a:r>
            <a:r>
              <a:rPr lang="es-ES_tradnl" sz="2000" dirty="0" err="1" smtClean="0"/>
              <a:t>ca</a:t>
            </a:r>
            <a:r>
              <a:rPr lang="es-ES_tradnl" sz="2000" dirty="0" smtClean="0"/>
              <a:t>, en la construcci</a:t>
            </a:r>
            <a:r>
              <a:rPr lang="es-ES_tradnl" altLang="ja-JP" sz="2000" dirty="0" smtClean="0"/>
              <a:t>ón </a:t>
            </a:r>
            <a:r>
              <a:rPr lang="es-ES_tradnl" sz="2000" dirty="0" smtClean="0"/>
              <a:t>de capacidades y en fomento de la innovaci</a:t>
            </a:r>
            <a:r>
              <a:rPr lang="es-ES_tradnl" altLang="ja-JP" sz="2000" dirty="0" smtClean="0"/>
              <a:t>ón </a:t>
            </a:r>
            <a:r>
              <a:rPr lang="es-ES_tradnl" sz="2000" dirty="0" smtClean="0"/>
              <a:t>de las familias participantes</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464687"/>
            <a:ext cx="7772400" cy="893991"/>
          </a:xfrm>
        </p:spPr>
        <p:txBody>
          <a:bodyPr/>
          <a:lstStyle/>
          <a:p>
            <a:r>
              <a:rPr lang="es-ES" b="1" dirty="0" smtClean="0"/>
              <a:t>Qué hicimos? </a:t>
            </a:r>
            <a:endParaRPr lang="es-ES" b="1" dirty="0"/>
          </a:p>
        </p:txBody>
      </p:sp>
      <p:sp>
        <p:nvSpPr>
          <p:cNvPr id="6" name="Vertical Text Placeholder 5"/>
          <p:cNvSpPr>
            <a:spLocks noGrp="1"/>
          </p:cNvSpPr>
          <p:nvPr>
            <p:ph type="subTitle" idx="1"/>
          </p:nvPr>
        </p:nvSpPr>
        <p:spPr>
          <a:xfrm>
            <a:off x="480142" y="1565433"/>
            <a:ext cx="8332792" cy="5006431"/>
          </a:xfrm>
        </p:spPr>
        <p:txBody>
          <a:bodyPr>
            <a:normAutofit fontScale="85000" lnSpcReduction="10000"/>
          </a:bodyPr>
          <a:lstStyle/>
          <a:p>
            <a:pPr algn="l"/>
            <a:r>
              <a:rPr lang="es-ES" dirty="0" smtClean="0">
                <a:solidFill>
                  <a:srgbClr val="000000"/>
                </a:solidFill>
              </a:rPr>
              <a:t>Varias líneas de investigación como parte del proceso iniciado en el 2010  (fases)</a:t>
            </a:r>
          </a:p>
          <a:p>
            <a:pPr marL="971550" lvl="1" indent="-514350" algn="l">
              <a:buFont typeface="Arial"/>
              <a:buChar char="•"/>
            </a:pPr>
            <a:r>
              <a:rPr lang="es-ES" dirty="0" smtClean="0">
                <a:solidFill>
                  <a:srgbClr val="000000"/>
                </a:solidFill>
              </a:rPr>
              <a:t>Soto: Redefiniendo las relaciones campo-ciudad</a:t>
            </a:r>
          </a:p>
          <a:p>
            <a:pPr marL="971550" lvl="1" indent="-514350" algn="l">
              <a:buFont typeface="Arial"/>
              <a:buChar char="•"/>
            </a:pPr>
            <a:r>
              <a:rPr lang="es-ES" dirty="0" smtClean="0">
                <a:solidFill>
                  <a:srgbClr val="000000"/>
                </a:solidFill>
              </a:rPr>
              <a:t>Bekkering: Múltiples realidades de las Canastas</a:t>
            </a:r>
          </a:p>
          <a:p>
            <a:pPr marL="971550" lvl="1" indent="-514350" algn="l">
              <a:buFont typeface="Arial"/>
              <a:buChar char="•"/>
            </a:pPr>
            <a:r>
              <a:rPr lang="es-ES" dirty="0" smtClean="0">
                <a:solidFill>
                  <a:srgbClr val="000000"/>
                </a:solidFill>
              </a:rPr>
              <a:t>Marsh: La propuesta agroecológica en Tzimbuto</a:t>
            </a:r>
          </a:p>
          <a:p>
            <a:pPr marL="971550" lvl="1" indent="-514350" algn="l">
              <a:buFont typeface="Arial"/>
              <a:buChar char="•"/>
            </a:pPr>
            <a:r>
              <a:rPr lang="es-ES" dirty="0" smtClean="0">
                <a:solidFill>
                  <a:srgbClr val="000000"/>
                </a:solidFill>
              </a:rPr>
              <a:t>Otters: Revisión de literatura en SLAS</a:t>
            </a:r>
          </a:p>
          <a:p>
            <a:pPr algn="l"/>
            <a:r>
              <a:rPr lang="es-ES" dirty="0" smtClean="0">
                <a:solidFill>
                  <a:srgbClr val="000000"/>
                </a:solidFill>
              </a:rPr>
              <a:t>El equipo concentró sus esfuerzos en entender la dinámica de los procesos de planificación, producción, intensificación agroecológica y organización con los pequeños productores, el proceso de acceso a mercado</a:t>
            </a:r>
          </a:p>
          <a:p>
            <a:pPr algn="l"/>
            <a:r>
              <a:rPr lang="es-ES" dirty="0" smtClean="0">
                <a:solidFill>
                  <a:srgbClr val="000000"/>
                </a:solidFill>
              </a:rPr>
              <a:t>Resultados en términos de 4 criterios: </a:t>
            </a:r>
            <a:r>
              <a:rPr lang="es-ES" b="1" dirty="0" smtClean="0">
                <a:solidFill>
                  <a:srgbClr val="000000"/>
                </a:solidFill>
              </a:rPr>
              <a:t>fortalecimiento agroecológico, autonomía, rentabilidad y equidad</a:t>
            </a:r>
          </a:p>
          <a:p>
            <a:pPr algn="l"/>
            <a:endParaRPr lang="en-US" dirty="0" smtClean="0"/>
          </a:p>
          <a:p>
            <a:pPr algn="l"/>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sz="half" idx="4294967295"/>
          </p:nvPr>
        </p:nvSpPr>
        <p:spPr>
          <a:xfrm>
            <a:off x="228601" y="1697567"/>
            <a:ext cx="8712200" cy="1943100"/>
          </a:xfrm>
        </p:spPr>
        <p:txBody>
          <a:bodyPr>
            <a:normAutofit fontScale="92500" lnSpcReduction="10000"/>
          </a:bodyPr>
          <a:lstStyle/>
          <a:p>
            <a:pPr>
              <a:lnSpc>
                <a:spcPct val="90000"/>
              </a:lnSpc>
              <a:buNone/>
            </a:pPr>
            <a:r>
              <a:rPr lang="es-ES_tradnl" sz="1800" dirty="0" smtClean="0"/>
              <a:t>	</a:t>
            </a:r>
            <a:r>
              <a:rPr lang="es-ES_tradnl" sz="1946" b="1" dirty="0" smtClean="0"/>
              <a:t>Proceso </a:t>
            </a:r>
            <a:r>
              <a:rPr lang="es-ES_tradnl" sz="1946" b="1" dirty="0"/>
              <a:t>de acci</a:t>
            </a:r>
            <a:r>
              <a:rPr lang="es-ES_tradnl" altLang="ja-JP" sz="1946" b="1" dirty="0"/>
              <a:t>ón-</a:t>
            </a:r>
            <a:r>
              <a:rPr lang="es-ES_tradnl" sz="1946" b="1" dirty="0"/>
              <a:t>aprendizaje </a:t>
            </a:r>
            <a:r>
              <a:rPr lang="es-ES_tradnl" sz="1946" b="1" dirty="0" smtClean="0"/>
              <a:t>con </a:t>
            </a:r>
            <a:r>
              <a:rPr lang="es-ES_tradnl" sz="1946" b="1" dirty="0" err="1" smtClean="0"/>
              <a:t>productore</a:t>
            </a:r>
            <a:r>
              <a:rPr lang="es-ES_tradnl" sz="1946" b="1" dirty="0" err="1"/>
              <a:t>(a)s</a:t>
            </a:r>
            <a:r>
              <a:rPr lang="es-ES_tradnl" sz="1946" b="1" dirty="0"/>
              <a:t> y consumidores de la Canasta </a:t>
            </a:r>
            <a:r>
              <a:rPr lang="es-ES_tradnl" sz="1946" b="1" dirty="0" smtClean="0"/>
              <a:t>Comunitaria</a:t>
            </a:r>
          </a:p>
          <a:p>
            <a:pPr eaLnBrk="1" hangingPunct="1">
              <a:lnSpc>
                <a:spcPct val="90000"/>
              </a:lnSpc>
              <a:buFontTx/>
              <a:buChar char="-"/>
            </a:pPr>
            <a:r>
              <a:rPr lang="es-ES_tradnl" altLang="ja-JP" sz="1946" dirty="0" smtClean="0"/>
              <a:t>Talleres participativos de construcción de entendimientos de lógicas/racionalidades económicas</a:t>
            </a:r>
          </a:p>
          <a:p>
            <a:pPr>
              <a:lnSpc>
                <a:spcPct val="90000"/>
              </a:lnSpc>
              <a:buFontTx/>
              <a:buChar char="-"/>
            </a:pPr>
            <a:r>
              <a:rPr lang="es-ES_tradnl" altLang="ja-JP" sz="1946" dirty="0" smtClean="0"/>
              <a:t>Proceso de acompañamiento y registro de negociaciones, recolección, verificación y análisis de datos </a:t>
            </a:r>
          </a:p>
          <a:p>
            <a:pPr>
              <a:lnSpc>
                <a:spcPct val="90000"/>
              </a:lnSpc>
              <a:buFontTx/>
              <a:buChar char="-"/>
            </a:pPr>
            <a:r>
              <a:rPr lang="es-ES_tradnl" altLang="ja-JP" sz="1946" dirty="0" smtClean="0"/>
              <a:t>Métodos combinados  en  investigaciones y procesos de acción </a:t>
            </a:r>
            <a:endParaRPr lang="en-US" sz="1946" dirty="0" smtClean="0">
              <a:latin typeface="Times New Roman" charset="0"/>
            </a:endParaRPr>
          </a:p>
          <a:p>
            <a:pPr lvl="2" eaLnBrk="1" hangingPunct="1">
              <a:lnSpc>
                <a:spcPct val="90000"/>
              </a:lnSpc>
            </a:pPr>
            <a:endParaRPr lang="es-ES_tradnl" sz="1800"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2438400"/>
            <a:ext cx="7848600" cy="1447800"/>
          </a:xfrm>
        </p:spPr>
        <p:txBody>
          <a:bodyPr/>
          <a:lstStyle/>
          <a:p>
            <a:pPr eaLnBrk="1" hangingPunct="1"/>
            <a:r>
              <a:rPr lang="es-ES_tradnl" b="1" dirty="0"/>
              <a:t>Resultados,</a:t>
            </a:r>
            <a:r>
              <a:rPr lang="es-ES_tradnl" b="1" dirty="0" smtClean="0"/>
              <a:t> conclusiones </a:t>
            </a:r>
            <a:r>
              <a:rPr lang="es-ES_tradnl" b="1" dirty="0"/>
              <a:t>y desaf</a:t>
            </a:r>
            <a:r>
              <a:rPr lang="es-ES_tradnl" altLang="ja-JP" b="1" dirty="0"/>
              <a:t>íos</a:t>
            </a:r>
            <a:endParaRPr lang="es-ES_tradnl"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646767"/>
            <a:ext cx="8229600" cy="1143000"/>
          </a:xfrm>
        </p:spPr>
        <p:txBody>
          <a:bodyPr anchor="t">
            <a:normAutofit fontScale="90000"/>
          </a:bodyPr>
          <a:lstStyle/>
          <a:p>
            <a:r>
              <a:rPr lang="es-ES_tradnl" b="1" dirty="0" smtClean="0"/>
              <a:t>Las transacciones y sus resultados</a:t>
            </a:r>
            <a:r>
              <a:rPr lang="es-ES_tradnl" dirty="0" smtClean="0"/>
              <a:t/>
            </a:r>
            <a:br>
              <a:rPr lang="es-ES_tradnl" dirty="0" smtClean="0"/>
            </a:b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68782" y="3581296"/>
            <a:ext cx="3429030" cy="2850270"/>
          </a:xfrm>
        </p:spPr>
        <p:txBody>
          <a:bodyPr anchor="t" anchorCtr="0">
            <a:normAutofit/>
          </a:bodyPr>
          <a:lstStyle/>
          <a:p>
            <a:pPr algn="just"/>
            <a:r>
              <a:rPr lang="es-ES_tradnl" sz="1778" dirty="0" smtClean="0"/>
              <a:t>Compras realizadas por la canasta Utopía durante el 2011, que asciende sobre los $USD 20,000.00.  La comunidad de </a:t>
            </a:r>
            <a:r>
              <a:rPr lang="es-ES_tradnl" sz="1778" dirty="0" err="1" smtClean="0"/>
              <a:t>Tzimbuto</a:t>
            </a:r>
            <a:r>
              <a:rPr lang="es-ES_tradnl" sz="1778" dirty="0" smtClean="0"/>
              <a:t> explica con más de un 25% una parte substancial en el origen de productos en la Canasta. El tema entonces es que el mercado sigue siendo pequeño.</a:t>
            </a:r>
            <a:r>
              <a:rPr lang="es-ES_tradnl" sz="2000" dirty="0" smtClean="0"/>
              <a:t/>
            </a:r>
            <a:br>
              <a:rPr lang="es-ES_tradnl" sz="2000" dirty="0" smtClean="0"/>
            </a:br>
            <a:endParaRPr lang="en-US" sz="2000" dirty="0"/>
          </a:p>
        </p:txBody>
      </p:sp>
      <p:graphicFrame>
        <p:nvGraphicFramePr>
          <p:cNvPr id="5" name="Chart 4"/>
          <p:cNvGraphicFramePr>
            <a:graphicFrameLocks/>
          </p:cNvGraphicFramePr>
          <p:nvPr/>
        </p:nvGraphicFramePr>
        <p:xfrm>
          <a:off x="174706" y="3581296"/>
          <a:ext cx="4676695" cy="30939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nvGraphicFramePr>
        <p:xfrm>
          <a:off x="174707" y="265828"/>
          <a:ext cx="4676694" cy="2805965"/>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5268782" y="265828"/>
            <a:ext cx="3668060" cy="2862323"/>
          </a:xfrm>
          <a:prstGeom prst="rect">
            <a:avLst/>
          </a:prstGeom>
        </p:spPr>
        <p:txBody>
          <a:bodyPr wrap="square">
            <a:spAutoFit/>
          </a:bodyPr>
          <a:lstStyle/>
          <a:p>
            <a:r>
              <a:rPr lang="es-ES" dirty="0" smtClean="0"/>
              <a:t>Destino de la producción agrícola Tzimbuto, en 2001. La frecuencia de venta varia de 1 por semana a 1 cada 3 meses. Los destinos mas frecuentes son mercados de Riobamba en venta, mientras que el consumo cubre los envios a familiares fuera de la comunidad, el autoconsumo y una fracción destinada a animales domésticos.</a:t>
            </a:r>
            <a:r>
              <a:rPr lang="es-ES_tradnl"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Ventas a Canastas por proveedor</a:t>
            </a:r>
            <a:endParaRPr lang="es-ES" dirty="0"/>
          </a:p>
        </p:txBody>
      </p:sp>
      <p:pic>
        <p:nvPicPr>
          <p:cNvPr id="3" name="Picture 2"/>
          <p:cNvPicPr/>
          <p:nvPr/>
        </p:nvPicPr>
        <p:blipFill>
          <a:blip r:embed="rId2"/>
          <a:srcRect/>
          <a:stretch>
            <a:fillRect/>
          </a:stretch>
        </p:blipFill>
        <p:spPr bwMode="auto">
          <a:xfrm>
            <a:off x="457199" y="1417638"/>
            <a:ext cx="8449733" cy="51355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0"/>
          <p:cNvSpPr>
            <a:spLocks noGrp="1"/>
          </p:cNvSpPr>
          <p:nvPr>
            <p:ph type="title"/>
          </p:nvPr>
        </p:nvSpPr>
        <p:spPr>
          <a:xfrm>
            <a:off x="457200" y="114300"/>
            <a:ext cx="8229600" cy="1181100"/>
          </a:xfrm>
        </p:spPr>
        <p:txBody>
          <a:bodyPr anchor="t">
            <a:noAutofit/>
          </a:bodyPr>
          <a:lstStyle/>
          <a:p>
            <a:r>
              <a:rPr lang="es-ES" sz="3600" b="1" dirty="0" smtClean="0"/>
              <a:t>Producción y fortalecimiento Agroecológico </a:t>
            </a:r>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
        <p:nvSpPr>
          <p:cNvPr id="7" name="Text Placeholder 6"/>
          <p:cNvSpPr>
            <a:spLocks noGrp="1"/>
          </p:cNvSpPr>
          <p:nvPr>
            <p:ph type="body" sz="quarter" idx="3"/>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8565" y="167949"/>
            <a:ext cx="4105016" cy="6415577"/>
          </a:xfrm>
        </p:spPr>
        <p:txBody>
          <a:bodyPr anchor="t">
            <a:normAutofit/>
          </a:bodyPr>
          <a:lstStyle/>
          <a:p>
            <a:pPr algn="l"/>
            <a:r>
              <a:rPr lang="es-ES" sz="2667" b="1" dirty="0" smtClean="0"/>
              <a:t>Producción</a:t>
            </a:r>
            <a:r>
              <a:rPr lang="es-ES" sz="2222" dirty="0" smtClean="0"/>
              <a:t/>
            </a:r>
            <a:br>
              <a:rPr lang="es-ES" sz="2222" dirty="0" smtClean="0"/>
            </a:br>
            <a:r>
              <a:rPr lang="es-ES" sz="2222" dirty="0" smtClean="0"/>
              <a:t/>
            </a:r>
            <a:br>
              <a:rPr lang="es-ES" sz="2222" dirty="0" smtClean="0"/>
            </a:br>
            <a:r>
              <a:rPr lang="es-ES" sz="2222" dirty="0" smtClean="0"/>
              <a:t>- </a:t>
            </a:r>
            <a:r>
              <a:rPr lang="es-ES" sz="2667" dirty="0" smtClean="0"/>
              <a:t>Los rendimientos y costos por hectárea se encuentran en un rango normal para pequeños agricultores.</a:t>
            </a:r>
            <a:r>
              <a:rPr lang="es-ES_tradnl" sz="2667" dirty="0" smtClean="0"/>
              <a:t/>
            </a:r>
            <a:br>
              <a:rPr lang="es-ES_tradnl" sz="2667" dirty="0" smtClean="0"/>
            </a:br>
            <a:r>
              <a:rPr lang="es-ES_tradnl" sz="2667" dirty="0" smtClean="0"/>
              <a:t/>
            </a:r>
            <a:br>
              <a:rPr lang="es-ES_tradnl" sz="2667" dirty="0" smtClean="0"/>
            </a:br>
            <a:r>
              <a:rPr lang="es-ES_tradnl" sz="2667" dirty="0" smtClean="0"/>
              <a:t>- Los costos de producción/comercialización relacionados con las unidades comercializadas, libras, es finalmente bajo, lo que denota cierta eficiencia en el uso de los recursos</a:t>
            </a:r>
            <a:r>
              <a:rPr lang="es-ES_tradnl" sz="2400" dirty="0" smtClean="0"/>
              <a:t/>
            </a:r>
            <a:br>
              <a:rPr lang="es-ES_tradnl" sz="2400" dirty="0" smtClean="0"/>
            </a:br>
            <a:endParaRPr lang="en-US" sz="2400" dirty="0"/>
          </a:p>
        </p:txBody>
      </p:sp>
      <p:graphicFrame>
        <p:nvGraphicFramePr>
          <p:cNvPr id="9" name="Table 8"/>
          <p:cNvGraphicFramePr>
            <a:graphicFrameLocks noGrp="1"/>
          </p:cNvGraphicFramePr>
          <p:nvPr/>
        </p:nvGraphicFramePr>
        <p:xfrm>
          <a:off x="206727" y="739450"/>
          <a:ext cx="4341830" cy="1968500"/>
        </p:xfrm>
        <a:graphic>
          <a:graphicData uri="http://schemas.openxmlformats.org/drawingml/2006/table">
            <a:tbl>
              <a:tblPr/>
              <a:tblGrid>
                <a:gridCol w="868366"/>
                <a:gridCol w="868366"/>
                <a:gridCol w="868366"/>
                <a:gridCol w="868366"/>
                <a:gridCol w="868366"/>
              </a:tblGrid>
              <a:tr h="269638">
                <a:tc>
                  <a:txBody>
                    <a:bodyPr/>
                    <a:lstStyle/>
                    <a:p>
                      <a:pPr algn="l" fontAlgn="b"/>
                      <a:r>
                        <a:rPr lang="en-US" sz="1000" b="1" i="0" u="none" strike="noStrike">
                          <a:latin typeface="Verdana"/>
                        </a:rPr>
                        <a:t>Producto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l" fontAlgn="b"/>
                      <a:r>
                        <a:rPr lang="en-US" sz="1000" b="1" i="0" u="none" strike="noStrike">
                          <a:latin typeface="Verdana"/>
                        </a:rPr>
                        <a:t>Unidad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l" fontAlgn="b"/>
                      <a:r>
                        <a:rPr lang="en-US" sz="1000" b="1" i="0" u="none" strike="noStrike">
                          <a:latin typeface="Verdana"/>
                        </a:rPr>
                        <a:t>Costo/Unidad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l" fontAlgn="b"/>
                      <a:r>
                        <a:rPr lang="en-US" sz="1000" b="1" i="0" u="none" strike="noStrike">
                          <a:latin typeface="Verdana"/>
                        </a:rPr>
                        <a:t>Cost /Ha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c>
                  <a:txBody>
                    <a:bodyPr/>
                    <a:lstStyle/>
                    <a:p>
                      <a:pPr algn="l" fontAlgn="b"/>
                      <a:r>
                        <a:rPr lang="en-US" sz="1000" b="1" i="0" u="none" strike="noStrike">
                          <a:latin typeface="Verdana"/>
                        </a:rPr>
                        <a:t>Rend kg/ha</a:t>
                      </a:r>
                    </a:p>
                  </a:txBody>
                  <a:tcPr marL="12700" marR="12700" marT="1270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05"/>
                    </a:solidFill>
                  </a:tcPr>
                </a:tc>
              </a:tr>
              <a:tr h="140212">
                <a:tc>
                  <a:txBody>
                    <a:bodyPr/>
                    <a:lstStyle/>
                    <a:p>
                      <a:pPr algn="l" fontAlgn="b"/>
                      <a:r>
                        <a:rPr lang="en-US" sz="1000" b="0" i="0" u="none" strike="noStrike">
                          <a:latin typeface="Verdana"/>
                        </a:rPr>
                        <a:t>Arvejas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2.130,0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6840,9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Cilantro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2.304,6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9375,0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Col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Unidad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3.690,2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28636,4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Frejol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2.130,3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6589,3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Lechugas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4.168,0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18181,8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Maiz</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Unidad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2.523,8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9843,8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Nabo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3.552,5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20045,5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Papas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2.318,4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13635,0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212">
                <a:tc>
                  <a:txBody>
                    <a:bodyPr/>
                    <a:lstStyle/>
                    <a:p>
                      <a:pPr algn="l" fontAlgn="b"/>
                      <a:r>
                        <a:rPr lang="en-US" sz="1000" b="0" i="0" u="none" strike="noStrike">
                          <a:latin typeface="Verdana"/>
                        </a:rPr>
                        <a:t>T Arbol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Unidad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4.005,0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latin typeface="Verdana"/>
                        </a:rPr>
                        <a:t>16740,0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0997">
                <a:tc>
                  <a:txBody>
                    <a:bodyPr/>
                    <a:lstStyle/>
                    <a:p>
                      <a:pPr algn="l" fontAlgn="b"/>
                      <a:r>
                        <a:rPr lang="en-US" sz="1000" b="0" i="0" u="none" strike="noStrike">
                          <a:latin typeface="Verdana"/>
                        </a:rPr>
                        <a:t>Zanahoria</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Verdana"/>
                        </a:rPr>
                        <a:t>libras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2.856,0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latin typeface="Verdana"/>
                        </a:rPr>
                        <a:t>17145,8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nvGraphicFramePr>
        <p:xfrm>
          <a:off x="206727" y="3467100"/>
          <a:ext cx="4341832" cy="2311400"/>
        </p:xfrm>
        <a:graphic>
          <a:graphicData uri="http://schemas.openxmlformats.org/drawingml/2006/table">
            <a:tbl>
              <a:tblPr/>
              <a:tblGrid>
                <a:gridCol w="1085458"/>
                <a:gridCol w="1085458"/>
                <a:gridCol w="1085458"/>
                <a:gridCol w="1085458"/>
              </a:tblGrid>
              <a:tr h="330200">
                <a:tc>
                  <a:txBody>
                    <a:bodyPr/>
                    <a:lstStyle/>
                    <a:p>
                      <a:pPr algn="ctr" fontAlgn="t"/>
                      <a:r>
                        <a:rPr lang="en-US" sz="1000" b="1" i="0" u="none" strike="noStrike" dirty="0" err="1">
                          <a:latin typeface="Verdana"/>
                        </a:rPr>
                        <a:t>Producto</a:t>
                      </a:r>
                      <a:endParaRPr lang="en-US" sz="1000" b="1" i="0" u="none" strike="noStrike" dirty="0">
                        <a:latin typeface="Verdana"/>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dirty="0" err="1">
                          <a:latin typeface="Verdana"/>
                        </a:rPr>
                        <a:t>Costo</a:t>
                      </a:r>
                      <a:r>
                        <a:rPr lang="en-US" sz="1000" b="1" i="0" u="none" strike="noStrike" dirty="0">
                          <a:latin typeface="Verdana"/>
                        </a:rPr>
                        <a:t>     </a:t>
                      </a:r>
                      <a:r>
                        <a:rPr lang="en-US" sz="1000" b="1" i="0" u="none" strike="noStrike" dirty="0" err="1">
                          <a:latin typeface="Verdana"/>
                        </a:rPr>
                        <a:t>libra</a:t>
                      </a:r>
                      <a:endParaRPr lang="en-US" sz="1000" b="1" i="0" u="none" strike="noStrike" dirty="0">
                        <a:latin typeface="Verdana"/>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Cost/ ha</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Rend kg/ ha</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r>
              <a:tr h="165100">
                <a:tc>
                  <a:txBody>
                    <a:bodyPr/>
                    <a:lstStyle/>
                    <a:p>
                      <a:pPr algn="l" fontAlgn="b"/>
                      <a:r>
                        <a:rPr lang="en-US" sz="1000" b="0" i="0" u="none" strike="noStrike">
                          <a:latin typeface="Verdana"/>
                        </a:rPr>
                        <a:t>Acelga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3109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Arvejas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1915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6450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Brocoli</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2899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17661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Cebolla 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4137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11353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Cilantro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1616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7993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Col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3420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34968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Coliflor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2926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13357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Habas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1622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7818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Lechugas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3669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25455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Papas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2466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14532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Remolacha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3365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9135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latin typeface="Verdana"/>
                        </a:rPr>
                        <a:t>Zanahoria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D4"/>
                          </a:solidFill>
                          <a:latin typeface="Verdana"/>
                        </a:rPr>
                        <a:t>0,06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latin typeface="Verdana"/>
                        </a:rPr>
                        <a:t>2110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latin typeface="Verdana"/>
                        </a:rPr>
                        <a:t>15738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 name="Text Placeholder 12"/>
          <p:cNvSpPr txBox="1">
            <a:spLocks/>
          </p:cNvSpPr>
          <p:nvPr/>
        </p:nvSpPr>
        <p:spPr>
          <a:xfrm>
            <a:off x="266700" y="167949"/>
            <a:ext cx="1346200" cy="381000"/>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b="1" i="0" u="none" strike="noStrike" kern="1200" cap="none" spc="0" normalizeH="0" baseline="0" noProof="0" dirty="0" err="1" smtClean="0">
                <a:ln>
                  <a:noFill/>
                </a:ln>
                <a:solidFill>
                  <a:schemeClr val="tx1"/>
                </a:solidFill>
                <a:effectLst/>
                <a:uLnTx/>
                <a:uFillTx/>
                <a:latin typeface="+mn-lt"/>
                <a:ea typeface="+mn-ea"/>
                <a:cs typeface="+mn-cs"/>
              </a:rPr>
              <a:t>Tzimbuto</a:t>
            </a: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2" name="Text Placeholder 11"/>
          <p:cNvSpPr txBox="1">
            <a:spLocks/>
          </p:cNvSpPr>
          <p:nvPr/>
        </p:nvSpPr>
        <p:spPr>
          <a:xfrm>
            <a:off x="206727" y="6007100"/>
            <a:ext cx="1447800" cy="381000"/>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b="1" dirty="0" err="1" smtClean="0"/>
              <a:t>Unalagua</a:t>
            </a: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1433" y="1976966"/>
            <a:ext cx="8229600" cy="1143000"/>
          </a:xfrm>
        </p:spPr>
        <p:txBody>
          <a:bodyPr/>
          <a:lstStyle/>
          <a:p>
            <a:r>
              <a:rPr lang="es-ES" b="1" dirty="0" smtClean="0"/>
              <a:t>Autonomía</a:t>
            </a:r>
            <a:endParaRPr lang="es-ES" b="1"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14" y="3101330"/>
            <a:ext cx="8689029" cy="3543689"/>
          </a:xfrm>
        </p:spPr>
        <p:txBody>
          <a:bodyPr anchor="t">
            <a:noAutofit/>
          </a:bodyPr>
          <a:lstStyle/>
          <a:p>
            <a:pPr algn="just"/>
            <a:r>
              <a:rPr lang="es-ES" sz="2400" b="1" dirty="0" smtClean="0"/>
              <a:t>Tzimbuto</a:t>
            </a:r>
            <a:r>
              <a:rPr lang="es-ES" sz="2400" dirty="0" smtClean="0"/>
              <a:t>:  80% representa mano de obra e insumos propios (suelos, agua, semillas y abonos animales) y muestran la mayor autonomía de esta propuesta. </a:t>
            </a:r>
            <a:br>
              <a:rPr lang="es-ES" sz="2400" dirty="0" smtClean="0"/>
            </a:br>
            <a:r>
              <a:rPr lang="es-ES" sz="2400" dirty="0" smtClean="0"/>
              <a:t/>
            </a:r>
            <a:br>
              <a:rPr lang="es-ES" sz="2400" dirty="0" smtClean="0"/>
            </a:br>
            <a:r>
              <a:rPr lang="es-ES" sz="2400" b="1" dirty="0" smtClean="0"/>
              <a:t>Unalagua</a:t>
            </a:r>
            <a:r>
              <a:rPr lang="es-ES" sz="2400" dirty="0" smtClean="0"/>
              <a:t>: Mayor dependencia en insumos externos, típico de una propuesta hortícola con alta dependencia de mercados de plántulas y semillas. 2/3 corresponde a  insumos externos; un 1/3 de los costos es explicado por mano de obra, insumos propios y herramientas. </a:t>
            </a:r>
            <a:r>
              <a:rPr lang="en-US" sz="2400" dirty="0" smtClean="0"/>
              <a:t/>
            </a:r>
            <a:br>
              <a:rPr lang="en-US" sz="2400" dirty="0" smtClean="0"/>
            </a:br>
            <a:r>
              <a:rPr lang="en-US" sz="2400" dirty="0" smtClean="0"/>
              <a:t/>
            </a:r>
            <a:br>
              <a:rPr lang="en-US" sz="2400" dirty="0" smtClean="0"/>
            </a:br>
            <a:endParaRPr lang="en-US" sz="2400" dirty="0"/>
          </a:p>
        </p:txBody>
      </p:sp>
      <p:graphicFrame>
        <p:nvGraphicFramePr>
          <p:cNvPr id="6" name="Table 5"/>
          <p:cNvGraphicFramePr>
            <a:graphicFrameLocks noGrp="1"/>
          </p:cNvGraphicFramePr>
          <p:nvPr/>
        </p:nvGraphicFramePr>
        <p:xfrm>
          <a:off x="247814" y="419100"/>
          <a:ext cx="4088954" cy="2311404"/>
        </p:xfrm>
        <a:graphic>
          <a:graphicData uri="http://schemas.openxmlformats.org/drawingml/2006/table">
            <a:tbl>
              <a:tblPr/>
              <a:tblGrid>
                <a:gridCol w="714852"/>
                <a:gridCol w="714852"/>
                <a:gridCol w="714852"/>
                <a:gridCol w="714852"/>
                <a:gridCol w="714852"/>
                <a:gridCol w="514694"/>
              </a:tblGrid>
              <a:tr h="192617">
                <a:tc>
                  <a:txBody>
                    <a:bodyPr/>
                    <a:lstStyle/>
                    <a:p>
                      <a:pPr algn="ctr" fontAlgn="b"/>
                      <a:r>
                        <a:rPr lang="en-US" sz="1000" b="1" i="0" u="none" strike="noStrike">
                          <a:latin typeface="Verdana"/>
                        </a:rPr>
                        <a:t>Producto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000" b="1" i="0" u="none" strike="noStrike">
                          <a:latin typeface="Verdana"/>
                        </a:rPr>
                        <a:t>Jornal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000" b="1" i="0" u="none" strike="noStrike">
                          <a:latin typeface="Verdana"/>
                        </a:rPr>
                        <a:t>InsExt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000" b="1" i="0" u="none" strike="noStrike">
                          <a:latin typeface="Verdana"/>
                        </a:rPr>
                        <a:t>InsProp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000" b="1" i="0" u="none" strike="noStrike">
                          <a:latin typeface="Verdana"/>
                        </a:rPr>
                        <a:t>Herram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1000" b="1" i="0" u="none" strike="noStrike">
                          <a:latin typeface="Verdana"/>
                        </a:rPr>
                        <a:t>Sum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r>
              <a:tr h="192617">
                <a:tc>
                  <a:txBody>
                    <a:bodyPr/>
                    <a:lstStyle/>
                    <a:p>
                      <a:pPr algn="l" fontAlgn="b"/>
                      <a:r>
                        <a:rPr lang="en-US" sz="1000" b="0" i="0" u="none" strike="noStrike">
                          <a:latin typeface="Verdana"/>
                        </a:rPr>
                        <a:t>Arveja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Cilantro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44,7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15,6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Col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Frejol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Lechuga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28,5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Choclo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Nabo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Papas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39,9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11,8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T Arbol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617">
                <a:tc>
                  <a:txBody>
                    <a:bodyPr/>
                    <a:lstStyle/>
                    <a:p>
                      <a:pPr algn="l" fontAlgn="b"/>
                      <a:r>
                        <a:rPr lang="en-US" sz="1000" b="0" i="0" u="none" strike="noStrike">
                          <a:latin typeface="Verdana"/>
                        </a:rPr>
                        <a:t>Zanahoria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617">
                <a:tc>
                  <a:txBody>
                    <a:bodyPr/>
                    <a:lstStyle/>
                    <a:p>
                      <a:pPr algn="ctr" fontAlgn="b"/>
                      <a:r>
                        <a:rPr lang="en-US" sz="1000" b="1" i="0" u="none" strike="noStrike">
                          <a:solidFill>
                            <a:srgbClr val="0000FF"/>
                          </a:solidFill>
                          <a:latin typeface="Verdana"/>
                        </a:rPr>
                        <a:t>%</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FF"/>
                          </a:solidFill>
                          <a:latin typeface="Verdana"/>
                        </a:rPr>
                        <a:t>38,1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FF"/>
                          </a:solidFill>
                          <a:latin typeface="Verdana"/>
                        </a:rPr>
                        <a:t>22,4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FF"/>
                          </a:solidFill>
                          <a:latin typeface="Verdana"/>
                        </a:rPr>
                        <a:t>29,2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solidFill>
                            <a:srgbClr val="0000FF"/>
                          </a:solidFill>
                          <a:latin typeface="Verdana"/>
                        </a:rPr>
                        <a:t>10,3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FF"/>
                          </a:solidFill>
                          <a:latin typeface="Verdana"/>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4617743" y="448636"/>
          <a:ext cx="4163491" cy="2311400"/>
        </p:xfrm>
        <a:graphic>
          <a:graphicData uri="http://schemas.openxmlformats.org/drawingml/2006/table">
            <a:tbl>
              <a:tblPr/>
              <a:tblGrid>
                <a:gridCol w="727883"/>
                <a:gridCol w="727883"/>
                <a:gridCol w="727883"/>
                <a:gridCol w="727883"/>
                <a:gridCol w="727883"/>
                <a:gridCol w="524076"/>
              </a:tblGrid>
              <a:tr h="141514">
                <a:tc>
                  <a:txBody>
                    <a:bodyPr/>
                    <a:lstStyle/>
                    <a:p>
                      <a:pPr algn="ctr" fontAlgn="t"/>
                      <a:r>
                        <a:rPr lang="en-US" sz="1000" b="1" i="0" u="none" strike="noStrike">
                          <a:latin typeface="Verdana"/>
                        </a:rPr>
                        <a:t>Producto</a:t>
                      </a:r>
                    </a:p>
                  </a:txBody>
                  <a:tcPr marL="12700" marR="12700" marT="127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Jornal</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InsExt</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InsProp</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Herram</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t"/>
                      <a:r>
                        <a:rPr lang="en-US" sz="1000" b="1" i="0" u="none" strike="noStrike">
                          <a:latin typeface="Verdana"/>
                        </a:rPr>
                        <a:t>Sum</a:t>
                      </a:r>
                    </a:p>
                  </a:txBody>
                  <a:tcPr marL="12700" marR="12700" marT="1270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r>
              <a:tr h="141514">
                <a:tc>
                  <a:txBody>
                    <a:bodyPr/>
                    <a:lstStyle/>
                    <a:p>
                      <a:pPr algn="l" fontAlgn="b"/>
                      <a:r>
                        <a:rPr lang="en-US" sz="1000" b="0" i="0" u="none" strike="noStrike">
                          <a:latin typeface="Verdana"/>
                        </a:rPr>
                        <a:t>Zanahoria</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30,77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62,39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Remolacha</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25,32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70,12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Papas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31,63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47,17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17,44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Lechugas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22,90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71,36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Habas</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40,68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46,29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9,25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Coliflor</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25,01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69,87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1,70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Col</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28,29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68,17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0,61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Cilantro</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30,54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59,04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5,92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4,50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Cebolla P</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19,61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76,00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a:latin typeface="Verdana"/>
                        </a:rPr>
                        <a:t>Brócoli</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24,91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68,28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3,36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dirty="0" err="1">
                          <a:latin typeface="Verdana"/>
                        </a:rPr>
                        <a:t>Acelga</a:t>
                      </a:r>
                      <a:endParaRPr lang="en-US" sz="1000" b="0" i="0" u="none" strike="noStrike" dirty="0">
                        <a:latin typeface="Verdana"/>
                      </a:endParaRP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23,55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70,10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3,14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514">
                <a:tc>
                  <a:txBody>
                    <a:bodyPr/>
                    <a:lstStyle/>
                    <a:p>
                      <a:pPr algn="l" fontAlgn="b"/>
                      <a:r>
                        <a:rPr lang="en-US" sz="1000" b="0" i="0" u="none" strike="noStrike" dirty="0" err="1">
                          <a:latin typeface="Verdana"/>
                        </a:rPr>
                        <a:t>Arvejas</a:t>
                      </a:r>
                      <a:endParaRPr lang="en-US" sz="1000" b="0" i="0" u="none" strike="noStrike" dirty="0">
                        <a:latin typeface="Verdana"/>
                      </a:endParaRP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36,97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46,45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5,31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a:latin typeface="Verdana"/>
                        </a:rPr>
                        <a:t>5,09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100</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514">
                <a:tc>
                  <a:txBody>
                    <a:bodyPr/>
                    <a:lstStyle/>
                    <a:p>
                      <a:pPr algn="ctr" fontAlgn="b"/>
                      <a:r>
                        <a:rPr lang="en-US" sz="1000" b="1" i="0" u="none" strike="noStrike" dirty="0">
                          <a:solidFill>
                            <a:srgbClr val="0000FF"/>
                          </a:solidFill>
                          <a:latin typeface="Verdana"/>
                        </a:rPr>
                        <a:t>%</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0000FF"/>
                          </a:solidFill>
                          <a:latin typeface="Verdana"/>
                        </a:rPr>
                        <a:t>28,35</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latin typeface="Verdana"/>
                        </a:rPr>
                        <a:t>62,94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latin typeface="Verdana"/>
                        </a:rPr>
                        <a:t>5,31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latin typeface="Verdana"/>
                        </a:rPr>
                        <a:t>2,89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latin typeface="Verdana"/>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 Placeholder 11"/>
          <p:cNvSpPr txBox="1">
            <a:spLocks/>
          </p:cNvSpPr>
          <p:nvPr/>
        </p:nvSpPr>
        <p:spPr>
          <a:xfrm>
            <a:off x="4617743" y="67636"/>
            <a:ext cx="1981200" cy="381000"/>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sz="1400" b="1" dirty="0" err="1" smtClean="0"/>
              <a:t>Unalagua</a:t>
            </a:r>
            <a:endParaRPr kumimoji="0" lang="en-US" sz="14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Text Placeholder 11"/>
          <p:cNvSpPr txBox="1">
            <a:spLocks/>
          </p:cNvSpPr>
          <p:nvPr/>
        </p:nvSpPr>
        <p:spPr>
          <a:xfrm>
            <a:off x="247814" y="0"/>
            <a:ext cx="1981200" cy="381000"/>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sz="1400" b="1" noProof="0" dirty="0" err="1" smtClean="0"/>
              <a:t>Tzimbuto</a:t>
            </a:r>
            <a:endParaRPr kumimoji="0" lang="en-US" sz="14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33872" y="2353733"/>
            <a:ext cx="8839200" cy="1371600"/>
          </a:xfrm>
        </p:spPr>
        <p:txBody>
          <a:bodyPr/>
          <a:lstStyle/>
          <a:p>
            <a:pPr algn="just">
              <a:buFontTx/>
              <a:buNone/>
            </a:pPr>
            <a:r>
              <a:rPr lang="en-US" sz="1400" dirty="0" smtClean="0"/>
              <a:t>	</a:t>
            </a:r>
            <a:r>
              <a:rPr lang="en-US" sz="2400" dirty="0" smtClean="0"/>
              <a:t>La </a:t>
            </a:r>
            <a:r>
              <a:rPr lang="en-US" sz="2400" b="1" dirty="0" err="1" smtClean="0">
                <a:solidFill>
                  <a:srgbClr val="000000"/>
                </a:solidFill>
              </a:rPr>
              <a:t>Rentabilidad</a:t>
            </a:r>
            <a:r>
              <a:rPr lang="en-US" sz="2400" dirty="0" smtClean="0"/>
              <a:t> </a:t>
            </a:r>
            <a:r>
              <a:rPr lang="en-US" sz="2400" dirty="0" err="1" smtClean="0"/>
              <a:t>fue</a:t>
            </a:r>
            <a:r>
              <a:rPr lang="en-US" sz="2400" dirty="0" smtClean="0"/>
              <a:t> </a:t>
            </a:r>
            <a:r>
              <a:rPr lang="es-ES_tradnl" sz="2400" dirty="0" smtClean="0"/>
              <a:t>analizada en términos de la satisfacción del productor en relación al costo/beneficio para el sistema agroecológico.</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s-ES" dirty="0" smtClean="0"/>
              <a:t>Beneficios al productor y consumidor: Tzimbuto</a:t>
            </a:r>
            <a:endParaRPr lang="es-ES" dirty="0"/>
          </a:p>
        </p:txBody>
      </p:sp>
      <p:pic>
        <p:nvPicPr>
          <p:cNvPr id="5" name="Picture 4"/>
          <p:cNvPicPr/>
          <p:nvPr/>
        </p:nvPicPr>
        <p:blipFill>
          <a:blip r:embed="rId2"/>
          <a:srcRect/>
          <a:stretch>
            <a:fillRect/>
          </a:stretch>
        </p:blipFill>
        <p:spPr bwMode="auto">
          <a:xfrm>
            <a:off x="457200" y="1993900"/>
            <a:ext cx="7959562" cy="434167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18187" y="449197"/>
            <a:ext cx="8301815" cy="6040925"/>
          </a:xfrm>
        </p:spPr>
        <p:txBody>
          <a:bodyPr>
            <a:normAutofit fontScale="47500" lnSpcReduction="20000"/>
          </a:bodyPr>
          <a:lstStyle/>
          <a:p>
            <a:pPr algn="l"/>
            <a:endParaRPr lang="es-ES_tradnl" sz="5053" dirty="0" smtClean="0">
              <a:solidFill>
                <a:schemeClr val="tx1"/>
              </a:solidFill>
            </a:endParaRPr>
          </a:p>
          <a:p>
            <a:pPr algn="l"/>
            <a:endParaRPr lang="es-ES_tradnl" sz="5053" dirty="0" smtClean="0">
              <a:solidFill>
                <a:schemeClr val="tx1"/>
              </a:solidFill>
            </a:endParaRPr>
          </a:p>
          <a:p>
            <a:pPr algn="l"/>
            <a:endParaRPr lang="es-ES_tradnl" sz="5053" dirty="0" smtClean="0">
              <a:solidFill>
                <a:schemeClr val="tx1"/>
              </a:solidFill>
            </a:endParaRPr>
          </a:p>
          <a:p>
            <a:pPr algn="l"/>
            <a:endParaRPr lang="es-ES_tradnl" sz="5053" dirty="0" smtClean="0">
              <a:solidFill>
                <a:schemeClr val="tx1"/>
              </a:solidFill>
            </a:endParaRPr>
          </a:p>
          <a:p>
            <a:pPr algn="l"/>
            <a:endParaRPr lang="es-ES_tradnl" sz="5053" dirty="0" smtClean="0">
              <a:solidFill>
                <a:schemeClr val="tx1"/>
              </a:solidFill>
            </a:endParaRPr>
          </a:p>
          <a:p>
            <a:pPr algn="l"/>
            <a:endParaRPr lang="es-ES_tradnl" sz="5053" dirty="0" smtClean="0">
              <a:solidFill>
                <a:schemeClr val="tx1"/>
              </a:solidFill>
            </a:endParaRPr>
          </a:p>
          <a:p>
            <a:pPr algn="l"/>
            <a:r>
              <a:rPr lang="es-ES_tradnl" sz="5053" dirty="0" smtClean="0">
                <a:solidFill>
                  <a:schemeClr val="tx1"/>
                </a:solidFill>
              </a:rPr>
              <a:t>Se produce casi el doble de rentabilidad, al fin del periodo, a productores que entregan a Canasta (80 %) respecto  lo que hubiesen obtenido en el Mayorista (46%).  Al menos en dos eventos se registran retornos negativos al Mayorista y en ningún caso en ventas a la Canasta. </a:t>
            </a:r>
          </a:p>
          <a:p>
            <a:pPr algn="l"/>
            <a:r>
              <a:rPr lang="es-ES_tradnl" sz="5053" dirty="0" smtClean="0">
                <a:solidFill>
                  <a:schemeClr val="tx1"/>
                </a:solidFill>
              </a:rPr>
              <a:t>- La diferencia promedio en costos al consumidor por compras directas de productos agro-ecológicos fue solo del 6% en el periodo. </a:t>
            </a:r>
          </a:p>
          <a:p>
            <a:pPr algn="l">
              <a:buFontTx/>
              <a:buChar char="-"/>
            </a:pPr>
            <a:r>
              <a:rPr lang="es-ES_tradnl" sz="5053" dirty="0" smtClean="0">
                <a:solidFill>
                  <a:schemeClr val="tx1"/>
                </a:solidFill>
              </a:rPr>
              <a:t>En un 30% de las entregas los consumidores pagaron menos al productor que lo que hubiesen tenido que pagar por compras al Mayorista. Para el productor, en promedio, la relación de precios fue casi un % mayor en Canasta que en el Mayorista</a:t>
            </a:r>
          </a:p>
          <a:p>
            <a:endParaRPr lang="en-US" dirty="0"/>
          </a:p>
        </p:txBody>
      </p:sp>
      <p:pic>
        <p:nvPicPr>
          <p:cNvPr id="3" name="Picture 2"/>
          <p:cNvPicPr>
            <a:picLocks noChangeAspect="1"/>
          </p:cNvPicPr>
          <p:nvPr/>
        </p:nvPicPr>
        <p:blipFill>
          <a:blip r:embed="rId3"/>
          <a:stretch>
            <a:fillRect/>
          </a:stretch>
        </p:blipFill>
        <p:spPr>
          <a:xfrm>
            <a:off x="418186" y="777440"/>
            <a:ext cx="8301815" cy="127534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s-ES" sz="3200" dirty="0" smtClean="0"/>
              <a:t>Beneficios para el productor por producto: mercado canasta vs mayorista 2011</a:t>
            </a:r>
            <a:endParaRPr lang="es-ES" sz="3200" dirty="0"/>
          </a:p>
        </p:txBody>
      </p:sp>
      <p:graphicFrame>
        <p:nvGraphicFramePr>
          <p:cNvPr id="5" name="Table 4"/>
          <p:cNvGraphicFramePr>
            <a:graphicFrameLocks noGrp="1"/>
          </p:cNvGraphicFramePr>
          <p:nvPr/>
        </p:nvGraphicFramePr>
        <p:xfrm>
          <a:off x="2277079" y="4297557"/>
          <a:ext cx="6154449" cy="2082794"/>
        </p:xfrm>
        <a:graphic>
          <a:graphicData uri="http://schemas.openxmlformats.org/drawingml/2006/table">
            <a:tbl>
              <a:tblPr/>
              <a:tblGrid>
                <a:gridCol w="879207"/>
                <a:gridCol w="879207"/>
                <a:gridCol w="879207"/>
                <a:gridCol w="879207"/>
                <a:gridCol w="879207"/>
                <a:gridCol w="879207"/>
                <a:gridCol w="879207"/>
              </a:tblGrid>
              <a:tr h="143463">
                <a:tc>
                  <a:txBody>
                    <a:bodyPr/>
                    <a:lstStyle/>
                    <a:p>
                      <a:pPr algn="ctr" fontAlgn="b"/>
                      <a:r>
                        <a:rPr lang="en-US" sz="900" b="1" i="0" u="none" strike="noStrike">
                          <a:latin typeface="Verdana"/>
                        </a:rPr>
                        <a:t>PRODUCTO</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PVPR</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VCAN</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SALDOC %</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VMERC</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SALDOMP</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c>
                  <a:txBody>
                    <a:bodyPr/>
                    <a:lstStyle/>
                    <a:p>
                      <a:pPr algn="ctr" fontAlgn="b"/>
                      <a:r>
                        <a:rPr lang="en-US" sz="900" b="1" i="0" u="none" strike="noStrike">
                          <a:latin typeface="Verdana"/>
                        </a:rPr>
                        <a:t>Dif C/M $</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305"/>
                    </a:solidFill>
                  </a:tcPr>
                </a:tc>
              </a:tr>
              <a:tr h="143463">
                <a:tc>
                  <a:txBody>
                    <a:bodyPr/>
                    <a:lstStyle/>
                    <a:p>
                      <a:pPr algn="l" fontAlgn="b"/>
                      <a:r>
                        <a:rPr lang="en-US" sz="900" b="0" i="0" u="none" strike="noStrike">
                          <a:latin typeface="Verdana"/>
                        </a:rPr>
                        <a:t>ACELGA</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15,76</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49,25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212,50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49,50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214,09</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-0,25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ARVEJAS</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40,84</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329,00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705,52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329,00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705,52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0,00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BROCOLI</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18,69</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44,50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138,10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53,85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188,12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-9,35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CEBOLLA</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13,78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28,50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106,90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35,46</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157,40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-6,96</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CILANTRO</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17,55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48,75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177,78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40,05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128,21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8,70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COL</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17,22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58,75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241,12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60,35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latin typeface="Verdana"/>
                        </a:rPr>
                        <a:t>250,41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-1,60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COLIFLOR</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26,91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58,45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117,21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68,80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155,67</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-10,35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HABAS</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51,92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223,65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330,73</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275,57</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430,72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-51,92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LECHUGA</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32,40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152,78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371,55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147,62</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355,61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5,17</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PAPAS</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17,04</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25,75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51,10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31,05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82,20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-5,30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REMOLACHA</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82,08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133,36</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62,48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186,93</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127,75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-53,57</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ZANAHORIA</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89,00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166,25</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86,80</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233,61</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162,48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latin typeface="Verdana"/>
                        </a:rPr>
                        <a:t>-67,36</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3463">
                <a:tc>
                  <a:txBody>
                    <a:bodyPr/>
                    <a:lstStyle/>
                    <a:p>
                      <a:pPr algn="l" fontAlgn="b"/>
                      <a:r>
                        <a:rPr lang="en-US" sz="900" b="0" i="0" u="none" strike="noStrike">
                          <a:latin typeface="Verdana"/>
                        </a:rPr>
                        <a:t> </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423,19</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1318,99</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211,68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1511,78</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257,23</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-16,07</a:t>
                      </a:r>
                    </a:p>
                  </a:txBody>
                  <a:tcPr marL="11611" marR="11611" marT="1161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180272" y="1417638"/>
          <a:ext cx="5342306" cy="2626530"/>
        </p:xfrm>
        <a:graphic>
          <a:graphicData uri="http://schemas.openxmlformats.org/drawingml/2006/table">
            <a:tbl>
              <a:tblPr/>
              <a:tblGrid>
                <a:gridCol w="237143"/>
                <a:gridCol w="737778"/>
                <a:gridCol w="513810"/>
                <a:gridCol w="428175"/>
                <a:gridCol w="428175"/>
                <a:gridCol w="428175"/>
                <a:gridCol w="428175"/>
                <a:gridCol w="428175"/>
                <a:gridCol w="428175"/>
                <a:gridCol w="428175"/>
                <a:gridCol w="428175"/>
                <a:gridCol w="428175"/>
              </a:tblGrid>
              <a:tr h="79567">
                <a:tc>
                  <a:txBody>
                    <a:bodyPr/>
                    <a:lstStyle/>
                    <a:p>
                      <a:pPr algn="ctr" fontAlgn="b"/>
                      <a:r>
                        <a:rPr lang="en-US" sz="700" b="1" i="0" u="none" strike="noStrike">
                          <a:latin typeface="Arial"/>
                        </a:rPr>
                        <a:t>No. </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a:solidFill>
                            <a:srgbClr val="000000"/>
                          </a:solidFill>
                          <a:latin typeface="Arial"/>
                        </a:rPr>
                        <a:t>Producto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700" b="1" i="0" u="none" strike="noStrike">
                          <a:solidFill>
                            <a:srgbClr val="000000"/>
                          </a:solidFill>
                          <a:latin typeface="Arial"/>
                        </a:rPr>
                        <a:t>Unidades</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CCOM</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VPROV</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VPMAY</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VMAY</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VCAN</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RenMAY</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RenCAN</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DifCM</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700" b="1" i="0" u="none" strike="noStrike">
                          <a:solidFill>
                            <a:srgbClr val="000000"/>
                          </a:solidFill>
                          <a:latin typeface="Arial"/>
                        </a:rPr>
                        <a:t>N Agric</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79567">
                <a:tc>
                  <a:txBody>
                    <a:bodyPr/>
                    <a:lstStyle/>
                    <a:p>
                      <a:pPr algn="r" fontAlgn="b"/>
                      <a:r>
                        <a:rPr lang="en-US" sz="600" b="0" i="0" u="none" strike="noStrike">
                          <a:latin typeface="Arial"/>
                        </a:rPr>
                        <a:t>1</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Acelga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Atado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510,0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51,0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33,2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39,5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127,5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-35,0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150,0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69,0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Arveja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185,1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213,6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240,0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15,4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42,6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9,1</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Brócoli</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472,0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49,6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118,0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-19,3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138,1</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57,6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Choclo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93,8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150,3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167,0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211,0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60,3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125,0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20,9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Cilantro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Atado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1.851,0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177,4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144,8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190,5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185,1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-18,4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4,3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19</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Col</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816,0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71,7</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239,8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288,9</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256,2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234,5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257,3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-12,8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7</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Col blanca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205,0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36,5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102,8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166,5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8,3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Col morada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175,0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15,4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39,4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47,5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42,5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156,4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176,4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-11,8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Coliflor</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100,0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9,6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-36,0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66,7</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52,0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Fréjol</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45,4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71,2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68,0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56,8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49,8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-17,6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11</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Habas</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206,4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276,0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330,5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420,0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33,7</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103,5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21,3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Hierbas</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Atado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165,0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13,2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16,5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16,5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100,0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Lechuga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1.716,0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78,5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159,1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212,2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359,3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dirty="0">
                          <a:latin typeface="Arial"/>
                        </a:rPr>
                        <a:t>102,6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357,5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40,9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19</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Maíz</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Libras</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20,5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32,8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32,8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28,0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Nabo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Atado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392,0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43,8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21,4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30,5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83,7</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-51,3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90,9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63,5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Papa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Quintal</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188,5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1.558,7</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2.392,3</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2.688,0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2.637,0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53,5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69,2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26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17</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Remolacha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6,0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82,8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59,5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50,0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-39,6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-39,6</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-19,0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18</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Tomate</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13,0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246,5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265,0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234,0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325,2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303,7</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-13,2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8</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19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Zambo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267,0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64,1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80,1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85,5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133,5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25,0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108,3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36,0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20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Zanahoria</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Saco</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56,0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267,4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304,6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352,9</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284,0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13,9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6,2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-24,3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19</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r" fontAlgn="b"/>
                      <a:r>
                        <a:rPr lang="en-US" sz="600" b="0" i="0" u="none" strike="noStrike">
                          <a:latin typeface="Arial"/>
                        </a:rPr>
                        <a:t>21</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0" i="0" u="none" strike="noStrike">
                          <a:solidFill>
                            <a:srgbClr val="000000"/>
                          </a:solidFill>
                          <a:latin typeface="Arial"/>
                        </a:rPr>
                        <a:t>Zapallo</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0" i="0" u="none" strike="noStrike">
                          <a:solidFill>
                            <a:srgbClr val="000000"/>
                          </a:solidFill>
                          <a:latin typeface="Arial"/>
                        </a:rPr>
                        <a:t>Unidad</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4,0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5,6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9,6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0" i="0" u="none" strike="noStrike">
                          <a:solidFill>
                            <a:srgbClr val="000000"/>
                          </a:solidFill>
                          <a:latin typeface="Arial"/>
                        </a:rPr>
                        <a:t>12,0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71,4</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114,3</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latin typeface="Arial"/>
                        </a:rPr>
                        <a:t>0,0</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0" i="0" u="none" strike="noStrike">
                          <a:solidFill>
                            <a:srgbClr val="000000"/>
                          </a:solidFill>
                          <a:latin typeface="Arial"/>
                        </a:rPr>
                        <a:t>1</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9567">
                <a:tc>
                  <a:txBody>
                    <a:bodyPr/>
                    <a:lstStyle/>
                    <a:p>
                      <a:pPr algn="l" fontAlgn="b"/>
                      <a:r>
                        <a:rPr lang="en-US" sz="600" b="1" i="0" u="none" strike="noStrike">
                          <a:latin typeface="Arial"/>
                        </a:rPr>
                        <a:t> </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700" b="1" i="0" u="none" strike="noStrike">
                          <a:solidFill>
                            <a:srgbClr val="000000"/>
                          </a:solidFill>
                          <a:latin typeface="Arial"/>
                        </a:rPr>
                        <a:t>Total</a:t>
                      </a:r>
                    </a:p>
                  </a:txBody>
                  <a:tcPr marL="7517" marR="7517" marT="7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700" b="1" i="0" u="none" strike="noStrike">
                          <a:solidFill>
                            <a:srgbClr val="000000"/>
                          </a:solidFill>
                          <a:latin typeface="Arial"/>
                        </a:rPr>
                        <a:t> </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1" i="0" u="none" strike="noStrike">
                          <a:solidFill>
                            <a:srgbClr val="000000"/>
                          </a:solidFill>
                          <a:latin typeface="Arial"/>
                        </a:rPr>
                        <a:t>7123,5</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1" i="0" u="none" strike="noStrike">
                          <a:solidFill>
                            <a:srgbClr val="000000"/>
                          </a:solidFill>
                          <a:latin typeface="Arial"/>
                        </a:rPr>
                        <a:t>3116,46</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1" i="0" u="none" strike="noStrike">
                          <a:solidFill>
                            <a:srgbClr val="000000"/>
                          </a:solidFill>
                          <a:latin typeface="Arial"/>
                        </a:rPr>
                        <a:t>4557,32</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1" i="0" u="none" strike="noStrike">
                          <a:solidFill>
                            <a:srgbClr val="000000"/>
                          </a:solidFill>
                          <a:latin typeface="Arial"/>
                        </a:rPr>
                        <a:t>5244,80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700" b="1" i="0" u="none" strike="noStrike">
                          <a:solidFill>
                            <a:srgbClr val="000000"/>
                          </a:solidFill>
                          <a:latin typeface="Arial"/>
                        </a:rPr>
                        <a:t>5608,0</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1" i="0" u="none" strike="noStrike">
                          <a:latin typeface="Arial"/>
                        </a:rPr>
                        <a:t>46,2</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1" i="0" u="none" strike="noStrike">
                          <a:latin typeface="Arial"/>
                        </a:rPr>
                        <a:t>79,9</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1" i="0" u="none" strike="noStrike">
                          <a:latin typeface="Arial"/>
                        </a:rPr>
                        <a:t>6,5</a:t>
                      </a:r>
                    </a:p>
                  </a:txBody>
                  <a:tcPr marL="7517" marR="7517" marT="75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700" b="1" i="0" u="none" strike="noStrike" dirty="0">
                          <a:solidFill>
                            <a:srgbClr val="000000"/>
                          </a:solidFill>
                          <a:latin typeface="Arial"/>
                        </a:rPr>
                        <a:t>174</a:t>
                      </a:r>
                    </a:p>
                  </a:txBody>
                  <a:tcPr marL="7517" marR="7517" marT="75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p:cNvSpPr>
            <a:spLocks noGrp="1"/>
          </p:cNvSpPr>
          <p:nvPr>
            <p:ph type="title"/>
          </p:nvPr>
        </p:nvSpPr>
        <p:spPr>
          <a:xfrm>
            <a:off x="1219200" y="228600"/>
            <a:ext cx="6477000" cy="719138"/>
          </a:xfrm>
        </p:spPr>
        <p:txBody>
          <a:bodyPr>
            <a:normAutofit fontScale="90000"/>
          </a:bodyPr>
          <a:lstStyle/>
          <a:p>
            <a:pPr algn="ctr"/>
            <a:r>
              <a:rPr lang="es-ES" sz="4400" smtClean="0"/>
              <a:t>Equidad</a:t>
            </a:r>
          </a:p>
        </p:txBody>
      </p:sp>
      <p:sp>
        <p:nvSpPr>
          <p:cNvPr id="41988" name="Text Placeholder 5"/>
          <p:cNvSpPr>
            <a:spLocks noGrp="1"/>
          </p:cNvSpPr>
          <p:nvPr>
            <p:ph type="body" sz="half" idx="2"/>
          </p:nvPr>
        </p:nvSpPr>
        <p:spPr>
          <a:xfrm>
            <a:off x="228600" y="1320800"/>
            <a:ext cx="8686800" cy="1219200"/>
          </a:xfrm>
        </p:spPr>
        <p:txBody>
          <a:bodyPr/>
          <a:lstStyle/>
          <a:p>
            <a:r>
              <a:rPr lang="es-ES_tradnl" sz="1800" dirty="0" smtClean="0"/>
              <a:t>Una transacción exitosa en una entrega no significa que todos ganan. Por ello es importante mirar la participación, quién pierde o gana, porcentaje/número de agricultores activos, género/etario, evolución del proceso de relacionamiento y percepciones. </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1300" y="4394200"/>
            <a:ext cx="8610600" cy="2184400"/>
          </a:xfrm>
        </p:spPr>
        <p:txBody>
          <a:bodyPr anchor="t">
            <a:normAutofit fontScale="90000"/>
          </a:bodyPr>
          <a:lstStyle/>
          <a:p>
            <a:pPr algn="l"/>
            <a:r>
              <a:rPr lang="es-ES" sz="2222" b="1" dirty="0" smtClean="0"/>
              <a:t>No todos ganan… </a:t>
            </a:r>
            <a:r>
              <a:rPr lang="es-ES_tradnl" sz="2222" dirty="0" smtClean="0"/>
              <a:t>al tratarse de entregas en grupos quien pierde o gana en un periodo particular necesita más análisis. Desagregando las entregas por productor, un 26% (9 productoras y 5 productores) hubiesen tenido rentabilidad negativas por sus productos en el Mayorista. Ningún caso ocurre en Canasta. Además a aproximadamente un 40% de las </a:t>
            </a:r>
            <a:r>
              <a:rPr lang="es-ES_tradnl" sz="2222" dirty="0" err="1" smtClean="0"/>
              <a:t>productora(e)s</a:t>
            </a:r>
            <a:r>
              <a:rPr lang="es-ES_tradnl" sz="2222" dirty="0" smtClean="0"/>
              <a:t> (22), los consumidores compraron productos a valores menores o iguales que en el mayorista</a:t>
            </a:r>
            <a:r>
              <a:rPr lang="es-ES_tradnl" dirty="0" smtClean="0"/>
              <a:t/>
            </a:r>
            <a:br>
              <a:rPr lang="es-ES_tradnl" dirty="0" smtClean="0"/>
            </a:br>
            <a:endParaRPr lang="es-ES" dirty="0"/>
          </a:p>
        </p:txBody>
      </p:sp>
      <p:graphicFrame>
        <p:nvGraphicFramePr>
          <p:cNvPr id="6" name="Table 5"/>
          <p:cNvGraphicFramePr>
            <a:graphicFrameLocks noGrp="1"/>
          </p:cNvGraphicFramePr>
          <p:nvPr/>
        </p:nvGraphicFramePr>
        <p:xfrm>
          <a:off x="711197" y="381000"/>
          <a:ext cx="7493000" cy="3492502"/>
        </p:xfrm>
        <a:graphic>
          <a:graphicData uri="http://schemas.openxmlformats.org/drawingml/2006/table">
            <a:tbl>
              <a:tblPr/>
              <a:tblGrid>
                <a:gridCol w="366732"/>
                <a:gridCol w="1166875"/>
                <a:gridCol w="541763"/>
                <a:gridCol w="541763"/>
                <a:gridCol w="541763"/>
                <a:gridCol w="541763"/>
                <a:gridCol w="541763"/>
                <a:gridCol w="541763"/>
                <a:gridCol w="541763"/>
                <a:gridCol w="541763"/>
                <a:gridCol w="541763"/>
                <a:gridCol w="541763"/>
                <a:gridCol w="541763"/>
              </a:tblGrid>
              <a:tr h="139266">
                <a:tc>
                  <a:txBody>
                    <a:bodyPr/>
                    <a:lstStyle/>
                    <a:p>
                      <a:pPr algn="ctr" fontAlgn="ctr"/>
                      <a:r>
                        <a:rPr lang="en-US" sz="600" b="1" i="0" u="none" strike="noStrike">
                          <a:solidFill>
                            <a:srgbClr val="000000"/>
                          </a:solidFill>
                          <a:latin typeface="Arial"/>
                        </a:rPr>
                        <a:t>ID</a:t>
                      </a:r>
                    </a:p>
                  </a:txBody>
                  <a:tcPr marL="6781" marR="6781" marT="67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600" b="1" i="0" u="none" strike="noStrike" dirty="0" err="1">
                          <a:solidFill>
                            <a:srgbClr val="000000"/>
                          </a:solidFill>
                          <a:latin typeface="Arial"/>
                        </a:rPr>
                        <a:t>Nombres</a:t>
                      </a:r>
                      <a:endParaRPr lang="en-US" sz="600" b="1" i="0" u="none" strike="noStrike" dirty="0">
                        <a:solidFill>
                          <a:srgbClr val="000000"/>
                        </a:solidFill>
                        <a:latin typeface="Arial"/>
                      </a:endParaRP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N Trans</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LCOM</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CCOM</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VPROD</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VPMAY</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VMAY</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VCAN</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RenMAY</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RenCAN</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DIFCCM</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solidFill>
                            <a:srgbClr val="000000"/>
                          </a:solidFill>
                          <a:latin typeface="Arial"/>
                        </a:rPr>
                        <a:t>DifPMC</a:t>
                      </a:r>
                    </a:p>
                  </a:txBody>
                  <a:tcPr marL="6781" marR="6781" marT="67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39266">
                <a:tc>
                  <a:txBody>
                    <a:bodyPr/>
                    <a:lstStyle/>
                    <a:p>
                      <a:pPr algn="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Alberto Remache</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10,5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227,7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337,0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33,3</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Alberto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209,5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16,5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45,4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8,1</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Angel Herrera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108,3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66,7</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Ángel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1.768,5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985,5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132,2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209,7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249,5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299,6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58,6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126,7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16,7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42,9</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Edgar Cruz</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154,5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37,8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68,0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86,6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11,1</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Eugenio Naula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96,3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12,3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16,2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125,6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268,1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19,0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63,2</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Francisco alcoser</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279,0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18,0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11,7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25,8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12,6</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Francisco Alcoser</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626,3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587,0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127,4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156,6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141,5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189,9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221,9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-10,6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11,0</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Francisco 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3.323,0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49,0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286,1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393,1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453,5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492,0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37,4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25,2</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Geovanny Gualli</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814,5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60,9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114,6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88,2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131,4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23,0</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Hugo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748,4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57,5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dirty="0">
                          <a:solidFill>
                            <a:srgbClr val="000000"/>
                          </a:solidFill>
                          <a:latin typeface="Arial"/>
                        </a:rPr>
                        <a:t>61,0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49,5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29,1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62,4</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Jorge Herrera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870,8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312,0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39,8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72,4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83,1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82,0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133,8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10,6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28,5</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José Alcoser</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132,2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-37,9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77,3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50,0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185,7</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José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4.193,4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370,0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374,5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535,4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606,6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694,2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85,3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12,6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29,6</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Leandro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724,5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11,5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55,6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86,1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98,9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57,5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55,0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-33,2</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Luis Herrera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2.612,5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375,0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226,9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248,7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283,0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352,8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9,6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55,4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19,8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41,9</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Manuel Pucuna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814,0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72,3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142,4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160,0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148,0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96,9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104,7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-8,1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3,9</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Pedro Villalobos</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344,0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11,6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43,0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-32,8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150,0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68,0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272,0</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19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Pedro Yuquilema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1.337,5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103,4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222,5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250,0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225,0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115,3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117,7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-11,1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1,1</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20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Pío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1.366,0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105,2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76,8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147,0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-27,0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39,7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40,8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91,4</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21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Raul Alcoser</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100,0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4,5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-1,7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337,0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70,0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344,4</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9266">
                <a:tc>
                  <a:txBody>
                    <a:bodyPr/>
                    <a:lstStyle/>
                    <a:p>
                      <a:pPr algn="r" fontAlgn="ctr"/>
                      <a:r>
                        <a:rPr lang="en-US" sz="600" b="0" i="0" u="none" strike="noStrike">
                          <a:solidFill>
                            <a:srgbClr val="000000"/>
                          </a:solidFill>
                          <a:latin typeface="Arial"/>
                        </a:rPr>
                        <a:t>22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Samuel Allaica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855,5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58,0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75,9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119,5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135,0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136,0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57,5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79,2</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0,7</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13,8</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692">
                <a:tc>
                  <a:txBody>
                    <a:bodyPr/>
                    <a:lstStyle/>
                    <a:p>
                      <a:pPr algn="r" fontAlgn="ctr"/>
                      <a:r>
                        <a:rPr lang="en-US" sz="600" b="0" i="0" u="none" strike="noStrike">
                          <a:solidFill>
                            <a:srgbClr val="000000"/>
                          </a:solidFill>
                          <a:latin typeface="Arial"/>
                        </a:rPr>
                        <a:t>23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600" b="0" i="0" u="none" strike="noStrike">
                          <a:solidFill>
                            <a:srgbClr val="000000"/>
                          </a:solidFill>
                          <a:latin typeface="Arial"/>
                        </a:rPr>
                        <a:t>William Tenelema</a:t>
                      </a:r>
                    </a:p>
                  </a:txBody>
                  <a:tcPr marL="6781" marR="6781" marT="678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latin typeface="Arial"/>
                        </a:rPr>
                        <a:t>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2.307,0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51,0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176,6</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337,9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379,8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solidFill>
                            <a:srgbClr val="000000"/>
                          </a:solidFill>
                          <a:latin typeface="Arial"/>
                        </a:rPr>
                        <a:t>259,5</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91,3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46,9</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0" i="0" u="none" strike="noStrike">
                          <a:latin typeface="Arial"/>
                        </a:rPr>
                        <a:t>-46,4</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a:latin typeface="Arial"/>
                        </a:rPr>
                        <a:t>-23,2</a:t>
                      </a:r>
                    </a:p>
                  </a:txBody>
                  <a:tcPr marL="6781" marR="6781" marT="67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692">
                <a:tc>
                  <a:txBody>
                    <a:bodyPr/>
                    <a:lstStyle/>
                    <a:p>
                      <a:pPr algn="l" fontAlgn="ctr"/>
                      <a:r>
                        <a:rPr lang="en-US" sz="600" b="0" i="0" u="none" strike="noStrike">
                          <a:solidFill>
                            <a:srgbClr val="000000"/>
                          </a:solidFill>
                          <a:latin typeface="Arial"/>
                        </a:rPr>
                        <a:t> </a:t>
                      </a:r>
                    </a:p>
                  </a:txBody>
                  <a:tcPr marL="6781" marR="6781" marT="67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n-US" sz="600" b="1" i="0" u="none" strike="noStrike">
                          <a:solidFill>
                            <a:srgbClr val="000000"/>
                          </a:solidFill>
                          <a:latin typeface="Arial"/>
                        </a:rPr>
                        <a:t>Total</a:t>
                      </a:r>
                    </a:p>
                  </a:txBody>
                  <a:tcPr marL="6781" marR="6781" marT="678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latin typeface="Arial"/>
                        </a:rPr>
                        <a:t>94</a:t>
                      </a:r>
                    </a:p>
                  </a:txBody>
                  <a:tcPr marL="6781" marR="6781" marT="67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23.836,7</a:t>
                      </a:r>
                    </a:p>
                  </a:txBody>
                  <a:tcPr marL="6781" marR="6781" marT="67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3.621,0</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1.913,3</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2.871,1</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3.289,8</a:t>
                      </a:r>
                    </a:p>
                  </a:txBody>
                  <a:tcPr marL="6781" marR="6781" marT="67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a:solidFill>
                            <a:srgbClr val="000000"/>
                          </a:solidFill>
                          <a:latin typeface="Arial"/>
                        </a:rPr>
                        <a:t>3.486,9</a:t>
                      </a:r>
                    </a:p>
                  </a:txBody>
                  <a:tcPr marL="6781" marR="6781" marT="67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600" b="1" i="0" u="none" strike="noStrike" dirty="0">
                          <a:latin typeface="Arial"/>
                        </a:rPr>
                        <a:t>50,1</a:t>
                      </a:r>
                    </a:p>
                  </a:txBody>
                  <a:tcPr marL="6781" marR="6781" marT="67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600" b="1" i="0" u="none" strike="noStrike">
                          <a:latin typeface="Arial"/>
                        </a:rPr>
                        <a:t>82,2</a:t>
                      </a:r>
                    </a:p>
                  </a:txBody>
                  <a:tcPr marL="6781" marR="6781" marT="67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600" b="1" i="0" u="none" strike="noStrike">
                          <a:latin typeface="Arial"/>
                        </a:rPr>
                        <a:t>5,7</a:t>
                      </a:r>
                    </a:p>
                  </a:txBody>
                  <a:tcPr marL="6781" marR="6781" marT="678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1" i="0" u="none" strike="noStrike" dirty="0">
                          <a:latin typeface="Arial"/>
                        </a:rPr>
                        <a:t>21,4</a:t>
                      </a:r>
                    </a:p>
                  </a:txBody>
                  <a:tcPr marL="6781" marR="6781" marT="678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2300" y="4356100"/>
            <a:ext cx="8293100" cy="2226960"/>
          </a:xfrm>
        </p:spPr>
        <p:txBody>
          <a:bodyPr anchor="t">
            <a:noAutofit/>
          </a:bodyPr>
          <a:lstStyle/>
          <a:p>
            <a:pPr algn="l"/>
            <a:r>
              <a:rPr lang="es-ES_tradnl" sz="2400" b="1" dirty="0" smtClean="0">
                <a:solidFill>
                  <a:srgbClr val="000000"/>
                </a:solidFill>
              </a:rPr>
              <a:t>Ahorros para el consumidor - </a:t>
            </a:r>
            <a:r>
              <a:rPr lang="es-ES_tradnl" sz="2400" b="1" dirty="0" err="1" smtClean="0">
                <a:solidFill>
                  <a:srgbClr val="000000"/>
                </a:solidFill>
              </a:rPr>
              <a:t>Tzimbuto</a:t>
            </a:r>
            <a:r>
              <a:rPr lang="es-ES_tradnl" sz="2400" dirty="0" smtClean="0">
                <a:solidFill>
                  <a:srgbClr val="000000"/>
                </a:solidFill>
              </a:rPr>
              <a:t/>
            </a:r>
            <a:br>
              <a:rPr lang="es-ES_tradnl" sz="2400" dirty="0" smtClean="0">
                <a:solidFill>
                  <a:srgbClr val="000000"/>
                </a:solidFill>
              </a:rPr>
            </a:br>
            <a:r>
              <a:rPr lang="es-ES_tradnl" sz="2400" dirty="0" smtClean="0">
                <a:solidFill>
                  <a:srgbClr val="000000"/>
                </a:solidFill>
              </a:rPr>
              <a:t/>
            </a:r>
            <a:br>
              <a:rPr lang="es-ES_tradnl" sz="2400" dirty="0" smtClean="0">
                <a:solidFill>
                  <a:srgbClr val="000000"/>
                </a:solidFill>
              </a:rPr>
            </a:br>
            <a:r>
              <a:rPr lang="es-ES_tradnl" sz="2400" dirty="0" smtClean="0">
                <a:solidFill>
                  <a:srgbClr val="000000"/>
                </a:solidFill>
              </a:rPr>
              <a:t>La relación promedio de precio del minorista respecto del precio de costos al productor es de casi 3 veces, seguido de ERPE en 2.5, el doble en canasta, menores a doble para ventas del mayorista y de ventas del productor al mayorista</a:t>
            </a:r>
            <a:endParaRPr lang="en-US" sz="2400" dirty="0"/>
          </a:p>
        </p:txBody>
      </p:sp>
      <p:pic>
        <p:nvPicPr>
          <p:cNvPr id="5" name="Picture 4"/>
          <p:cNvPicPr/>
          <p:nvPr/>
        </p:nvPicPr>
        <p:blipFill>
          <a:blip r:embed="rId2"/>
          <a:srcRect/>
          <a:stretch>
            <a:fillRect/>
          </a:stretch>
        </p:blipFill>
        <p:spPr bwMode="auto">
          <a:xfrm>
            <a:off x="787486" y="524933"/>
            <a:ext cx="7797714" cy="3505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 y="4178300"/>
            <a:ext cx="8648700" cy="2324099"/>
          </a:xfrm>
        </p:spPr>
        <p:txBody>
          <a:bodyPr anchor="t">
            <a:normAutofit fontScale="90000"/>
          </a:bodyPr>
          <a:lstStyle/>
          <a:p>
            <a:pPr algn="l"/>
            <a:r>
              <a:rPr lang="es-ES" sz="3111" dirty="0" smtClean="0">
                <a:solidFill>
                  <a:srgbClr val="000000"/>
                </a:solidFill>
              </a:rPr>
              <a:t> </a:t>
            </a:r>
            <a:r>
              <a:rPr lang="es-ES" sz="2667" dirty="0" smtClean="0">
                <a:solidFill>
                  <a:srgbClr val="000000"/>
                </a:solidFill>
              </a:rPr>
              <a:t>Un hallazgo fue que  cuando los pequeños productores tienen acceso a mercados protegidos y puntos de venta directa, las rentabilidades y precios se asemejan a las condiciones del minorista para Tzimbuto y por lo tanto las rentabilidades reflejan cuál es el porcentaje del valor producido que queda en manos de la intermediación.</a:t>
            </a:r>
            <a:br>
              <a:rPr lang="es-ES" sz="2667" dirty="0" smtClean="0">
                <a:solidFill>
                  <a:srgbClr val="000000"/>
                </a:solidFill>
              </a:rPr>
            </a:br>
            <a:endParaRPr lang="en-US" sz="2667" dirty="0"/>
          </a:p>
        </p:txBody>
      </p:sp>
      <p:graphicFrame>
        <p:nvGraphicFramePr>
          <p:cNvPr id="3" name="Chart 2"/>
          <p:cNvGraphicFramePr>
            <a:graphicFrameLocks/>
          </p:cNvGraphicFramePr>
          <p:nvPr/>
        </p:nvGraphicFramePr>
        <p:xfrm>
          <a:off x="2120900" y="381000"/>
          <a:ext cx="4953000" cy="358139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10991"/>
            <a:ext cx="7772400" cy="1136809"/>
          </a:xfrm>
        </p:spPr>
        <p:txBody>
          <a:bodyPr>
            <a:normAutofit/>
          </a:bodyPr>
          <a:lstStyle/>
          <a:p>
            <a:r>
              <a:rPr lang="es-ES_tradnl" dirty="0" smtClean="0"/>
              <a:t>Conclusiones</a:t>
            </a:r>
            <a:endParaRPr lang="es-ES_tradnl" dirty="0"/>
          </a:p>
        </p:txBody>
      </p:sp>
      <p:sp>
        <p:nvSpPr>
          <p:cNvPr id="5" name="Subtitle 4"/>
          <p:cNvSpPr>
            <a:spLocks noGrp="1"/>
          </p:cNvSpPr>
          <p:nvPr>
            <p:ph type="subTitle" idx="1"/>
          </p:nvPr>
        </p:nvSpPr>
        <p:spPr>
          <a:xfrm>
            <a:off x="453555" y="1816100"/>
            <a:ext cx="8241749" cy="4662881"/>
          </a:xfrm>
        </p:spPr>
        <p:txBody>
          <a:bodyPr>
            <a:noAutofit/>
          </a:bodyPr>
          <a:lstStyle/>
          <a:p>
            <a:pPr algn="l"/>
            <a:r>
              <a:rPr lang="es-ES_tradnl" sz="2400" dirty="0" smtClean="0">
                <a:solidFill>
                  <a:srgbClr val="000000"/>
                </a:solidFill>
              </a:rPr>
              <a:t>- No se puede decir que los productores reciban por sus esfuerzos en presentación y calidad de producto una prima significativa de reconocimiento. </a:t>
            </a:r>
          </a:p>
          <a:p>
            <a:pPr algn="l"/>
            <a:r>
              <a:rPr lang="es-ES_tradnl" sz="2400" dirty="0" smtClean="0">
                <a:solidFill>
                  <a:srgbClr val="000000"/>
                </a:solidFill>
              </a:rPr>
              <a:t>- La ventaja, al parecer y como grupo, la obtienen de un mercado seguro.</a:t>
            </a:r>
          </a:p>
          <a:p>
            <a:pPr algn="l"/>
            <a:r>
              <a:rPr lang="es-ES_tradnl" sz="2400" dirty="0" smtClean="0">
                <a:solidFill>
                  <a:srgbClr val="000000"/>
                </a:solidFill>
              </a:rPr>
              <a:t>- Una limitante central  es entonces que el mercado sigue siendo pequeño. </a:t>
            </a:r>
          </a:p>
          <a:p>
            <a:pPr algn="l">
              <a:buFontTx/>
              <a:buChar char="-"/>
            </a:pPr>
            <a:r>
              <a:rPr lang="es-ES_tradnl" sz="2400" dirty="0" smtClean="0">
                <a:solidFill>
                  <a:srgbClr val="000000"/>
                </a:solidFill>
              </a:rPr>
              <a:t>Un negocio grupal positivo no significa que todos ganan. En varias ocasiones, dependiendo del producto entregado, algunos productores pierden o mas frecuentemente obtienen precios menos favorables en Canasta que en Mayorista </a:t>
            </a:r>
          </a:p>
          <a:p>
            <a:pPr algn="l">
              <a:buFontTx/>
              <a:buChar char="-"/>
            </a:pPr>
            <a:endParaRPr lang="en-US" sz="24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49865"/>
            <a:ext cx="7772400" cy="894099"/>
          </a:xfrm>
        </p:spPr>
        <p:txBody>
          <a:bodyPr/>
          <a:lstStyle/>
          <a:p>
            <a:r>
              <a:rPr lang="es-PE" dirty="0"/>
              <a:t>Retos encontrados </a:t>
            </a:r>
            <a:endParaRPr lang="en-US" dirty="0"/>
          </a:p>
        </p:txBody>
      </p:sp>
      <p:sp>
        <p:nvSpPr>
          <p:cNvPr id="5" name="Subtitle 4"/>
          <p:cNvSpPr>
            <a:spLocks noGrp="1"/>
          </p:cNvSpPr>
          <p:nvPr>
            <p:ph type="subTitle" idx="1"/>
          </p:nvPr>
        </p:nvSpPr>
        <p:spPr>
          <a:xfrm>
            <a:off x="685800" y="2130425"/>
            <a:ext cx="7772400" cy="4266761"/>
          </a:xfrm>
        </p:spPr>
        <p:txBody>
          <a:bodyPr>
            <a:normAutofit/>
          </a:bodyPr>
          <a:lstStyle/>
          <a:p>
            <a:pPr marL="514350" indent="-514350" algn="l">
              <a:buFont typeface="+mj-lt"/>
              <a:buAutoNum type="arabicPeriod"/>
            </a:pPr>
            <a:r>
              <a:rPr lang="es-ES" sz="4000" dirty="0" smtClean="0">
                <a:solidFill>
                  <a:srgbClr val="000000"/>
                </a:solidFill>
              </a:rPr>
              <a:t>Crecimiento</a:t>
            </a:r>
          </a:p>
          <a:p>
            <a:pPr marL="514350" indent="-514350" algn="l">
              <a:buFont typeface="+mj-lt"/>
              <a:buAutoNum type="arabicPeriod"/>
            </a:pPr>
            <a:r>
              <a:rPr lang="es-ES" sz="4000" dirty="0" smtClean="0">
                <a:solidFill>
                  <a:srgbClr val="000000"/>
                </a:solidFill>
              </a:rPr>
              <a:t>Entendimiento de las lógicas y perspectivas urbanas </a:t>
            </a:r>
          </a:p>
          <a:p>
            <a:pPr marL="514350" indent="-514350" algn="l">
              <a:buFont typeface="+mj-lt"/>
              <a:buAutoNum type="arabicPeriod"/>
            </a:pPr>
            <a:r>
              <a:rPr lang="es-ES" sz="4000" dirty="0" smtClean="0">
                <a:solidFill>
                  <a:srgbClr val="000000"/>
                </a:solidFill>
              </a:rPr>
              <a:t>Las lógicas campesinas de acceso a mercado como proceso</a:t>
            </a:r>
            <a:endParaRPr lang="es-ES" sz="40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95365"/>
            <a:ext cx="7772400" cy="1048546"/>
          </a:xfrm>
        </p:spPr>
        <p:txBody>
          <a:bodyPr/>
          <a:lstStyle/>
          <a:p>
            <a:r>
              <a:rPr lang="es-ES" dirty="0" smtClean="0"/>
              <a:t>Aspectos críticos</a:t>
            </a:r>
            <a:endParaRPr lang="es-ES" dirty="0"/>
          </a:p>
        </p:txBody>
      </p:sp>
      <p:sp>
        <p:nvSpPr>
          <p:cNvPr id="6" name="Subtitle 5"/>
          <p:cNvSpPr>
            <a:spLocks noGrp="1"/>
          </p:cNvSpPr>
          <p:nvPr>
            <p:ph type="subTitle" idx="1"/>
          </p:nvPr>
        </p:nvSpPr>
        <p:spPr>
          <a:xfrm>
            <a:off x="685800" y="1654043"/>
            <a:ext cx="7772400" cy="4725835"/>
          </a:xfrm>
        </p:spPr>
        <p:txBody>
          <a:bodyPr>
            <a:normAutofit lnSpcReduction="10000"/>
          </a:bodyPr>
          <a:lstStyle/>
          <a:p>
            <a:pPr marL="457200" lvl="0" indent="-457200" algn="l">
              <a:buFont typeface="+mj-lt"/>
              <a:buAutoNum type="arabicPeriod"/>
            </a:pPr>
            <a:r>
              <a:rPr lang="es-ES_tradnl" sz="2400" dirty="0" smtClean="0">
                <a:solidFill>
                  <a:srgbClr val="000000"/>
                </a:solidFill>
              </a:rPr>
              <a:t>Relaciones asimétricas entre campesinos indígenas y consumidores urbanos</a:t>
            </a:r>
          </a:p>
          <a:p>
            <a:pPr marL="457200" lvl="0" indent="-457200" algn="l">
              <a:buFont typeface="+mj-lt"/>
              <a:buAutoNum type="arabicPeriod"/>
            </a:pPr>
            <a:r>
              <a:rPr lang="es-ES_tradnl" sz="2400" dirty="0" smtClean="0">
                <a:solidFill>
                  <a:srgbClr val="000000"/>
                </a:solidFill>
              </a:rPr>
              <a:t>Altos costos de negociación en tiempo para los productores.</a:t>
            </a:r>
          </a:p>
          <a:p>
            <a:pPr marL="457200" lvl="0" indent="-457200" algn="l">
              <a:buFont typeface="+mj-lt"/>
              <a:buAutoNum type="arabicPeriod"/>
            </a:pPr>
            <a:r>
              <a:rPr lang="es-ES_tradnl" sz="2400" dirty="0" smtClean="0">
                <a:solidFill>
                  <a:srgbClr val="000000"/>
                </a:solidFill>
              </a:rPr>
              <a:t>En transacciones grupales, no todos ganan</a:t>
            </a:r>
          </a:p>
          <a:p>
            <a:pPr marL="457200" lvl="0" indent="-457200" algn="l">
              <a:buFont typeface="+mj-lt"/>
              <a:buAutoNum type="arabicPeriod"/>
            </a:pPr>
            <a:r>
              <a:rPr lang="es-ES_tradnl" sz="2400" dirty="0" smtClean="0">
                <a:solidFill>
                  <a:srgbClr val="000000"/>
                </a:solidFill>
              </a:rPr>
              <a:t>Inseguridades en torno al significado de precio justos.</a:t>
            </a:r>
          </a:p>
          <a:p>
            <a:pPr marL="457200" lvl="0" indent="-457200" algn="l">
              <a:buFont typeface="+mj-lt"/>
              <a:buAutoNum type="arabicPeriod"/>
            </a:pPr>
            <a:r>
              <a:rPr lang="es-ES_tradnl" sz="2400" dirty="0" smtClean="0">
                <a:solidFill>
                  <a:srgbClr val="000000"/>
                </a:solidFill>
              </a:rPr>
              <a:t>Persiste el aspecto económico de la transacción. Vale tanto para los productores que ven una oportunidad  más de venta, como a los consumidores que obtienen alimentos sanos a bajo costo en relación a los mercados detallistas.</a:t>
            </a:r>
          </a:p>
          <a:p>
            <a:pPr marL="457200" lvl="0" indent="-457200" algn="l">
              <a:buFont typeface="+mj-lt"/>
              <a:buAutoNum type="arabicPeriod"/>
            </a:pPr>
            <a:r>
              <a:rPr lang="es-ES_tradnl" sz="2400" dirty="0" smtClean="0">
                <a:solidFill>
                  <a:srgbClr val="000000"/>
                </a:solidFill>
              </a:rPr>
              <a:t>Percepción débil del productor de las reglas del mercado </a:t>
            </a:r>
          </a:p>
          <a:p>
            <a:pPr marL="457200" indent="-457200" algn="l">
              <a:buFont typeface="+mj-lt"/>
              <a:buAutoNum type="arabicPeriod"/>
            </a:pPr>
            <a:endParaRPr lang="en-US" sz="24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0"/>
            <a:ext cx="7772400" cy="797485"/>
          </a:xfrm>
        </p:spPr>
        <p:txBody>
          <a:bodyPr anchor="t">
            <a:normAutofit fontScale="90000"/>
          </a:bodyPr>
          <a:lstStyle/>
          <a:p>
            <a:r>
              <a:rPr lang="es-ES" sz="4000" b="1" dirty="0" smtClean="0"/>
              <a:t>Aspectos positivos </a:t>
            </a:r>
            <a:r>
              <a:rPr lang="es-ES" b="1" dirty="0" smtClean="0"/>
              <a:t/>
            </a:r>
            <a:br>
              <a:rPr lang="es-ES" b="1" dirty="0" smtClean="0"/>
            </a:br>
            <a:endParaRPr lang="es-ES" b="1" dirty="0"/>
          </a:p>
        </p:txBody>
      </p:sp>
      <p:sp>
        <p:nvSpPr>
          <p:cNvPr id="5" name="Subtitle 4"/>
          <p:cNvSpPr>
            <a:spLocks noGrp="1"/>
          </p:cNvSpPr>
          <p:nvPr>
            <p:ph type="subTitle" idx="1"/>
          </p:nvPr>
        </p:nvSpPr>
        <p:spPr>
          <a:xfrm>
            <a:off x="285092" y="797485"/>
            <a:ext cx="8526841" cy="5848222"/>
          </a:xfrm>
        </p:spPr>
        <p:txBody>
          <a:bodyPr>
            <a:normAutofit fontScale="25000" lnSpcReduction="20000"/>
          </a:bodyPr>
          <a:lstStyle/>
          <a:p>
            <a:pPr lvl="0" algn="l"/>
            <a:r>
              <a:rPr lang="es-ES_tradnl" sz="8000" dirty="0" smtClean="0">
                <a:solidFill>
                  <a:srgbClr val="000000"/>
                </a:solidFill>
              </a:rPr>
              <a:t>- Facilita el acceso a productos agro-ecológicos a precios corrientes.</a:t>
            </a:r>
          </a:p>
          <a:p>
            <a:pPr lvl="0" algn="l"/>
            <a:r>
              <a:rPr lang="es-ES_tradnl" sz="8000" dirty="0" smtClean="0">
                <a:solidFill>
                  <a:srgbClr val="000000"/>
                </a:solidFill>
              </a:rPr>
              <a:t>- Ahorra en transporte y manejo del producto desde la finca a la mesa. Impactando el uso de energías fósiles.</a:t>
            </a:r>
          </a:p>
          <a:p>
            <a:pPr lvl="0" algn="l"/>
            <a:r>
              <a:rPr lang="es-ES_tradnl" sz="8000" dirty="0" smtClean="0">
                <a:solidFill>
                  <a:srgbClr val="000000"/>
                </a:solidFill>
              </a:rPr>
              <a:t>- Fue un ejemplo de mercado de contrato social.</a:t>
            </a:r>
          </a:p>
          <a:p>
            <a:pPr lvl="0" algn="l"/>
            <a:r>
              <a:rPr lang="es-ES_tradnl" sz="8000" dirty="0" smtClean="0">
                <a:solidFill>
                  <a:srgbClr val="000000"/>
                </a:solidFill>
              </a:rPr>
              <a:t>- Brinda la  oportunidad de participación en ventas directas.</a:t>
            </a:r>
          </a:p>
          <a:p>
            <a:pPr lvl="0" algn="l"/>
            <a:r>
              <a:rPr lang="es-ES_tradnl" sz="8000" dirty="0" smtClean="0">
                <a:solidFill>
                  <a:srgbClr val="000000"/>
                </a:solidFill>
              </a:rPr>
              <a:t>- Incentiva el fortalecimiento de la organización comunitaria rural para coordinar la relación con el mercado urbano.</a:t>
            </a:r>
          </a:p>
          <a:p>
            <a:pPr lvl="0" algn="l"/>
            <a:r>
              <a:rPr lang="es-ES_tradnl" sz="8000" dirty="0" smtClean="0">
                <a:solidFill>
                  <a:srgbClr val="000000"/>
                </a:solidFill>
              </a:rPr>
              <a:t>- Incentiva la adopción de practicas agroecológicas y diversificación de producción.</a:t>
            </a:r>
          </a:p>
          <a:p>
            <a:pPr lvl="0" algn="l"/>
            <a:r>
              <a:rPr lang="es-ES_tradnl" sz="8000" dirty="0" smtClean="0">
                <a:solidFill>
                  <a:srgbClr val="000000"/>
                </a:solidFill>
              </a:rPr>
              <a:t>- Provea un espacio de protagonismo y liderazgo para las mujeres, quienes juegan roles importantes en la producción agrícola tanto como en la organización y consumo urbano.  Promueve cambios positivos en las relaciones de género. </a:t>
            </a:r>
          </a:p>
          <a:p>
            <a:pPr lvl="0" algn="l"/>
            <a:r>
              <a:rPr lang="es-ES_tradnl" sz="8000" dirty="0" smtClean="0">
                <a:solidFill>
                  <a:srgbClr val="000000"/>
                </a:solidFill>
              </a:rPr>
              <a:t>- Baja los riesgos asociados con dependencia de los campesinos en los mayoristas.</a:t>
            </a:r>
          </a:p>
          <a:p>
            <a:pPr lvl="0" algn="l"/>
            <a:r>
              <a:rPr lang="es-ES_tradnl" sz="8000" dirty="0" smtClean="0">
                <a:solidFill>
                  <a:srgbClr val="000000"/>
                </a:solidFill>
              </a:rPr>
              <a:t>- Es escuela de liderazgos en negociación para campesino pequeños.</a:t>
            </a:r>
          </a:p>
          <a:p>
            <a:pPr lvl="0" algn="l"/>
            <a:r>
              <a:rPr lang="es-ES_tradnl" sz="8000" dirty="0" smtClean="0">
                <a:solidFill>
                  <a:srgbClr val="000000"/>
                </a:solidFill>
              </a:rPr>
              <a:t>- Redefine un nueva relación entre productores y consumidores.</a:t>
            </a:r>
          </a:p>
          <a:p>
            <a:pPr lvl="0" algn="l"/>
            <a:r>
              <a:rPr lang="es-ES_tradnl" sz="8000" dirty="0" smtClean="0">
                <a:solidFill>
                  <a:srgbClr val="000000"/>
                </a:solidFill>
              </a:rPr>
              <a:t>- Ofrece un </a:t>
            </a:r>
            <a:r>
              <a:rPr lang="es-ES_tradnl" sz="8000" b="1" i="1" dirty="0" smtClean="0">
                <a:solidFill>
                  <a:srgbClr val="000000"/>
                </a:solidFill>
              </a:rPr>
              <a:t>espacio social</a:t>
            </a:r>
            <a:r>
              <a:rPr lang="es-ES_tradnl" sz="8000" dirty="0" smtClean="0">
                <a:solidFill>
                  <a:srgbClr val="000000"/>
                </a:solidFill>
              </a:rPr>
              <a:t> de encuentro y lecturas políticas sobre el acceso a alimentos.</a:t>
            </a:r>
          </a:p>
          <a:p>
            <a:pPr algn="l"/>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1397000"/>
            <a:ext cx="3962399" cy="3429000"/>
          </a:xfrm>
        </p:spPr>
        <p:txBody>
          <a:bodyPr>
            <a:normAutofit/>
          </a:bodyPr>
          <a:lstStyle/>
          <a:p>
            <a:r>
              <a:rPr lang="es-ES" sz="5400" b="1" dirty="0" smtClean="0"/>
              <a:t>Gracias por su atención!</a:t>
            </a:r>
            <a:endParaRPr lang="es-ES" sz="5400" b="1"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2946</TotalTime>
  <Words>3513</Words>
  <Application>Microsoft Macintosh PowerPoint</Application>
  <PresentationFormat>On-screen Show (4:3)</PresentationFormat>
  <Paragraphs>1111</Paragraphs>
  <Slides>27</Slides>
  <Notes>11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Canastas Comunitarias: Una experiencia en Sistemas de Alimentos Sanos en la Sierra Centro del Ecuador</vt:lpstr>
      <vt:lpstr>Agenda</vt:lpstr>
      <vt:lpstr>Introducción </vt:lpstr>
      <vt:lpstr>Objetivo General</vt:lpstr>
      <vt:lpstr>Qué hicimos? </vt:lpstr>
      <vt:lpstr>PowerPoint Presentation</vt:lpstr>
      <vt:lpstr>Resultados, conclusiones y desafíos</vt:lpstr>
      <vt:lpstr>Las transacciones y sus resultados </vt:lpstr>
      <vt:lpstr>Compras realizadas por la canasta Utopía durante el 2011, que asciende sobre los $USD 20,000.00.  La comunidad de Tzimbuto explica con más de un 25% una parte substancial en el origen de productos en la Canasta. El tema entonces es que el mercado sigue siendo pequeño. </vt:lpstr>
      <vt:lpstr>Ventas a Canastas por proveedor</vt:lpstr>
      <vt:lpstr>Producción y fortalecimiento Agroecológico </vt:lpstr>
      <vt:lpstr>Producción  - Los rendimientos y costos por hectárea se encuentran en un rango normal para pequeños agricultores.  - Los costos de producción/comercialización relacionados con las unidades comercializadas, libras, es finalmente bajo, lo que denota cierta eficiencia en el uso de los recursos </vt:lpstr>
      <vt:lpstr>Autonomía</vt:lpstr>
      <vt:lpstr>Tzimbuto:  80% representa mano de obra e insumos propios (suelos, agua, semillas y abonos animales) y muestran la mayor autonomía de esta propuesta.   Unalagua: Mayor dependencia en insumos externos, típico de una propuesta hortícola con alta dependencia de mercados de plántulas y semillas. 2/3 corresponde a  insumos externos; un 1/3 de los costos es explicado por mano de obra, insumos propios y herramientas.   </vt:lpstr>
      <vt:lpstr>PowerPoint Presentation</vt:lpstr>
      <vt:lpstr>Beneficios al productor y consumidor: Tzimbuto</vt:lpstr>
      <vt:lpstr>PowerPoint Presentation</vt:lpstr>
      <vt:lpstr>Beneficios para el productor por producto: mercado canasta vs mayorista 2011</vt:lpstr>
      <vt:lpstr>Equidad</vt:lpstr>
      <vt:lpstr>No todos ganan… al tratarse de entregas en grupos quien pierde o gana en un periodo particular necesita más análisis. Desagregando las entregas por productor, un 26% (9 productoras y 5 productores) hubiesen tenido rentabilidad negativas por sus productos en el Mayorista. Ningún caso ocurre en Canasta. Además a aproximadamente un 40% de las productora(e)s (22), los consumidores compraron productos a valores menores o iguales que en el mayorista </vt:lpstr>
      <vt:lpstr>Ahorros para el consumidor - Tzimbuto  La relación promedio de precio del minorista respecto del precio de costos al productor es de casi 3 veces, seguido de ERPE en 2.5, el doble en canasta, menores a doble para ventas del mayorista y de ventas del productor al mayorista</vt:lpstr>
      <vt:lpstr> Un hallazgo fue que  cuando los pequeños productores tienen acceso a mercados protegidos y puntos de venta directa, las rentabilidades y precios se asemejan a las condiciones del minorista para Tzimbuto y por lo tanto las rentabilidades reflejan cuál es el porcentaje del valor producido que queda en manos de la intermediación. </vt:lpstr>
      <vt:lpstr>Conclusiones</vt:lpstr>
      <vt:lpstr>Retos encontrados </vt:lpstr>
      <vt:lpstr>Aspectos críticos</vt:lpstr>
      <vt:lpstr>Aspectos positivos  </vt:lpstr>
      <vt:lpstr>Gracias por su atención!</vt:lpstr>
    </vt:vector>
  </TitlesOfParts>
  <Company>Vecinos Mundiales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Canastas Comunitarias: Experiencia en Sistemas Locales de Alimentos en la Sierra Central del Ecuador  </dc:title>
  <dc:creator>Ross Borja</dc:creator>
  <cp:lastModifiedBy>Yasmin Jalil</cp:lastModifiedBy>
  <cp:revision>73</cp:revision>
  <dcterms:created xsi:type="dcterms:W3CDTF">2012-07-17T16:31:01Z</dcterms:created>
  <dcterms:modified xsi:type="dcterms:W3CDTF">2012-08-13T11:46:33Z</dcterms:modified>
</cp:coreProperties>
</file>