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65" r:id="rId2"/>
    <p:sldId id="277" r:id="rId3"/>
    <p:sldId id="346" r:id="rId4"/>
    <p:sldId id="289" r:id="rId5"/>
    <p:sldId id="290" r:id="rId6"/>
    <p:sldId id="257" r:id="rId7"/>
    <p:sldId id="278" r:id="rId8"/>
    <p:sldId id="258" r:id="rId9"/>
    <p:sldId id="347" r:id="rId10"/>
    <p:sldId id="268" r:id="rId11"/>
    <p:sldId id="275" r:id="rId12"/>
    <p:sldId id="291" r:id="rId13"/>
    <p:sldId id="292" r:id="rId14"/>
    <p:sldId id="293" r:id="rId15"/>
    <p:sldId id="276" r:id="rId16"/>
    <p:sldId id="294" r:id="rId17"/>
  </p:sldIdLst>
  <p:sldSz cx="12192000" cy="6858000"/>
  <p:notesSz cx="6858000" cy="9144000"/>
  <p:defaultText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37"/>
  </p:normalViewPr>
  <p:slideViewPr>
    <p:cSldViewPr snapToGrid="0" snapToObjects="1">
      <p:cViewPr varScale="1">
        <p:scale>
          <a:sx n="109" d="100"/>
          <a:sy n="109" d="100"/>
        </p:scale>
        <p:origin x="6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C"/>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F0E03-7F3B-014B-97AF-3710E78904AA}" type="datetimeFigureOut">
              <a:rPr lang="en-EC" smtClean="0"/>
              <a:t>13/7/22</a:t>
            </a:fld>
            <a:endParaRPr lang="en-EC"/>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C"/>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C"/>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D387C8-01C3-C949-AF16-6948705D2771}" type="slidenum">
              <a:rPr lang="en-EC" smtClean="0"/>
              <a:t>‹#›</a:t>
            </a:fld>
            <a:endParaRPr lang="en-EC"/>
          </a:p>
        </p:txBody>
      </p:sp>
    </p:spTree>
    <p:extLst>
      <p:ext uri="{BB962C8B-B14F-4D97-AF65-F5344CB8AC3E}">
        <p14:creationId xmlns:p14="http://schemas.microsoft.com/office/powerpoint/2010/main" val="1248960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C1A692D-58A2-4438-A3BE-9CA91FDAB24C}" type="slidenum">
              <a:rPr lang="en-GB" smtClean="0"/>
              <a:t>1</a:t>
            </a:fld>
            <a:endParaRPr lang="en-GB"/>
          </a:p>
        </p:txBody>
      </p:sp>
    </p:spTree>
    <p:extLst>
      <p:ext uri="{BB962C8B-B14F-4D97-AF65-F5344CB8AC3E}">
        <p14:creationId xmlns:p14="http://schemas.microsoft.com/office/powerpoint/2010/main" val="2302541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C" dirty="0"/>
          </a:p>
        </p:txBody>
      </p:sp>
      <p:sp>
        <p:nvSpPr>
          <p:cNvPr id="4" name="Slide Number Placeholder 3"/>
          <p:cNvSpPr>
            <a:spLocks noGrp="1"/>
          </p:cNvSpPr>
          <p:nvPr>
            <p:ph type="sldNum" sz="quarter" idx="5"/>
          </p:nvPr>
        </p:nvSpPr>
        <p:spPr/>
        <p:txBody>
          <a:bodyPr/>
          <a:lstStyle/>
          <a:p>
            <a:fld id="{1FCB155B-3A03-DB49-98A2-1DF90F5EA818}" type="slidenum">
              <a:rPr lang="en-EC" smtClean="0"/>
              <a:t>3</a:t>
            </a:fld>
            <a:endParaRPr lang="en-EC"/>
          </a:p>
        </p:txBody>
      </p:sp>
    </p:spTree>
    <p:extLst>
      <p:ext uri="{BB962C8B-B14F-4D97-AF65-F5344CB8AC3E}">
        <p14:creationId xmlns:p14="http://schemas.microsoft.com/office/powerpoint/2010/main" val="1121322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200" kern="1200" dirty="0">
                <a:solidFill>
                  <a:schemeClr val="tx1"/>
                </a:solidFill>
                <a:effectLst/>
                <a:latin typeface="+mn-lt"/>
                <a:ea typeface="+mn-ea"/>
                <a:cs typeface="+mn-cs"/>
              </a:rPr>
              <a:t>En términos del movimiento AE es importante recalcar que este está representado por un conjunto de organizaciones y redes que no necesariamente confluyen en términos del que hacer o tienen objetivos comunes de desarrollo o políticos comunes. </a:t>
            </a:r>
            <a:endParaRPr lang="en-EC"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Como se ve en la diapositiva se pueden identificar algunas plataformas a través de las cuales operan movimientos campesinos, </a:t>
            </a:r>
            <a:r>
              <a:rPr lang="es-ES_tradnl" sz="1200" kern="1200" dirty="0" err="1">
                <a:solidFill>
                  <a:schemeClr val="tx1"/>
                </a:solidFill>
                <a:effectLst/>
                <a:latin typeface="+mn-lt"/>
                <a:ea typeface="+mn-ea"/>
                <a:cs typeface="+mn-cs"/>
              </a:rPr>
              <a:t>ONG’s</a:t>
            </a:r>
            <a:r>
              <a:rPr lang="es-ES_tradnl" sz="1200" kern="1200" dirty="0">
                <a:solidFill>
                  <a:schemeClr val="tx1"/>
                </a:solidFill>
                <a:effectLst/>
                <a:latin typeface="+mn-lt"/>
                <a:ea typeface="+mn-ea"/>
                <a:cs typeface="+mn-cs"/>
              </a:rPr>
              <a:t> nacionales e internacionales, Universidades y otras.</a:t>
            </a:r>
            <a:endParaRPr lang="en-EC" sz="1200" kern="1200" dirty="0">
              <a:solidFill>
                <a:schemeClr val="tx1"/>
              </a:solidFill>
              <a:effectLst/>
              <a:latin typeface="+mn-lt"/>
              <a:ea typeface="+mn-ea"/>
              <a:cs typeface="+mn-cs"/>
            </a:endParaRPr>
          </a:p>
          <a:p>
            <a:endParaRPr lang="en-EC" dirty="0"/>
          </a:p>
        </p:txBody>
      </p:sp>
      <p:sp>
        <p:nvSpPr>
          <p:cNvPr id="4" name="Slide Number Placeholder 3"/>
          <p:cNvSpPr>
            <a:spLocks noGrp="1"/>
          </p:cNvSpPr>
          <p:nvPr>
            <p:ph type="sldNum" sz="quarter" idx="5"/>
          </p:nvPr>
        </p:nvSpPr>
        <p:spPr/>
        <p:txBody>
          <a:bodyPr/>
          <a:lstStyle/>
          <a:p>
            <a:fld id="{F7D387C8-01C3-C949-AF16-6948705D2771}" type="slidenum">
              <a:rPr lang="en-EC" smtClean="0"/>
              <a:t>7</a:t>
            </a:fld>
            <a:endParaRPr lang="en-EC"/>
          </a:p>
        </p:txBody>
      </p:sp>
    </p:spTree>
    <p:extLst>
      <p:ext uri="{BB962C8B-B14F-4D97-AF65-F5344CB8AC3E}">
        <p14:creationId xmlns:p14="http://schemas.microsoft.com/office/powerpoint/2010/main" val="1495720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8C28-B237-5FDE-6350-C67669DA2F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a:extLst>
              <a:ext uri="{FF2B5EF4-FFF2-40B4-BE49-F238E27FC236}">
                <a16:creationId xmlns:a16="http://schemas.microsoft.com/office/drawing/2014/main" id="{0070D1B8-56E2-106D-A440-6227C8D19B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6FDB1E95-F152-7ADE-7BD2-9924EB8F1D19}"/>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1F9CC863-ECCC-580F-1C82-FF4D64B9272A}"/>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B53A8ABB-5684-5529-191E-7D76DC67F7B0}"/>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419477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4AC8-B47F-D76C-3B6A-7FEFD584A753}"/>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469062F5-9833-C481-9883-DC180837F8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359417E4-CD81-4B16-0BDB-7E7AC6A62777}"/>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C07A192A-C39F-0591-B7DE-76D4D66E8B06}"/>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E8ECFA81-6E10-17BA-19E0-9827DE97C797}"/>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445959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6767C-63CB-179B-6EB8-92285C9D92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a:extLst>
              <a:ext uri="{FF2B5EF4-FFF2-40B4-BE49-F238E27FC236}">
                <a16:creationId xmlns:a16="http://schemas.microsoft.com/office/drawing/2014/main" id="{1325309A-2261-8966-3F6F-D812ACEE92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7911B6-EFC7-5A91-696A-EB8E108B38CA}"/>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8EF2CB82-807E-7372-AA75-36A314A25E7B}"/>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35661FD3-F3D9-E58F-9E9B-75B7FE1634FC}"/>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1247257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8CD08-1220-97DE-59C0-726C81FE0391}"/>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137BAD0A-CCBF-F104-2D3E-3214124560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a:extLst>
              <a:ext uri="{FF2B5EF4-FFF2-40B4-BE49-F238E27FC236}">
                <a16:creationId xmlns:a16="http://schemas.microsoft.com/office/drawing/2014/main" id="{4C6F0B93-61DD-9F30-C3AA-F777D2D7F9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4">
            <a:extLst>
              <a:ext uri="{FF2B5EF4-FFF2-40B4-BE49-F238E27FC236}">
                <a16:creationId xmlns:a16="http://schemas.microsoft.com/office/drawing/2014/main" id="{DD83BF07-54E8-E69B-9101-EE8C7F53DFEB}"/>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6" name="Footer Placeholder 5">
            <a:extLst>
              <a:ext uri="{FF2B5EF4-FFF2-40B4-BE49-F238E27FC236}">
                <a16:creationId xmlns:a16="http://schemas.microsoft.com/office/drawing/2014/main" id="{2C7A26BE-664F-4E32-5073-0FE2A974DDCA}"/>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4547DE17-7893-0BD2-A328-EFDCD16F3CD8}"/>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1458359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68C91-2B45-6029-5973-5AA576BC5180}"/>
              </a:ext>
            </a:extLst>
          </p:cNvPr>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a:extLst>
              <a:ext uri="{FF2B5EF4-FFF2-40B4-BE49-F238E27FC236}">
                <a16:creationId xmlns:a16="http://schemas.microsoft.com/office/drawing/2014/main" id="{E56E580D-B00B-FE01-A7CE-F60AF33829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8E4C8A-F0E4-F678-3BDE-B11C2AC73F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a:extLst>
              <a:ext uri="{FF2B5EF4-FFF2-40B4-BE49-F238E27FC236}">
                <a16:creationId xmlns:a16="http://schemas.microsoft.com/office/drawing/2014/main" id="{B25FA57E-C8B7-FA04-C5CE-B727CA6EF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97992-F687-9500-52AC-03D4F9BE70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6">
            <a:extLst>
              <a:ext uri="{FF2B5EF4-FFF2-40B4-BE49-F238E27FC236}">
                <a16:creationId xmlns:a16="http://schemas.microsoft.com/office/drawing/2014/main" id="{5058D89C-DEB8-2094-4982-C5E69E000398}"/>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8" name="Footer Placeholder 7">
            <a:extLst>
              <a:ext uri="{FF2B5EF4-FFF2-40B4-BE49-F238E27FC236}">
                <a16:creationId xmlns:a16="http://schemas.microsoft.com/office/drawing/2014/main" id="{EA9AF537-184B-7DC5-E5FD-AF65052F0B4B}"/>
              </a:ext>
            </a:extLst>
          </p:cNvPr>
          <p:cNvSpPr>
            <a:spLocks noGrp="1"/>
          </p:cNvSpPr>
          <p:nvPr>
            <p:ph type="ftr" sz="quarter" idx="11"/>
          </p:nvPr>
        </p:nvSpPr>
        <p:spPr/>
        <p:txBody>
          <a:bodyPr/>
          <a:lstStyle/>
          <a:p>
            <a:endParaRPr lang="en-EC"/>
          </a:p>
        </p:txBody>
      </p:sp>
      <p:sp>
        <p:nvSpPr>
          <p:cNvPr id="9" name="Slide Number Placeholder 8">
            <a:extLst>
              <a:ext uri="{FF2B5EF4-FFF2-40B4-BE49-F238E27FC236}">
                <a16:creationId xmlns:a16="http://schemas.microsoft.com/office/drawing/2014/main" id="{577BDB8F-FF12-4C15-E3F7-45141ABEF337}"/>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4259340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029FE-44E4-8E4D-4F50-1C5A805B9A82}"/>
              </a:ext>
            </a:extLst>
          </p:cNvPr>
          <p:cNvSpPr>
            <a:spLocks noGrp="1"/>
          </p:cNvSpPr>
          <p:nvPr>
            <p:ph type="title"/>
          </p:nvPr>
        </p:nvSpPr>
        <p:spPr/>
        <p:txBody>
          <a:bodyPr/>
          <a:lstStyle/>
          <a:p>
            <a:r>
              <a:rPr lang="en-US"/>
              <a:t>Click to edit Master title style</a:t>
            </a:r>
            <a:endParaRPr lang="en-EC"/>
          </a:p>
        </p:txBody>
      </p:sp>
      <p:sp>
        <p:nvSpPr>
          <p:cNvPr id="3" name="Date Placeholder 2">
            <a:extLst>
              <a:ext uri="{FF2B5EF4-FFF2-40B4-BE49-F238E27FC236}">
                <a16:creationId xmlns:a16="http://schemas.microsoft.com/office/drawing/2014/main" id="{4B7F8B80-2F1F-DD8C-3289-850360A8D532}"/>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4" name="Footer Placeholder 3">
            <a:extLst>
              <a:ext uri="{FF2B5EF4-FFF2-40B4-BE49-F238E27FC236}">
                <a16:creationId xmlns:a16="http://schemas.microsoft.com/office/drawing/2014/main" id="{CF908CED-43B3-CD82-15B1-76362132946C}"/>
              </a:ext>
            </a:extLst>
          </p:cNvPr>
          <p:cNvSpPr>
            <a:spLocks noGrp="1"/>
          </p:cNvSpPr>
          <p:nvPr>
            <p:ph type="ftr" sz="quarter" idx="11"/>
          </p:nvPr>
        </p:nvSpPr>
        <p:spPr/>
        <p:txBody>
          <a:bodyPr/>
          <a:lstStyle/>
          <a:p>
            <a:endParaRPr lang="en-EC"/>
          </a:p>
        </p:txBody>
      </p:sp>
      <p:sp>
        <p:nvSpPr>
          <p:cNvPr id="5" name="Slide Number Placeholder 4">
            <a:extLst>
              <a:ext uri="{FF2B5EF4-FFF2-40B4-BE49-F238E27FC236}">
                <a16:creationId xmlns:a16="http://schemas.microsoft.com/office/drawing/2014/main" id="{EFBDCFDC-D548-8DBF-CAF2-77FCABD721AC}"/>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3797843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83BD76-5F04-4DB3-8820-51254D649AA5}"/>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3" name="Footer Placeholder 2">
            <a:extLst>
              <a:ext uri="{FF2B5EF4-FFF2-40B4-BE49-F238E27FC236}">
                <a16:creationId xmlns:a16="http://schemas.microsoft.com/office/drawing/2014/main" id="{33C3F091-150A-5ED6-6E49-6E11420EE2AB}"/>
              </a:ext>
            </a:extLst>
          </p:cNvPr>
          <p:cNvSpPr>
            <a:spLocks noGrp="1"/>
          </p:cNvSpPr>
          <p:nvPr>
            <p:ph type="ftr" sz="quarter" idx="11"/>
          </p:nvPr>
        </p:nvSpPr>
        <p:spPr/>
        <p:txBody>
          <a:bodyPr/>
          <a:lstStyle/>
          <a:p>
            <a:endParaRPr lang="en-EC"/>
          </a:p>
        </p:txBody>
      </p:sp>
      <p:sp>
        <p:nvSpPr>
          <p:cNvPr id="4" name="Slide Number Placeholder 3">
            <a:extLst>
              <a:ext uri="{FF2B5EF4-FFF2-40B4-BE49-F238E27FC236}">
                <a16:creationId xmlns:a16="http://schemas.microsoft.com/office/drawing/2014/main" id="{5A0C314C-378A-0CFA-8F5B-37B571D6183D}"/>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718056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C9632-82CB-56EA-8452-FFC5163B56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a:extLst>
              <a:ext uri="{FF2B5EF4-FFF2-40B4-BE49-F238E27FC236}">
                <a16:creationId xmlns:a16="http://schemas.microsoft.com/office/drawing/2014/main" id="{6BAC77BF-D73F-EA80-5A30-372555417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a:extLst>
              <a:ext uri="{FF2B5EF4-FFF2-40B4-BE49-F238E27FC236}">
                <a16:creationId xmlns:a16="http://schemas.microsoft.com/office/drawing/2014/main" id="{2266ED4D-CBEE-D407-1ED8-678FF8410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65B8DF-BD47-BC0B-9D63-3B60DDFA0008}"/>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6" name="Footer Placeholder 5">
            <a:extLst>
              <a:ext uri="{FF2B5EF4-FFF2-40B4-BE49-F238E27FC236}">
                <a16:creationId xmlns:a16="http://schemas.microsoft.com/office/drawing/2014/main" id="{7AB43FF6-4AAF-A32E-64F0-AF51D63C6BD9}"/>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33DDA67B-B321-87B9-6C00-0CBE8BEBEF73}"/>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33405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6C8B2-2BD4-579A-4A37-2EA7A91480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a:extLst>
              <a:ext uri="{FF2B5EF4-FFF2-40B4-BE49-F238E27FC236}">
                <a16:creationId xmlns:a16="http://schemas.microsoft.com/office/drawing/2014/main" id="{E1C8BB75-92FC-C148-4BB6-9401BAA872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C"/>
          </a:p>
        </p:txBody>
      </p:sp>
      <p:sp>
        <p:nvSpPr>
          <p:cNvPr id="4" name="Text Placeholder 3">
            <a:extLst>
              <a:ext uri="{FF2B5EF4-FFF2-40B4-BE49-F238E27FC236}">
                <a16:creationId xmlns:a16="http://schemas.microsoft.com/office/drawing/2014/main" id="{FD0EFF23-49DF-6945-8F91-DC7348357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DD58E5-4404-2D47-F43A-2C10DCB57C61}"/>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6" name="Footer Placeholder 5">
            <a:extLst>
              <a:ext uri="{FF2B5EF4-FFF2-40B4-BE49-F238E27FC236}">
                <a16:creationId xmlns:a16="http://schemas.microsoft.com/office/drawing/2014/main" id="{F8541A38-FF1E-E04F-96D2-7DA53717499F}"/>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E9D741D7-1C7B-A413-8408-BE1DE6A10418}"/>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548419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E6EF-D3D3-94FB-D9F6-BE6FBF0C539E}"/>
              </a:ext>
            </a:extLst>
          </p:cNvPr>
          <p:cNvSpPr>
            <a:spLocks noGrp="1"/>
          </p:cNvSpPr>
          <p:nvPr>
            <p:ph type="title"/>
          </p:nvPr>
        </p:nvSpPr>
        <p:spPr/>
        <p:txBody>
          <a:bodyPr/>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F9C22BEB-CB92-31BF-345C-AEB88AF2FF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B82C053-7BF2-8E24-7E0F-1DD5B44B84C7}"/>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F9CF27D6-7F86-C08E-96F3-BD29CA4BC731}"/>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118E12E1-D1BF-9671-97B0-1EBB8EBA14B7}"/>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3669451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CFA18B-CB75-D88C-F6E1-66982EA185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71D11C5D-EC9B-47A7-9869-678F7118DA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90654AF-4C3B-BE5E-E8F8-075BFFF4BDDF}"/>
              </a:ext>
            </a:extLst>
          </p:cNvPr>
          <p:cNvSpPr>
            <a:spLocks noGrp="1"/>
          </p:cNvSpPr>
          <p:nvPr>
            <p:ph type="dt" sz="half" idx="10"/>
          </p:nvPr>
        </p:nvSpPr>
        <p:spPr/>
        <p:txBody>
          <a:body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38220DFE-45BF-70F2-5322-5E990FEE68E7}"/>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E2A4DC49-5551-66C8-51A7-0AF38CD44917}"/>
              </a:ext>
            </a:extLst>
          </p:cNvPr>
          <p:cNvSpPr>
            <a:spLocks noGrp="1"/>
          </p:cNvSpPr>
          <p:nvPr>
            <p:ph type="sldNum" sz="quarter" idx="12"/>
          </p:nvPr>
        </p:nvSpPr>
        <p:spPr/>
        <p:txBody>
          <a:bodyPr/>
          <a:lstStyle/>
          <a:p>
            <a:fld id="{648ED8FE-E274-674E-AF67-4E75FE887A17}" type="slidenum">
              <a:rPr lang="en-EC" smtClean="0"/>
              <a:t>‹#›</a:t>
            </a:fld>
            <a:endParaRPr lang="en-EC"/>
          </a:p>
        </p:txBody>
      </p:sp>
    </p:spTree>
    <p:extLst>
      <p:ext uri="{BB962C8B-B14F-4D97-AF65-F5344CB8AC3E}">
        <p14:creationId xmlns:p14="http://schemas.microsoft.com/office/powerpoint/2010/main" val="25711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0AABC7-E919-B276-63CB-873A2D4A79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C"/>
          </a:p>
        </p:txBody>
      </p:sp>
      <p:sp>
        <p:nvSpPr>
          <p:cNvPr id="3" name="Text Placeholder 2">
            <a:extLst>
              <a:ext uri="{FF2B5EF4-FFF2-40B4-BE49-F238E27FC236}">
                <a16:creationId xmlns:a16="http://schemas.microsoft.com/office/drawing/2014/main" id="{D9AF0DFC-24D6-343C-9D26-CD9648494E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5A076A80-3BE4-EC99-323A-D048EBA796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0A9EC-D173-4546-BEF6-29DE8F2FE27F}" type="datetimeFigureOut">
              <a:rPr lang="en-EC" smtClean="0"/>
              <a:t>13/7/22</a:t>
            </a:fld>
            <a:endParaRPr lang="en-EC"/>
          </a:p>
        </p:txBody>
      </p:sp>
      <p:sp>
        <p:nvSpPr>
          <p:cNvPr id="5" name="Footer Placeholder 4">
            <a:extLst>
              <a:ext uri="{FF2B5EF4-FFF2-40B4-BE49-F238E27FC236}">
                <a16:creationId xmlns:a16="http://schemas.microsoft.com/office/drawing/2014/main" id="{084EA853-9147-2E18-87B1-4BF623B38E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C"/>
          </a:p>
        </p:txBody>
      </p:sp>
      <p:sp>
        <p:nvSpPr>
          <p:cNvPr id="6" name="Slide Number Placeholder 5">
            <a:extLst>
              <a:ext uri="{FF2B5EF4-FFF2-40B4-BE49-F238E27FC236}">
                <a16:creationId xmlns:a16="http://schemas.microsoft.com/office/drawing/2014/main" id="{C4B1ABC3-EAD1-532A-A1A6-1F01A849BB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8ED8FE-E274-674E-AF67-4E75FE887A17}" type="slidenum">
              <a:rPr lang="en-EC" smtClean="0"/>
              <a:t>‹#›</a:t>
            </a:fld>
            <a:endParaRPr lang="en-EC"/>
          </a:p>
        </p:txBody>
      </p:sp>
    </p:spTree>
    <p:extLst>
      <p:ext uri="{BB962C8B-B14F-4D97-AF65-F5344CB8AC3E}">
        <p14:creationId xmlns:p14="http://schemas.microsoft.com/office/powerpoint/2010/main" val="938316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EC800-916F-4E6F-A0EB-F15DBA5B90A0}"/>
              </a:ext>
            </a:extLst>
          </p:cNvPr>
          <p:cNvSpPr>
            <a:spLocks noGrp="1"/>
          </p:cNvSpPr>
          <p:nvPr>
            <p:ph type="ctrTitle"/>
          </p:nvPr>
        </p:nvSpPr>
        <p:spPr>
          <a:xfrm>
            <a:off x="400102" y="710620"/>
            <a:ext cx="4528890" cy="3485824"/>
          </a:xfrm>
        </p:spPr>
        <p:txBody>
          <a:bodyPr vert="horz" lIns="91440" tIns="45720" rIns="91440" bIns="45720" rtlCol="0" anchor="b">
            <a:noAutofit/>
          </a:bodyPr>
          <a:lstStyle/>
          <a:p>
            <a:pPr algn="l"/>
            <a:r>
              <a:rPr lang="es-ES_tradnl" sz="4800" b="1" dirty="0">
                <a:cs typeface="Calibri Light"/>
              </a:rPr>
              <a:t>Institucionalidad: El Movimiento </a:t>
            </a:r>
            <a:br>
              <a:rPr lang="es-ES_tradnl" sz="4800" b="1" dirty="0">
                <a:cs typeface="Calibri Light"/>
              </a:rPr>
            </a:br>
            <a:r>
              <a:rPr lang="es-ES_tradnl" sz="4800" b="1" dirty="0">
                <a:cs typeface="Calibri Light"/>
              </a:rPr>
              <a:t>Agroecológico y la AE en las Universidades</a:t>
            </a:r>
          </a:p>
        </p:txBody>
      </p:sp>
      <p:sp>
        <p:nvSpPr>
          <p:cNvPr id="3" name="Subtítulo 2">
            <a:extLst>
              <a:ext uri="{FF2B5EF4-FFF2-40B4-BE49-F238E27FC236}">
                <a16:creationId xmlns:a16="http://schemas.microsoft.com/office/drawing/2014/main" id="{F438BC5A-823D-47AF-8E03-925B70078BEA}"/>
              </a:ext>
            </a:extLst>
          </p:cNvPr>
          <p:cNvSpPr>
            <a:spLocks noGrp="1"/>
          </p:cNvSpPr>
          <p:nvPr>
            <p:ph type="subTitle" idx="1"/>
          </p:nvPr>
        </p:nvSpPr>
        <p:spPr>
          <a:xfrm>
            <a:off x="290547" y="5316582"/>
            <a:ext cx="4281453" cy="1244890"/>
          </a:xfrm>
        </p:spPr>
        <p:txBody>
          <a:bodyPr>
            <a:noAutofit/>
          </a:bodyPr>
          <a:lstStyle/>
          <a:p>
            <a:pPr algn="l"/>
            <a:r>
              <a:rPr lang="es-ES" dirty="0"/>
              <a:t>Ross M. Borja &amp; Pedro J. </a:t>
            </a:r>
            <a:r>
              <a:rPr lang="es-ES" dirty="0" err="1"/>
              <a:t>Oyarzún</a:t>
            </a:r>
            <a:endParaRPr lang="es-ES" dirty="0"/>
          </a:p>
          <a:p>
            <a:pPr algn="l"/>
            <a:r>
              <a:rPr lang="es-ES" dirty="0"/>
              <a:t>Puembo, 13 de Julio de 2022</a:t>
            </a:r>
            <a:endParaRPr lang="es-PE" dirty="0"/>
          </a:p>
        </p:txBody>
      </p:sp>
      <p:pic>
        <p:nvPicPr>
          <p:cNvPr id="7" name="Picture 6">
            <a:extLst>
              <a:ext uri="{FF2B5EF4-FFF2-40B4-BE49-F238E27FC236}">
                <a16:creationId xmlns:a16="http://schemas.microsoft.com/office/drawing/2014/main" id="{179133F0-59E0-A582-9AD1-ABB8AEB3A261}"/>
              </a:ext>
            </a:extLst>
          </p:cNvPr>
          <p:cNvPicPr>
            <a:picLocks noChangeAspect="1"/>
          </p:cNvPicPr>
          <p:nvPr/>
        </p:nvPicPr>
        <p:blipFill>
          <a:blip r:embed="rId3"/>
          <a:stretch>
            <a:fillRect/>
          </a:stretch>
        </p:blipFill>
        <p:spPr>
          <a:xfrm>
            <a:off x="5331601" y="710619"/>
            <a:ext cx="6575697" cy="4369518"/>
          </a:xfrm>
          <a:prstGeom prst="rect">
            <a:avLst/>
          </a:prstGeom>
        </p:spPr>
      </p:pic>
      <p:cxnSp>
        <p:nvCxnSpPr>
          <p:cNvPr id="6" name="Straight Connector 5">
            <a:extLst>
              <a:ext uri="{FF2B5EF4-FFF2-40B4-BE49-F238E27FC236}">
                <a16:creationId xmlns:a16="http://schemas.microsoft.com/office/drawing/2014/main" id="{92083EBB-9A6F-D424-5EAB-26578775C2AF}"/>
              </a:ext>
            </a:extLst>
          </p:cNvPr>
          <p:cNvCxnSpPr>
            <a:cxnSpLocks/>
          </p:cNvCxnSpPr>
          <p:nvPr/>
        </p:nvCxnSpPr>
        <p:spPr>
          <a:xfrm>
            <a:off x="400102" y="4898571"/>
            <a:ext cx="4528890"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79918D-F0E0-5E20-0D92-9A09403313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40180" y="6096508"/>
            <a:ext cx="1779822" cy="7530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3" name="Picture 7">
            <a:extLst>
              <a:ext uri="{FF2B5EF4-FFF2-40B4-BE49-F238E27FC236}">
                <a16:creationId xmlns:a16="http://schemas.microsoft.com/office/drawing/2014/main" id="{CC404FF6-A35A-ED90-604E-AF1C99FBE505}"/>
              </a:ext>
            </a:extLst>
          </p:cNvPr>
          <p:cNvPicPr>
            <a:picLocks noChangeAspect="1" noChangeArrowheads="1"/>
          </p:cNvPicPr>
          <p:nvPr/>
        </p:nvPicPr>
        <p:blipFill>
          <a:blip r:embed="rId5"/>
          <a:srcRect/>
          <a:stretch>
            <a:fillRect/>
          </a:stretch>
        </p:blipFill>
        <p:spPr bwMode="auto">
          <a:xfrm>
            <a:off x="8131629" y="6241234"/>
            <a:ext cx="3276600" cy="463550"/>
          </a:xfrm>
          <a:prstGeom prst="rect">
            <a:avLst/>
          </a:prstGeom>
          <a:noFill/>
          <a:ln w="9525">
            <a:noFill/>
            <a:miter lim="800000"/>
            <a:headEnd/>
            <a:tailEnd/>
          </a:ln>
        </p:spPr>
      </p:pic>
    </p:spTree>
    <p:extLst>
      <p:ext uri="{BB962C8B-B14F-4D97-AF65-F5344CB8AC3E}">
        <p14:creationId xmlns:p14="http://schemas.microsoft.com/office/powerpoint/2010/main" val="956530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B60E0-B073-DF68-52AC-F442B7ADFD2F}"/>
              </a:ext>
            </a:extLst>
          </p:cNvPr>
          <p:cNvSpPr>
            <a:spLocks noGrp="1"/>
          </p:cNvSpPr>
          <p:nvPr>
            <p:ph type="title"/>
          </p:nvPr>
        </p:nvSpPr>
        <p:spPr>
          <a:xfrm>
            <a:off x="7291754" y="365125"/>
            <a:ext cx="4062046" cy="1325563"/>
          </a:xfrm>
        </p:spPr>
        <p:txBody>
          <a:bodyPr/>
          <a:lstStyle/>
          <a:p>
            <a:r>
              <a:rPr lang="en-EC" b="1" dirty="0"/>
              <a:t>Un poco de contexto…</a:t>
            </a:r>
          </a:p>
        </p:txBody>
      </p:sp>
      <p:pic>
        <p:nvPicPr>
          <p:cNvPr id="7" name="Imagen 1">
            <a:extLst>
              <a:ext uri="{FF2B5EF4-FFF2-40B4-BE49-F238E27FC236}">
                <a16:creationId xmlns:a16="http://schemas.microsoft.com/office/drawing/2014/main" id="{CBC59650-3D17-5CB7-9C3D-20C8095E9F9D}"/>
              </a:ext>
            </a:extLst>
          </p:cNvPr>
          <p:cNvPicPr>
            <a:picLocks noGrp="1" noChangeAspect="1"/>
          </p:cNvPicPr>
          <p:nvPr>
            <p:ph idx="1"/>
          </p:nvPr>
        </p:nvPicPr>
        <p:blipFill>
          <a:blip r:embed="rId2"/>
          <a:stretch>
            <a:fillRect/>
          </a:stretch>
        </p:blipFill>
        <p:spPr>
          <a:xfrm>
            <a:off x="504092" y="1424782"/>
            <a:ext cx="6131170" cy="4578471"/>
          </a:xfrm>
          <a:prstGeom prst="rect">
            <a:avLst/>
          </a:prstGeom>
        </p:spPr>
      </p:pic>
      <p:sp>
        <p:nvSpPr>
          <p:cNvPr id="8" name="TextBox 7">
            <a:extLst>
              <a:ext uri="{FF2B5EF4-FFF2-40B4-BE49-F238E27FC236}">
                <a16:creationId xmlns:a16="http://schemas.microsoft.com/office/drawing/2014/main" id="{9FF8D2A6-59C3-0E13-F339-46B1D1966947}"/>
              </a:ext>
            </a:extLst>
          </p:cNvPr>
          <p:cNvSpPr txBox="1"/>
          <p:nvPr/>
        </p:nvSpPr>
        <p:spPr>
          <a:xfrm>
            <a:off x="6869723" y="1840523"/>
            <a:ext cx="5052646" cy="4401205"/>
          </a:xfrm>
          <a:prstGeom prst="rect">
            <a:avLst/>
          </a:prstGeom>
          <a:noFill/>
        </p:spPr>
        <p:txBody>
          <a:bodyPr wrap="square" rtlCol="0">
            <a:spAutoFit/>
          </a:bodyPr>
          <a:lstStyle/>
          <a:p>
            <a:r>
              <a:rPr lang="es-ES_tradnl" sz="2000" dirty="0"/>
              <a:t>- Creciente atención de la sociedad y civil y de los movimientos sociales por los sistemas agroalimentarios, a la forma de Soberanía Alimentaria y por cambiar los paradigmas de desarrollo en el campo </a:t>
            </a:r>
            <a:r>
              <a:rPr lang="es-ES_tradnl" sz="2000" dirty="0">
                <a:sym typeface="Wingdings" pitchFamily="2" charset="2"/>
              </a:rPr>
              <a:t> </a:t>
            </a:r>
            <a:r>
              <a:rPr lang="es-ES_tradnl" sz="2000" dirty="0"/>
              <a:t> reconocimiento de la Agroecología en la Constitución del 2008 en el país. LORSA (2009) y un conjunto de leyes sea propuesto para apoyar tal proceso: de agua, de tierra, de semillas, etc.</a:t>
            </a:r>
          </a:p>
          <a:p>
            <a:endParaRPr lang="es-ES_tradnl" sz="2000" dirty="0"/>
          </a:p>
          <a:p>
            <a:r>
              <a:rPr lang="es-ES_tradnl" sz="2000" dirty="0"/>
              <a:t>- Después de más de una década, solo unas pocas de estas leyes se concretaron y estas vieron la luz fuertemente modificada desde las propuestas iniciales de sus proponentes. </a:t>
            </a:r>
            <a:endParaRPr lang="en-EC" sz="2000" dirty="0"/>
          </a:p>
        </p:txBody>
      </p:sp>
    </p:spTree>
    <p:extLst>
      <p:ext uri="{BB962C8B-B14F-4D97-AF65-F5344CB8AC3E}">
        <p14:creationId xmlns:p14="http://schemas.microsoft.com/office/powerpoint/2010/main" val="3531312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C843-C617-CA4C-9A3A-7F70A86E1965}"/>
              </a:ext>
            </a:extLst>
          </p:cNvPr>
          <p:cNvSpPr>
            <a:spLocks noGrp="1"/>
          </p:cNvSpPr>
          <p:nvPr>
            <p:ph type="title"/>
          </p:nvPr>
        </p:nvSpPr>
        <p:spPr/>
        <p:txBody>
          <a:bodyPr>
            <a:normAutofit fontScale="90000"/>
          </a:bodyPr>
          <a:lstStyle/>
          <a:p>
            <a:r>
              <a:rPr lang="es-ES_tradnl" b="1" dirty="0"/>
              <a:t>Marco político y el resultado de un desencuentro de perspectivas: Presiones y tendencias </a:t>
            </a:r>
            <a:endParaRPr lang="en-EC" dirty="0"/>
          </a:p>
        </p:txBody>
      </p:sp>
      <p:sp>
        <p:nvSpPr>
          <p:cNvPr id="3" name="Content Placeholder 2">
            <a:extLst>
              <a:ext uri="{FF2B5EF4-FFF2-40B4-BE49-F238E27FC236}">
                <a16:creationId xmlns:a16="http://schemas.microsoft.com/office/drawing/2014/main" id="{DAC55288-5C71-8947-A14A-F4C75C5D4CF5}"/>
              </a:ext>
            </a:extLst>
          </p:cNvPr>
          <p:cNvSpPr>
            <a:spLocks noGrp="1"/>
          </p:cNvSpPr>
          <p:nvPr>
            <p:ph idx="1"/>
          </p:nvPr>
        </p:nvSpPr>
        <p:spPr/>
        <p:txBody>
          <a:bodyPr>
            <a:normAutofit fontScale="85000" lnSpcReduction="20000"/>
          </a:bodyPr>
          <a:lstStyle/>
          <a:p>
            <a:r>
              <a:rPr lang="es-ES_tradnl" dirty="0"/>
              <a:t>Rica base de experiencias AE  que pueden hacer el cambio </a:t>
            </a:r>
          </a:p>
          <a:p>
            <a:r>
              <a:rPr lang="es-ES_tradnl" dirty="0"/>
              <a:t>Marco favorable con la nueva Constitución y la Ley Orgánica de Régimen de Soberanía Alimentaria que creó cierta institucionalidad.</a:t>
            </a:r>
          </a:p>
          <a:p>
            <a:r>
              <a:rPr lang="es-ES_tradnl" dirty="0"/>
              <a:t>Cambio en el debate y tensión con las miradas oficiales: Proyecto de Ley Orgánica para el Desarrollo Sustentable del Sector Agropecuario, o el Código Orgánico Integral Agropecuario </a:t>
            </a:r>
          </a:p>
          <a:p>
            <a:r>
              <a:rPr lang="es-ES_tradnl" dirty="0"/>
              <a:t>En la práctica, de forma sostenida la política real se ha encargado de ir desmantelando o quitando todo contenido de cambio a las propuestas de transición agroecológica y alimentaria.  En una institucionalidad en emergencia, las instituciones creadas para tal fin, como la COPISA, Conferencia Plurinacional de Soberanía Alimentaria,  fueron perdiendo empuje y devinieron en organismos burocráticos, actualmente con un rol intrascendente. </a:t>
            </a:r>
          </a:p>
          <a:p>
            <a:r>
              <a:rPr lang="es-ES_tradnl" dirty="0"/>
              <a:t>En conclusión: Muy poco  se puede esperar del sector oficial en términos de apoyar la AE, la Agricultura Familiar Campesina y Comunitaria</a:t>
            </a:r>
          </a:p>
          <a:p>
            <a:endParaRPr lang="en-US" dirty="0"/>
          </a:p>
          <a:p>
            <a:endParaRPr lang="en-EC" dirty="0"/>
          </a:p>
        </p:txBody>
      </p:sp>
      <p:pic>
        <p:nvPicPr>
          <p:cNvPr id="5" name="Content Placeholder 4">
            <a:extLst>
              <a:ext uri="{FF2B5EF4-FFF2-40B4-BE49-F238E27FC236}">
                <a16:creationId xmlns:a16="http://schemas.microsoft.com/office/drawing/2014/main" id="{A21F91C9-E8D1-F54D-8115-0CEFCCF3E29B}"/>
              </a:ext>
            </a:extLst>
          </p:cNvPr>
          <p:cNvPicPr>
            <a:picLocks noChangeAspect="1"/>
          </p:cNvPicPr>
          <p:nvPr/>
        </p:nvPicPr>
        <p:blipFill>
          <a:blip r:embed="rId3"/>
          <a:stretch>
            <a:fillRect/>
          </a:stretch>
        </p:blipFill>
        <p:spPr>
          <a:xfrm>
            <a:off x="9499601" y="5911995"/>
            <a:ext cx="1396999" cy="799809"/>
          </a:xfrm>
          <a:prstGeom prst="rect">
            <a:avLst/>
          </a:prstGeom>
        </p:spPr>
      </p:pic>
      <p:pic>
        <p:nvPicPr>
          <p:cNvPr id="6" name="Picture 5">
            <a:extLst>
              <a:ext uri="{FF2B5EF4-FFF2-40B4-BE49-F238E27FC236}">
                <a16:creationId xmlns:a16="http://schemas.microsoft.com/office/drawing/2014/main" id="{864AE18F-35EB-CD43-AB68-CBC66B62FD7F}"/>
              </a:ext>
            </a:extLst>
          </p:cNvPr>
          <p:cNvPicPr>
            <a:picLocks noChangeAspect="1"/>
          </p:cNvPicPr>
          <p:nvPr/>
        </p:nvPicPr>
        <p:blipFill>
          <a:blip r:embed="rId4"/>
          <a:stretch>
            <a:fillRect/>
          </a:stretch>
        </p:blipFill>
        <p:spPr>
          <a:xfrm>
            <a:off x="8347076" y="5994862"/>
            <a:ext cx="922940" cy="844392"/>
          </a:xfrm>
          <a:prstGeom prst="rect">
            <a:avLst/>
          </a:prstGeom>
        </p:spPr>
      </p:pic>
    </p:spTree>
    <p:extLst>
      <p:ext uri="{BB962C8B-B14F-4D97-AF65-F5344CB8AC3E}">
        <p14:creationId xmlns:p14="http://schemas.microsoft.com/office/powerpoint/2010/main" val="4037140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CDC-B2BC-4595-5514-D017B13D52B8}"/>
              </a:ext>
            </a:extLst>
          </p:cNvPr>
          <p:cNvSpPr>
            <a:spLocks noGrp="1"/>
          </p:cNvSpPr>
          <p:nvPr>
            <p:ph type="title"/>
          </p:nvPr>
        </p:nvSpPr>
        <p:spPr/>
        <p:txBody>
          <a:bodyPr/>
          <a:lstStyle/>
          <a:p>
            <a:pPr algn="ctr"/>
            <a:r>
              <a:rPr lang="es-ES_tradnl" b="1" dirty="0"/>
              <a:t>Propuestas para institucionalizar la AE desde el Estado</a:t>
            </a:r>
          </a:p>
        </p:txBody>
      </p:sp>
      <p:pic>
        <p:nvPicPr>
          <p:cNvPr id="4" name="Content Placeholder 3">
            <a:extLst>
              <a:ext uri="{FF2B5EF4-FFF2-40B4-BE49-F238E27FC236}">
                <a16:creationId xmlns:a16="http://schemas.microsoft.com/office/drawing/2014/main" id="{8224639D-83FA-60DE-D407-8192412EBBA5}"/>
              </a:ext>
            </a:extLst>
          </p:cNvPr>
          <p:cNvPicPr>
            <a:picLocks noGrp="1" noChangeAspect="1"/>
          </p:cNvPicPr>
          <p:nvPr>
            <p:ph idx="1"/>
          </p:nvPr>
        </p:nvPicPr>
        <p:blipFill>
          <a:blip r:embed="rId2"/>
          <a:stretch>
            <a:fillRect/>
          </a:stretch>
        </p:blipFill>
        <p:spPr>
          <a:xfrm>
            <a:off x="359505" y="4402665"/>
            <a:ext cx="5487223" cy="2280627"/>
          </a:xfrm>
          <a:prstGeom prst="rect">
            <a:avLst/>
          </a:prstGeom>
        </p:spPr>
      </p:pic>
      <p:sp>
        <p:nvSpPr>
          <p:cNvPr id="5" name="TextBox 4">
            <a:extLst>
              <a:ext uri="{FF2B5EF4-FFF2-40B4-BE49-F238E27FC236}">
                <a16:creationId xmlns:a16="http://schemas.microsoft.com/office/drawing/2014/main" id="{F10C7DB2-43B9-A2C7-0DC1-D6E1D602E9F6}"/>
              </a:ext>
            </a:extLst>
          </p:cNvPr>
          <p:cNvSpPr txBox="1"/>
          <p:nvPr/>
        </p:nvSpPr>
        <p:spPr>
          <a:xfrm>
            <a:off x="6096000" y="2269921"/>
            <a:ext cx="5908430" cy="3970318"/>
          </a:xfrm>
          <a:prstGeom prst="rect">
            <a:avLst/>
          </a:prstGeom>
          <a:noFill/>
        </p:spPr>
        <p:txBody>
          <a:bodyPr wrap="square" rtlCol="0">
            <a:spAutoFit/>
          </a:bodyPr>
          <a:lstStyle/>
          <a:p>
            <a:pPr marL="285750" indent="-285750">
              <a:buFont typeface="Arial" panose="020B0604020202020204" pitchFamily="34" charset="0"/>
              <a:buChar char="•"/>
            </a:pPr>
            <a:r>
              <a:rPr lang="es-ES_tradnl" dirty="0"/>
              <a:t>Al 2017, era claro que en las instancias oficiales reinaba una completa confusión y arbitrariedad en definir cuáles eran las líneas de trabajo en AE  en el desarrollo rural y en la transferencia de tecnología.  </a:t>
            </a:r>
          </a:p>
          <a:p>
            <a:pPr marL="285750" indent="-285750">
              <a:buFont typeface="Arial" panose="020B0604020202020204" pitchFamily="34" charset="0"/>
              <a:buChar char="•"/>
            </a:pPr>
            <a:r>
              <a:rPr lang="es-ES_tradnl" dirty="0"/>
              <a:t>Hacia el 2022 prácticamente todo contenido en AE y SA de las políticas oficiales han desaparecido. </a:t>
            </a:r>
          </a:p>
          <a:p>
            <a:pPr marL="285750" indent="-285750">
              <a:buFont typeface="Arial" panose="020B0604020202020204" pitchFamily="34" charset="0"/>
              <a:buChar char="•"/>
            </a:pPr>
            <a:r>
              <a:rPr lang="es-ES_tradnl" dirty="0"/>
              <a:t>Respuesta del Estado: subsidiar Urea y un kit en semillas. Ambas propuestas totalmente funcionales a los intereses de la agroindustria y comercializadoras de agroquímicos.</a:t>
            </a:r>
          </a:p>
          <a:p>
            <a:pPr marL="285750" indent="-285750">
              <a:buFont typeface="Arial" panose="020B0604020202020204" pitchFamily="34" charset="0"/>
              <a:buChar char="•"/>
            </a:pPr>
            <a:r>
              <a:rPr lang="es-ES_tradnl" dirty="0"/>
              <a:t>Proceso de desmantelamiento de la AE desde la super estructura del estado</a:t>
            </a:r>
          </a:p>
          <a:p>
            <a:pPr marL="285750" indent="-285750">
              <a:buFont typeface="Arial" panose="020B0604020202020204" pitchFamily="34" charset="0"/>
              <a:buChar char="•"/>
            </a:pPr>
            <a:r>
              <a:rPr lang="es-ES_tradnl" dirty="0"/>
              <a:t>En los últimos 5 años se profundizó desde el estado el cambio de paradigma político hacia un modelo más agroindustrial de producción y consumo de alimentos</a:t>
            </a:r>
          </a:p>
        </p:txBody>
      </p:sp>
      <p:pic>
        <p:nvPicPr>
          <p:cNvPr id="6" name="Picture 2">
            <a:extLst>
              <a:ext uri="{FF2B5EF4-FFF2-40B4-BE49-F238E27FC236}">
                <a16:creationId xmlns:a16="http://schemas.microsoft.com/office/drawing/2014/main" id="{AA01C135-D610-F75A-3242-968EB07F0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847" y="1845338"/>
            <a:ext cx="3614614" cy="2409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99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C91B2-02C1-0120-4EF6-0B6EA4AC0CC6}"/>
              </a:ext>
            </a:extLst>
          </p:cNvPr>
          <p:cNvSpPr>
            <a:spLocks noGrp="1"/>
          </p:cNvSpPr>
          <p:nvPr>
            <p:ph type="title"/>
          </p:nvPr>
        </p:nvSpPr>
        <p:spPr/>
        <p:txBody>
          <a:bodyPr/>
          <a:lstStyle/>
          <a:p>
            <a:pPr algn="ctr"/>
            <a:r>
              <a:rPr lang="en-EC" b="1" dirty="0"/>
              <a:t>Algunos conceptos </a:t>
            </a:r>
          </a:p>
        </p:txBody>
      </p:sp>
      <p:sp>
        <p:nvSpPr>
          <p:cNvPr id="3" name="Content Placeholder 2">
            <a:extLst>
              <a:ext uri="{FF2B5EF4-FFF2-40B4-BE49-F238E27FC236}">
                <a16:creationId xmlns:a16="http://schemas.microsoft.com/office/drawing/2014/main" id="{33EE3986-4193-7B2E-B695-8D6D56065821}"/>
              </a:ext>
            </a:extLst>
          </p:cNvPr>
          <p:cNvSpPr>
            <a:spLocks noGrp="1"/>
          </p:cNvSpPr>
          <p:nvPr>
            <p:ph idx="1"/>
          </p:nvPr>
        </p:nvSpPr>
        <p:spPr/>
        <p:txBody>
          <a:bodyPr/>
          <a:lstStyle/>
          <a:p>
            <a:r>
              <a:rPr lang="es-ES_tradnl" dirty="0"/>
              <a:t>“Paradigma político” es un prisma a través del cual los actores operan y legitiman sus elecciones, definiendo así los parámetros de lo que es imaginable, posible, aceptable y alcanzable en términos de las políticas públicas (Hall, 1993).</a:t>
            </a:r>
          </a:p>
          <a:p>
            <a:r>
              <a:rPr lang="es-ES_tradnl" dirty="0"/>
              <a:t>L</a:t>
            </a:r>
            <a:r>
              <a:rPr lang="es-EC" dirty="0"/>
              <a:t>a política pública se la puede definir como programas de acción que involucran normas, instrumentos, estructuras de gobernanza, burocracia y recursos, las cuales son puestas en acción con la participación de actores estatales o delegados a diferentes niveles administrativos, local, nacional (Meny &amp; Tieni, 1989)</a:t>
            </a:r>
            <a:endParaRPr lang="en-EC" dirty="0"/>
          </a:p>
          <a:p>
            <a:endParaRPr lang="en-EC" dirty="0"/>
          </a:p>
        </p:txBody>
      </p:sp>
    </p:spTree>
    <p:extLst>
      <p:ext uri="{BB962C8B-B14F-4D97-AF65-F5344CB8AC3E}">
        <p14:creationId xmlns:p14="http://schemas.microsoft.com/office/powerpoint/2010/main" val="2964494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BBF4C-907F-3005-F0BC-BF3E5CBF7B28}"/>
              </a:ext>
            </a:extLst>
          </p:cNvPr>
          <p:cNvSpPr>
            <a:spLocks noGrp="1"/>
          </p:cNvSpPr>
          <p:nvPr>
            <p:ph type="title"/>
          </p:nvPr>
        </p:nvSpPr>
        <p:spPr/>
        <p:txBody>
          <a:bodyPr/>
          <a:lstStyle/>
          <a:p>
            <a:pPr algn="ctr"/>
            <a:r>
              <a:rPr lang="en-EC" b="1" dirty="0"/>
              <a:t>Qué es un Movimiento?</a:t>
            </a:r>
          </a:p>
        </p:txBody>
      </p:sp>
      <p:sp>
        <p:nvSpPr>
          <p:cNvPr id="3" name="Content Placeholder 2">
            <a:extLst>
              <a:ext uri="{FF2B5EF4-FFF2-40B4-BE49-F238E27FC236}">
                <a16:creationId xmlns:a16="http://schemas.microsoft.com/office/drawing/2014/main" id="{89CA7618-9AC0-24AA-5C8D-FF887D9783DD}"/>
              </a:ext>
            </a:extLst>
          </p:cNvPr>
          <p:cNvSpPr>
            <a:spLocks noGrp="1"/>
          </p:cNvSpPr>
          <p:nvPr>
            <p:ph idx="1"/>
          </p:nvPr>
        </p:nvSpPr>
        <p:spPr/>
        <p:txBody>
          <a:bodyPr>
            <a:normAutofit fontScale="92500" lnSpcReduction="20000"/>
          </a:bodyPr>
          <a:lstStyle/>
          <a:p>
            <a:r>
              <a:rPr lang="es-ES_tradnl" dirty="0"/>
              <a:t>Según Wagner: (2014: 47) “Son fenómenos sociopolíticos que surgen ante la falta de respuesta de las instituciones existentes, o del cuestionamiento al modelo de desarrollo o participación dominante, interviniendo en el proceso de transformación social, promoviendo cambios u oponiéndose a ellos, mediante formas de acción institucionales y no institucionales, e intentando movilizar círculos más amplios de la sociedad.”</a:t>
            </a:r>
          </a:p>
          <a:p>
            <a:r>
              <a:rPr lang="es-ES_tradnl" dirty="0"/>
              <a:t>El Global </a:t>
            </a:r>
            <a:r>
              <a:rPr lang="es-ES_tradnl" dirty="0" err="1"/>
              <a:t>Fund</a:t>
            </a:r>
            <a:r>
              <a:rPr lang="es-ES_tradnl" dirty="0"/>
              <a:t> </a:t>
            </a:r>
            <a:r>
              <a:rPr lang="es-ES_tradnl" dirty="0" err="1"/>
              <a:t>for</a:t>
            </a:r>
            <a:r>
              <a:rPr lang="es-ES_tradnl" dirty="0"/>
              <a:t> </a:t>
            </a:r>
            <a:r>
              <a:rPr lang="es-ES_tradnl" dirty="0" err="1"/>
              <a:t>Women</a:t>
            </a:r>
            <a:r>
              <a:rPr lang="es-ES_tradnl" dirty="0"/>
              <a:t> describe un movimiento como “</a:t>
            </a:r>
            <a:r>
              <a:rPr lang="es-ES_tradnl" i="1" dirty="0"/>
              <a:t>Un grupo de personas con un objetivo común quienes crean el cambio en conjunto.  Tiene como sus componentes un conjunto de líderes, alianzas, apoyo del </a:t>
            </a:r>
            <a:r>
              <a:rPr lang="es-ES_tradnl" i="1" dirty="0" err="1"/>
              <a:t>grassroots</a:t>
            </a:r>
            <a:r>
              <a:rPr lang="es-ES_tradnl" i="1" dirty="0"/>
              <a:t>, una meta política compartida y un plan acerca de esta meta.”</a:t>
            </a:r>
            <a:r>
              <a:rPr lang="es-ES_tradnl" dirty="0"/>
              <a:t> </a:t>
            </a:r>
          </a:p>
          <a:p>
            <a:r>
              <a:rPr lang="es-ES_tradnl" dirty="0"/>
              <a:t>Los contra-movimientos plantean y promuevan agendas alternativas para el cambio, que bajo ciertas circunstancias pueden desafiar formas de orden y autoridad aparentemente dominantes y altamente intratables.” (Arce et al 2015)</a:t>
            </a:r>
          </a:p>
          <a:p>
            <a:endParaRPr lang="en-EC" dirty="0"/>
          </a:p>
          <a:p>
            <a:endParaRPr lang="en-EC" dirty="0"/>
          </a:p>
        </p:txBody>
      </p:sp>
    </p:spTree>
    <p:extLst>
      <p:ext uri="{BB962C8B-B14F-4D97-AF65-F5344CB8AC3E}">
        <p14:creationId xmlns:p14="http://schemas.microsoft.com/office/powerpoint/2010/main" val="3990948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84FC0C-2D49-19C4-710B-CC061DAE39A2}"/>
              </a:ext>
            </a:extLst>
          </p:cNvPr>
          <p:cNvSpPr>
            <a:spLocks noGrp="1"/>
          </p:cNvSpPr>
          <p:nvPr>
            <p:ph type="title"/>
          </p:nvPr>
        </p:nvSpPr>
        <p:spPr>
          <a:xfrm>
            <a:off x="838200" y="365126"/>
            <a:ext cx="10515600" cy="704294"/>
          </a:xfrm>
        </p:spPr>
        <p:txBody>
          <a:bodyPr/>
          <a:lstStyle/>
          <a:p>
            <a:pPr algn="ctr"/>
            <a:r>
              <a:rPr lang="en-EC" b="1" dirty="0"/>
              <a:t>Mapeando el movimiento AE</a:t>
            </a:r>
          </a:p>
        </p:txBody>
      </p:sp>
      <p:sp>
        <p:nvSpPr>
          <p:cNvPr id="4" name="Oval 3">
            <a:extLst>
              <a:ext uri="{FF2B5EF4-FFF2-40B4-BE49-F238E27FC236}">
                <a16:creationId xmlns:a16="http://schemas.microsoft.com/office/drawing/2014/main" id="{2EB23D9F-8D65-9CB4-FE5C-A8EF977129E9}"/>
              </a:ext>
            </a:extLst>
          </p:cNvPr>
          <p:cNvSpPr/>
          <p:nvPr/>
        </p:nvSpPr>
        <p:spPr>
          <a:xfrm>
            <a:off x="3371851" y="1721645"/>
            <a:ext cx="6000750" cy="3445668"/>
          </a:xfrm>
          <a:prstGeom prst="ellipse">
            <a:avLst/>
          </a:prstGeom>
          <a:noFill/>
          <a:ln w="508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C"/>
          </a:p>
        </p:txBody>
      </p:sp>
      <p:sp>
        <p:nvSpPr>
          <p:cNvPr id="5" name="Oval 4">
            <a:extLst>
              <a:ext uri="{FF2B5EF4-FFF2-40B4-BE49-F238E27FC236}">
                <a16:creationId xmlns:a16="http://schemas.microsoft.com/office/drawing/2014/main" id="{A554111C-3A03-CA03-8A8D-9DCB49081D9E}"/>
              </a:ext>
            </a:extLst>
          </p:cNvPr>
          <p:cNvSpPr/>
          <p:nvPr/>
        </p:nvSpPr>
        <p:spPr>
          <a:xfrm>
            <a:off x="5388171" y="2428875"/>
            <a:ext cx="2870600" cy="1853922"/>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C"/>
          </a:p>
        </p:txBody>
      </p:sp>
      <p:sp>
        <p:nvSpPr>
          <p:cNvPr id="7" name="TextBox 6">
            <a:extLst>
              <a:ext uri="{FF2B5EF4-FFF2-40B4-BE49-F238E27FC236}">
                <a16:creationId xmlns:a16="http://schemas.microsoft.com/office/drawing/2014/main" id="{5630A84B-8F31-5AA2-74DD-3677D23B85F9}"/>
              </a:ext>
            </a:extLst>
          </p:cNvPr>
          <p:cNvSpPr txBox="1"/>
          <p:nvPr/>
        </p:nvSpPr>
        <p:spPr>
          <a:xfrm>
            <a:off x="6096000" y="2057400"/>
            <a:ext cx="1699313" cy="400110"/>
          </a:xfrm>
          <a:prstGeom prst="rect">
            <a:avLst/>
          </a:prstGeom>
          <a:noFill/>
        </p:spPr>
        <p:txBody>
          <a:bodyPr wrap="square" rtlCol="0">
            <a:spAutoFit/>
          </a:bodyPr>
          <a:lstStyle/>
          <a:p>
            <a:r>
              <a:rPr lang="en-EC" sz="2000" b="1" dirty="0"/>
              <a:t>Colectivo AE</a:t>
            </a:r>
          </a:p>
        </p:txBody>
      </p:sp>
      <p:sp>
        <p:nvSpPr>
          <p:cNvPr id="8" name="TextBox 7">
            <a:extLst>
              <a:ext uri="{FF2B5EF4-FFF2-40B4-BE49-F238E27FC236}">
                <a16:creationId xmlns:a16="http://schemas.microsoft.com/office/drawing/2014/main" id="{A2E69CED-2043-ADB8-25A5-DF4770475773}"/>
              </a:ext>
            </a:extLst>
          </p:cNvPr>
          <p:cNvSpPr txBox="1"/>
          <p:nvPr/>
        </p:nvSpPr>
        <p:spPr>
          <a:xfrm>
            <a:off x="5693568" y="2670261"/>
            <a:ext cx="1300163" cy="646331"/>
          </a:xfrm>
          <a:prstGeom prst="rect">
            <a:avLst/>
          </a:prstGeom>
          <a:noFill/>
        </p:spPr>
        <p:txBody>
          <a:bodyPr wrap="square" rtlCol="0">
            <a:spAutoFit/>
          </a:bodyPr>
          <a:lstStyle/>
          <a:p>
            <a:r>
              <a:rPr lang="en-EC" dirty="0"/>
              <a:t>Coop. Sursiendo</a:t>
            </a:r>
          </a:p>
        </p:txBody>
      </p:sp>
      <p:sp>
        <p:nvSpPr>
          <p:cNvPr id="9" name="TextBox 8">
            <a:extLst>
              <a:ext uri="{FF2B5EF4-FFF2-40B4-BE49-F238E27FC236}">
                <a16:creationId xmlns:a16="http://schemas.microsoft.com/office/drawing/2014/main" id="{9689A19D-0021-39FF-85B5-E7A21303416F}"/>
              </a:ext>
            </a:extLst>
          </p:cNvPr>
          <p:cNvSpPr txBox="1"/>
          <p:nvPr/>
        </p:nvSpPr>
        <p:spPr>
          <a:xfrm>
            <a:off x="6729412" y="2857500"/>
            <a:ext cx="1300163" cy="923330"/>
          </a:xfrm>
          <a:prstGeom prst="rect">
            <a:avLst/>
          </a:prstGeom>
          <a:noFill/>
        </p:spPr>
        <p:txBody>
          <a:bodyPr wrap="square" rtlCol="0">
            <a:spAutoFit/>
          </a:bodyPr>
          <a:lstStyle/>
          <a:p>
            <a:r>
              <a:rPr lang="en-EC" dirty="0"/>
              <a:t>MESSE – Imbabuara. La Choza </a:t>
            </a:r>
          </a:p>
        </p:txBody>
      </p:sp>
      <p:sp>
        <p:nvSpPr>
          <p:cNvPr id="11" name="TextBox 10">
            <a:extLst>
              <a:ext uri="{FF2B5EF4-FFF2-40B4-BE49-F238E27FC236}">
                <a16:creationId xmlns:a16="http://schemas.microsoft.com/office/drawing/2014/main" id="{300104C3-E3BB-B8DD-96AB-6490F41579DD}"/>
              </a:ext>
            </a:extLst>
          </p:cNvPr>
          <p:cNvSpPr txBox="1"/>
          <p:nvPr/>
        </p:nvSpPr>
        <p:spPr>
          <a:xfrm>
            <a:off x="8295680" y="2754159"/>
            <a:ext cx="1085850" cy="369332"/>
          </a:xfrm>
          <a:prstGeom prst="rect">
            <a:avLst/>
          </a:prstGeom>
          <a:noFill/>
        </p:spPr>
        <p:txBody>
          <a:bodyPr wrap="square" rtlCol="0">
            <a:spAutoFit/>
          </a:bodyPr>
          <a:lstStyle/>
          <a:p>
            <a:r>
              <a:rPr lang="en-EC" dirty="0"/>
              <a:t>Rikolto</a:t>
            </a:r>
          </a:p>
        </p:txBody>
      </p:sp>
      <p:sp>
        <p:nvSpPr>
          <p:cNvPr id="12" name="TextBox 11">
            <a:extLst>
              <a:ext uri="{FF2B5EF4-FFF2-40B4-BE49-F238E27FC236}">
                <a16:creationId xmlns:a16="http://schemas.microsoft.com/office/drawing/2014/main" id="{2C5839DE-AAFE-4A65-3E2A-029F87BE3103}"/>
              </a:ext>
            </a:extLst>
          </p:cNvPr>
          <p:cNvSpPr txBox="1"/>
          <p:nvPr/>
        </p:nvSpPr>
        <p:spPr>
          <a:xfrm>
            <a:off x="8387358" y="3248774"/>
            <a:ext cx="902493" cy="646331"/>
          </a:xfrm>
          <a:prstGeom prst="rect">
            <a:avLst/>
          </a:prstGeom>
          <a:noFill/>
        </p:spPr>
        <p:txBody>
          <a:bodyPr wrap="square" rtlCol="0">
            <a:spAutoFit/>
          </a:bodyPr>
          <a:lstStyle/>
          <a:p>
            <a:r>
              <a:rPr lang="en-EC" dirty="0"/>
              <a:t>Slow Food</a:t>
            </a:r>
          </a:p>
        </p:txBody>
      </p:sp>
      <p:sp>
        <p:nvSpPr>
          <p:cNvPr id="13" name="TextBox 12">
            <a:extLst>
              <a:ext uri="{FF2B5EF4-FFF2-40B4-BE49-F238E27FC236}">
                <a16:creationId xmlns:a16="http://schemas.microsoft.com/office/drawing/2014/main" id="{16CE0313-EA92-551D-1D04-FFCDB21DFFB6}"/>
              </a:ext>
            </a:extLst>
          </p:cNvPr>
          <p:cNvSpPr txBox="1"/>
          <p:nvPr/>
        </p:nvSpPr>
        <p:spPr>
          <a:xfrm>
            <a:off x="7734405" y="2288024"/>
            <a:ext cx="928686" cy="369332"/>
          </a:xfrm>
          <a:prstGeom prst="rect">
            <a:avLst/>
          </a:prstGeom>
          <a:noFill/>
        </p:spPr>
        <p:txBody>
          <a:bodyPr wrap="square" rtlCol="0">
            <a:spAutoFit/>
          </a:bodyPr>
          <a:lstStyle/>
          <a:p>
            <a:r>
              <a:rPr lang="en-EC" dirty="0"/>
              <a:t>FIAN</a:t>
            </a:r>
          </a:p>
        </p:txBody>
      </p:sp>
      <p:sp>
        <p:nvSpPr>
          <p:cNvPr id="14" name="TextBox 13">
            <a:extLst>
              <a:ext uri="{FF2B5EF4-FFF2-40B4-BE49-F238E27FC236}">
                <a16:creationId xmlns:a16="http://schemas.microsoft.com/office/drawing/2014/main" id="{CEDAA4C6-CC33-5DB6-4E66-33198316A325}"/>
              </a:ext>
            </a:extLst>
          </p:cNvPr>
          <p:cNvSpPr txBox="1"/>
          <p:nvPr/>
        </p:nvSpPr>
        <p:spPr>
          <a:xfrm>
            <a:off x="6572250" y="1690688"/>
            <a:ext cx="957262" cy="366712"/>
          </a:xfrm>
          <a:prstGeom prst="rect">
            <a:avLst/>
          </a:prstGeom>
          <a:noFill/>
        </p:spPr>
        <p:txBody>
          <a:bodyPr wrap="square" rtlCol="0">
            <a:spAutoFit/>
          </a:bodyPr>
          <a:lstStyle/>
          <a:p>
            <a:r>
              <a:rPr lang="en-EC" dirty="0"/>
              <a:t>IEE</a:t>
            </a:r>
          </a:p>
        </p:txBody>
      </p:sp>
      <p:sp>
        <p:nvSpPr>
          <p:cNvPr id="15" name="TextBox 14">
            <a:extLst>
              <a:ext uri="{FF2B5EF4-FFF2-40B4-BE49-F238E27FC236}">
                <a16:creationId xmlns:a16="http://schemas.microsoft.com/office/drawing/2014/main" id="{5F63246F-D822-1C0D-29B1-4EC72C8C9802}"/>
              </a:ext>
            </a:extLst>
          </p:cNvPr>
          <p:cNvSpPr txBox="1"/>
          <p:nvPr/>
        </p:nvSpPr>
        <p:spPr>
          <a:xfrm>
            <a:off x="5293520" y="1885950"/>
            <a:ext cx="928685" cy="369332"/>
          </a:xfrm>
          <a:prstGeom prst="rect">
            <a:avLst/>
          </a:prstGeom>
          <a:noFill/>
          <a:ln w="28575">
            <a:noFill/>
          </a:ln>
        </p:spPr>
        <p:txBody>
          <a:bodyPr wrap="square" rtlCol="0">
            <a:spAutoFit/>
          </a:bodyPr>
          <a:lstStyle/>
          <a:p>
            <a:r>
              <a:rPr lang="en-EC" dirty="0"/>
              <a:t>Utopía</a:t>
            </a:r>
          </a:p>
        </p:txBody>
      </p:sp>
      <p:sp>
        <p:nvSpPr>
          <p:cNvPr id="16" name="TextBox 15">
            <a:extLst>
              <a:ext uri="{FF2B5EF4-FFF2-40B4-BE49-F238E27FC236}">
                <a16:creationId xmlns:a16="http://schemas.microsoft.com/office/drawing/2014/main" id="{C06D5701-FF17-7F5B-EFFA-BD6522FA47B6}"/>
              </a:ext>
            </a:extLst>
          </p:cNvPr>
          <p:cNvSpPr txBox="1"/>
          <p:nvPr/>
        </p:nvSpPr>
        <p:spPr>
          <a:xfrm>
            <a:off x="8258771" y="3871913"/>
            <a:ext cx="913804" cy="369332"/>
          </a:xfrm>
          <a:prstGeom prst="rect">
            <a:avLst/>
          </a:prstGeom>
          <a:noFill/>
        </p:spPr>
        <p:txBody>
          <a:bodyPr wrap="square" rtlCol="0">
            <a:spAutoFit/>
          </a:bodyPr>
          <a:lstStyle/>
          <a:p>
            <a:r>
              <a:rPr lang="en-EC" dirty="0"/>
              <a:t>HEIFER</a:t>
            </a:r>
          </a:p>
        </p:txBody>
      </p:sp>
      <p:sp>
        <p:nvSpPr>
          <p:cNvPr id="17" name="TextBox 16">
            <a:extLst>
              <a:ext uri="{FF2B5EF4-FFF2-40B4-BE49-F238E27FC236}">
                <a16:creationId xmlns:a16="http://schemas.microsoft.com/office/drawing/2014/main" id="{4EDE286C-F7CD-1341-F96E-8750FCBD36D0}"/>
              </a:ext>
            </a:extLst>
          </p:cNvPr>
          <p:cNvSpPr txBox="1"/>
          <p:nvPr/>
        </p:nvSpPr>
        <p:spPr>
          <a:xfrm>
            <a:off x="3957040" y="2426375"/>
            <a:ext cx="1271588" cy="369332"/>
          </a:xfrm>
          <a:prstGeom prst="rect">
            <a:avLst/>
          </a:prstGeom>
          <a:noFill/>
        </p:spPr>
        <p:txBody>
          <a:bodyPr wrap="square" rtlCol="0">
            <a:spAutoFit/>
          </a:bodyPr>
          <a:lstStyle/>
          <a:p>
            <a:r>
              <a:rPr lang="en-EC" dirty="0"/>
              <a:t>Maquita</a:t>
            </a:r>
          </a:p>
        </p:txBody>
      </p:sp>
      <p:sp>
        <p:nvSpPr>
          <p:cNvPr id="18" name="TextBox 17">
            <a:extLst>
              <a:ext uri="{FF2B5EF4-FFF2-40B4-BE49-F238E27FC236}">
                <a16:creationId xmlns:a16="http://schemas.microsoft.com/office/drawing/2014/main" id="{F6E1C63E-6934-F15F-F7D6-C5B4D5AAF141}"/>
              </a:ext>
            </a:extLst>
          </p:cNvPr>
          <p:cNvSpPr txBox="1"/>
          <p:nvPr/>
        </p:nvSpPr>
        <p:spPr>
          <a:xfrm>
            <a:off x="3924298" y="3634436"/>
            <a:ext cx="1100138" cy="368082"/>
          </a:xfrm>
          <a:prstGeom prst="rect">
            <a:avLst/>
          </a:prstGeom>
          <a:noFill/>
        </p:spPr>
        <p:txBody>
          <a:bodyPr wrap="square" rtlCol="0">
            <a:spAutoFit/>
          </a:bodyPr>
          <a:lstStyle/>
          <a:p>
            <a:r>
              <a:rPr lang="en-EC" dirty="0"/>
              <a:t>Swiss Aid</a:t>
            </a:r>
          </a:p>
        </p:txBody>
      </p:sp>
      <p:sp>
        <p:nvSpPr>
          <p:cNvPr id="19" name="TextBox 18">
            <a:extLst>
              <a:ext uri="{FF2B5EF4-FFF2-40B4-BE49-F238E27FC236}">
                <a16:creationId xmlns:a16="http://schemas.microsoft.com/office/drawing/2014/main" id="{45A3BBEC-D037-C230-E3DD-213A8F05B326}"/>
              </a:ext>
            </a:extLst>
          </p:cNvPr>
          <p:cNvSpPr txBox="1"/>
          <p:nvPr/>
        </p:nvSpPr>
        <p:spPr>
          <a:xfrm>
            <a:off x="4543425" y="4043363"/>
            <a:ext cx="1271588" cy="646331"/>
          </a:xfrm>
          <a:prstGeom prst="rect">
            <a:avLst/>
          </a:prstGeom>
          <a:noFill/>
        </p:spPr>
        <p:txBody>
          <a:bodyPr wrap="square" rtlCol="0">
            <a:spAutoFit/>
          </a:bodyPr>
          <a:lstStyle/>
          <a:p>
            <a:r>
              <a:rPr lang="en-EC" dirty="0"/>
              <a:t>Acción Ecológica</a:t>
            </a:r>
          </a:p>
        </p:txBody>
      </p:sp>
      <p:sp>
        <p:nvSpPr>
          <p:cNvPr id="20" name="TextBox 19">
            <a:extLst>
              <a:ext uri="{FF2B5EF4-FFF2-40B4-BE49-F238E27FC236}">
                <a16:creationId xmlns:a16="http://schemas.microsoft.com/office/drawing/2014/main" id="{D20AAD4F-3DB5-97BD-A8EC-31CC50187571}"/>
              </a:ext>
            </a:extLst>
          </p:cNvPr>
          <p:cNvSpPr txBox="1"/>
          <p:nvPr/>
        </p:nvSpPr>
        <p:spPr>
          <a:xfrm>
            <a:off x="6572249" y="4403944"/>
            <a:ext cx="1223063" cy="369332"/>
          </a:xfrm>
          <a:prstGeom prst="rect">
            <a:avLst/>
          </a:prstGeom>
          <a:noFill/>
        </p:spPr>
        <p:txBody>
          <a:bodyPr wrap="square" rtlCol="0">
            <a:spAutoFit/>
          </a:bodyPr>
          <a:lstStyle/>
          <a:p>
            <a:r>
              <a:rPr lang="en-EC" dirty="0"/>
              <a:t>EkoRural</a:t>
            </a:r>
          </a:p>
        </p:txBody>
      </p:sp>
      <p:sp>
        <p:nvSpPr>
          <p:cNvPr id="21" name="TextBox 20">
            <a:extLst>
              <a:ext uri="{FF2B5EF4-FFF2-40B4-BE49-F238E27FC236}">
                <a16:creationId xmlns:a16="http://schemas.microsoft.com/office/drawing/2014/main" id="{1429D1FB-99D7-FA3B-81F4-7C1E253B2B15}"/>
              </a:ext>
            </a:extLst>
          </p:cNvPr>
          <p:cNvSpPr txBox="1"/>
          <p:nvPr/>
        </p:nvSpPr>
        <p:spPr>
          <a:xfrm>
            <a:off x="5815013" y="4689694"/>
            <a:ext cx="1057274" cy="369332"/>
          </a:xfrm>
          <a:prstGeom prst="rect">
            <a:avLst/>
          </a:prstGeom>
          <a:noFill/>
        </p:spPr>
        <p:txBody>
          <a:bodyPr wrap="square" rtlCol="0">
            <a:spAutoFit/>
          </a:bodyPr>
          <a:lstStyle/>
          <a:p>
            <a:r>
              <a:rPr lang="en-EC" dirty="0"/>
              <a:t>Minga</a:t>
            </a:r>
          </a:p>
        </p:txBody>
      </p:sp>
      <p:sp>
        <p:nvSpPr>
          <p:cNvPr id="22" name="TextBox 21">
            <a:extLst>
              <a:ext uri="{FF2B5EF4-FFF2-40B4-BE49-F238E27FC236}">
                <a16:creationId xmlns:a16="http://schemas.microsoft.com/office/drawing/2014/main" id="{CD4245EA-79D2-8C7A-8AE5-779FA2B8A219}"/>
              </a:ext>
            </a:extLst>
          </p:cNvPr>
          <p:cNvSpPr txBox="1"/>
          <p:nvPr/>
        </p:nvSpPr>
        <p:spPr>
          <a:xfrm>
            <a:off x="7795312" y="4689694"/>
            <a:ext cx="934351" cy="369332"/>
          </a:xfrm>
          <a:prstGeom prst="rect">
            <a:avLst/>
          </a:prstGeom>
          <a:noFill/>
        </p:spPr>
        <p:txBody>
          <a:bodyPr wrap="square" rtlCol="0">
            <a:spAutoFit/>
          </a:bodyPr>
          <a:lstStyle/>
          <a:p>
            <a:r>
              <a:rPr lang="en-EC" dirty="0"/>
              <a:t>AVSF</a:t>
            </a:r>
          </a:p>
        </p:txBody>
      </p:sp>
      <p:sp>
        <p:nvSpPr>
          <p:cNvPr id="23" name="TextBox 22">
            <a:extLst>
              <a:ext uri="{FF2B5EF4-FFF2-40B4-BE49-F238E27FC236}">
                <a16:creationId xmlns:a16="http://schemas.microsoft.com/office/drawing/2014/main" id="{661167E1-AAAA-6AC2-FAB6-2A7F469D9AA4}"/>
              </a:ext>
            </a:extLst>
          </p:cNvPr>
          <p:cNvSpPr txBox="1"/>
          <p:nvPr/>
        </p:nvSpPr>
        <p:spPr>
          <a:xfrm>
            <a:off x="285750" y="1079957"/>
            <a:ext cx="1928813" cy="3693319"/>
          </a:xfrm>
          <a:prstGeom prst="rect">
            <a:avLst/>
          </a:prstGeom>
          <a:noFill/>
        </p:spPr>
        <p:txBody>
          <a:bodyPr wrap="square" rtlCol="0">
            <a:spAutoFit/>
          </a:bodyPr>
          <a:lstStyle/>
          <a:p>
            <a:r>
              <a:rPr lang="en-EC" b="1" dirty="0"/>
              <a:t>II </a:t>
            </a:r>
          </a:p>
          <a:p>
            <a:r>
              <a:rPr lang="en-EC" dirty="0"/>
              <a:t>Confederación de Campesinos AE del Ecuador</a:t>
            </a:r>
          </a:p>
          <a:p>
            <a:r>
              <a:rPr lang="en-EC" dirty="0"/>
              <a:t>CEA</a:t>
            </a:r>
          </a:p>
          <a:p>
            <a:r>
              <a:rPr lang="en-EC" dirty="0"/>
              <a:t>Red Agroecológica del Austro</a:t>
            </a:r>
          </a:p>
          <a:p>
            <a:r>
              <a:rPr lang="en-EC" dirty="0"/>
              <a:t>Red Agroecológica de Loja</a:t>
            </a:r>
          </a:p>
          <a:p>
            <a:r>
              <a:rPr lang="en-EC" dirty="0"/>
              <a:t>Biovida (Pichincha y Sana Elena</a:t>
            </a:r>
          </a:p>
          <a:p>
            <a:r>
              <a:rPr lang="en-EC" dirty="0"/>
              <a:t>UOCE</a:t>
            </a:r>
          </a:p>
          <a:p>
            <a:r>
              <a:rPr lang="en-EC" dirty="0"/>
              <a:t>Trias</a:t>
            </a:r>
          </a:p>
        </p:txBody>
      </p:sp>
      <p:sp>
        <p:nvSpPr>
          <p:cNvPr id="24" name="TextBox 23">
            <a:extLst>
              <a:ext uri="{FF2B5EF4-FFF2-40B4-BE49-F238E27FC236}">
                <a16:creationId xmlns:a16="http://schemas.microsoft.com/office/drawing/2014/main" id="{87E99720-04DD-0C16-16DA-FC81C9AFD676}"/>
              </a:ext>
            </a:extLst>
          </p:cNvPr>
          <p:cNvSpPr txBox="1"/>
          <p:nvPr/>
        </p:nvSpPr>
        <p:spPr>
          <a:xfrm>
            <a:off x="265032" y="4998601"/>
            <a:ext cx="2500313" cy="1477328"/>
          </a:xfrm>
          <a:prstGeom prst="rect">
            <a:avLst/>
          </a:prstGeom>
          <a:noFill/>
        </p:spPr>
        <p:txBody>
          <a:bodyPr wrap="square" rtlCol="0">
            <a:spAutoFit/>
          </a:bodyPr>
          <a:lstStyle/>
          <a:p>
            <a:r>
              <a:rPr lang="en-EC" b="1" dirty="0"/>
              <a:t>III</a:t>
            </a:r>
          </a:p>
          <a:p>
            <a:r>
              <a:rPr lang="en-EC" dirty="0"/>
              <a:t>Red de Guardianes de Semillas (educación, información, semillas, actividades públicas </a:t>
            </a:r>
          </a:p>
        </p:txBody>
      </p:sp>
      <p:sp>
        <p:nvSpPr>
          <p:cNvPr id="25" name="TextBox 24">
            <a:extLst>
              <a:ext uri="{FF2B5EF4-FFF2-40B4-BE49-F238E27FC236}">
                <a16:creationId xmlns:a16="http://schemas.microsoft.com/office/drawing/2014/main" id="{3F790ABC-DA55-55A5-5005-03C3ACF9C026}"/>
              </a:ext>
            </a:extLst>
          </p:cNvPr>
          <p:cNvSpPr txBox="1"/>
          <p:nvPr/>
        </p:nvSpPr>
        <p:spPr>
          <a:xfrm>
            <a:off x="2765345" y="5674982"/>
            <a:ext cx="1695450" cy="1200329"/>
          </a:xfrm>
          <a:prstGeom prst="rect">
            <a:avLst/>
          </a:prstGeom>
          <a:noFill/>
        </p:spPr>
        <p:txBody>
          <a:bodyPr wrap="square" rtlCol="0">
            <a:spAutoFit/>
          </a:bodyPr>
          <a:lstStyle/>
          <a:p>
            <a:r>
              <a:rPr lang="en-EC" b="1" dirty="0"/>
              <a:t>IV</a:t>
            </a:r>
            <a:r>
              <a:rPr lang="en-EC" dirty="0"/>
              <a:t>: SOCLA, CEA</a:t>
            </a:r>
          </a:p>
          <a:p>
            <a:r>
              <a:rPr lang="en-EC" dirty="0"/>
              <a:t>FECAOL (pequeños productores)</a:t>
            </a:r>
          </a:p>
        </p:txBody>
      </p:sp>
      <p:sp>
        <p:nvSpPr>
          <p:cNvPr id="26" name="TextBox 25">
            <a:extLst>
              <a:ext uri="{FF2B5EF4-FFF2-40B4-BE49-F238E27FC236}">
                <a16:creationId xmlns:a16="http://schemas.microsoft.com/office/drawing/2014/main" id="{629893C5-F658-CD7E-A6D1-6D4A6EE92F33}"/>
              </a:ext>
            </a:extLst>
          </p:cNvPr>
          <p:cNvSpPr txBox="1"/>
          <p:nvPr/>
        </p:nvSpPr>
        <p:spPr>
          <a:xfrm>
            <a:off x="4773017" y="5737265"/>
            <a:ext cx="2120888" cy="923330"/>
          </a:xfrm>
          <a:prstGeom prst="rect">
            <a:avLst/>
          </a:prstGeom>
          <a:noFill/>
        </p:spPr>
        <p:txBody>
          <a:bodyPr wrap="square" rtlCol="0">
            <a:spAutoFit/>
          </a:bodyPr>
          <a:lstStyle/>
          <a:p>
            <a:r>
              <a:rPr lang="en-EC" dirty="0"/>
              <a:t>V: Instituciones oficiales: FAO, OPS, MAG, GADs</a:t>
            </a:r>
          </a:p>
        </p:txBody>
      </p:sp>
      <p:sp>
        <p:nvSpPr>
          <p:cNvPr id="27" name="Oval 26">
            <a:extLst>
              <a:ext uri="{FF2B5EF4-FFF2-40B4-BE49-F238E27FC236}">
                <a16:creationId xmlns:a16="http://schemas.microsoft.com/office/drawing/2014/main" id="{7C954013-43D1-A15E-0989-0EA2CF122649}"/>
              </a:ext>
            </a:extLst>
          </p:cNvPr>
          <p:cNvSpPr/>
          <p:nvPr/>
        </p:nvSpPr>
        <p:spPr>
          <a:xfrm>
            <a:off x="3227785" y="1367314"/>
            <a:ext cx="6929438" cy="4347685"/>
          </a:xfrm>
          <a:prstGeom prst="ellipse">
            <a:avLst/>
          </a:prstGeom>
          <a:noFill/>
          <a:ln w="444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C"/>
          </a:p>
        </p:txBody>
      </p:sp>
      <p:sp>
        <p:nvSpPr>
          <p:cNvPr id="28" name="TextBox 27">
            <a:extLst>
              <a:ext uri="{FF2B5EF4-FFF2-40B4-BE49-F238E27FC236}">
                <a16:creationId xmlns:a16="http://schemas.microsoft.com/office/drawing/2014/main" id="{A31246F2-4433-19AC-C6DB-B9045C6A5324}"/>
              </a:ext>
            </a:extLst>
          </p:cNvPr>
          <p:cNvSpPr txBox="1"/>
          <p:nvPr/>
        </p:nvSpPr>
        <p:spPr>
          <a:xfrm>
            <a:off x="5388171" y="5167313"/>
            <a:ext cx="2641404" cy="461665"/>
          </a:xfrm>
          <a:prstGeom prst="rect">
            <a:avLst/>
          </a:prstGeom>
          <a:noFill/>
        </p:spPr>
        <p:txBody>
          <a:bodyPr wrap="square" rtlCol="0">
            <a:spAutoFit/>
          </a:bodyPr>
          <a:lstStyle/>
          <a:p>
            <a:r>
              <a:rPr lang="en-EC" sz="2400" b="1" dirty="0">
                <a:solidFill>
                  <a:srgbClr val="FF0000"/>
                </a:solidFill>
              </a:rPr>
              <a:t>Espacio en disputa</a:t>
            </a:r>
          </a:p>
        </p:txBody>
      </p:sp>
      <p:sp>
        <p:nvSpPr>
          <p:cNvPr id="29" name="TextBox 28">
            <a:extLst>
              <a:ext uri="{FF2B5EF4-FFF2-40B4-BE49-F238E27FC236}">
                <a16:creationId xmlns:a16="http://schemas.microsoft.com/office/drawing/2014/main" id="{89739B17-03FA-9DA7-A43E-663D108B509A}"/>
              </a:ext>
            </a:extLst>
          </p:cNvPr>
          <p:cNvSpPr txBox="1"/>
          <p:nvPr/>
        </p:nvSpPr>
        <p:spPr>
          <a:xfrm>
            <a:off x="4371975" y="2070259"/>
            <a:ext cx="1016196" cy="369332"/>
          </a:xfrm>
          <a:prstGeom prst="rect">
            <a:avLst/>
          </a:prstGeom>
          <a:noFill/>
        </p:spPr>
        <p:txBody>
          <a:bodyPr wrap="square" rtlCol="0">
            <a:spAutoFit/>
          </a:bodyPr>
          <a:lstStyle/>
          <a:p>
            <a:r>
              <a:rPr lang="en-EC" dirty="0"/>
              <a:t>FEPP</a:t>
            </a:r>
          </a:p>
        </p:txBody>
      </p:sp>
      <p:sp>
        <p:nvSpPr>
          <p:cNvPr id="30" name="TextBox 29">
            <a:extLst>
              <a:ext uri="{FF2B5EF4-FFF2-40B4-BE49-F238E27FC236}">
                <a16:creationId xmlns:a16="http://schemas.microsoft.com/office/drawing/2014/main" id="{DD7A26A7-45FB-B24E-5987-2366038CD203}"/>
              </a:ext>
            </a:extLst>
          </p:cNvPr>
          <p:cNvSpPr txBox="1"/>
          <p:nvPr/>
        </p:nvSpPr>
        <p:spPr>
          <a:xfrm>
            <a:off x="10175081" y="748388"/>
            <a:ext cx="2029423" cy="2800767"/>
          </a:xfrm>
          <a:prstGeom prst="rect">
            <a:avLst/>
          </a:prstGeom>
          <a:noFill/>
        </p:spPr>
        <p:txBody>
          <a:bodyPr wrap="square" rtlCol="0">
            <a:spAutoFit/>
          </a:bodyPr>
          <a:lstStyle/>
          <a:p>
            <a:r>
              <a:rPr lang="es-ES_tradnl" sz="1600" dirty="0"/>
              <a:t>Representado por un conjunto de organizaciones y redes que no necesariamente confluyen en términos del que hacer o tienen objetivos comunes de desarrollo o políticos comunes. </a:t>
            </a:r>
            <a:endParaRPr lang="en-EC" sz="1600" dirty="0"/>
          </a:p>
        </p:txBody>
      </p:sp>
      <p:sp>
        <p:nvSpPr>
          <p:cNvPr id="31" name="TextBox 30">
            <a:extLst>
              <a:ext uri="{FF2B5EF4-FFF2-40B4-BE49-F238E27FC236}">
                <a16:creationId xmlns:a16="http://schemas.microsoft.com/office/drawing/2014/main" id="{E3815B30-8E19-5605-C8EA-237C914B3A43}"/>
              </a:ext>
            </a:extLst>
          </p:cNvPr>
          <p:cNvSpPr txBox="1"/>
          <p:nvPr/>
        </p:nvSpPr>
        <p:spPr>
          <a:xfrm>
            <a:off x="10312006" y="4432468"/>
            <a:ext cx="1893094" cy="2062103"/>
          </a:xfrm>
          <a:prstGeom prst="rect">
            <a:avLst/>
          </a:prstGeom>
          <a:noFill/>
        </p:spPr>
        <p:txBody>
          <a:bodyPr wrap="square" rtlCol="0">
            <a:spAutoFit/>
          </a:bodyPr>
          <a:lstStyle/>
          <a:p>
            <a:r>
              <a:rPr lang="es-ES_tradnl" sz="1600" dirty="0"/>
              <a:t>Plataformas a través de las cuales operan movimientos campesinos, </a:t>
            </a:r>
            <a:r>
              <a:rPr lang="es-ES_tradnl" sz="1600" dirty="0" err="1"/>
              <a:t>ONG’s</a:t>
            </a:r>
            <a:r>
              <a:rPr lang="es-ES_tradnl" sz="1600" dirty="0"/>
              <a:t> nacionales e internacionales, Universidades y otras.</a:t>
            </a:r>
            <a:endParaRPr lang="en-EC" sz="1600" dirty="0"/>
          </a:p>
        </p:txBody>
      </p:sp>
      <p:sp>
        <p:nvSpPr>
          <p:cNvPr id="32" name="TextBox 31">
            <a:extLst>
              <a:ext uri="{FF2B5EF4-FFF2-40B4-BE49-F238E27FC236}">
                <a16:creationId xmlns:a16="http://schemas.microsoft.com/office/drawing/2014/main" id="{29517BEB-5913-C323-40B5-5027C2426615}"/>
              </a:ext>
            </a:extLst>
          </p:cNvPr>
          <p:cNvSpPr txBox="1"/>
          <p:nvPr/>
        </p:nvSpPr>
        <p:spPr>
          <a:xfrm>
            <a:off x="7189363" y="5823286"/>
            <a:ext cx="2810422" cy="646331"/>
          </a:xfrm>
          <a:prstGeom prst="rect">
            <a:avLst/>
          </a:prstGeom>
          <a:noFill/>
        </p:spPr>
        <p:txBody>
          <a:bodyPr wrap="square" rtlCol="0">
            <a:spAutoFit/>
          </a:bodyPr>
          <a:lstStyle/>
          <a:p>
            <a:r>
              <a:rPr lang="en-EC" dirty="0"/>
              <a:t>VI: Universidades</a:t>
            </a:r>
          </a:p>
          <a:p>
            <a:r>
              <a:rPr lang="en-EC" dirty="0"/>
              <a:t>UPS, PUCE-SI, IKIAM, etc. </a:t>
            </a:r>
          </a:p>
        </p:txBody>
      </p:sp>
      <p:sp>
        <p:nvSpPr>
          <p:cNvPr id="33" name="TextBox 32">
            <a:extLst>
              <a:ext uri="{FF2B5EF4-FFF2-40B4-BE49-F238E27FC236}">
                <a16:creationId xmlns:a16="http://schemas.microsoft.com/office/drawing/2014/main" id="{09E7F14D-F917-11E0-9597-A67C18770DD4}"/>
              </a:ext>
            </a:extLst>
          </p:cNvPr>
          <p:cNvSpPr txBox="1"/>
          <p:nvPr/>
        </p:nvSpPr>
        <p:spPr>
          <a:xfrm>
            <a:off x="5723334" y="3347549"/>
            <a:ext cx="877491" cy="369332"/>
          </a:xfrm>
          <a:prstGeom prst="rect">
            <a:avLst/>
          </a:prstGeom>
          <a:noFill/>
        </p:spPr>
        <p:txBody>
          <a:bodyPr wrap="square" rtlCol="0">
            <a:spAutoFit/>
          </a:bodyPr>
          <a:lstStyle/>
          <a:p>
            <a:r>
              <a:rPr lang="en-EC" dirty="0"/>
              <a:t>CPAEE</a:t>
            </a:r>
          </a:p>
        </p:txBody>
      </p:sp>
      <p:sp>
        <p:nvSpPr>
          <p:cNvPr id="34" name="TextBox 33">
            <a:extLst>
              <a:ext uri="{FF2B5EF4-FFF2-40B4-BE49-F238E27FC236}">
                <a16:creationId xmlns:a16="http://schemas.microsoft.com/office/drawing/2014/main" id="{B4D0901E-2340-B9E9-E7FC-3C23AB1FB832}"/>
              </a:ext>
            </a:extLst>
          </p:cNvPr>
          <p:cNvSpPr txBox="1"/>
          <p:nvPr/>
        </p:nvSpPr>
        <p:spPr>
          <a:xfrm>
            <a:off x="6222205" y="3780830"/>
            <a:ext cx="1512200" cy="369332"/>
          </a:xfrm>
          <a:prstGeom prst="rect">
            <a:avLst/>
          </a:prstGeom>
          <a:noFill/>
        </p:spPr>
        <p:txBody>
          <a:bodyPr wrap="square" rtlCol="0">
            <a:spAutoFit/>
          </a:bodyPr>
          <a:lstStyle/>
          <a:p>
            <a:r>
              <a:rPr lang="en-EC" dirty="0">
                <a:solidFill>
                  <a:srgbClr val="FF0000"/>
                </a:solidFill>
              </a:rPr>
              <a:t>practicantes</a:t>
            </a:r>
          </a:p>
        </p:txBody>
      </p:sp>
      <p:sp>
        <p:nvSpPr>
          <p:cNvPr id="35" name="TextBox 34">
            <a:extLst>
              <a:ext uri="{FF2B5EF4-FFF2-40B4-BE49-F238E27FC236}">
                <a16:creationId xmlns:a16="http://schemas.microsoft.com/office/drawing/2014/main" id="{9BB7ABE6-D394-1B32-6664-601058110FF5}"/>
              </a:ext>
            </a:extLst>
          </p:cNvPr>
          <p:cNvSpPr txBox="1"/>
          <p:nvPr/>
        </p:nvSpPr>
        <p:spPr>
          <a:xfrm>
            <a:off x="3684145" y="2947260"/>
            <a:ext cx="1621275" cy="646331"/>
          </a:xfrm>
          <a:prstGeom prst="rect">
            <a:avLst/>
          </a:prstGeom>
          <a:noFill/>
        </p:spPr>
        <p:txBody>
          <a:bodyPr wrap="square" rtlCol="0">
            <a:spAutoFit/>
          </a:bodyPr>
          <a:lstStyle/>
          <a:p>
            <a:r>
              <a:rPr lang="en-US" dirty="0">
                <a:solidFill>
                  <a:srgbClr val="FF0000"/>
                </a:solidFill>
              </a:rPr>
              <a:t>A</a:t>
            </a:r>
            <a:r>
              <a:rPr lang="en-EC" dirty="0">
                <a:solidFill>
                  <a:srgbClr val="FF0000"/>
                </a:solidFill>
              </a:rPr>
              <a:t>mbiente organizacional</a:t>
            </a:r>
          </a:p>
        </p:txBody>
      </p:sp>
    </p:spTree>
    <p:extLst>
      <p:ext uri="{BB962C8B-B14F-4D97-AF65-F5344CB8AC3E}">
        <p14:creationId xmlns:p14="http://schemas.microsoft.com/office/powerpoint/2010/main" val="289521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DDAFC-2329-C69E-A723-A590036806C5}"/>
              </a:ext>
            </a:extLst>
          </p:cNvPr>
          <p:cNvSpPr>
            <a:spLocks noGrp="1"/>
          </p:cNvSpPr>
          <p:nvPr>
            <p:ph type="title"/>
          </p:nvPr>
        </p:nvSpPr>
        <p:spPr/>
        <p:txBody>
          <a:bodyPr/>
          <a:lstStyle/>
          <a:p>
            <a:r>
              <a:rPr lang="en-EC" dirty="0"/>
              <a:t>El Colectivo Agroecológico </a:t>
            </a:r>
          </a:p>
        </p:txBody>
      </p:sp>
      <p:sp>
        <p:nvSpPr>
          <p:cNvPr id="3" name="Content Placeholder 2">
            <a:extLst>
              <a:ext uri="{FF2B5EF4-FFF2-40B4-BE49-F238E27FC236}">
                <a16:creationId xmlns:a16="http://schemas.microsoft.com/office/drawing/2014/main" id="{472F2ABF-A8C7-3CE9-846A-F9BB46498484}"/>
              </a:ext>
            </a:extLst>
          </p:cNvPr>
          <p:cNvSpPr>
            <a:spLocks noGrp="1"/>
          </p:cNvSpPr>
          <p:nvPr>
            <p:ph idx="1"/>
          </p:nvPr>
        </p:nvSpPr>
        <p:spPr>
          <a:xfrm>
            <a:off x="427893" y="1860793"/>
            <a:ext cx="6195646" cy="4632081"/>
          </a:xfrm>
        </p:spPr>
        <p:txBody>
          <a:bodyPr>
            <a:normAutofit fontScale="85000" lnSpcReduction="20000"/>
          </a:bodyPr>
          <a:lstStyle/>
          <a:p>
            <a:r>
              <a:rPr lang="es-ES_tradnl" dirty="0"/>
              <a:t>Red informal de activistas influyentes, al menos así fue considerados en sus orígenes. Su razón de ser fue generar apoyo mutuo entre actores involucrados en la promoción de la AE y generar una fuente de influencia política más amplia en el país. </a:t>
            </a:r>
          </a:p>
          <a:p>
            <a:r>
              <a:rPr lang="es-ES_tradnl" dirty="0"/>
              <a:t>A mediados del 2005 el CAE hace un cambio conceptual desde AE como una forma de producción a AE como AE-Alimentos saludables. Este cambio buscó integrar a los consumidores el territorio.  </a:t>
            </a:r>
          </a:p>
          <a:p>
            <a:r>
              <a:rPr lang="es-ES_tradnl" dirty="0"/>
              <a:t>Tal cambio le permitió instalarse como actor valido en los debates en los procesos de construcción de la constitución y en la formulación del mandato en soberanía alimentaria y leyes conexas. </a:t>
            </a:r>
            <a:endParaRPr lang="en-EC" dirty="0"/>
          </a:p>
          <a:p>
            <a:endParaRPr lang="en-EC" dirty="0"/>
          </a:p>
        </p:txBody>
      </p:sp>
      <p:pic>
        <p:nvPicPr>
          <p:cNvPr id="4" name="Picture 3">
            <a:extLst>
              <a:ext uri="{FF2B5EF4-FFF2-40B4-BE49-F238E27FC236}">
                <a16:creationId xmlns:a16="http://schemas.microsoft.com/office/drawing/2014/main" id="{B3BD0E69-F339-35B3-854B-43B677E429CE}"/>
              </a:ext>
            </a:extLst>
          </p:cNvPr>
          <p:cNvPicPr>
            <a:picLocks noChangeAspect="1"/>
          </p:cNvPicPr>
          <p:nvPr/>
        </p:nvPicPr>
        <p:blipFill>
          <a:blip r:embed="rId2"/>
          <a:stretch>
            <a:fillRect/>
          </a:stretch>
        </p:blipFill>
        <p:spPr>
          <a:xfrm>
            <a:off x="7320642" y="1190990"/>
            <a:ext cx="4631034" cy="2570452"/>
          </a:xfrm>
          <a:prstGeom prst="rect">
            <a:avLst/>
          </a:prstGeom>
        </p:spPr>
      </p:pic>
      <p:pic>
        <p:nvPicPr>
          <p:cNvPr id="5" name="Picture 4">
            <a:extLst>
              <a:ext uri="{FF2B5EF4-FFF2-40B4-BE49-F238E27FC236}">
                <a16:creationId xmlns:a16="http://schemas.microsoft.com/office/drawing/2014/main" id="{491C74CB-4D9D-40A7-2CF3-05D9CD6E77AB}"/>
              </a:ext>
            </a:extLst>
          </p:cNvPr>
          <p:cNvPicPr>
            <a:picLocks noChangeAspect="1"/>
          </p:cNvPicPr>
          <p:nvPr/>
        </p:nvPicPr>
        <p:blipFill>
          <a:blip r:embed="rId3"/>
          <a:stretch>
            <a:fillRect/>
          </a:stretch>
        </p:blipFill>
        <p:spPr>
          <a:xfrm>
            <a:off x="6623539" y="3836052"/>
            <a:ext cx="5030777" cy="2826927"/>
          </a:xfrm>
          <a:prstGeom prst="rect">
            <a:avLst/>
          </a:prstGeom>
        </p:spPr>
      </p:pic>
    </p:spTree>
    <p:extLst>
      <p:ext uri="{BB962C8B-B14F-4D97-AF65-F5344CB8AC3E}">
        <p14:creationId xmlns:p14="http://schemas.microsoft.com/office/powerpoint/2010/main" val="4139357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18B980-C143-97BF-DC05-2D9616AEDA14}"/>
              </a:ext>
            </a:extLst>
          </p:cNvPr>
          <p:cNvPicPr>
            <a:picLocks noChangeAspect="1"/>
          </p:cNvPicPr>
          <p:nvPr/>
        </p:nvPicPr>
        <p:blipFill>
          <a:blip r:embed="rId2"/>
          <a:stretch>
            <a:fillRect/>
          </a:stretch>
        </p:blipFill>
        <p:spPr>
          <a:xfrm>
            <a:off x="169086" y="89162"/>
            <a:ext cx="5715897" cy="6492106"/>
          </a:xfrm>
          <a:prstGeom prst="rect">
            <a:avLst/>
          </a:prstGeom>
        </p:spPr>
      </p:pic>
      <p:pic>
        <p:nvPicPr>
          <p:cNvPr id="6" name="Picture 6">
            <a:extLst>
              <a:ext uri="{FF2B5EF4-FFF2-40B4-BE49-F238E27FC236}">
                <a16:creationId xmlns:a16="http://schemas.microsoft.com/office/drawing/2014/main" id="{786604AF-BC2B-B36C-C9C6-077C9EF5B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7019" y="2409421"/>
            <a:ext cx="5615353" cy="1702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178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2A96-CB5F-95A7-A0D5-21E9D379CA88}"/>
              </a:ext>
            </a:extLst>
          </p:cNvPr>
          <p:cNvSpPr>
            <a:spLocks noGrp="1"/>
          </p:cNvSpPr>
          <p:nvPr>
            <p:ph type="title"/>
          </p:nvPr>
        </p:nvSpPr>
        <p:spPr/>
        <p:txBody>
          <a:bodyPr/>
          <a:lstStyle/>
          <a:p>
            <a:pPr algn="ctr"/>
            <a:r>
              <a:rPr lang="en-EC" b="1" dirty="0"/>
              <a:t>Existencia versus resistencia</a:t>
            </a:r>
          </a:p>
        </p:txBody>
      </p:sp>
      <p:sp>
        <p:nvSpPr>
          <p:cNvPr id="3" name="Content Placeholder 2">
            <a:extLst>
              <a:ext uri="{FF2B5EF4-FFF2-40B4-BE49-F238E27FC236}">
                <a16:creationId xmlns:a16="http://schemas.microsoft.com/office/drawing/2014/main" id="{CBB09F42-0613-24A3-02A5-8F3EA8B7B0AB}"/>
              </a:ext>
            </a:extLst>
          </p:cNvPr>
          <p:cNvSpPr>
            <a:spLocks noGrp="1"/>
          </p:cNvSpPr>
          <p:nvPr>
            <p:ph idx="1"/>
          </p:nvPr>
        </p:nvSpPr>
        <p:spPr>
          <a:xfrm>
            <a:off x="4642339" y="1825624"/>
            <a:ext cx="7455876" cy="4797913"/>
          </a:xfrm>
        </p:spPr>
        <p:txBody>
          <a:bodyPr>
            <a:normAutofit fontScale="77500" lnSpcReduction="20000"/>
          </a:bodyPr>
          <a:lstStyle/>
          <a:p>
            <a:pPr algn="just"/>
            <a:r>
              <a:rPr lang="es-ES_tradnl" dirty="0"/>
              <a:t>Los movimientos sociales tampoco son homogéneos. Encontramos una bifurcación dentro del movimiento agroecológico entre las personas inspiradas por la ‘resistencia’ contra “el sistema capitalista” y las personas que promueven la ‘existencia’ frente a las redes convencionales de alimentos. </a:t>
            </a:r>
          </a:p>
          <a:p>
            <a:pPr algn="just"/>
            <a:r>
              <a:rPr lang="es-ES_tradnl" dirty="0"/>
              <a:t>Las dos tendencias no fueron mutuamente exclusivas, pero encontramos una marcada diferencia entre sus discursos, prioridades y prácticas.</a:t>
            </a:r>
          </a:p>
          <a:p>
            <a:pPr algn="just"/>
            <a:r>
              <a:rPr lang="es-ES_tradnl" dirty="0"/>
              <a:t>Como una forma de desafiar los paradigmas dominantes en producción, consumo, globalización, el CAE propuso una agenda alternativa de cambio basada en la practica diaria en alimentos como forma de incidencia política. Esto se concretizó en la campaña “Que rico es “, que enfatiza la promoción de las experiencias provocativas existentes como fuente de inspiración política.  Esta forma de proponer cambios y escalamiento devino en un ruptura con aliados que proponía la resistencia como forma de Incidencia política. </a:t>
            </a:r>
            <a:endParaRPr lang="en-EC" dirty="0"/>
          </a:p>
          <a:p>
            <a:pPr algn="just"/>
            <a:endParaRPr lang="es-ES_tradnl" dirty="0"/>
          </a:p>
        </p:txBody>
      </p:sp>
      <p:pic>
        <p:nvPicPr>
          <p:cNvPr id="4" name="Picture 17">
            <a:extLst>
              <a:ext uri="{FF2B5EF4-FFF2-40B4-BE49-F238E27FC236}">
                <a16:creationId xmlns:a16="http://schemas.microsoft.com/office/drawing/2014/main" id="{34156BD4-8635-5B7E-B13A-4C4F7E41C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557" y="1825624"/>
            <a:ext cx="3927475"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831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6BDB-81C5-2B03-B7A7-5268BD7495DC}"/>
              </a:ext>
            </a:extLst>
          </p:cNvPr>
          <p:cNvSpPr>
            <a:spLocks noGrp="1"/>
          </p:cNvSpPr>
          <p:nvPr>
            <p:ph type="title"/>
          </p:nvPr>
        </p:nvSpPr>
        <p:spPr/>
        <p:txBody>
          <a:bodyPr/>
          <a:lstStyle/>
          <a:p>
            <a:pPr algn="ctr"/>
            <a:r>
              <a:rPr lang="en-EC" b="1" dirty="0"/>
              <a:t>Comité de Usuarias y Usuarios del Mercado</a:t>
            </a:r>
          </a:p>
        </p:txBody>
      </p:sp>
      <p:sp>
        <p:nvSpPr>
          <p:cNvPr id="3" name="Content Placeholder 2">
            <a:extLst>
              <a:ext uri="{FF2B5EF4-FFF2-40B4-BE49-F238E27FC236}">
                <a16:creationId xmlns:a16="http://schemas.microsoft.com/office/drawing/2014/main" id="{B0BA6DAF-A50D-ACA5-677A-FF463C6505E8}"/>
              </a:ext>
            </a:extLst>
          </p:cNvPr>
          <p:cNvSpPr>
            <a:spLocks noGrp="1"/>
          </p:cNvSpPr>
          <p:nvPr>
            <p:ph idx="1"/>
          </p:nvPr>
        </p:nvSpPr>
        <p:spPr>
          <a:xfrm>
            <a:off x="6506308" y="1825625"/>
            <a:ext cx="5427784" cy="4667250"/>
          </a:xfrm>
        </p:spPr>
        <p:txBody>
          <a:bodyPr>
            <a:normAutofit fontScale="62500" lnSpcReduction="20000"/>
          </a:bodyPr>
          <a:lstStyle/>
          <a:p>
            <a:r>
              <a:rPr lang="es-ES" dirty="0"/>
              <a:t>El </a:t>
            </a:r>
            <a:r>
              <a:rPr lang="es-ES" b="1" dirty="0"/>
              <a:t>Comité de Usuarios del Mercado</a:t>
            </a:r>
            <a:r>
              <a:rPr lang="es-ES" dirty="0"/>
              <a:t> (CUM) se formó en octubre 2016, como un grupo representando a la sociedad civil y compuesto por gente rural y urbana, académicos, expertos, médicos, e individuos con interés en defender los derechos de los consumidores.  Asocian la salud con la compra directa de productos frescos y andinos.  Comunican principalmente por un grupo de WhatsApp. </a:t>
            </a:r>
          </a:p>
          <a:p>
            <a:r>
              <a:rPr lang="es-ES" dirty="0"/>
              <a:t>ES un espacio de consumidores donde el alimento les junta.</a:t>
            </a:r>
            <a:endParaRPr lang="en-EC" dirty="0"/>
          </a:p>
          <a:p>
            <a:r>
              <a:rPr lang="es-ES" dirty="0"/>
              <a:t>CUM funciona como un enlace entre QRE como campaña y la sociedad civil.  </a:t>
            </a:r>
          </a:p>
          <a:p>
            <a:r>
              <a:rPr lang="es-ES" dirty="0"/>
              <a:t>Circulan información, asisten a eventos de incidencia, apuntan a cartas escritas al gobierno denunciando varios hechos en contra de los derechos de los consumidores, y en general, junto con el grupo WhatsApp de QRE, son una fuerza para movilizar la gente y mantener el interés y la preocupación sobre la alimentación. </a:t>
            </a:r>
            <a:endParaRPr lang="en-EC" dirty="0"/>
          </a:p>
        </p:txBody>
      </p:sp>
      <p:pic>
        <p:nvPicPr>
          <p:cNvPr id="4" name="Picture 9">
            <a:extLst>
              <a:ext uri="{FF2B5EF4-FFF2-40B4-BE49-F238E27FC236}">
                <a16:creationId xmlns:a16="http://schemas.microsoft.com/office/drawing/2014/main" id="{DC9A20BF-488C-D474-C751-ED634F8DE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08" y="2145324"/>
            <a:ext cx="6219507" cy="349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5685808-2BCB-3BAB-3F9C-F1BD87C5A0CA}"/>
              </a:ext>
            </a:extLst>
          </p:cNvPr>
          <p:cNvSpPr txBox="1"/>
          <p:nvPr/>
        </p:nvSpPr>
        <p:spPr>
          <a:xfrm>
            <a:off x="1910862" y="5814646"/>
            <a:ext cx="2121876" cy="369332"/>
          </a:xfrm>
          <a:prstGeom prst="rect">
            <a:avLst/>
          </a:prstGeom>
          <a:noFill/>
        </p:spPr>
        <p:txBody>
          <a:bodyPr wrap="square" rtlCol="0">
            <a:spAutoFit/>
          </a:bodyPr>
          <a:lstStyle/>
          <a:p>
            <a:r>
              <a:rPr lang="en-EC" dirty="0"/>
              <a:t>111 miembros </a:t>
            </a:r>
          </a:p>
        </p:txBody>
      </p:sp>
    </p:spTree>
    <p:extLst>
      <p:ext uri="{BB962C8B-B14F-4D97-AF65-F5344CB8AC3E}">
        <p14:creationId xmlns:p14="http://schemas.microsoft.com/office/powerpoint/2010/main" val="1140956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10102-888C-E694-16FC-690BCB619E61}"/>
              </a:ext>
            </a:extLst>
          </p:cNvPr>
          <p:cNvSpPr>
            <a:spLocks noGrp="1"/>
          </p:cNvSpPr>
          <p:nvPr>
            <p:ph type="title"/>
          </p:nvPr>
        </p:nvSpPr>
        <p:spPr/>
        <p:txBody>
          <a:bodyPr/>
          <a:lstStyle/>
          <a:p>
            <a:pPr algn="ctr"/>
            <a:r>
              <a:rPr lang="en-EC" b="1" dirty="0"/>
              <a:t>Desde las universidades </a:t>
            </a:r>
          </a:p>
        </p:txBody>
      </p:sp>
      <p:sp>
        <p:nvSpPr>
          <p:cNvPr id="3" name="Content Placeholder 2">
            <a:extLst>
              <a:ext uri="{FF2B5EF4-FFF2-40B4-BE49-F238E27FC236}">
                <a16:creationId xmlns:a16="http://schemas.microsoft.com/office/drawing/2014/main" id="{9ED4FADD-837E-D0E7-EA0B-D21919A9831A}"/>
              </a:ext>
            </a:extLst>
          </p:cNvPr>
          <p:cNvSpPr>
            <a:spLocks noGrp="1"/>
          </p:cNvSpPr>
          <p:nvPr>
            <p:ph idx="1"/>
          </p:nvPr>
        </p:nvSpPr>
        <p:spPr/>
        <p:txBody>
          <a:bodyPr>
            <a:normAutofit fontScale="85000" lnSpcReduction="20000"/>
          </a:bodyPr>
          <a:lstStyle/>
          <a:p>
            <a:r>
              <a:rPr lang="es-ES_tradnl" dirty="0"/>
              <a:t>Las Universidades no solo son actores importantes por su capacidad de formar profesionales y generar evidencias sobre los temas de importancia, sino también como </a:t>
            </a:r>
            <a:r>
              <a:rPr lang="es-ES_tradnl" i="1" dirty="0" err="1"/>
              <a:t>stakeholder</a:t>
            </a:r>
            <a:r>
              <a:rPr lang="es-ES_tradnl" dirty="0"/>
              <a:t> en el sistema alimentario. Miles de estudiantes confluyen sobre estas instancias, la mayoría de las cuales, no cuentan con políticas institucionales en favor de el manejo de un ambiente alimentario sano, permisible y comprometido con la economía local. </a:t>
            </a:r>
          </a:p>
          <a:p>
            <a:r>
              <a:rPr lang="es-ES_tradnl" dirty="0"/>
              <a:t>Firmamos convenios con la UTC, UTN para establecer una colaboración. Algunos profesores también se involucran más fuertemente.</a:t>
            </a:r>
          </a:p>
          <a:p>
            <a:r>
              <a:rPr lang="es-ES_tradnl" dirty="0"/>
              <a:t>Las universidades son el espacio para motivar los estudiantes a ser consumidores responsables. trabajar con los estudiantes significa acceder recursos potenciales de activistas de consumo responsable, no solamente los estudiantes, pero los profesores también.  </a:t>
            </a:r>
          </a:p>
          <a:p>
            <a:r>
              <a:rPr lang="es-ES_tradnl" dirty="0"/>
              <a:t>Oportunidades de investigación: Generar más evidencia sobre la relación entre AE y otras áreas de importancia, como salud, educación, ambiente, economía local, género bienestar, pobreza,  entre otras.</a:t>
            </a:r>
          </a:p>
          <a:p>
            <a:endParaRPr lang="es-ES_tradnl" dirty="0"/>
          </a:p>
          <a:p>
            <a:endParaRPr lang="es-ES_tradnl" dirty="0"/>
          </a:p>
          <a:p>
            <a:endParaRPr lang="en-EC" dirty="0"/>
          </a:p>
          <a:p>
            <a:endParaRPr lang="en-EC" dirty="0"/>
          </a:p>
        </p:txBody>
      </p:sp>
    </p:spTree>
    <p:extLst>
      <p:ext uri="{BB962C8B-B14F-4D97-AF65-F5344CB8AC3E}">
        <p14:creationId xmlns:p14="http://schemas.microsoft.com/office/powerpoint/2010/main" val="2792478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FA17D-E4FC-7081-0C58-68C084A544CD}"/>
              </a:ext>
            </a:extLst>
          </p:cNvPr>
          <p:cNvSpPr>
            <a:spLocks noGrp="1"/>
          </p:cNvSpPr>
          <p:nvPr>
            <p:ph type="title"/>
          </p:nvPr>
        </p:nvSpPr>
        <p:spPr/>
        <p:txBody>
          <a:bodyPr/>
          <a:lstStyle/>
          <a:p>
            <a:r>
              <a:rPr lang="en-EC" b="1" dirty="0"/>
              <a:t>Desde las universidades </a:t>
            </a:r>
          </a:p>
        </p:txBody>
      </p:sp>
      <p:sp>
        <p:nvSpPr>
          <p:cNvPr id="3" name="Content Placeholder 2">
            <a:extLst>
              <a:ext uri="{FF2B5EF4-FFF2-40B4-BE49-F238E27FC236}">
                <a16:creationId xmlns:a16="http://schemas.microsoft.com/office/drawing/2014/main" id="{A08AF6F8-F69A-8B64-96FA-9FDDCDD34913}"/>
              </a:ext>
            </a:extLst>
          </p:cNvPr>
          <p:cNvSpPr>
            <a:spLocks noGrp="1"/>
          </p:cNvSpPr>
          <p:nvPr>
            <p:ph idx="1"/>
          </p:nvPr>
        </p:nvSpPr>
        <p:spPr/>
        <p:txBody>
          <a:bodyPr/>
          <a:lstStyle/>
          <a:p>
            <a:r>
              <a:rPr lang="es-ES_tradnl" dirty="0"/>
              <a:t>Algunas universidades han estado introduciendo cátedras y maestrías que se inspiran en la agroecología, la relación entre este concepto y los sistemas locales de alimentos está ausente en casi toda su dimensión.</a:t>
            </a:r>
          </a:p>
          <a:p>
            <a:r>
              <a:rPr lang="es-ES_tradnl" dirty="0"/>
              <a:t>Al menos unos 12 programas relacionados con AE (Maestrías, ingenierías y un colegio técnico) se promocionan </a:t>
            </a:r>
          </a:p>
          <a:p>
            <a:r>
              <a:rPr lang="es-ES_tradnl" dirty="0"/>
              <a:t>Desafío: introducir las cátedras de AE en las universidades a nivel de pregrado</a:t>
            </a:r>
          </a:p>
        </p:txBody>
      </p:sp>
    </p:spTree>
    <p:extLst>
      <p:ext uri="{BB962C8B-B14F-4D97-AF65-F5344CB8AC3E}">
        <p14:creationId xmlns:p14="http://schemas.microsoft.com/office/powerpoint/2010/main" val="798512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5A45E-5F90-5B48-654C-19AEF94BAD23}"/>
              </a:ext>
            </a:extLst>
          </p:cNvPr>
          <p:cNvSpPr>
            <a:spLocks noGrp="1"/>
          </p:cNvSpPr>
          <p:nvPr>
            <p:ph type="title"/>
          </p:nvPr>
        </p:nvSpPr>
        <p:spPr/>
        <p:txBody>
          <a:bodyPr/>
          <a:lstStyle/>
          <a:p>
            <a:pPr algn="ctr"/>
            <a:r>
              <a:rPr lang="en-EC" b="1" dirty="0"/>
              <a:t>Algunos aprendizajes</a:t>
            </a:r>
            <a:r>
              <a:rPr lang="en-EC" dirty="0"/>
              <a:t> </a:t>
            </a:r>
          </a:p>
        </p:txBody>
      </p:sp>
      <p:sp>
        <p:nvSpPr>
          <p:cNvPr id="3" name="Content Placeholder 2">
            <a:extLst>
              <a:ext uri="{FF2B5EF4-FFF2-40B4-BE49-F238E27FC236}">
                <a16:creationId xmlns:a16="http://schemas.microsoft.com/office/drawing/2014/main" id="{172F98FE-C57B-0E64-E290-4CD0619C9851}"/>
              </a:ext>
            </a:extLst>
          </p:cNvPr>
          <p:cNvSpPr>
            <a:spLocks noGrp="1"/>
          </p:cNvSpPr>
          <p:nvPr>
            <p:ph idx="1"/>
          </p:nvPr>
        </p:nvSpPr>
        <p:spPr/>
        <p:txBody>
          <a:bodyPr>
            <a:normAutofit fontScale="70000" lnSpcReduction="20000"/>
          </a:bodyPr>
          <a:lstStyle/>
          <a:p>
            <a:r>
              <a:rPr lang="es-ES_tradnl" dirty="0"/>
              <a:t>Es difícil hablar en Ecuador de “el” movimiento AE. Son muchos los actores y nodos que se involucran desde distintos ámbitos en el uso o promoción de la AE. Sus visiones y estrategias de cambio también los diferencia. Hay una notoria dispersión de grupos y movimientos sociales que hacen vocería en la promoción de la AE en el país. </a:t>
            </a:r>
          </a:p>
          <a:p>
            <a:r>
              <a:rPr lang="es-ES_tradnl" dirty="0"/>
              <a:t>Los movimientos AE no son homogéneos. El movimiento AE se puede ver como un espacio/proceso social siempre cambiante generando nuevos entendimientos y prácticas.</a:t>
            </a:r>
          </a:p>
          <a:p>
            <a:r>
              <a:rPr lang="es-ES_tradnl" dirty="0"/>
              <a:t>Hay una cooptación fuerte de los conceptos de AE y de sus implicaciones. Hay individuos, grupos e instituciones que no compartan una visión de agroecología, consumo responsable, y soberanía alimentaria, quienes obstaculizan (p. e  MAGAP cooptando conceptos)</a:t>
            </a:r>
          </a:p>
          <a:p>
            <a:r>
              <a:rPr lang="es-ES_tradnl" dirty="0"/>
              <a:t>Mientras el Estado esta de-construyendo a nivel de los Gobiernos Locales todavía existen espacios importantes en su manera de planificar, organizar su trabajo en producción, para avanzar en la AE</a:t>
            </a:r>
          </a:p>
          <a:p>
            <a:r>
              <a:rPr lang="es-ES_tradnl" dirty="0"/>
              <a:t>Los movimientos campesinos y de productores, sus organizaciones sociales y políticas han permanecido en su mayoría ausentes de la discusión y la promoción de la AE. </a:t>
            </a:r>
          </a:p>
          <a:p>
            <a:r>
              <a:rPr lang="es-ES_tradnl" dirty="0"/>
              <a:t>En un movimiento no se puede hablar de atribución de las actividades porque son varios o muchos los actores que contribuyen a los cambios (intercambio de información, IP, etc.).</a:t>
            </a:r>
          </a:p>
          <a:p>
            <a:endParaRPr lang="en-EC" dirty="0"/>
          </a:p>
        </p:txBody>
      </p:sp>
    </p:spTree>
    <p:extLst>
      <p:ext uri="{BB962C8B-B14F-4D97-AF65-F5344CB8AC3E}">
        <p14:creationId xmlns:p14="http://schemas.microsoft.com/office/powerpoint/2010/main" val="121097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78EA9-F57B-1831-E35C-4ED892B50C4A}"/>
              </a:ext>
            </a:extLst>
          </p:cNvPr>
          <p:cNvSpPr>
            <a:spLocks noGrp="1"/>
          </p:cNvSpPr>
          <p:nvPr>
            <p:ph type="title"/>
          </p:nvPr>
        </p:nvSpPr>
        <p:spPr/>
        <p:txBody>
          <a:bodyPr/>
          <a:lstStyle/>
          <a:p>
            <a:pPr algn="ctr"/>
            <a:r>
              <a:rPr lang="en-EC" b="1" dirty="0"/>
              <a:t>Algunos aprendizajes</a:t>
            </a:r>
          </a:p>
        </p:txBody>
      </p:sp>
      <p:sp>
        <p:nvSpPr>
          <p:cNvPr id="3" name="Content Placeholder 2">
            <a:extLst>
              <a:ext uri="{FF2B5EF4-FFF2-40B4-BE49-F238E27FC236}">
                <a16:creationId xmlns:a16="http://schemas.microsoft.com/office/drawing/2014/main" id="{A56B99B0-AC60-8FD9-F792-800D7E210C47}"/>
              </a:ext>
            </a:extLst>
          </p:cNvPr>
          <p:cNvSpPr>
            <a:spLocks noGrp="1"/>
          </p:cNvSpPr>
          <p:nvPr>
            <p:ph idx="1"/>
          </p:nvPr>
        </p:nvSpPr>
        <p:spPr/>
        <p:txBody>
          <a:bodyPr>
            <a:normAutofit fontScale="92500" lnSpcReduction="20000"/>
          </a:bodyPr>
          <a:lstStyle/>
          <a:p>
            <a:r>
              <a:rPr lang="es-ES_tradnl" dirty="0"/>
              <a:t>Desde las universidades asegurar que la investigación siempre sea relevante a varios actores, y estar accesible a los tomadores de decisiones. reconocer la complejidad del sistema, y sus actores, la AE y los SAL son un paraguas para varios temas: salud, obesidad, nutrición, familia, comunidad, compra directa, ecología, pequeño productor, trabajo de mujeres, enlace urbano-rural, y la comida como manifestación de autonomía.</a:t>
            </a:r>
          </a:p>
          <a:p>
            <a:r>
              <a:rPr lang="es-ES_tradnl" dirty="0"/>
              <a:t>Facilitar interacciones entre tomadores de decisión e investigadores; construir compenetración auténtica; trabajar en manera colaborativa; reflexionar continuamente. </a:t>
            </a:r>
          </a:p>
          <a:p>
            <a:r>
              <a:rPr lang="es-ES_tradnl" dirty="0"/>
              <a:t>Desarrollar las habilidades para entender y ‘traducir’ la evidencia; comunicar la evidencia en maneras accesibles y prácticas (mensajes a medida, debates públicos, seminarios interactivos, media, construir capacidad para ‘consumir’ la investigación)</a:t>
            </a:r>
          </a:p>
          <a:p>
            <a:endParaRPr lang="en-US" dirty="0"/>
          </a:p>
          <a:p>
            <a:endParaRPr lang="en-EC" dirty="0"/>
          </a:p>
        </p:txBody>
      </p:sp>
    </p:spTree>
    <p:extLst>
      <p:ext uri="{BB962C8B-B14F-4D97-AF65-F5344CB8AC3E}">
        <p14:creationId xmlns:p14="http://schemas.microsoft.com/office/powerpoint/2010/main" val="1036980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C2CC9-575B-4854-A331-E82BC086B69C}"/>
              </a:ext>
            </a:extLst>
          </p:cNvPr>
          <p:cNvSpPr>
            <a:spLocks noGrp="1"/>
          </p:cNvSpPr>
          <p:nvPr>
            <p:ph type="ctrTitle"/>
          </p:nvPr>
        </p:nvSpPr>
        <p:spPr>
          <a:xfrm>
            <a:off x="1625600" y="894917"/>
            <a:ext cx="9144000" cy="2387600"/>
          </a:xfrm>
        </p:spPr>
        <p:txBody>
          <a:bodyPr>
            <a:normAutofit/>
          </a:bodyPr>
          <a:lstStyle/>
          <a:p>
            <a:r>
              <a:rPr lang="es-ES" sz="9600" b="1" dirty="0"/>
              <a:t>¡Gracias!</a:t>
            </a:r>
          </a:p>
        </p:txBody>
      </p:sp>
      <p:pic>
        <p:nvPicPr>
          <p:cNvPr id="4" name="Picture 3">
            <a:extLst>
              <a:ext uri="{FF2B5EF4-FFF2-40B4-BE49-F238E27FC236}">
                <a16:creationId xmlns:a16="http://schemas.microsoft.com/office/drawing/2014/main" id="{7A40371E-6EC7-8B4A-8B8A-18CCCD5B2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8033" y="4496396"/>
            <a:ext cx="2175933" cy="9205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871152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9763</TotalTime>
  <Words>1964</Words>
  <Application>Microsoft Macintosh PowerPoint</Application>
  <PresentationFormat>Widescreen</PresentationFormat>
  <Paragraphs>106</Paragraphs>
  <Slides>16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Institucionalidad: El Movimiento  Agroecológico y la AE en las Universidades</vt:lpstr>
      <vt:lpstr>Un poco de contexto…</vt:lpstr>
      <vt:lpstr>Marco político y el resultado de un desencuentro de perspectivas: Presiones y tendencias </vt:lpstr>
      <vt:lpstr>Propuestas para institucionalizar la AE desde el Estado</vt:lpstr>
      <vt:lpstr>Algunos conceptos </vt:lpstr>
      <vt:lpstr>Qué es un Movimiento?</vt:lpstr>
      <vt:lpstr>Mapeando el movimiento AE</vt:lpstr>
      <vt:lpstr>El Colectivo Agroecológico </vt:lpstr>
      <vt:lpstr>PowerPoint Presentation</vt:lpstr>
      <vt:lpstr>Existencia versus resistencia</vt:lpstr>
      <vt:lpstr>Comité de Usuarias y Usuarios del Mercado</vt:lpstr>
      <vt:lpstr>Desde las universidades </vt:lpstr>
      <vt:lpstr>Desde las universidades </vt:lpstr>
      <vt:lpstr>Algunos aprendizajes </vt:lpstr>
      <vt:lpstr>Algunos aprendizajes</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Institucionalidad: Movimiento AE </dc:title>
  <dc:creator>Ross Borja</dc:creator>
  <cp:lastModifiedBy>Ross Borja</cp:lastModifiedBy>
  <cp:revision>52</cp:revision>
  <dcterms:created xsi:type="dcterms:W3CDTF">2022-07-06T13:01:25Z</dcterms:created>
  <dcterms:modified xsi:type="dcterms:W3CDTF">2022-07-13T14:29:02Z</dcterms:modified>
</cp:coreProperties>
</file>