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84" r:id="rId5"/>
    <p:sldId id="288" r:id="rId6"/>
    <p:sldId id="287" r:id="rId7"/>
    <p:sldId id="286" r:id="rId8"/>
    <p:sldId id="258" r:id="rId9"/>
    <p:sldId id="2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esktop\Copy%20of%20MC%20A7_actualizado%204Nov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esktop\Copy%20of%20MC%20A7_actualizado%204Nov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esktop\Copy%20of%20MC%20A7_actualizado%204Nov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400" b="0" i="0" u="none" strike="noStrike" kern="1200" cap="none" spc="2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noProof="0" dirty="0"/>
              <a:t>Porcentaje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0" i="0" u="none" strike="noStrike" kern="1200" cap="none" spc="20" baseline="0" noProof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67-4705-ACA5-3B8AF993EF6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67-4705-ACA5-3B8AF993EF6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67-4705-ACA5-3B8AF993EF6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B67-4705-ACA5-3B8AF993EF6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4B67-4705-ACA5-3B8AF993EF69}"/>
              </c:ext>
            </c:extLst>
          </c:dPt>
          <c:cat>
            <c:strRef>
              <c:f>'Cuadros CT'!$B$31:$B$35</c:f>
              <c:strCache>
                <c:ptCount val="5"/>
                <c:pt idx="0">
                  <c:v>No se define</c:v>
                </c:pt>
                <c:pt idx="1">
                  <c:v>Genero igual a familia</c:v>
                </c:pt>
                <c:pt idx="2">
                  <c:v>Genero igual sexo</c:v>
                </c:pt>
                <c:pt idx="3">
                  <c:v>Genero igual mujer. Presencia/participacion de la mujer</c:v>
                </c:pt>
                <c:pt idx="4">
                  <c:v>Brechas de genero, equidad de genero, roles de genero</c:v>
                </c:pt>
              </c:strCache>
            </c:strRef>
          </c:cat>
          <c:val>
            <c:numRef>
              <c:f>'Cuadros CT'!$D$31:$D$35</c:f>
              <c:numCache>
                <c:formatCode>0</c:formatCode>
                <c:ptCount val="5"/>
                <c:pt idx="0">
                  <c:v>29.166666666666668</c:v>
                </c:pt>
                <c:pt idx="1">
                  <c:v>4.1666666666666661</c:v>
                </c:pt>
                <c:pt idx="2">
                  <c:v>8.3333333333333321</c:v>
                </c:pt>
                <c:pt idx="3">
                  <c:v>33.333333333333329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B67-4705-ACA5-3B8AF993E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noProof="0" dirty="0"/>
              <a:t>Porcentaje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EF-4A98-AE7D-1B598DABF97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EF-4A98-AE7D-1B598DABF97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EF-4A98-AE7D-1B598DABF97A}"/>
              </c:ext>
            </c:extLst>
          </c:dPt>
          <c:cat>
            <c:strRef>
              <c:f>'Cuadros CT'!$C$81:$C$83</c:f>
              <c:strCache>
                <c:ptCount val="3"/>
                <c:pt idx="0">
                  <c:v>Alta</c:v>
                </c:pt>
                <c:pt idx="1">
                  <c:v>Media</c:v>
                </c:pt>
                <c:pt idx="2">
                  <c:v>Baja</c:v>
                </c:pt>
              </c:strCache>
            </c:strRef>
          </c:cat>
          <c:val>
            <c:numRef>
              <c:f>'Cuadros CT'!$E$81:$E$83</c:f>
              <c:numCache>
                <c:formatCode>0</c:formatCode>
                <c:ptCount val="3"/>
                <c:pt idx="0">
                  <c:v>62.5</c:v>
                </c:pt>
                <c:pt idx="1">
                  <c:v>29.166666666666668</c:v>
                </c:pt>
                <c:pt idx="2">
                  <c:v>8.3333333333333321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EF-4A98-AE7D-1B598DABF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noProof="0" dirty="0"/>
              <a:t>Porcentaje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40-47CB-93DD-217F941769B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40-47CB-93DD-217F941769B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640-47CB-93DD-217F941769B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640-47CB-93DD-217F941769B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640-47CB-93DD-217F941769B7}"/>
              </c:ext>
            </c:extLst>
          </c:dPt>
          <c:cat>
            <c:strRef>
              <c:f>'Cuadros CT'!$C$47:$C$51</c:f>
              <c:strCache>
                <c:ptCount val="5"/>
                <c:pt idx="0">
                  <c:v>Genero ciego</c:v>
                </c:pt>
                <c:pt idx="1">
                  <c:v>Genero neutral</c:v>
                </c:pt>
                <c:pt idx="2">
                  <c:v>Genero sensible</c:v>
                </c:pt>
                <c:pt idx="3">
                  <c:v>Genero especifico</c:v>
                </c:pt>
                <c:pt idx="4">
                  <c:v>Genero transformativo</c:v>
                </c:pt>
              </c:strCache>
            </c:strRef>
          </c:cat>
          <c:val>
            <c:numRef>
              <c:f>'Cuadros CT'!$E$47:$E$51</c:f>
              <c:numCache>
                <c:formatCode>0</c:formatCode>
                <c:ptCount val="5"/>
                <c:pt idx="0">
                  <c:v>33.333333333333329</c:v>
                </c:pt>
                <c:pt idx="1">
                  <c:v>12.5</c:v>
                </c:pt>
                <c:pt idx="2">
                  <c:v>37.5</c:v>
                </c:pt>
                <c:pt idx="3">
                  <c:v>8.3333333333333321</c:v>
                </c:pt>
                <c:pt idx="4">
                  <c:v>8.3333333333333321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640-47CB-93DD-217F94176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09035-0D26-4DB2-958E-0DD9F9C63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36734-AE03-46B2-A0C4-7FC8C6438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507C9-D84F-4637-BD1F-DBB2D292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BFDB0-FE75-4AF9-BC04-F280E2BB3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D7347-0EB4-4EFD-9EEB-71E5BFA5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0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AECA-7A9E-4630-9A5F-F7423408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D35E3-183D-49E3-BB18-98FABAA7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8E8E1-6A81-49CC-A186-763B99431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509B3-A8ED-485F-BEE9-2BD11438F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3C1A6-7A5A-46A6-ABCB-85CEE397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7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DFCD-43CE-4A00-914D-A7B87E2B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832C-2152-4CAC-A26C-85A5E7A19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FA995-441B-48E6-8B3B-3C537A74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982D4-F9DF-4151-806D-DBADB73E4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A5A31-37DB-47AA-A72A-6232FE4E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6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BAD5D-BF85-4929-A24A-683493F3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D3E5E-17D8-41FC-ABF9-EA0C4DFB6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2056B-4F2D-453D-8E20-F687ADD6F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48555-F515-452D-AE52-62533390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44384-D0F2-481B-B3D3-0376CDAE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3BD67-CB56-47BE-AD71-70A07EAE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5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F1E8C-1F82-405D-91C6-E60313DD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47B86-91F9-435C-9035-271F43DCF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7B004-CEDA-497D-8F9F-16970D792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44FE13-83E9-4AF3-B88A-519903692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F4A514-B404-4E02-9F1E-61E84A651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1E662F-63C3-48A3-BB24-1B109112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D27E79-C835-4DB5-82DD-616FB0CB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DD358-1E41-4676-A6AC-7E53BF65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2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B237-5D08-4BC9-BD7B-A7DB1BB6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CFDDC-2F66-4C1F-811D-E15B9AB5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AF680-32FA-4B62-93DD-D830891C0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9BDDD-6A5F-4DB0-AB0B-B4213307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4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393A1-EA1A-44C2-B4A6-753461A5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207474-EAAD-4F36-9565-C39D2039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A99B0-AE4C-4416-91E3-C84008C0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5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37D5B-145B-4662-82F5-63580C8A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625D3-2273-4CDC-85D6-B1AE3AE19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AD2AC-96F2-4A26-8F1C-11F456FC8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C814A-26C9-4846-8BF4-02D56D73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7052C-7B3A-4102-8D9F-C772556D2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DE5C8-23B3-4FD4-BF79-A4809596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1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D803-DDDC-48DC-B246-59D77483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36F43F-89D6-4926-8222-FD7996F88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E720C-29DB-4D23-8408-91ED39C85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04A18-B82A-43E8-8DEC-E3F4B50D1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8B95D-1B5B-4327-AEEF-63BE0404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67953-73E6-4ECB-AD02-E655C3A0B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8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96DC-F167-4A66-B678-58667F8B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25D7B-2195-4EFD-A84A-9A0F25646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80A0F-F498-4F45-AED9-35AE2334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62604-2F5B-40F1-8156-63916EB5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20ABF-ADFB-4532-BA3E-4ABB5AA6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8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A95D5-1107-4F17-9AE1-6283050C7F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BF73D-07E1-4420-A4ED-110A805A3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7C08-73D5-45CC-9F30-CC495FD3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DF0E6-DF42-4141-A2CE-EC38792B2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82F13-1FE0-48FD-8B0A-3633827C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8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5F6B30-662A-4758-BE78-D15FDC93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7C70F-14FA-4376-BB1D-F674ED1B5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26A8C-2748-4380-933C-8CE9D0EC9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8AF3C-80B4-4F69-97FA-53DD6537AC48}" type="datetimeFigureOut">
              <a:rPr lang="en-US" smtClean="0"/>
              <a:t>14-Jul-21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CD679-7EA4-45AC-9A43-80879CCFB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A404D-1BBE-440A-BCFF-7B213751F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47B55-BE84-401E-A5D1-EE03E8311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XZvZLIlZolCGvL58maoWg18wwcTHIL1gUGsLcYgnFs/edit?usp=sharing" TargetMode="External"/><Relationship Id="rId2" Type="http://schemas.openxmlformats.org/officeDocument/2006/relationships/hyperlink" Target="https://forms.gle/AW9PBepvzB3jQSn8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2098-DB05-42B1-8B1B-E18A708D5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 anchorCtr="0">
            <a:normAutofit/>
          </a:bodyPr>
          <a:lstStyle/>
          <a:p>
            <a:pPr algn="l"/>
            <a:r>
              <a:rPr lang="en-US" sz="4600" dirty="0" err="1"/>
              <a:t>Genero</a:t>
            </a:r>
            <a:r>
              <a:rPr lang="en-US" sz="4600" dirty="0"/>
              <a:t> y </a:t>
            </a:r>
            <a:r>
              <a:rPr lang="en-US" sz="4600" dirty="0" err="1"/>
              <a:t>Diversidad</a:t>
            </a:r>
            <a:r>
              <a:rPr lang="en-US" sz="4600" dirty="0"/>
              <a:t> </a:t>
            </a:r>
            <a:br>
              <a:rPr lang="en-US" sz="4600" dirty="0"/>
            </a:br>
            <a:r>
              <a:rPr lang="en-US" sz="4600" dirty="0" err="1"/>
              <a:t>en</a:t>
            </a:r>
            <a:r>
              <a:rPr lang="en-US" sz="4600" dirty="0"/>
              <a:t> </a:t>
            </a:r>
            <a:r>
              <a:rPr lang="en-US" sz="4600" dirty="0" err="1"/>
              <a:t>contexto</a:t>
            </a:r>
            <a:r>
              <a:rPr lang="en-US" sz="4600" dirty="0"/>
              <a:t> del CCRP Andes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3A318-2FA9-4274-BACC-8D8F964BF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/>
              <a:t>Espacio Abierto</a:t>
            </a:r>
          </a:p>
          <a:p>
            <a:pPr algn="l"/>
            <a:r>
              <a:rPr lang="en-US" sz="2000" dirty="0"/>
              <a:t>CdP17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CE1C4-B86A-4715-9890-AEEEC7859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52" r="28329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1818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C243B4-7978-4708-8134-405EA29A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1" y="-4148"/>
            <a:ext cx="7199441" cy="1162454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12F3E-4636-4F91-9468-AB8C87F02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35" y="1461052"/>
            <a:ext cx="6648155" cy="5173106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s-ES" dirty="0">
                <a:latin typeface="+mj-lt"/>
              </a:rPr>
              <a:t>Antecedentes</a:t>
            </a:r>
          </a:p>
          <a:p>
            <a:pPr lvl="1">
              <a:spcAft>
                <a:spcPts val="1200"/>
              </a:spcAft>
            </a:pPr>
            <a:r>
              <a:rPr lang="es-ES" sz="2800" b="1" dirty="0">
                <a:latin typeface="+mj-lt"/>
              </a:rPr>
              <a:t>CdP15 2019 </a:t>
            </a:r>
            <a:r>
              <a:rPr lang="es-ES" sz="2800" dirty="0">
                <a:latin typeface="+mj-lt"/>
              </a:rPr>
              <a:t>Puembo, Espacio Abierto Género (Proyectos CCRP Andes)</a:t>
            </a:r>
          </a:p>
          <a:p>
            <a:pPr lvl="1"/>
            <a:r>
              <a:rPr lang="es-ES" sz="2800" b="1" dirty="0">
                <a:latin typeface="+mj-lt"/>
              </a:rPr>
              <a:t>CdP16 virtual</a:t>
            </a:r>
            <a:r>
              <a:rPr lang="es-ES" sz="2800" dirty="0">
                <a:latin typeface="+mj-lt"/>
              </a:rPr>
              <a:t> </a:t>
            </a:r>
            <a:r>
              <a:rPr lang="es-ES" sz="2800" b="1" dirty="0">
                <a:latin typeface="+mj-lt"/>
              </a:rPr>
              <a:t>2020 </a:t>
            </a:r>
            <a:r>
              <a:rPr lang="es-ES" sz="2800" dirty="0">
                <a:latin typeface="+mj-lt"/>
              </a:rPr>
              <a:t>Espacio Abierto DEI - Diversidad Equidad Igualdad (Black </a:t>
            </a:r>
            <a:r>
              <a:rPr lang="es-ES" sz="2800" dirty="0" err="1">
                <a:latin typeface="+mj-lt"/>
              </a:rPr>
              <a:t>lives</a:t>
            </a:r>
            <a:r>
              <a:rPr lang="es-ES" sz="2800" dirty="0">
                <a:latin typeface="+mj-lt"/>
              </a:rPr>
              <a:t> </a:t>
            </a:r>
            <a:r>
              <a:rPr lang="es-ES" sz="2800" dirty="0" err="1">
                <a:latin typeface="+mj-lt"/>
              </a:rPr>
              <a:t>matter</a:t>
            </a:r>
            <a:r>
              <a:rPr lang="es-ES" sz="2800" dirty="0">
                <a:latin typeface="+mj-lt"/>
              </a:rPr>
              <a:t>)</a:t>
            </a:r>
          </a:p>
          <a:p>
            <a:pPr lvl="1">
              <a:spcAft>
                <a:spcPts val="1200"/>
              </a:spcAft>
            </a:pPr>
            <a:r>
              <a:rPr lang="es-ES" sz="2800" b="1" dirty="0">
                <a:latin typeface="+mj-lt"/>
              </a:rPr>
              <a:t>CdP17 virtual 2021 </a:t>
            </a:r>
            <a:r>
              <a:rPr lang="es-ES" sz="2800" dirty="0">
                <a:latin typeface="+mj-lt"/>
              </a:rPr>
              <a:t>ODS (No dejar nadie atrás / </a:t>
            </a:r>
            <a:r>
              <a:rPr lang="en-US" sz="2800" dirty="0">
                <a:latin typeface="+mj-lt"/>
              </a:rPr>
              <a:t>Leave No One Behind</a:t>
            </a:r>
            <a:r>
              <a:rPr lang="es-ES" sz="2800" dirty="0">
                <a:latin typeface="+mj-lt"/>
              </a:rPr>
              <a:t>)</a:t>
            </a:r>
          </a:p>
          <a:p>
            <a:pPr lvl="1"/>
            <a:endParaRPr lang="es-ES" sz="3200" dirty="0">
              <a:latin typeface="+mj-lt"/>
            </a:endParaRPr>
          </a:p>
          <a:p>
            <a:endParaRPr lang="es-ES" sz="3200" dirty="0">
              <a:latin typeface="+mj-lt"/>
            </a:endParaRPr>
          </a:p>
          <a:p>
            <a:endParaRPr lang="es-ES" sz="3200" dirty="0">
              <a:latin typeface="+mj-lt"/>
            </a:endParaRPr>
          </a:p>
        </p:txBody>
      </p:sp>
      <p:pic>
        <p:nvPicPr>
          <p:cNvPr id="4" name="Picture 3" descr="A picture containing outdoor, animal, grass, person&#10;&#10;Description automatically generated">
            <a:extLst>
              <a:ext uri="{FF2B5EF4-FFF2-40B4-BE49-F238E27FC236}">
                <a16:creationId xmlns:a16="http://schemas.microsoft.com/office/drawing/2014/main" id="{AF323137-D9E4-4982-B58E-66B55891F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"/>
          <a:stretch/>
        </p:blipFill>
        <p:spPr>
          <a:xfrm rot="5400000">
            <a:off x="6266720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8455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EFC29-AFDF-4CF2-B764-629A9120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209" y="164827"/>
            <a:ext cx="7944678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600" b="1" dirty="0"/>
              <a:t>Espacio Abierto DEI - Diversidad Equidad Igualdad </a:t>
            </a:r>
            <a:br>
              <a:rPr lang="es-ES" sz="2400" b="1" dirty="0"/>
            </a:br>
            <a:r>
              <a:rPr lang="es-ES" sz="2600" b="1" dirty="0"/>
              <a:t>- CdP16 2020</a:t>
            </a:r>
            <a:endParaRPr lang="en-US" sz="2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3C512-EC64-4E54-8D14-30B63A564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82" y="1673722"/>
            <a:ext cx="6405498" cy="4876163"/>
          </a:xfrm>
        </p:spPr>
        <p:txBody>
          <a:bodyPr anchor="t">
            <a:normAutofit fontScale="92500" lnSpcReduction="10000"/>
          </a:bodyPr>
          <a:lstStyle/>
          <a:p>
            <a:r>
              <a:rPr lang="es-ES" sz="2000" dirty="0">
                <a:latin typeface="+mj-lt"/>
              </a:rPr>
              <a:t>Setiembre 2020 – Febrero 2021 </a:t>
            </a:r>
          </a:p>
          <a:p>
            <a:r>
              <a:rPr lang="es-ES" sz="2000" dirty="0">
                <a:latin typeface="+mj-lt"/>
              </a:rPr>
              <a:t>Conformación grupo pequeño Proyectos </a:t>
            </a:r>
            <a:r>
              <a:rPr lang="es-ES" sz="2000" dirty="0" err="1">
                <a:latin typeface="+mj-lt"/>
              </a:rPr>
              <a:t>IdM</a:t>
            </a:r>
            <a:r>
              <a:rPr lang="es-ES" sz="2000" dirty="0">
                <a:latin typeface="+mj-lt"/>
              </a:rPr>
              <a:t>, Yanapai, </a:t>
            </a:r>
            <a:r>
              <a:rPr lang="es-ES" sz="2000" dirty="0" err="1">
                <a:latin typeface="+mj-lt"/>
              </a:rPr>
              <a:t>Agroecol</a:t>
            </a:r>
            <a:r>
              <a:rPr lang="es-ES" sz="2000" dirty="0">
                <a:latin typeface="+mj-lt"/>
              </a:rPr>
              <a:t>, </a:t>
            </a:r>
            <a:r>
              <a:rPr lang="es-ES" sz="2000" dirty="0" err="1">
                <a:latin typeface="+mj-lt"/>
              </a:rPr>
              <a:t>Clacso</a:t>
            </a:r>
            <a:r>
              <a:rPr lang="es-ES" sz="2000" dirty="0">
                <a:latin typeface="+mj-lt"/>
              </a:rPr>
              <a:t> (tutora y becarias), reuniones para concretar ideas/actividades plateadas en espacio abierto CdP16.</a:t>
            </a:r>
          </a:p>
          <a:p>
            <a:r>
              <a:rPr lang="es-ES" sz="2000" dirty="0">
                <a:latin typeface="+mj-lt"/>
              </a:rPr>
              <a:t>Se convocaría a participantes del espacio abierto y registrados en matriz de planificación, pero esto no sucedió. Expresamos disculpas.</a:t>
            </a:r>
          </a:p>
          <a:p>
            <a:r>
              <a:rPr lang="es-ES" sz="2000" dirty="0">
                <a:latin typeface="+mj-lt"/>
              </a:rPr>
              <a:t>Exploraron distintos marcos de género.  No hallamos marcos conceptualizados o contextualizados a región y cultura Andina. Legado colonial, Machismo y Racismo con lo Andino.</a:t>
            </a:r>
          </a:p>
          <a:p>
            <a:r>
              <a:rPr lang="es-ES" sz="2000" dirty="0">
                <a:latin typeface="+mj-lt"/>
              </a:rPr>
              <a:t>Sondeo sobre incorporación enfoque de genero en proyectos, identificar necesidades de capacitación.</a:t>
            </a:r>
          </a:p>
          <a:p>
            <a:r>
              <a:rPr lang="es-ES" sz="2000" dirty="0">
                <a:latin typeface="+mj-lt"/>
              </a:rPr>
              <a:t>Enfoque de género </a:t>
            </a:r>
            <a:r>
              <a:rPr lang="es-ES" sz="2000" dirty="0" err="1">
                <a:latin typeface="+mj-lt"/>
              </a:rPr>
              <a:t>Chachawarmi</a:t>
            </a:r>
            <a:r>
              <a:rPr lang="es-ES" sz="2000" dirty="0">
                <a:latin typeface="+mj-lt"/>
              </a:rPr>
              <a:t>, muy difundido en Bolivia.</a:t>
            </a:r>
          </a:p>
          <a:p>
            <a:r>
              <a:rPr lang="es-ES" sz="2000" dirty="0">
                <a:latin typeface="+mj-lt"/>
              </a:rPr>
              <a:t>AT Capacitación en Género y Diversidad en el Contexto Andino. Rechazado por falta de identificación entidad capacitación.</a:t>
            </a:r>
          </a:p>
          <a:p>
            <a:endParaRPr lang="en-US" sz="1800" dirty="0"/>
          </a:p>
        </p:txBody>
      </p:sp>
      <p:sp>
        <p:nvSpPr>
          <p:cNvPr id="13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sitting on a rock in the middle of a field&#10;&#10;Description automatically generated">
            <a:extLst>
              <a:ext uri="{FF2B5EF4-FFF2-40B4-BE49-F238E27FC236}">
                <a16:creationId xmlns:a16="http://schemas.microsoft.com/office/drawing/2014/main" id="{FC82B7EF-6702-4DBA-944F-DC9B6E5FC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r="10396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9614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0D38FE-A39E-4AE5-A64E-0E2641B35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4" y="1014879"/>
            <a:ext cx="3730172" cy="26784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B373FA-DB4F-445B-B59B-346738020E90}"/>
              </a:ext>
            </a:extLst>
          </p:cNvPr>
          <p:cNvSpPr txBox="1"/>
          <p:nvPr/>
        </p:nvSpPr>
        <p:spPr>
          <a:xfrm>
            <a:off x="3834501" y="1630554"/>
            <a:ext cx="25977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dirty="0">
                <a:effectLst/>
                <a:latin typeface="Cabin"/>
              </a:rPr>
              <a:t>Interagency Gender Working Group </a:t>
            </a:r>
          </a:p>
          <a:p>
            <a:pPr algn="ctr"/>
            <a:r>
              <a:rPr lang="en-US" sz="1400" b="0" i="0" dirty="0">
                <a:effectLst/>
                <a:latin typeface="Cabin"/>
              </a:rPr>
              <a:t>(https://www.igwg.org/)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DEC46A-4263-4A17-8B4C-66A4C3B07B9D}"/>
              </a:ext>
            </a:extLst>
          </p:cNvPr>
          <p:cNvSpPr txBox="1"/>
          <p:nvPr/>
        </p:nvSpPr>
        <p:spPr>
          <a:xfrm>
            <a:off x="7355668" y="1199667"/>
            <a:ext cx="264718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Katrine Danielsen, Franz F. Wong, Dana </a:t>
            </a:r>
            <a:r>
              <a:rPr lang="en-US" sz="1400" dirty="0" err="1">
                <a:latin typeface="+mj-lt"/>
              </a:rPr>
              <a:t>McLachlin</a:t>
            </a:r>
            <a:r>
              <a:rPr lang="en-US" sz="1400" dirty="0">
                <a:latin typeface="+mj-lt"/>
              </a:rPr>
              <a:t> and Silvia Sarapura (2018). Typologies of Change: Gender Integration in Agriculture and Food Security Research. Amsterdam: Royal Tropical Institute (KIT).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DEF805-D6E0-428E-80BC-B6C43AC7E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328" y="2814856"/>
            <a:ext cx="4717251" cy="3915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44D25E-138A-41CF-848F-9E9A192AC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874" y="3791458"/>
            <a:ext cx="3970196" cy="30026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A7BC1E-F650-4DCD-A0ED-BF74A1415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945" y="2902352"/>
            <a:ext cx="2769313" cy="33574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0134D8-B208-495B-96CF-493F0C87AA2B}"/>
              </a:ext>
            </a:extLst>
          </p:cNvPr>
          <p:cNvSpPr txBox="1"/>
          <p:nvPr/>
        </p:nvSpPr>
        <p:spPr>
          <a:xfrm>
            <a:off x="4308520" y="6271476"/>
            <a:ext cx="276931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https://ccafs.cgiar.org/publications/ccafs-gender-training-and-strategizing-workshop-report#.X5ACtdBKhPY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85E2CA1-944E-4FD1-8457-28D79E83E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2" y="-4148"/>
            <a:ext cx="12195052" cy="1162454"/>
          </a:xfrm>
          <a:solidFill>
            <a:schemeClr val="tx1">
              <a:lumMod val="75000"/>
              <a:lumOff val="25000"/>
            </a:schemeClr>
          </a:solidFill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   Exploramos marcos conceptuales y de análisis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E12B0F-4AF3-40F3-A1A1-4B901C3D6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3902" y="20893"/>
            <a:ext cx="2016980" cy="27792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567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B7E1-1F2B-4508-8BAD-7A346A9B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21"/>
            <a:ext cx="12192000" cy="132556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4000">
                <a:solidFill>
                  <a:schemeClr val="bg1"/>
                </a:solidFill>
              </a:rPr>
              <a:t>Sondeo para identificar necesidades de capacitacion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CE40B07-EFF2-4ACC-B7E5-AF43D61278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671849"/>
              </p:ext>
            </p:extLst>
          </p:nvPr>
        </p:nvGraphicFramePr>
        <p:xfrm>
          <a:off x="-229977" y="2508899"/>
          <a:ext cx="4620474" cy="373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ECDE41-48F8-428F-A887-0214C2BB04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641129"/>
              </p:ext>
            </p:extLst>
          </p:nvPr>
        </p:nvGraphicFramePr>
        <p:xfrm>
          <a:off x="8413329" y="2508899"/>
          <a:ext cx="3565683" cy="289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3788FAA-2FAC-4EE0-9388-3E149DC351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74846"/>
              </p:ext>
            </p:extLst>
          </p:nvPr>
        </p:nvGraphicFramePr>
        <p:xfrm>
          <a:off x="4000781" y="2508899"/>
          <a:ext cx="4046601" cy="313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F8A3265E-E8FE-451C-B5C3-E8D45010012E}"/>
              </a:ext>
            </a:extLst>
          </p:cNvPr>
          <p:cNvSpPr txBox="1">
            <a:spLocks/>
          </p:cNvSpPr>
          <p:nvPr/>
        </p:nvSpPr>
        <p:spPr>
          <a:xfrm>
            <a:off x="4440777" y="1469437"/>
            <a:ext cx="33104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dirty="0"/>
              <a:t>Integración del enfoque de genero</a:t>
            </a: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E2BDD87-18F7-4311-AD97-AB2EA7632F95}"/>
              </a:ext>
            </a:extLst>
          </p:cNvPr>
          <p:cNvSpPr txBox="1">
            <a:spLocks/>
          </p:cNvSpPr>
          <p:nvPr/>
        </p:nvSpPr>
        <p:spPr>
          <a:xfrm>
            <a:off x="324389" y="1808811"/>
            <a:ext cx="3310445" cy="70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dirty="0"/>
              <a:t>Concepto de género</a:t>
            </a:r>
            <a:endParaRPr lang="en-US" sz="20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CB0559D-F632-43CC-8C20-A5EADCEA0B3B}"/>
              </a:ext>
            </a:extLst>
          </p:cNvPr>
          <p:cNvSpPr txBox="1">
            <a:spLocks/>
          </p:cNvSpPr>
          <p:nvPr/>
        </p:nvSpPr>
        <p:spPr>
          <a:xfrm>
            <a:off x="8356602" y="1414511"/>
            <a:ext cx="36791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/>
              <a:t>Necesidad de capacitación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6040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426DD-CEC5-406F-BC88-FE68D733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57" y="1156916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 err="1">
                <a:solidFill>
                  <a:schemeClr val="bg1"/>
                </a:solidFill>
              </a:rPr>
              <a:t>Enfoque</a:t>
            </a:r>
            <a:r>
              <a:rPr lang="en-US" sz="4100" dirty="0">
                <a:solidFill>
                  <a:schemeClr val="bg1"/>
                </a:solidFill>
              </a:rPr>
              <a:t> de </a:t>
            </a:r>
            <a:r>
              <a:rPr lang="en-US" sz="4100" dirty="0" err="1">
                <a:solidFill>
                  <a:schemeClr val="bg1"/>
                </a:solidFill>
              </a:rPr>
              <a:t>género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Chachawarmi</a:t>
            </a:r>
            <a:r>
              <a:rPr lang="en-US" sz="4100" dirty="0">
                <a:solidFill>
                  <a:schemeClr val="bg1"/>
                </a:solidFill>
              </a:rPr>
              <a:t>, </a:t>
            </a:r>
            <a:r>
              <a:rPr lang="en-US" sz="4100" dirty="0" err="1">
                <a:solidFill>
                  <a:schemeClr val="bg1"/>
                </a:solidFill>
              </a:rPr>
              <a:t>muy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difundido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en</a:t>
            </a:r>
            <a:r>
              <a:rPr lang="en-US" sz="4100" dirty="0">
                <a:solidFill>
                  <a:schemeClr val="bg1"/>
                </a:solidFill>
              </a:rPr>
              <a:t> Bolivia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276208-07A8-4FC0-8F53-A2F4784A8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2" r="3353" b="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7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4B15F-54D6-4902-B531-A15D1B05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5244"/>
            <a:ext cx="4892040" cy="1243981"/>
          </a:xfrm>
        </p:spPr>
        <p:txBody>
          <a:bodyPr anchor="b">
            <a:normAutofit/>
          </a:bodyPr>
          <a:lstStyle/>
          <a:p>
            <a:r>
              <a:rPr lang="es-ES" sz="4000" dirty="0"/>
              <a:t>Presentación AT (Asistencia Técnica)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DE631-EB3F-44E6-BBB3-A6292219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858" y="2302299"/>
            <a:ext cx="4892040" cy="3720814"/>
          </a:xfrm>
        </p:spPr>
        <p:txBody>
          <a:bodyPr anchor="t">
            <a:normAutofit/>
          </a:bodyPr>
          <a:lstStyle/>
          <a:p>
            <a:r>
              <a:rPr lang="es-ES" sz="2000" dirty="0">
                <a:latin typeface="+mj-lt"/>
              </a:rPr>
              <a:t>Diciembre 2020 se presento AT para Capacitación en Género y Diversidad en el Contexto Andino. Conceptos, enfoques, herramientas, etc.</a:t>
            </a:r>
          </a:p>
          <a:p>
            <a:r>
              <a:rPr lang="es-ES" sz="2000" dirty="0">
                <a:latin typeface="+mj-lt"/>
              </a:rPr>
              <a:t>Enero 2021. Rechazado por falta de identificación entidad capacitación.</a:t>
            </a:r>
          </a:p>
          <a:p>
            <a:r>
              <a:rPr lang="es-ES" sz="2000" dirty="0">
                <a:latin typeface="+mj-lt"/>
              </a:rPr>
              <a:t>Marzo 2021. Ultima reunión. Búsqueda de institución o persona apropiada para capacitación contexto Andino. Queremos volver a presentar el AT?</a:t>
            </a:r>
          </a:p>
          <a:p>
            <a:endParaRPr lang="es-ES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9A7284-D010-4ACB-A08A-FC3C3689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7E848F7-5A10-410E-B0B9-42965BD10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614" y="576072"/>
            <a:ext cx="443484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75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DE80-407B-4957-9C60-2C7529DD6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</a:rPr>
              <a:t>Preguntas para la reflexión y propuestas de actividades para planificación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5F036-5995-498E-8F57-F35A03191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s-ES" dirty="0">
                <a:latin typeface="+mj-lt"/>
              </a:rPr>
              <a:t>Que entendemos por </a:t>
            </a:r>
            <a:r>
              <a:rPr lang="es-ES" b="1" dirty="0">
                <a:latin typeface="+mj-lt"/>
              </a:rPr>
              <a:t>Género</a:t>
            </a:r>
            <a:r>
              <a:rPr lang="es-ES" dirty="0">
                <a:latin typeface="+mj-lt"/>
              </a:rPr>
              <a:t> y que entendemos por </a:t>
            </a:r>
            <a:r>
              <a:rPr lang="es-ES" b="1" dirty="0">
                <a:latin typeface="+mj-lt"/>
              </a:rPr>
              <a:t>Diversidad</a:t>
            </a:r>
            <a:r>
              <a:rPr lang="es-ES" dirty="0">
                <a:latin typeface="+mj-lt"/>
              </a:rPr>
              <a:t> y como lo estamos abordando?</a:t>
            </a:r>
          </a:p>
          <a:p>
            <a:endParaRPr lang="en-US" dirty="0">
              <a:latin typeface="+mj-lt"/>
            </a:endParaRPr>
          </a:p>
          <a:p>
            <a:r>
              <a:rPr lang="es-ES" dirty="0">
                <a:latin typeface="+mj-lt"/>
              </a:rPr>
              <a:t>Que expectativas tienen los proyectos con el grupo de </a:t>
            </a:r>
            <a:r>
              <a:rPr lang="es-ES" b="1" dirty="0">
                <a:latin typeface="+mj-lt"/>
              </a:rPr>
              <a:t>Género</a:t>
            </a:r>
            <a:r>
              <a:rPr lang="es-ES" dirty="0">
                <a:latin typeface="+mj-lt"/>
              </a:rPr>
              <a:t> y </a:t>
            </a:r>
            <a:r>
              <a:rPr lang="es-ES" b="1" dirty="0">
                <a:latin typeface="+mj-lt"/>
              </a:rPr>
              <a:t>Diversidad</a:t>
            </a:r>
            <a:r>
              <a:rPr lang="es-ES" dirty="0">
                <a:latin typeface="+mj-lt"/>
              </a:rPr>
              <a:t>?</a:t>
            </a:r>
          </a:p>
          <a:p>
            <a:endParaRPr lang="en-US" dirty="0">
              <a:latin typeface="+mj-lt"/>
            </a:endParaRPr>
          </a:p>
          <a:p>
            <a:r>
              <a:rPr lang="es-ES" dirty="0">
                <a:latin typeface="+mj-lt"/>
              </a:rPr>
              <a:t>Como vamos a continuar el trabajo durante el año 2021-2022 (hasta CdP18) y como nos vamos a organizar como grupo?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397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E6170-4AE0-4DD2-8534-4E8ABA11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31"/>
            <a:ext cx="12192000" cy="132556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       Completar Matriz de Planificación 2021-2022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BC474-4E29-4B35-AFB4-63BA2C728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s-E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</a:rPr>
              <a:t>En este enlace podrán registrar todas las actividades colaborativas que planifiquen para el período 2021-2022:</a:t>
            </a:r>
          </a:p>
          <a:p>
            <a:pPr marL="0" indent="0" algn="l">
              <a:buNone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-apple-system"/>
              </a:rPr>
              <a:t>  </a:t>
            </a:r>
            <a:r>
              <a:rPr lang="es-E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</a:rPr>
              <a:t> </a:t>
            </a:r>
            <a:r>
              <a:rPr lang="es-ES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https://forms.gle/AW9PBepvzB3jQSn87</a:t>
            </a:r>
            <a:endParaRPr lang="es-ES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-apple-system"/>
            </a:endParaRPr>
          </a:p>
          <a:p>
            <a:pPr algn="l"/>
            <a:r>
              <a:rPr lang="es-E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</a:rPr>
              <a:t>Evaluación de la planificación 2020-2021:</a:t>
            </a:r>
            <a:br>
              <a:rPr lang="es-E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</a:rPr>
            </a:br>
            <a:r>
              <a:rPr lang="es-ES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https://docs.google.com/spreadsheets/d/1dXZvZLIlZolCGvL58maoWg18wwcTHIL1gUGsLcYgnFs/edit?usp=sharing</a:t>
            </a:r>
            <a:endParaRPr lang="es-ES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-apple-system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02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474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-apple-system</vt:lpstr>
      <vt:lpstr>Arial</vt:lpstr>
      <vt:lpstr>Cabin</vt:lpstr>
      <vt:lpstr>Calibri</vt:lpstr>
      <vt:lpstr>Calibri Light</vt:lpstr>
      <vt:lpstr>Tw Cen MT</vt:lpstr>
      <vt:lpstr>Office Theme</vt:lpstr>
      <vt:lpstr>Genero y Diversidad  en contexto del CCRP Andes</vt:lpstr>
      <vt:lpstr>Introducción</vt:lpstr>
      <vt:lpstr>Espacio Abierto DEI - Diversidad Equidad Igualdad  - CdP16 2020</vt:lpstr>
      <vt:lpstr>   Exploramos marcos conceptuales y de análisis</vt:lpstr>
      <vt:lpstr>Sondeo para identificar necesidades de capacitacion</vt:lpstr>
      <vt:lpstr>Enfoque de género Chachawarmi, muy difundido en Bolivia</vt:lpstr>
      <vt:lpstr>Presentación AT (Asistencia Técnica)</vt:lpstr>
      <vt:lpstr>Preguntas para la reflexión y propuestas de actividades para planificación</vt:lpstr>
      <vt:lpstr>       Completar Matriz de Planificación 2021-2022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Espacio Abierto  Genero y Diversidad en los Andes</dc:title>
  <dc:creator>Cecilia Turin</dc:creator>
  <cp:lastModifiedBy>Cecilia Turin</cp:lastModifiedBy>
  <cp:revision>34</cp:revision>
  <dcterms:created xsi:type="dcterms:W3CDTF">2021-07-11T01:29:42Z</dcterms:created>
  <dcterms:modified xsi:type="dcterms:W3CDTF">2021-07-14T19:12:06Z</dcterms:modified>
</cp:coreProperties>
</file>