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tif" ContentType="image/tif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4" r:id="rId2"/>
    <p:sldId id="278" r:id="rId3"/>
    <p:sldId id="285" r:id="rId4"/>
    <p:sldId id="266" r:id="rId5"/>
    <p:sldId id="272" r:id="rId6"/>
    <p:sldId id="280" r:id="rId7"/>
    <p:sldId id="275" r:id="rId8"/>
    <p:sldId id="283" r:id="rId9"/>
    <p:sldId id="267" r:id="rId10"/>
    <p:sldId id="268" r:id="rId11"/>
    <p:sldId id="287" r:id="rId12"/>
    <p:sldId id="286" r:id="rId13"/>
    <p:sldId id="256" r:id="rId14"/>
    <p:sldId id="269" r:id="rId15"/>
    <p:sldId id="288" r:id="rId16"/>
    <p:sldId id="276" r:id="rId17"/>
    <p:sldId id="258" r:id="rId18"/>
    <p:sldId id="277" r:id="rId19"/>
    <p:sldId id="271" r:id="rId20"/>
    <p:sldId id="282" r:id="rId21"/>
    <p:sldId id="281" r:id="rId22"/>
    <p:sldId id="274" r:id="rId23"/>
    <p:sldId id="262" r:id="rId24"/>
    <p:sldId id="261" r:id="rId2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8" d="100"/>
          <a:sy n="108" d="100"/>
        </p:scale>
        <p:origin x="-1096" y="2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s-ES_tradnl"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B8B1924-573E-564A-89A5-97AE5E09AFD0}" type="datetimeFigureOut">
              <a:rPr lang="fr-FR" smtClean="0"/>
              <a:t>13/07/22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2488504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_tradnl" smtClean="0"/>
              <a:t>Cliquez et modifiez le titre</a:t>
            </a:r>
            <a:endParaRPr lang="fr-FR"/>
          </a:p>
        </p:txBody>
      </p:sp>
      <p:sp>
        <p:nvSpPr>
          <p:cNvPr id="3" name="Espace réservé du contenu 2"/>
          <p:cNvSpPr>
            <a:spLocks noGrp="1"/>
          </p:cNvSpPr>
          <p:nvPr>
            <p:ph idx="1"/>
          </p:nvPr>
        </p:nvSpPr>
        <p:spPr/>
        <p:txBody>
          <a:bodyPr/>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4" name="Espace réservé de la date 3"/>
          <p:cNvSpPr>
            <a:spLocks noGrp="1"/>
          </p:cNvSpPr>
          <p:nvPr>
            <p:ph type="dt" sz="half" idx="10"/>
          </p:nvPr>
        </p:nvSpPr>
        <p:spPr/>
        <p:txBody>
          <a:bodyPr/>
          <a:lstStyle/>
          <a:p>
            <a:fld id="{DB8B1924-573E-564A-89A5-97AE5E09AFD0}" type="datetimeFigureOut">
              <a:rPr lang="fr-FR" smtClean="0"/>
              <a:t>13/07/22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909563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s-ES_tradnl"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Cliquez pour modifier les styles du texte du masque</a:t>
            </a:r>
          </a:p>
        </p:txBody>
      </p:sp>
      <p:sp>
        <p:nvSpPr>
          <p:cNvPr id="4" name="Espace réservé de la date 3"/>
          <p:cNvSpPr>
            <a:spLocks noGrp="1"/>
          </p:cNvSpPr>
          <p:nvPr>
            <p:ph type="dt" sz="half" idx="10"/>
          </p:nvPr>
        </p:nvSpPr>
        <p:spPr/>
        <p:txBody>
          <a:bodyPr/>
          <a:lstStyle/>
          <a:p>
            <a:fld id="{DB8B1924-573E-564A-89A5-97AE5E09AFD0}" type="datetimeFigureOut">
              <a:rPr lang="fr-FR" smtClean="0"/>
              <a:t>13/07/22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391226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_tradnl"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5" name="Espace réservé de la date 4"/>
          <p:cNvSpPr>
            <a:spLocks noGrp="1"/>
          </p:cNvSpPr>
          <p:nvPr>
            <p:ph type="dt" sz="half" idx="10"/>
          </p:nvPr>
        </p:nvSpPr>
        <p:spPr/>
        <p:txBody>
          <a:bodyPr/>
          <a:lstStyle/>
          <a:p>
            <a:fld id="{DB8B1924-573E-564A-89A5-97AE5E09AFD0}" type="datetimeFigureOut">
              <a:rPr lang="fr-FR" smtClean="0"/>
              <a:t>13/07/22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4259691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s-ES_tradnl"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7" name="Espace réservé de la date 6"/>
          <p:cNvSpPr>
            <a:spLocks noGrp="1"/>
          </p:cNvSpPr>
          <p:nvPr>
            <p:ph type="dt" sz="half" idx="10"/>
          </p:nvPr>
        </p:nvSpPr>
        <p:spPr/>
        <p:txBody>
          <a:bodyPr/>
          <a:lstStyle/>
          <a:p>
            <a:fld id="{DB8B1924-573E-564A-89A5-97AE5E09AFD0}" type="datetimeFigureOut">
              <a:rPr lang="fr-FR" smtClean="0"/>
              <a:t>13/07/22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1732453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_tradnl" smtClean="0"/>
              <a:t>Cliquez et modifiez le titre</a:t>
            </a:r>
            <a:endParaRPr lang="fr-FR"/>
          </a:p>
        </p:txBody>
      </p:sp>
      <p:sp>
        <p:nvSpPr>
          <p:cNvPr id="3" name="Espace réservé de la date 2"/>
          <p:cNvSpPr>
            <a:spLocks noGrp="1"/>
          </p:cNvSpPr>
          <p:nvPr>
            <p:ph type="dt" sz="half" idx="10"/>
          </p:nvPr>
        </p:nvSpPr>
        <p:spPr/>
        <p:txBody>
          <a:bodyPr/>
          <a:lstStyle/>
          <a:p>
            <a:fld id="{DB8B1924-573E-564A-89A5-97AE5E09AFD0}" type="datetimeFigureOut">
              <a:rPr lang="fr-FR" smtClean="0"/>
              <a:t>13/07/22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2683050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B8B1924-573E-564A-89A5-97AE5E09AFD0}" type="datetimeFigureOut">
              <a:rPr lang="fr-FR" smtClean="0"/>
              <a:t>13/07/22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1045879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es-ES_tradnl"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Cliquez pour modifier les styles du texte du masque</a:t>
            </a:r>
          </a:p>
        </p:txBody>
      </p:sp>
      <p:sp>
        <p:nvSpPr>
          <p:cNvPr id="5" name="Espace réservé de la date 4"/>
          <p:cNvSpPr>
            <a:spLocks noGrp="1"/>
          </p:cNvSpPr>
          <p:nvPr>
            <p:ph type="dt" sz="half" idx="10"/>
          </p:nvPr>
        </p:nvSpPr>
        <p:spPr/>
        <p:txBody>
          <a:bodyPr/>
          <a:lstStyle/>
          <a:p>
            <a:fld id="{DB8B1924-573E-564A-89A5-97AE5E09AFD0}" type="datetimeFigureOut">
              <a:rPr lang="fr-FR" smtClean="0"/>
              <a:t>13/07/22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411436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es-ES_tradnl"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Cliquez pour modifier les styles du texte du masque</a:t>
            </a:r>
          </a:p>
        </p:txBody>
      </p:sp>
      <p:sp>
        <p:nvSpPr>
          <p:cNvPr id="5" name="Espace réservé de la date 4"/>
          <p:cNvSpPr>
            <a:spLocks noGrp="1"/>
          </p:cNvSpPr>
          <p:nvPr>
            <p:ph type="dt" sz="half" idx="10"/>
          </p:nvPr>
        </p:nvSpPr>
        <p:spPr/>
        <p:txBody>
          <a:bodyPr/>
          <a:lstStyle/>
          <a:p>
            <a:fld id="{DB8B1924-573E-564A-89A5-97AE5E09AFD0}" type="datetimeFigureOut">
              <a:rPr lang="fr-FR" smtClean="0"/>
              <a:t>13/07/22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4260770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_tradnl"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4" name="Espace réservé de la date 3"/>
          <p:cNvSpPr>
            <a:spLocks noGrp="1"/>
          </p:cNvSpPr>
          <p:nvPr>
            <p:ph type="dt" sz="half" idx="10"/>
          </p:nvPr>
        </p:nvSpPr>
        <p:spPr/>
        <p:txBody>
          <a:bodyPr/>
          <a:lstStyle/>
          <a:p>
            <a:fld id="{DB8B1924-573E-564A-89A5-97AE5E09AFD0}" type="datetimeFigureOut">
              <a:rPr lang="fr-FR" smtClean="0"/>
              <a:t>13/07/22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3389489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es-ES_tradnl"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4" name="Espace réservé de la date 3"/>
          <p:cNvSpPr>
            <a:spLocks noGrp="1"/>
          </p:cNvSpPr>
          <p:nvPr>
            <p:ph type="dt" sz="half" idx="10"/>
          </p:nvPr>
        </p:nvSpPr>
        <p:spPr/>
        <p:txBody>
          <a:bodyPr/>
          <a:lstStyle/>
          <a:p>
            <a:fld id="{DB8B1924-573E-564A-89A5-97AE5E09AFD0}" type="datetimeFigureOut">
              <a:rPr lang="fr-FR" smtClean="0"/>
              <a:t>13/07/22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A30CD48-78CE-0145-984B-02D94A4D5711}" type="slidenum">
              <a:rPr lang="fr-FR" smtClean="0"/>
              <a:t>‹#›</a:t>
            </a:fld>
            <a:endParaRPr lang="fr-FR"/>
          </a:p>
        </p:txBody>
      </p:sp>
    </p:spTree>
    <p:extLst>
      <p:ext uri="{BB962C8B-B14F-4D97-AF65-F5344CB8AC3E}">
        <p14:creationId xmlns:p14="http://schemas.microsoft.com/office/powerpoint/2010/main" val="21316001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Cliquez pour modifier les styles du texte du masque</a:t>
            </a:r>
          </a:p>
          <a:p>
            <a:pPr lvl="1"/>
            <a:r>
              <a:rPr lang="es-ES_tradnl" smtClean="0"/>
              <a:t>Deuxième niveau</a:t>
            </a:r>
          </a:p>
          <a:p>
            <a:pPr lvl="2"/>
            <a:r>
              <a:rPr lang="es-ES_tradnl" smtClean="0"/>
              <a:t>Troisième niveau</a:t>
            </a:r>
          </a:p>
          <a:p>
            <a:pPr lvl="3"/>
            <a:r>
              <a:rPr lang="es-ES_tradnl" smtClean="0"/>
              <a:t>Quatrième niveau</a:t>
            </a:r>
          </a:p>
          <a:p>
            <a:pPr lvl="4"/>
            <a:r>
              <a:rPr lang="es-ES_tradnl"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8B1924-573E-564A-89A5-97AE5E09AFD0}" type="datetimeFigureOut">
              <a:rPr lang="fr-FR" smtClean="0"/>
              <a:t>13/07/22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0CD48-78CE-0145-984B-02D94A4D5711}" type="slidenum">
              <a:rPr lang="fr-FR" smtClean="0"/>
              <a:t>‹#›</a:t>
            </a:fld>
            <a:endParaRPr lang="fr-FR"/>
          </a:p>
        </p:txBody>
      </p:sp>
    </p:spTree>
    <p:extLst>
      <p:ext uri="{BB962C8B-B14F-4D97-AF65-F5344CB8AC3E}">
        <p14:creationId xmlns:p14="http://schemas.microsoft.com/office/powerpoint/2010/main" val="1044572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8.JPG"/><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 Id="rId3"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err="1" smtClean="0"/>
              <a:t>Cambio</a:t>
            </a:r>
            <a:r>
              <a:rPr lang="fr-FR" dirty="0" smtClean="0"/>
              <a:t> </a:t>
            </a:r>
            <a:r>
              <a:rPr lang="fr-FR" dirty="0" err="1" smtClean="0"/>
              <a:t>clim</a:t>
            </a:r>
            <a:r>
              <a:rPr lang="fr-FR" dirty="0" err="1" smtClean="0"/>
              <a:t>á</a:t>
            </a:r>
            <a:r>
              <a:rPr lang="fr-FR" dirty="0" err="1" smtClean="0"/>
              <a:t>tico</a:t>
            </a:r>
            <a:r>
              <a:rPr lang="fr-FR" dirty="0" smtClean="0"/>
              <a:t>, Humboldt, cueva y zombies</a:t>
            </a:r>
            <a:endParaRPr lang="fr-FR" dirty="0"/>
          </a:p>
        </p:txBody>
      </p:sp>
    </p:spTree>
    <p:extLst>
      <p:ext uri="{BB962C8B-B14F-4D97-AF65-F5344CB8AC3E}">
        <p14:creationId xmlns:p14="http://schemas.microsoft.com/office/powerpoint/2010/main" val="1249061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65980"/>
            <a:ext cx="7772400" cy="1470025"/>
          </a:xfrm>
        </p:spPr>
        <p:txBody>
          <a:bodyPr>
            <a:normAutofit fontScale="90000"/>
          </a:bodyPr>
          <a:lstStyle/>
          <a:p>
            <a:r>
              <a:rPr lang="fr-FR" dirty="0" err="1" smtClean="0"/>
              <a:t>Porcentaje</a:t>
            </a:r>
            <a:r>
              <a:rPr lang="fr-FR" dirty="0" smtClean="0"/>
              <a:t> de </a:t>
            </a:r>
            <a:r>
              <a:rPr lang="fr-FR" dirty="0" err="1" smtClean="0"/>
              <a:t>contribuci</a:t>
            </a:r>
            <a:r>
              <a:rPr lang="fr-FR" dirty="0" err="1" smtClean="0"/>
              <a:t>ón</a:t>
            </a:r>
            <a:r>
              <a:rPr lang="fr-FR" dirty="0" smtClean="0"/>
              <a:t> de la </a:t>
            </a:r>
            <a:r>
              <a:rPr lang="fr-FR" dirty="0" err="1" smtClean="0"/>
              <a:t>agricultura</a:t>
            </a:r>
            <a:r>
              <a:rPr lang="fr-FR" dirty="0" smtClean="0"/>
              <a:t> </a:t>
            </a:r>
            <a:r>
              <a:rPr lang="fr-FR" dirty="0" err="1" smtClean="0"/>
              <a:t>familiar</a:t>
            </a:r>
            <a:r>
              <a:rPr lang="fr-FR" dirty="0" smtClean="0"/>
              <a:t> a la </a:t>
            </a:r>
            <a:r>
              <a:rPr lang="fr-FR" dirty="0" err="1" smtClean="0"/>
              <a:t>alimentación</a:t>
            </a:r>
            <a:r>
              <a:rPr lang="fr-FR" dirty="0" smtClean="0"/>
              <a:t> </a:t>
            </a:r>
            <a:r>
              <a:rPr lang="fr-FR" dirty="0" err="1" smtClean="0"/>
              <a:t>mundial</a:t>
            </a:r>
            <a:endParaRPr lang="fr-FR" dirty="0"/>
          </a:p>
        </p:txBody>
      </p:sp>
      <p:sp>
        <p:nvSpPr>
          <p:cNvPr id="4" name="Titre 1"/>
          <p:cNvSpPr txBox="1">
            <a:spLocks/>
          </p:cNvSpPr>
          <p:nvPr/>
        </p:nvSpPr>
        <p:spPr>
          <a:xfrm>
            <a:off x="838200" y="3962045"/>
            <a:ext cx="7772400" cy="1470025"/>
          </a:xfrm>
          <a:prstGeom prst="rect">
            <a:avLst/>
          </a:prstGeom>
        </p:spPr>
        <p:txBody>
          <a:bodyPr vert="horz" lIns="91440" tIns="45720" rIns="91440" bIns="45720" rtlCol="0" anchor="ctr">
            <a:normAutofit fontScale="8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dirty="0" err="1" smtClean="0"/>
              <a:t>Efecto</a:t>
            </a:r>
            <a:r>
              <a:rPr lang="fr-FR" dirty="0" smtClean="0"/>
              <a:t> </a:t>
            </a:r>
            <a:r>
              <a:rPr lang="fr-FR" dirty="0" err="1" smtClean="0"/>
              <a:t>del</a:t>
            </a:r>
            <a:r>
              <a:rPr lang="fr-FR" dirty="0" smtClean="0"/>
              <a:t> </a:t>
            </a:r>
            <a:r>
              <a:rPr lang="fr-FR" dirty="0" err="1" smtClean="0"/>
              <a:t>cambio</a:t>
            </a:r>
            <a:r>
              <a:rPr lang="fr-FR" dirty="0" smtClean="0"/>
              <a:t> </a:t>
            </a:r>
            <a:r>
              <a:rPr lang="fr-FR" dirty="0" err="1" smtClean="0"/>
              <a:t>clim</a:t>
            </a:r>
            <a:r>
              <a:rPr lang="fr-FR" dirty="0" err="1" smtClean="0"/>
              <a:t>ático</a:t>
            </a:r>
            <a:r>
              <a:rPr lang="fr-FR" dirty="0" smtClean="0"/>
              <a:t> en el </a:t>
            </a:r>
            <a:r>
              <a:rPr lang="fr-FR" dirty="0" err="1" smtClean="0"/>
              <a:t>desplazamiento</a:t>
            </a:r>
            <a:r>
              <a:rPr lang="fr-FR" dirty="0" smtClean="0"/>
              <a:t> altitudinal de las plantas</a:t>
            </a:r>
            <a:endParaRPr lang="fr-FR" dirty="0"/>
          </a:p>
        </p:txBody>
      </p:sp>
    </p:spTree>
    <p:extLst>
      <p:ext uri="{BB962C8B-B14F-4D97-AF65-F5344CB8AC3E}">
        <p14:creationId xmlns:p14="http://schemas.microsoft.com/office/powerpoint/2010/main" val="1266167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b="41564"/>
          <a:stretch/>
        </p:blipFill>
        <p:spPr>
          <a:xfrm>
            <a:off x="2908300" y="-1"/>
            <a:ext cx="5600700" cy="6788677"/>
          </a:xfrm>
          <a:prstGeom prst="rect">
            <a:avLst/>
          </a:prstGeom>
        </p:spPr>
      </p:pic>
      <p:sp>
        <p:nvSpPr>
          <p:cNvPr id="5" name="ZoneTexte 4"/>
          <p:cNvSpPr txBox="1"/>
          <p:nvPr/>
        </p:nvSpPr>
        <p:spPr>
          <a:xfrm>
            <a:off x="169334" y="6491111"/>
            <a:ext cx="2949019" cy="369332"/>
          </a:xfrm>
          <a:prstGeom prst="rect">
            <a:avLst/>
          </a:prstGeom>
          <a:noFill/>
        </p:spPr>
        <p:txBody>
          <a:bodyPr wrap="none" rtlCol="0">
            <a:spAutoFit/>
          </a:bodyPr>
          <a:lstStyle/>
          <a:p>
            <a:r>
              <a:rPr lang="fr-FR" dirty="0" err="1" smtClean="0"/>
              <a:t>Vitasse</a:t>
            </a:r>
            <a:r>
              <a:rPr lang="fr-FR" dirty="0" smtClean="0"/>
              <a:t> et al. (2021) </a:t>
            </a:r>
            <a:r>
              <a:rPr lang="fr-FR" dirty="0" err="1" smtClean="0"/>
              <a:t>Biol</a:t>
            </a:r>
            <a:r>
              <a:rPr lang="fr-FR" dirty="0" smtClean="0"/>
              <a:t>. </a:t>
            </a:r>
            <a:r>
              <a:rPr lang="fr-FR" dirty="0" err="1" smtClean="0"/>
              <a:t>Rev</a:t>
            </a:r>
            <a:r>
              <a:rPr lang="fr-FR" dirty="0" smtClean="0"/>
              <a:t>.</a:t>
            </a:r>
            <a:endParaRPr lang="fr-FR" dirty="0"/>
          </a:p>
        </p:txBody>
      </p:sp>
      <p:sp>
        <p:nvSpPr>
          <p:cNvPr id="7" name="Rectangle 6"/>
          <p:cNvSpPr/>
          <p:nvPr/>
        </p:nvSpPr>
        <p:spPr>
          <a:xfrm>
            <a:off x="169335" y="88679"/>
            <a:ext cx="2597855" cy="2677656"/>
          </a:xfrm>
          <a:prstGeom prst="rect">
            <a:avLst/>
          </a:prstGeom>
        </p:spPr>
        <p:txBody>
          <a:bodyPr wrap="square">
            <a:spAutoFit/>
          </a:bodyPr>
          <a:lstStyle/>
          <a:p>
            <a:r>
              <a:rPr lang="fr-FR" sz="2400" dirty="0" err="1" smtClean="0"/>
              <a:t>Desplazamientos</a:t>
            </a:r>
            <a:r>
              <a:rPr lang="fr-FR" sz="2400" dirty="0" smtClean="0"/>
              <a:t> </a:t>
            </a:r>
            <a:r>
              <a:rPr lang="fr-FR" sz="2400" dirty="0"/>
              <a:t>en </a:t>
            </a:r>
            <a:r>
              <a:rPr lang="fr-FR" sz="2400" dirty="0" err="1"/>
              <a:t>altura</a:t>
            </a:r>
            <a:r>
              <a:rPr lang="fr-FR" sz="2400" dirty="0"/>
              <a:t> de plantas, animales y </a:t>
            </a:r>
            <a:r>
              <a:rPr lang="fr-FR" sz="2400" dirty="0" err="1"/>
              <a:t>hongos</a:t>
            </a:r>
            <a:r>
              <a:rPr lang="fr-FR" sz="2400" dirty="0"/>
              <a:t> </a:t>
            </a:r>
            <a:r>
              <a:rPr lang="fr-FR" sz="2400" dirty="0" err="1"/>
              <a:t>bajo</a:t>
            </a:r>
            <a:r>
              <a:rPr lang="fr-FR" sz="2400" dirty="0"/>
              <a:t> el </a:t>
            </a:r>
            <a:r>
              <a:rPr lang="fr-FR" sz="2400" dirty="0" err="1"/>
              <a:t>cambio</a:t>
            </a:r>
            <a:r>
              <a:rPr lang="fr-FR" sz="2400" dirty="0"/>
              <a:t> </a:t>
            </a:r>
            <a:r>
              <a:rPr lang="fr-FR" sz="2400" dirty="0" err="1"/>
              <a:t>climático</a:t>
            </a:r>
            <a:r>
              <a:rPr lang="fr-FR" sz="2400" dirty="0"/>
              <a:t> en los Alpes </a:t>
            </a:r>
            <a:r>
              <a:rPr lang="fr-FR" sz="2400" dirty="0" err="1"/>
              <a:t>europeos</a:t>
            </a:r>
            <a:endParaRPr lang="fr-FR" sz="2400" dirty="0"/>
          </a:p>
        </p:txBody>
      </p:sp>
      <p:sp>
        <p:nvSpPr>
          <p:cNvPr id="8" name="Rectangle 7"/>
          <p:cNvSpPr/>
          <p:nvPr/>
        </p:nvSpPr>
        <p:spPr>
          <a:xfrm>
            <a:off x="2767190" y="88679"/>
            <a:ext cx="1339143" cy="4898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90183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1312331" y="1875125"/>
            <a:ext cx="6407573" cy="4049197"/>
          </a:xfrm>
          <a:prstGeom prst="rect">
            <a:avLst/>
          </a:prstGeom>
        </p:spPr>
      </p:pic>
      <p:pic>
        <p:nvPicPr>
          <p:cNvPr id="9" name="Image 8" descr="Screen Shot 2021-11-23 at 8.33.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2331" y="404554"/>
            <a:ext cx="6407573" cy="1108210"/>
          </a:xfrm>
          <a:prstGeom prst="rect">
            <a:avLst/>
          </a:prstGeom>
        </p:spPr>
      </p:pic>
      <p:pic>
        <p:nvPicPr>
          <p:cNvPr id="2" name="Image 1"/>
          <p:cNvPicPr>
            <a:picLocks noChangeAspect="1"/>
          </p:cNvPicPr>
          <p:nvPr/>
        </p:nvPicPr>
        <p:blipFill>
          <a:blip r:embed="rId4"/>
          <a:stretch>
            <a:fillRect/>
          </a:stretch>
        </p:blipFill>
        <p:spPr>
          <a:xfrm>
            <a:off x="6415410" y="1679222"/>
            <a:ext cx="2608988" cy="1467556"/>
          </a:xfrm>
          <a:prstGeom prst="rect">
            <a:avLst/>
          </a:prstGeom>
        </p:spPr>
      </p:pic>
    </p:spTree>
    <p:extLst>
      <p:ext uri="{BB962C8B-B14F-4D97-AF65-F5344CB8AC3E}">
        <p14:creationId xmlns:p14="http://schemas.microsoft.com/office/powerpoint/2010/main" val="3064951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143000" y="0"/>
            <a:ext cx="6853105" cy="6858000"/>
          </a:xfrm>
          <a:prstGeom prst="rect">
            <a:avLst/>
          </a:prstGeom>
        </p:spPr>
      </p:pic>
    </p:spTree>
    <p:extLst>
      <p:ext uri="{BB962C8B-B14F-4D97-AF65-F5344CB8AC3E}">
        <p14:creationId xmlns:p14="http://schemas.microsoft.com/office/powerpoint/2010/main" val="3378140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1_2_casa_antisana.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5503"/>
            <a:ext cx="9144000" cy="4133882"/>
          </a:xfrm>
          <a:prstGeom prst="rect">
            <a:avLst/>
          </a:prstGeom>
        </p:spPr>
      </p:pic>
      <p:sp>
        <p:nvSpPr>
          <p:cNvPr id="3" name="ZoneTexte 2"/>
          <p:cNvSpPr txBox="1"/>
          <p:nvPr/>
        </p:nvSpPr>
        <p:spPr>
          <a:xfrm>
            <a:off x="1481668" y="427279"/>
            <a:ext cx="5645521" cy="646331"/>
          </a:xfrm>
          <a:prstGeom prst="rect">
            <a:avLst/>
          </a:prstGeom>
          <a:noFill/>
        </p:spPr>
        <p:txBody>
          <a:bodyPr wrap="none" rtlCol="0">
            <a:spAutoFit/>
          </a:bodyPr>
          <a:lstStyle/>
          <a:p>
            <a:r>
              <a:rPr lang="es-EC" sz="3600" smtClean="0"/>
              <a:t>Cuando descubr</a:t>
            </a:r>
            <a:r>
              <a:rPr lang="es-EC" sz="3600" smtClean="0"/>
              <a:t>í a Humboldt</a:t>
            </a:r>
            <a:endParaRPr lang="es-EC" sz="3600"/>
          </a:p>
        </p:txBody>
      </p:sp>
    </p:spTree>
    <p:extLst>
      <p:ext uri="{BB962C8B-B14F-4D97-AF65-F5344CB8AC3E}">
        <p14:creationId xmlns:p14="http://schemas.microsoft.com/office/powerpoint/2010/main" val="291011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Screen Shot 2022-07-13 at 2.25.1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3" y="4021666"/>
            <a:ext cx="9144000" cy="2263254"/>
          </a:xfrm>
          <a:prstGeom prst="rect">
            <a:avLst/>
          </a:prstGeom>
        </p:spPr>
      </p:pic>
      <p:pic>
        <p:nvPicPr>
          <p:cNvPr id="4" name="Image 3"/>
          <p:cNvPicPr>
            <a:picLocks noChangeAspect="1"/>
          </p:cNvPicPr>
          <p:nvPr/>
        </p:nvPicPr>
        <p:blipFill>
          <a:blip r:embed="rId3"/>
          <a:stretch>
            <a:fillRect/>
          </a:stretch>
        </p:blipFill>
        <p:spPr>
          <a:xfrm>
            <a:off x="903119" y="280571"/>
            <a:ext cx="5631459" cy="3558740"/>
          </a:xfrm>
          <a:prstGeom prst="rect">
            <a:avLst/>
          </a:prstGeom>
        </p:spPr>
      </p:pic>
      <p:pic>
        <p:nvPicPr>
          <p:cNvPr id="5" name="Image 4" descr="Pierre_moret_historian_OK.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2742" y="280571"/>
            <a:ext cx="2101706" cy="2179053"/>
          </a:xfrm>
          <a:prstGeom prst="rect">
            <a:avLst/>
          </a:prstGeom>
        </p:spPr>
      </p:pic>
      <p:sp>
        <p:nvSpPr>
          <p:cNvPr id="6" name="ZoneTexte 5"/>
          <p:cNvSpPr txBox="1"/>
          <p:nvPr/>
        </p:nvSpPr>
        <p:spPr>
          <a:xfrm>
            <a:off x="7308725" y="2406154"/>
            <a:ext cx="1391464" cy="646331"/>
          </a:xfrm>
          <a:prstGeom prst="rect">
            <a:avLst/>
          </a:prstGeom>
          <a:noFill/>
        </p:spPr>
        <p:txBody>
          <a:bodyPr wrap="none" rtlCol="0">
            <a:spAutoFit/>
          </a:bodyPr>
          <a:lstStyle/>
          <a:p>
            <a:pPr algn="ctr"/>
            <a:r>
              <a:rPr lang="fr-FR" dirty="0" smtClean="0"/>
              <a:t>Pierre </a:t>
            </a:r>
            <a:r>
              <a:rPr lang="fr-FR" dirty="0" err="1" smtClean="0"/>
              <a:t>Moret</a:t>
            </a:r>
            <a:endParaRPr lang="fr-FR" dirty="0" smtClean="0"/>
          </a:p>
          <a:p>
            <a:pPr algn="ctr"/>
            <a:r>
              <a:rPr lang="fr-FR" dirty="0" err="1" smtClean="0"/>
              <a:t>Historiador</a:t>
            </a:r>
            <a:endParaRPr lang="fr-FR" dirty="0"/>
          </a:p>
        </p:txBody>
      </p:sp>
    </p:spTree>
    <p:extLst>
      <p:ext uri="{BB962C8B-B14F-4D97-AF65-F5344CB8AC3E}">
        <p14:creationId xmlns:p14="http://schemas.microsoft.com/office/powerpoint/2010/main" val="3116387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13572" y="238533"/>
            <a:ext cx="5169046" cy="2865911"/>
          </a:xfrm>
          <a:prstGeom prst="rect">
            <a:avLst/>
          </a:prstGeom>
        </p:spPr>
      </p:pic>
      <p:pic>
        <p:nvPicPr>
          <p:cNvPr id="3" name="Image 2"/>
          <p:cNvPicPr>
            <a:picLocks noChangeAspect="1"/>
          </p:cNvPicPr>
          <p:nvPr/>
        </p:nvPicPr>
        <p:blipFill>
          <a:blip r:embed="rId3"/>
          <a:stretch>
            <a:fillRect/>
          </a:stretch>
        </p:blipFill>
        <p:spPr>
          <a:xfrm>
            <a:off x="313572" y="3244199"/>
            <a:ext cx="2513043" cy="3162246"/>
          </a:xfrm>
          <a:prstGeom prst="rect">
            <a:avLst/>
          </a:prstGeom>
        </p:spPr>
      </p:pic>
      <p:pic>
        <p:nvPicPr>
          <p:cNvPr id="4" name="Image 3"/>
          <p:cNvPicPr>
            <a:picLocks noChangeAspect="1"/>
          </p:cNvPicPr>
          <p:nvPr/>
        </p:nvPicPr>
        <p:blipFill>
          <a:blip r:embed="rId4"/>
          <a:stretch>
            <a:fillRect/>
          </a:stretch>
        </p:blipFill>
        <p:spPr>
          <a:xfrm>
            <a:off x="3005663" y="3244200"/>
            <a:ext cx="2476955" cy="3162246"/>
          </a:xfrm>
          <a:prstGeom prst="rect">
            <a:avLst/>
          </a:prstGeom>
        </p:spPr>
      </p:pic>
      <p:sp>
        <p:nvSpPr>
          <p:cNvPr id="6" name="Rectangle 5"/>
          <p:cNvSpPr/>
          <p:nvPr/>
        </p:nvSpPr>
        <p:spPr>
          <a:xfrm>
            <a:off x="5715000" y="674006"/>
            <a:ext cx="3076222" cy="5324535"/>
          </a:xfrm>
          <a:prstGeom prst="rect">
            <a:avLst/>
          </a:prstGeom>
        </p:spPr>
        <p:txBody>
          <a:bodyPr wrap="square">
            <a:spAutoFit/>
          </a:bodyPr>
          <a:lstStyle/>
          <a:p>
            <a:r>
              <a:rPr lang="fr-FR" sz="2000" i="1" dirty="0" smtClean="0"/>
              <a:t>« On </a:t>
            </a:r>
            <a:r>
              <a:rPr lang="fr-FR" sz="2000" i="1" dirty="0" err="1"/>
              <a:t>June</a:t>
            </a:r>
            <a:r>
              <a:rPr lang="fr-FR" sz="2000" i="1" dirty="0"/>
              <a:t> 23, 1802 (the </a:t>
            </a:r>
            <a:r>
              <a:rPr lang="fr-FR" sz="2000" i="1" dirty="0" err="1"/>
              <a:t>same</a:t>
            </a:r>
            <a:r>
              <a:rPr lang="fr-FR" sz="2000" i="1" dirty="0"/>
              <a:t> </a:t>
            </a:r>
            <a:r>
              <a:rPr lang="fr-FR" sz="2000" i="1" dirty="0" err="1"/>
              <a:t>day</a:t>
            </a:r>
            <a:r>
              <a:rPr lang="fr-FR" sz="2000" i="1" dirty="0"/>
              <a:t> </a:t>
            </a:r>
            <a:r>
              <a:rPr lang="fr-FR" sz="2000" i="1" dirty="0" err="1"/>
              <a:t>three</a:t>
            </a:r>
            <a:r>
              <a:rPr lang="fr-FR" sz="2000" i="1" dirty="0"/>
              <a:t> </a:t>
            </a:r>
            <a:r>
              <a:rPr lang="fr-FR" sz="2000" i="1" dirty="0" err="1"/>
              <a:t>years</a:t>
            </a:r>
            <a:r>
              <a:rPr lang="fr-FR" sz="2000" i="1" dirty="0"/>
              <a:t> </a:t>
            </a:r>
            <a:r>
              <a:rPr lang="fr-FR" sz="2000" i="1" dirty="0" err="1"/>
              <a:t>ago</a:t>
            </a:r>
            <a:r>
              <a:rPr lang="fr-FR" sz="2000" i="1" dirty="0"/>
              <a:t> </a:t>
            </a:r>
            <a:r>
              <a:rPr lang="fr-FR" sz="2000" i="1" dirty="0" err="1"/>
              <a:t>we</a:t>
            </a:r>
            <a:r>
              <a:rPr lang="fr-FR" sz="2000" i="1" dirty="0"/>
              <a:t> </a:t>
            </a:r>
            <a:r>
              <a:rPr lang="fr-FR" sz="2000" i="1" dirty="0" err="1"/>
              <a:t>had</a:t>
            </a:r>
            <a:r>
              <a:rPr lang="fr-FR" sz="2000" i="1" dirty="0"/>
              <a:t> </a:t>
            </a:r>
            <a:r>
              <a:rPr lang="fr-FR" sz="2000" i="1" dirty="0" err="1"/>
              <a:t>climbed</a:t>
            </a:r>
            <a:r>
              <a:rPr lang="fr-FR" sz="2000" i="1" dirty="0"/>
              <a:t> Pico </a:t>
            </a:r>
            <a:r>
              <a:rPr lang="fr-FR" sz="2000" i="1" dirty="0" err="1"/>
              <a:t>del</a:t>
            </a:r>
            <a:r>
              <a:rPr lang="fr-FR" sz="2000" i="1" dirty="0"/>
              <a:t> </a:t>
            </a:r>
            <a:r>
              <a:rPr lang="fr-FR" sz="2000" i="1" dirty="0" err="1"/>
              <a:t>Teide</a:t>
            </a:r>
            <a:r>
              <a:rPr lang="fr-FR" sz="2000" i="1" dirty="0"/>
              <a:t>)</a:t>
            </a:r>
            <a:r>
              <a:rPr lang="fr-FR" sz="2000" i="1" dirty="0" smtClean="0"/>
              <a:t>, </a:t>
            </a:r>
            <a:r>
              <a:rPr lang="fr-FR" sz="2000" i="1" dirty="0" err="1" smtClean="0"/>
              <a:t>we</a:t>
            </a:r>
            <a:r>
              <a:rPr lang="fr-FR" sz="2000" i="1" dirty="0" smtClean="0"/>
              <a:t> </a:t>
            </a:r>
            <a:r>
              <a:rPr lang="fr-FR" sz="2000" i="1" dirty="0" err="1"/>
              <a:t>ascended</a:t>
            </a:r>
            <a:r>
              <a:rPr lang="fr-FR" sz="2000" i="1" dirty="0"/>
              <a:t> Mount Chimborazo. (...) The </a:t>
            </a:r>
            <a:r>
              <a:rPr lang="fr-FR" sz="2000" i="1" dirty="0" err="1"/>
              <a:t>bad</a:t>
            </a:r>
            <a:r>
              <a:rPr lang="fr-FR" sz="2000" i="1" dirty="0"/>
              <a:t> </a:t>
            </a:r>
            <a:r>
              <a:rPr lang="fr-FR" sz="2000" i="1" dirty="0" err="1"/>
              <a:t>weather</a:t>
            </a:r>
            <a:r>
              <a:rPr lang="fr-FR" sz="2000" i="1" dirty="0"/>
              <a:t> made </a:t>
            </a:r>
            <a:r>
              <a:rPr lang="fr-FR" sz="2000" i="1" dirty="0" err="1"/>
              <a:t>everything</a:t>
            </a:r>
            <a:endParaRPr lang="fr-FR" sz="2000" i="1" dirty="0"/>
          </a:p>
          <a:p>
            <a:r>
              <a:rPr lang="fr-FR" sz="2000" i="1" dirty="0"/>
              <a:t>impossible. (...) Our </a:t>
            </a:r>
            <a:r>
              <a:rPr lang="fr-FR" sz="2000" i="1" dirty="0" err="1"/>
              <a:t>visit</a:t>
            </a:r>
            <a:r>
              <a:rPr lang="fr-FR" sz="2000" i="1" dirty="0"/>
              <a:t> of </a:t>
            </a:r>
            <a:r>
              <a:rPr lang="fr-FR" sz="2000" i="1" dirty="0" err="1"/>
              <a:t>this</a:t>
            </a:r>
            <a:r>
              <a:rPr lang="fr-FR" sz="2000" i="1" dirty="0"/>
              <a:t> immense </a:t>
            </a:r>
            <a:r>
              <a:rPr lang="fr-FR" sz="2000" i="1" dirty="0" err="1"/>
              <a:t>elevation</a:t>
            </a:r>
            <a:r>
              <a:rPr lang="fr-FR" sz="2000" i="1" dirty="0"/>
              <a:t> </a:t>
            </a:r>
            <a:r>
              <a:rPr lang="fr-FR" sz="2000" i="1" dirty="0" err="1"/>
              <a:t>was</a:t>
            </a:r>
            <a:r>
              <a:rPr lang="fr-FR" sz="2000" i="1" dirty="0"/>
              <a:t> </a:t>
            </a:r>
            <a:r>
              <a:rPr lang="fr-FR" sz="2000" i="1" dirty="0" err="1"/>
              <a:t>exceedingly</a:t>
            </a:r>
            <a:r>
              <a:rPr lang="fr-FR" sz="2000" i="1" dirty="0"/>
              <a:t> </a:t>
            </a:r>
            <a:r>
              <a:rPr lang="fr-FR" sz="2000" i="1" dirty="0" err="1"/>
              <a:t>depressing</a:t>
            </a:r>
            <a:endParaRPr lang="fr-FR" sz="2000" i="1" dirty="0"/>
          </a:p>
          <a:p>
            <a:r>
              <a:rPr lang="fr-FR" sz="2000" i="1" dirty="0"/>
              <a:t>and </a:t>
            </a:r>
            <a:r>
              <a:rPr lang="fr-FR" sz="2000" i="1" dirty="0" err="1"/>
              <a:t>gloomy</a:t>
            </a:r>
            <a:r>
              <a:rPr lang="fr-FR" sz="2000" i="1" dirty="0"/>
              <a:t>. (…) Of all the </a:t>
            </a:r>
            <a:r>
              <a:rPr lang="fr-FR" sz="2000" i="1" dirty="0" err="1"/>
              <a:t>Nevados</a:t>
            </a:r>
            <a:r>
              <a:rPr lang="fr-FR" sz="2000" i="1" dirty="0"/>
              <a:t> </a:t>
            </a:r>
            <a:r>
              <a:rPr lang="fr-FR" sz="2000" i="1" dirty="0" err="1"/>
              <a:t>we</a:t>
            </a:r>
            <a:r>
              <a:rPr lang="fr-FR" sz="2000" i="1" dirty="0"/>
              <a:t> </a:t>
            </a:r>
            <a:r>
              <a:rPr lang="fr-FR" sz="2000" i="1" dirty="0" err="1"/>
              <a:t>visited</a:t>
            </a:r>
            <a:r>
              <a:rPr lang="fr-FR" sz="2000" i="1" dirty="0"/>
              <a:t>, Chimborazo </a:t>
            </a:r>
            <a:r>
              <a:rPr lang="fr-FR" sz="2000" i="1" dirty="0" err="1"/>
              <a:t>possesses</a:t>
            </a:r>
            <a:r>
              <a:rPr lang="fr-FR" sz="2000" i="1" dirty="0"/>
              <a:t> the </a:t>
            </a:r>
            <a:r>
              <a:rPr lang="fr-FR" sz="2000" i="1" dirty="0" err="1" smtClean="0"/>
              <a:t>fewest</a:t>
            </a:r>
            <a:r>
              <a:rPr lang="fr-FR" sz="2000" i="1" dirty="0"/>
              <a:t> </a:t>
            </a:r>
            <a:r>
              <a:rPr lang="fr-FR" sz="2000" i="1" dirty="0" smtClean="0"/>
              <a:t>plants</a:t>
            </a:r>
            <a:r>
              <a:rPr lang="fr-FR" sz="2000" i="1" dirty="0"/>
              <a:t>. (...) In addition, a </a:t>
            </a:r>
            <a:r>
              <a:rPr lang="fr-FR" sz="2000" i="1" dirty="0" err="1"/>
              <a:t>vegetation</a:t>
            </a:r>
            <a:r>
              <a:rPr lang="fr-FR" sz="2000" i="1" dirty="0"/>
              <a:t> </a:t>
            </a:r>
            <a:r>
              <a:rPr lang="fr-FR" sz="2000" i="1" dirty="0" err="1"/>
              <a:t>without</a:t>
            </a:r>
            <a:r>
              <a:rPr lang="fr-FR" sz="2000" i="1" dirty="0"/>
              <a:t> </a:t>
            </a:r>
            <a:r>
              <a:rPr lang="fr-FR" sz="2000" i="1" dirty="0" err="1"/>
              <a:t>vigor</a:t>
            </a:r>
            <a:r>
              <a:rPr lang="fr-FR" sz="2000" i="1" dirty="0"/>
              <a:t>, not </a:t>
            </a:r>
            <a:r>
              <a:rPr lang="fr-FR" sz="2000" i="1" dirty="0" err="1"/>
              <a:t>adapted</a:t>
            </a:r>
            <a:r>
              <a:rPr lang="fr-FR" sz="2000" i="1" dirty="0"/>
              <a:t> to the beauty </a:t>
            </a:r>
            <a:r>
              <a:rPr lang="fr-FR" sz="2000" i="1" dirty="0" smtClean="0"/>
              <a:t>of </a:t>
            </a:r>
            <a:r>
              <a:rPr lang="fr-FR" sz="2000" i="1" dirty="0" err="1" smtClean="0"/>
              <a:t>this</a:t>
            </a:r>
            <a:r>
              <a:rPr lang="fr-FR" sz="2000" i="1" dirty="0" smtClean="0"/>
              <a:t> </a:t>
            </a:r>
            <a:r>
              <a:rPr lang="fr-FR" sz="2000" i="1" dirty="0" err="1"/>
              <a:t>colossus</a:t>
            </a:r>
            <a:r>
              <a:rPr lang="fr-FR" sz="2000" i="1" dirty="0" smtClean="0"/>
              <a:t>. »</a:t>
            </a:r>
            <a:endParaRPr lang="fr-FR" sz="2000" i="1" dirty="0"/>
          </a:p>
        </p:txBody>
      </p:sp>
    </p:spTree>
    <p:extLst>
      <p:ext uri="{BB962C8B-B14F-4D97-AF65-F5344CB8AC3E}">
        <p14:creationId xmlns:p14="http://schemas.microsoft.com/office/powerpoint/2010/main" val="2206497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88900" y="0"/>
            <a:ext cx="8957256" cy="6858000"/>
          </a:xfrm>
          <a:prstGeom prst="rect">
            <a:avLst/>
          </a:prstGeom>
        </p:spPr>
      </p:pic>
      <p:sp>
        <p:nvSpPr>
          <p:cNvPr id="5" name="ZoneTexte 4"/>
          <p:cNvSpPr txBox="1"/>
          <p:nvPr/>
        </p:nvSpPr>
        <p:spPr>
          <a:xfrm>
            <a:off x="6531187" y="6488668"/>
            <a:ext cx="2514969" cy="369332"/>
          </a:xfrm>
          <a:prstGeom prst="rect">
            <a:avLst/>
          </a:prstGeom>
          <a:noFill/>
        </p:spPr>
        <p:txBody>
          <a:bodyPr wrap="none" rtlCol="0">
            <a:spAutoFit/>
          </a:bodyPr>
          <a:lstStyle/>
          <a:p>
            <a:r>
              <a:rPr lang="fr-FR" dirty="0" err="1" smtClean="0"/>
              <a:t>Moret</a:t>
            </a:r>
            <a:r>
              <a:rPr lang="fr-FR" dirty="0" smtClean="0"/>
              <a:t> et al. (2019) PNAS</a:t>
            </a:r>
            <a:endParaRPr lang="fr-FR" dirty="0"/>
          </a:p>
        </p:txBody>
      </p:sp>
    </p:spTree>
    <p:extLst>
      <p:ext uri="{BB962C8B-B14F-4D97-AF65-F5344CB8AC3E}">
        <p14:creationId xmlns:p14="http://schemas.microsoft.com/office/powerpoint/2010/main" val="3670070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25878" y="0"/>
            <a:ext cx="3752282" cy="6858000"/>
          </a:xfrm>
          <a:prstGeom prst="rect">
            <a:avLst/>
          </a:prstGeom>
        </p:spPr>
      </p:pic>
      <p:sp>
        <p:nvSpPr>
          <p:cNvPr id="5" name="ZoneTexte 4"/>
          <p:cNvSpPr txBox="1"/>
          <p:nvPr/>
        </p:nvSpPr>
        <p:spPr>
          <a:xfrm>
            <a:off x="6531187" y="6488668"/>
            <a:ext cx="2514969" cy="369332"/>
          </a:xfrm>
          <a:prstGeom prst="rect">
            <a:avLst/>
          </a:prstGeom>
          <a:noFill/>
        </p:spPr>
        <p:txBody>
          <a:bodyPr wrap="none" rtlCol="0">
            <a:spAutoFit/>
          </a:bodyPr>
          <a:lstStyle/>
          <a:p>
            <a:r>
              <a:rPr lang="fr-FR" dirty="0" err="1" smtClean="0"/>
              <a:t>Moret</a:t>
            </a:r>
            <a:r>
              <a:rPr lang="fr-FR" dirty="0" smtClean="0"/>
              <a:t> et al. (2019) PNAS</a:t>
            </a:r>
            <a:endParaRPr lang="fr-FR" dirty="0"/>
          </a:p>
        </p:txBody>
      </p:sp>
      <p:pic>
        <p:nvPicPr>
          <p:cNvPr id="3" name="Image 2"/>
          <p:cNvPicPr>
            <a:picLocks noChangeAspect="1"/>
          </p:cNvPicPr>
          <p:nvPr/>
        </p:nvPicPr>
        <p:blipFill>
          <a:blip r:embed="rId3"/>
          <a:stretch>
            <a:fillRect/>
          </a:stretch>
        </p:blipFill>
        <p:spPr>
          <a:xfrm>
            <a:off x="5597227" y="466699"/>
            <a:ext cx="2899368" cy="2541211"/>
          </a:xfrm>
          <a:prstGeom prst="rect">
            <a:avLst/>
          </a:prstGeom>
        </p:spPr>
      </p:pic>
      <p:pic>
        <p:nvPicPr>
          <p:cNvPr id="8" name="Image 7"/>
          <p:cNvPicPr>
            <a:picLocks noChangeAspect="1"/>
          </p:cNvPicPr>
          <p:nvPr/>
        </p:nvPicPr>
        <p:blipFill>
          <a:blip r:embed="rId4"/>
          <a:stretch>
            <a:fillRect/>
          </a:stretch>
        </p:blipFill>
        <p:spPr>
          <a:xfrm>
            <a:off x="5909690" y="3257035"/>
            <a:ext cx="2465325" cy="3060085"/>
          </a:xfrm>
          <a:prstGeom prst="rect">
            <a:avLst/>
          </a:prstGeom>
        </p:spPr>
      </p:pic>
    </p:spTree>
    <p:extLst>
      <p:ext uri="{BB962C8B-B14F-4D97-AF65-F5344CB8AC3E}">
        <p14:creationId xmlns:p14="http://schemas.microsoft.com/office/powerpoint/2010/main" val="1264893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0" indent="0">
              <a:buNone/>
            </a:pPr>
            <a:r>
              <a:rPr lang="fr-FR" sz="4000" dirty="0" smtClean="0"/>
              <a:t>¿Que </a:t>
            </a:r>
            <a:r>
              <a:rPr lang="fr-FR" sz="4000" dirty="0" err="1" smtClean="0"/>
              <a:t>tipo</a:t>
            </a:r>
            <a:r>
              <a:rPr lang="fr-FR" sz="4000" dirty="0" smtClean="0"/>
              <a:t> de </a:t>
            </a:r>
            <a:r>
              <a:rPr lang="fr-FR" sz="4000" dirty="0" err="1" smtClean="0"/>
              <a:t>datos</a:t>
            </a:r>
            <a:r>
              <a:rPr lang="fr-FR" sz="4000" dirty="0" smtClean="0"/>
              <a:t> </a:t>
            </a:r>
            <a:r>
              <a:rPr lang="fr-FR" sz="4000" dirty="0" err="1" smtClean="0"/>
              <a:t>necesitamos</a:t>
            </a:r>
            <a:r>
              <a:rPr lang="fr-FR" sz="4000" dirty="0" smtClean="0"/>
              <a:t>?</a:t>
            </a:r>
            <a:endParaRPr lang="fr-FR" sz="4000" dirty="0"/>
          </a:p>
        </p:txBody>
      </p:sp>
    </p:spTree>
    <p:extLst>
      <p:ext uri="{BB962C8B-B14F-4D97-AF65-F5344CB8AC3E}">
        <p14:creationId xmlns:p14="http://schemas.microsoft.com/office/powerpoint/2010/main" val="197453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IMG_13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9011" y="0"/>
            <a:ext cx="5143500" cy="6858000"/>
          </a:xfrm>
          <a:prstGeom prst="rect">
            <a:avLst/>
          </a:prstGeom>
        </p:spPr>
      </p:pic>
    </p:spTree>
    <p:extLst>
      <p:ext uri="{BB962C8B-B14F-4D97-AF65-F5344CB8AC3E}">
        <p14:creationId xmlns:p14="http://schemas.microsoft.com/office/powerpoint/2010/main" val="3439788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Macintosh HD:Users:representantquito:Desktop:Screen Shot 2020-12-07 at 3.30.10 PM.png"/>
          <p:cNvPicPr/>
          <p:nvPr/>
        </p:nvPicPr>
        <p:blipFill>
          <a:blip r:embed="rId2">
            <a:extLst>
              <a:ext uri="{28A0092B-C50C-407E-A947-70E740481C1C}">
                <a14:useLocalDpi xmlns:a14="http://schemas.microsoft.com/office/drawing/2010/main" val="0"/>
              </a:ext>
            </a:extLst>
          </a:blip>
          <a:srcRect/>
          <a:stretch>
            <a:fillRect/>
          </a:stretch>
        </p:blipFill>
        <p:spPr bwMode="auto">
          <a:xfrm>
            <a:off x="2133545" y="3425290"/>
            <a:ext cx="4549423" cy="3101760"/>
          </a:xfrm>
          <a:prstGeom prst="rect">
            <a:avLst/>
          </a:prstGeom>
          <a:noFill/>
          <a:ln>
            <a:noFill/>
          </a:ln>
        </p:spPr>
      </p:pic>
      <p:pic>
        <p:nvPicPr>
          <p:cNvPr id="5" name="Image 4" descr="Macintosh HD:Users:Olivier1:Dropbox:_BOOK:pixs_series:Bonpland_book:IMG_1337.JPG"/>
          <p:cNvPicPr>
            <a:picLocks noChangeAspect="1"/>
          </p:cNvPicPr>
          <p:nvPr/>
        </p:nvPicPr>
        <p:blipFill rotWithShape="1">
          <a:blip r:embed="rId3">
            <a:extLst>
              <a:ext uri="{28A0092B-C50C-407E-A947-70E740481C1C}">
                <a14:useLocalDpi xmlns:a14="http://schemas.microsoft.com/office/drawing/2010/main" val="0"/>
              </a:ext>
            </a:extLst>
          </a:blip>
          <a:srcRect b="15839"/>
          <a:stretch/>
        </p:blipFill>
        <p:spPr bwMode="auto">
          <a:xfrm>
            <a:off x="2251451" y="705433"/>
            <a:ext cx="4339459" cy="2705633"/>
          </a:xfrm>
          <a:prstGeom prst="rect">
            <a:avLst/>
          </a:prstGeom>
          <a:noFill/>
          <a:ln>
            <a:noFill/>
          </a:ln>
          <a:extLst>
            <a:ext uri="{53640926-AAD7-44d8-BBD7-CCE9431645EC}">
              <a14:shadowObscured xmlns:a14="http://schemas.microsoft.com/office/drawing/2010/main"/>
            </a:ext>
          </a:extLst>
        </p:spPr>
      </p:pic>
      <p:sp>
        <p:nvSpPr>
          <p:cNvPr id="6" name="ZoneTexte 5"/>
          <p:cNvSpPr txBox="1"/>
          <p:nvPr/>
        </p:nvSpPr>
        <p:spPr>
          <a:xfrm>
            <a:off x="2031670" y="631016"/>
            <a:ext cx="364202" cy="461665"/>
          </a:xfrm>
          <a:prstGeom prst="rect">
            <a:avLst/>
          </a:prstGeom>
          <a:noFill/>
        </p:spPr>
        <p:txBody>
          <a:bodyPr wrap="none" rtlCol="0">
            <a:spAutoFit/>
          </a:bodyPr>
          <a:lstStyle/>
          <a:p>
            <a:r>
              <a:rPr lang="fr-FR" sz="2400" dirty="0" smtClean="0"/>
              <a:t>A</a:t>
            </a:r>
            <a:endParaRPr lang="fr-FR" sz="2400" dirty="0"/>
          </a:p>
        </p:txBody>
      </p:sp>
      <p:sp>
        <p:nvSpPr>
          <p:cNvPr id="7" name="ZoneTexte 6"/>
          <p:cNvSpPr txBox="1"/>
          <p:nvPr/>
        </p:nvSpPr>
        <p:spPr>
          <a:xfrm>
            <a:off x="2031670" y="3344880"/>
            <a:ext cx="364202" cy="461665"/>
          </a:xfrm>
          <a:prstGeom prst="rect">
            <a:avLst/>
          </a:prstGeom>
          <a:noFill/>
        </p:spPr>
        <p:txBody>
          <a:bodyPr wrap="none" rtlCol="0">
            <a:spAutoFit/>
          </a:bodyPr>
          <a:lstStyle/>
          <a:p>
            <a:r>
              <a:rPr lang="fr-FR" sz="2400" dirty="0" smtClean="0"/>
              <a:t>B</a:t>
            </a:r>
            <a:endParaRPr lang="fr-FR" sz="2400" dirty="0"/>
          </a:p>
        </p:txBody>
      </p:sp>
      <p:sp>
        <p:nvSpPr>
          <p:cNvPr id="8" name="ZoneTexte 7"/>
          <p:cNvSpPr txBox="1"/>
          <p:nvPr/>
        </p:nvSpPr>
        <p:spPr>
          <a:xfrm>
            <a:off x="4208911" y="3344880"/>
            <a:ext cx="348773" cy="461665"/>
          </a:xfrm>
          <a:prstGeom prst="rect">
            <a:avLst/>
          </a:prstGeom>
          <a:noFill/>
        </p:spPr>
        <p:txBody>
          <a:bodyPr wrap="none" rtlCol="0">
            <a:spAutoFit/>
          </a:bodyPr>
          <a:lstStyle/>
          <a:p>
            <a:r>
              <a:rPr lang="fr-FR" sz="2400" dirty="0" smtClean="0"/>
              <a:t>C</a:t>
            </a:r>
            <a:endParaRPr lang="fr-FR" sz="2400" dirty="0"/>
          </a:p>
        </p:txBody>
      </p:sp>
    </p:spTree>
    <p:extLst>
      <p:ext uri="{BB962C8B-B14F-4D97-AF65-F5344CB8AC3E}">
        <p14:creationId xmlns:p14="http://schemas.microsoft.com/office/powerpoint/2010/main" val="329302698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54000" y="520700"/>
            <a:ext cx="8623300" cy="5803900"/>
          </a:xfrm>
          <a:prstGeom prst="rect">
            <a:avLst/>
          </a:prstGeom>
        </p:spPr>
      </p:pic>
      <p:sp>
        <p:nvSpPr>
          <p:cNvPr id="5" name="ZoneTexte 4"/>
          <p:cNvSpPr txBox="1"/>
          <p:nvPr/>
        </p:nvSpPr>
        <p:spPr>
          <a:xfrm>
            <a:off x="6531187" y="6488668"/>
            <a:ext cx="2514969" cy="369332"/>
          </a:xfrm>
          <a:prstGeom prst="rect">
            <a:avLst/>
          </a:prstGeom>
          <a:noFill/>
        </p:spPr>
        <p:txBody>
          <a:bodyPr wrap="none" rtlCol="0">
            <a:spAutoFit/>
          </a:bodyPr>
          <a:lstStyle/>
          <a:p>
            <a:r>
              <a:rPr lang="fr-FR" dirty="0" err="1" smtClean="0"/>
              <a:t>Moret</a:t>
            </a:r>
            <a:r>
              <a:rPr lang="fr-FR" dirty="0" smtClean="0"/>
              <a:t> et al. (2019) PNAS</a:t>
            </a:r>
            <a:endParaRPr lang="fr-FR" dirty="0"/>
          </a:p>
        </p:txBody>
      </p:sp>
    </p:spTree>
    <p:extLst>
      <p:ext uri="{BB962C8B-B14F-4D97-AF65-F5344CB8AC3E}">
        <p14:creationId xmlns:p14="http://schemas.microsoft.com/office/powerpoint/2010/main" val="407836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0" indent="0" algn="ctr">
              <a:buNone/>
            </a:pPr>
            <a:r>
              <a:rPr lang="fr-FR" sz="4000" dirty="0" smtClean="0"/>
              <a:t>¿</a:t>
            </a:r>
            <a:r>
              <a:rPr lang="fr-FR" sz="4000" dirty="0" err="1" smtClean="0"/>
              <a:t>Ahora</a:t>
            </a:r>
            <a:r>
              <a:rPr lang="fr-FR" sz="4000" dirty="0" smtClean="0"/>
              <a:t>, que </a:t>
            </a:r>
            <a:r>
              <a:rPr lang="fr-FR" sz="4000" dirty="0" err="1" smtClean="0"/>
              <a:t>ten</a:t>
            </a:r>
            <a:r>
              <a:rPr lang="fr-FR" sz="4000" dirty="0" err="1" smtClean="0"/>
              <a:t>í</a:t>
            </a:r>
            <a:r>
              <a:rPr lang="fr-FR" sz="4000" dirty="0" err="1" smtClean="0"/>
              <a:t>amos</a:t>
            </a:r>
            <a:r>
              <a:rPr lang="fr-FR" sz="4000" dirty="0" smtClean="0"/>
              <a:t> que </a:t>
            </a:r>
            <a:r>
              <a:rPr lang="fr-FR" sz="4000" dirty="0" err="1" smtClean="0"/>
              <a:t>hacer</a:t>
            </a:r>
            <a:r>
              <a:rPr lang="fr-FR" sz="4000" dirty="0" smtClean="0"/>
              <a:t>?</a:t>
            </a:r>
            <a:endParaRPr lang="fr-FR" sz="4000" dirty="0"/>
          </a:p>
        </p:txBody>
      </p:sp>
    </p:spTree>
    <p:extLst>
      <p:ext uri="{BB962C8B-B14F-4D97-AF65-F5344CB8AC3E}">
        <p14:creationId xmlns:p14="http://schemas.microsoft.com/office/powerpoint/2010/main" val="2863741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r="31482"/>
          <a:stretch/>
        </p:blipFill>
        <p:spPr>
          <a:xfrm>
            <a:off x="733778" y="1185334"/>
            <a:ext cx="7655402" cy="4048840"/>
          </a:xfrm>
          <a:prstGeom prst="rect">
            <a:avLst/>
          </a:prstGeom>
        </p:spPr>
      </p:pic>
      <p:sp>
        <p:nvSpPr>
          <p:cNvPr id="5" name="Rectangle 4"/>
          <p:cNvSpPr/>
          <p:nvPr/>
        </p:nvSpPr>
        <p:spPr>
          <a:xfrm>
            <a:off x="4430888" y="6364281"/>
            <a:ext cx="4572000" cy="369332"/>
          </a:xfrm>
          <a:prstGeom prst="rect">
            <a:avLst/>
          </a:prstGeom>
        </p:spPr>
        <p:txBody>
          <a:bodyPr>
            <a:spAutoFit/>
          </a:bodyPr>
          <a:lstStyle/>
          <a:p>
            <a:r>
              <a:rPr lang="fr-FR" dirty="0" err="1" smtClean="0"/>
              <a:t>Körner</a:t>
            </a:r>
            <a:r>
              <a:rPr lang="fr-FR" dirty="0" smtClean="0"/>
              <a:t> and </a:t>
            </a:r>
            <a:r>
              <a:rPr lang="fr-FR" dirty="0" err="1" smtClean="0"/>
              <a:t>Hiltbrunner</a:t>
            </a:r>
            <a:r>
              <a:rPr lang="fr-FR" dirty="0" smtClean="0"/>
              <a:t> (2021) </a:t>
            </a:r>
            <a:r>
              <a:rPr lang="fr-FR" dirty="0" err="1" smtClean="0"/>
              <a:t>Diversity</a:t>
            </a:r>
            <a:endParaRPr lang="fr-FR" dirty="0"/>
          </a:p>
        </p:txBody>
      </p:sp>
    </p:spTree>
    <p:extLst>
      <p:ext uri="{BB962C8B-B14F-4D97-AF65-F5344CB8AC3E}">
        <p14:creationId xmlns:p14="http://schemas.microsoft.com/office/powerpoint/2010/main" val="4039962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r 11"/>
          <p:cNvGrpSpPr/>
          <p:nvPr/>
        </p:nvGrpSpPr>
        <p:grpSpPr>
          <a:xfrm>
            <a:off x="1732424" y="1653817"/>
            <a:ext cx="5864166" cy="4327752"/>
            <a:chOff x="803469" y="1121727"/>
            <a:chExt cx="5864166" cy="4327752"/>
          </a:xfrm>
        </p:grpSpPr>
        <p:grpSp>
          <p:nvGrpSpPr>
            <p:cNvPr id="10" name="Grouper 9"/>
            <p:cNvGrpSpPr/>
            <p:nvPr/>
          </p:nvGrpSpPr>
          <p:grpSpPr>
            <a:xfrm>
              <a:off x="806175" y="1121727"/>
              <a:ext cx="5861460" cy="4327752"/>
              <a:chOff x="806175" y="1121727"/>
              <a:chExt cx="5861460" cy="4327752"/>
            </a:xfrm>
          </p:grpSpPr>
          <p:pic>
            <p:nvPicPr>
              <p:cNvPr id="4" name="Image 3" descr="Macintosh HD:Users:Olivier1:Desktop:Captura de pantalla 2020-12-06 a la(s) 9.56.26 p. m..png"/>
              <p:cNvPicPr/>
              <p:nvPr/>
            </p:nvPicPr>
            <p:blipFill>
              <a:blip r:embed="rId2">
                <a:extLst>
                  <a:ext uri="{28A0092B-C50C-407E-A947-70E740481C1C}">
                    <a14:useLocalDpi xmlns:a14="http://schemas.microsoft.com/office/drawing/2010/main" val="0"/>
                  </a:ext>
                </a:extLst>
              </a:blip>
              <a:srcRect/>
              <a:stretch>
                <a:fillRect/>
              </a:stretch>
            </p:blipFill>
            <p:spPr bwMode="auto">
              <a:xfrm>
                <a:off x="806175" y="1121727"/>
                <a:ext cx="5861460" cy="4327752"/>
              </a:xfrm>
              <a:prstGeom prst="rect">
                <a:avLst/>
              </a:prstGeom>
              <a:noFill/>
              <a:ln>
                <a:noFill/>
              </a:ln>
            </p:spPr>
          </p:pic>
          <p:grpSp>
            <p:nvGrpSpPr>
              <p:cNvPr id="8" name="Grouper 7"/>
              <p:cNvGrpSpPr/>
              <p:nvPr/>
            </p:nvGrpSpPr>
            <p:grpSpPr>
              <a:xfrm>
                <a:off x="4639647" y="2744800"/>
                <a:ext cx="1183910" cy="1072896"/>
                <a:chOff x="4632265" y="2648807"/>
                <a:chExt cx="1183910" cy="1072896"/>
              </a:xfrm>
            </p:grpSpPr>
            <p:pic>
              <p:nvPicPr>
                <p:cNvPr id="6" name="Image 5"/>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632265" y="2648807"/>
                  <a:ext cx="1176528" cy="1072896"/>
                </a:xfrm>
                <a:prstGeom prst="rect">
                  <a:avLst/>
                </a:prstGeom>
                <a:ln>
                  <a:noFill/>
                </a:ln>
              </p:spPr>
            </p:pic>
            <p:sp>
              <p:nvSpPr>
                <p:cNvPr id="7" name="Ellipse 6"/>
                <p:cNvSpPr/>
                <p:nvPr/>
              </p:nvSpPr>
              <p:spPr>
                <a:xfrm>
                  <a:off x="4639647" y="2648807"/>
                  <a:ext cx="1176528" cy="1072893"/>
                </a:xfrm>
                <a:prstGeom prst="ellipse">
                  <a:avLst/>
                </a:prstGeom>
                <a:noFill/>
                <a:ln w="12700" cmpd="sng">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C"/>
                </a:p>
              </p:txBody>
            </p:sp>
          </p:grpSp>
          <p:sp>
            <p:nvSpPr>
              <p:cNvPr id="9" name="Ellipse 8"/>
              <p:cNvSpPr/>
              <p:nvPr/>
            </p:nvSpPr>
            <p:spPr>
              <a:xfrm>
                <a:off x="2532667" y="2348149"/>
                <a:ext cx="339659" cy="344962"/>
              </a:xfrm>
              <a:prstGeom prst="ellipse">
                <a:avLst/>
              </a:prstGeom>
              <a:noFill/>
              <a:ln w="12700" cmpd="sng">
                <a:solidFill>
                  <a:schemeClr val="tx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C"/>
              </a:p>
            </p:txBody>
          </p:sp>
        </p:grpSp>
        <p:sp>
          <p:nvSpPr>
            <p:cNvPr id="3" name="Forme libre 2"/>
            <p:cNvSpPr/>
            <p:nvPr/>
          </p:nvSpPr>
          <p:spPr>
            <a:xfrm>
              <a:off x="1290735" y="2425959"/>
              <a:ext cx="1534367" cy="824204"/>
            </a:xfrm>
            <a:custGeom>
              <a:avLst/>
              <a:gdLst>
                <a:gd name="connsiteX0" fmla="*/ 0 w 1643224"/>
                <a:gd name="connsiteY0" fmla="*/ 357674 h 824204"/>
                <a:gd name="connsiteX1" fmla="*/ 0 w 1643224"/>
                <a:gd name="connsiteY1" fmla="*/ 357674 h 824204"/>
                <a:gd name="connsiteX2" fmla="*/ 36285 w 1643224"/>
                <a:gd name="connsiteY2" fmla="*/ 383592 h 824204"/>
                <a:gd name="connsiteX3" fmla="*/ 41469 w 1643224"/>
                <a:gd name="connsiteY3" fmla="*/ 399143 h 824204"/>
                <a:gd name="connsiteX4" fmla="*/ 51836 w 1643224"/>
                <a:gd name="connsiteY4" fmla="*/ 414694 h 824204"/>
                <a:gd name="connsiteX5" fmla="*/ 72571 w 1643224"/>
                <a:gd name="connsiteY5" fmla="*/ 435429 h 824204"/>
                <a:gd name="connsiteX6" fmla="*/ 88122 w 1643224"/>
                <a:gd name="connsiteY6" fmla="*/ 466531 h 824204"/>
                <a:gd name="connsiteX7" fmla="*/ 114041 w 1643224"/>
                <a:gd name="connsiteY7" fmla="*/ 487265 h 824204"/>
                <a:gd name="connsiteX8" fmla="*/ 145143 w 1643224"/>
                <a:gd name="connsiteY8" fmla="*/ 528735 h 824204"/>
                <a:gd name="connsiteX9" fmla="*/ 160694 w 1643224"/>
                <a:gd name="connsiteY9" fmla="*/ 539102 h 824204"/>
                <a:gd name="connsiteX10" fmla="*/ 165877 w 1643224"/>
                <a:gd name="connsiteY10" fmla="*/ 554653 h 824204"/>
                <a:gd name="connsiteX11" fmla="*/ 176245 w 1643224"/>
                <a:gd name="connsiteY11" fmla="*/ 565021 h 824204"/>
                <a:gd name="connsiteX12" fmla="*/ 207347 w 1643224"/>
                <a:gd name="connsiteY12" fmla="*/ 580572 h 824204"/>
                <a:gd name="connsiteX13" fmla="*/ 217714 w 1643224"/>
                <a:gd name="connsiteY13" fmla="*/ 596123 h 824204"/>
                <a:gd name="connsiteX14" fmla="*/ 248816 w 1643224"/>
                <a:gd name="connsiteY14" fmla="*/ 606490 h 824204"/>
                <a:gd name="connsiteX15" fmla="*/ 264367 w 1643224"/>
                <a:gd name="connsiteY15" fmla="*/ 622041 h 824204"/>
                <a:gd name="connsiteX16" fmla="*/ 279918 w 1643224"/>
                <a:gd name="connsiteY16" fmla="*/ 627225 h 824204"/>
                <a:gd name="connsiteX17" fmla="*/ 295469 w 1643224"/>
                <a:gd name="connsiteY17" fmla="*/ 637592 h 824204"/>
                <a:gd name="connsiteX18" fmla="*/ 311020 w 1643224"/>
                <a:gd name="connsiteY18" fmla="*/ 642776 h 824204"/>
                <a:gd name="connsiteX19" fmla="*/ 326571 w 1643224"/>
                <a:gd name="connsiteY19" fmla="*/ 653143 h 824204"/>
                <a:gd name="connsiteX20" fmla="*/ 357673 w 1643224"/>
                <a:gd name="connsiteY20" fmla="*/ 663510 h 824204"/>
                <a:gd name="connsiteX21" fmla="*/ 383592 w 1643224"/>
                <a:gd name="connsiteY21" fmla="*/ 679061 h 824204"/>
                <a:gd name="connsiteX22" fmla="*/ 393959 w 1643224"/>
                <a:gd name="connsiteY22" fmla="*/ 689429 h 824204"/>
                <a:gd name="connsiteX23" fmla="*/ 409510 w 1643224"/>
                <a:gd name="connsiteY23" fmla="*/ 699796 h 824204"/>
                <a:gd name="connsiteX24" fmla="*/ 425061 w 1643224"/>
                <a:gd name="connsiteY24" fmla="*/ 715347 h 824204"/>
                <a:gd name="connsiteX25" fmla="*/ 456163 w 1643224"/>
                <a:gd name="connsiteY25" fmla="*/ 730898 h 824204"/>
                <a:gd name="connsiteX26" fmla="*/ 502816 w 1643224"/>
                <a:gd name="connsiteY26" fmla="*/ 767184 h 824204"/>
                <a:gd name="connsiteX27" fmla="*/ 518367 w 1643224"/>
                <a:gd name="connsiteY27" fmla="*/ 777551 h 824204"/>
                <a:gd name="connsiteX28" fmla="*/ 528734 w 1643224"/>
                <a:gd name="connsiteY28" fmla="*/ 793102 h 824204"/>
                <a:gd name="connsiteX29" fmla="*/ 554653 w 1643224"/>
                <a:gd name="connsiteY29" fmla="*/ 813837 h 824204"/>
                <a:gd name="connsiteX30" fmla="*/ 585755 w 1643224"/>
                <a:gd name="connsiteY30" fmla="*/ 824204 h 824204"/>
                <a:gd name="connsiteX31" fmla="*/ 622041 w 1643224"/>
                <a:gd name="connsiteY31" fmla="*/ 813837 h 824204"/>
                <a:gd name="connsiteX32" fmla="*/ 627224 w 1643224"/>
                <a:gd name="connsiteY32" fmla="*/ 798286 h 824204"/>
                <a:gd name="connsiteX33" fmla="*/ 632408 w 1643224"/>
                <a:gd name="connsiteY33" fmla="*/ 772368 h 824204"/>
                <a:gd name="connsiteX34" fmla="*/ 642775 w 1643224"/>
                <a:gd name="connsiteY34" fmla="*/ 741265 h 824204"/>
                <a:gd name="connsiteX35" fmla="*/ 658326 w 1643224"/>
                <a:gd name="connsiteY35" fmla="*/ 710163 h 824204"/>
                <a:gd name="connsiteX36" fmla="*/ 668694 w 1643224"/>
                <a:gd name="connsiteY36" fmla="*/ 699796 h 824204"/>
                <a:gd name="connsiteX37" fmla="*/ 684245 w 1643224"/>
                <a:gd name="connsiteY37" fmla="*/ 673878 h 824204"/>
                <a:gd name="connsiteX38" fmla="*/ 689428 w 1643224"/>
                <a:gd name="connsiteY38" fmla="*/ 658327 h 824204"/>
                <a:gd name="connsiteX39" fmla="*/ 699796 w 1643224"/>
                <a:gd name="connsiteY39" fmla="*/ 647959 h 824204"/>
                <a:gd name="connsiteX40" fmla="*/ 720530 w 1643224"/>
                <a:gd name="connsiteY40" fmla="*/ 616857 h 824204"/>
                <a:gd name="connsiteX41" fmla="*/ 730898 w 1643224"/>
                <a:gd name="connsiteY41" fmla="*/ 601306 h 824204"/>
                <a:gd name="connsiteX42" fmla="*/ 746449 w 1643224"/>
                <a:gd name="connsiteY42" fmla="*/ 590939 h 824204"/>
                <a:gd name="connsiteX43" fmla="*/ 756816 w 1643224"/>
                <a:gd name="connsiteY43" fmla="*/ 559837 h 824204"/>
                <a:gd name="connsiteX44" fmla="*/ 767183 w 1643224"/>
                <a:gd name="connsiteY44" fmla="*/ 544286 h 824204"/>
                <a:gd name="connsiteX45" fmla="*/ 772367 w 1643224"/>
                <a:gd name="connsiteY45" fmla="*/ 528735 h 824204"/>
                <a:gd name="connsiteX46" fmla="*/ 782734 w 1643224"/>
                <a:gd name="connsiteY46" fmla="*/ 513184 h 824204"/>
                <a:gd name="connsiteX47" fmla="*/ 803469 w 1643224"/>
                <a:gd name="connsiteY47" fmla="*/ 471714 h 824204"/>
                <a:gd name="connsiteX48" fmla="*/ 808653 w 1643224"/>
                <a:gd name="connsiteY48" fmla="*/ 456163 h 824204"/>
                <a:gd name="connsiteX49" fmla="*/ 839755 w 1643224"/>
                <a:gd name="connsiteY49" fmla="*/ 414694 h 824204"/>
                <a:gd name="connsiteX50" fmla="*/ 855306 w 1643224"/>
                <a:gd name="connsiteY50" fmla="*/ 404327 h 824204"/>
                <a:gd name="connsiteX51" fmla="*/ 876041 w 1643224"/>
                <a:gd name="connsiteY51" fmla="*/ 383592 h 824204"/>
                <a:gd name="connsiteX52" fmla="*/ 881224 w 1643224"/>
                <a:gd name="connsiteY52" fmla="*/ 368041 h 824204"/>
                <a:gd name="connsiteX53" fmla="*/ 901959 w 1643224"/>
                <a:gd name="connsiteY53" fmla="*/ 347306 h 824204"/>
                <a:gd name="connsiteX54" fmla="*/ 922694 w 1643224"/>
                <a:gd name="connsiteY54" fmla="*/ 316204 h 824204"/>
                <a:gd name="connsiteX55" fmla="*/ 933061 w 1643224"/>
                <a:gd name="connsiteY55" fmla="*/ 285102 h 824204"/>
                <a:gd name="connsiteX56" fmla="*/ 938245 w 1643224"/>
                <a:gd name="connsiteY56" fmla="*/ 269551 h 824204"/>
                <a:gd name="connsiteX57" fmla="*/ 953796 w 1643224"/>
                <a:gd name="connsiteY57" fmla="*/ 259184 h 824204"/>
                <a:gd name="connsiteX58" fmla="*/ 958979 w 1643224"/>
                <a:gd name="connsiteY58" fmla="*/ 243633 h 824204"/>
                <a:gd name="connsiteX59" fmla="*/ 990081 w 1643224"/>
                <a:gd name="connsiteY59" fmla="*/ 202163 h 824204"/>
                <a:gd name="connsiteX60" fmla="*/ 1016000 w 1643224"/>
                <a:gd name="connsiteY60" fmla="*/ 160694 h 824204"/>
                <a:gd name="connsiteX61" fmla="*/ 1041918 w 1643224"/>
                <a:gd name="connsiteY61" fmla="*/ 114041 h 824204"/>
                <a:gd name="connsiteX62" fmla="*/ 1073020 w 1643224"/>
                <a:gd name="connsiteY62" fmla="*/ 93306 h 824204"/>
                <a:gd name="connsiteX63" fmla="*/ 1104122 w 1643224"/>
                <a:gd name="connsiteY63" fmla="*/ 67388 h 824204"/>
                <a:gd name="connsiteX64" fmla="*/ 1114489 w 1643224"/>
                <a:gd name="connsiteY64" fmla="*/ 51837 h 824204"/>
                <a:gd name="connsiteX65" fmla="*/ 1124857 w 1643224"/>
                <a:gd name="connsiteY65" fmla="*/ 20735 h 824204"/>
                <a:gd name="connsiteX66" fmla="*/ 1135224 w 1643224"/>
                <a:gd name="connsiteY66" fmla="*/ 5184 h 824204"/>
                <a:gd name="connsiteX67" fmla="*/ 1171510 w 1643224"/>
                <a:gd name="connsiteY67" fmla="*/ 0 h 824204"/>
                <a:gd name="connsiteX68" fmla="*/ 1384041 w 1643224"/>
                <a:gd name="connsiteY68" fmla="*/ 5184 h 824204"/>
                <a:gd name="connsiteX69" fmla="*/ 1399592 w 1643224"/>
                <a:gd name="connsiteY69" fmla="*/ 10368 h 824204"/>
                <a:gd name="connsiteX70" fmla="*/ 1420326 w 1643224"/>
                <a:gd name="connsiteY70" fmla="*/ 15551 h 824204"/>
                <a:gd name="connsiteX71" fmla="*/ 1472163 w 1643224"/>
                <a:gd name="connsiteY71" fmla="*/ 20735 h 824204"/>
                <a:gd name="connsiteX72" fmla="*/ 1596571 w 1643224"/>
                <a:gd name="connsiteY72" fmla="*/ 25919 h 824204"/>
                <a:gd name="connsiteX73" fmla="*/ 1632857 w 1643224"/>
                <a:gd name="connsiteY73" fmla="*/ 15551 h 824204"/>
                <a:gd name="connsiteX74" fmla="*/ 1643224 w 1643224"/>
                <a:gd name="connsiteY74" fmla="*/ 15551 h 824204"/>
                <a:gd name="connsiteX75" fmla="*/ 1643224 w 1643224"/>
                <a:gd name="connsiteY75" fmla="*/ 15551 h 82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643224" h="824204">
                  <a:moveTo>
                    <a:pt x="0" y="357674"/>
                  </a:moveTo>
                  <a:lnTo>
                    <a:pt x="0" y="357674"/>
                  </a:lnTo>
                  <a:cubicBezTo>
                    <a:pt x="12095" y="366313"/>
                    <a:pt x="25775" y="373082"/>
                    <a:pt x="36285" y="383592"/>
                  </a:cubicBezTo>
                  <a:cubicBezTo>
                    <a:pt x="40149" y="387456"/>
                    <a:pt x="39025" y="394256"/>
                    <a:pt x="41469" y="399143"/>
                  </a:cubicBezTo>
                  <a:cubicBezTo>
                    <a:pt x="44255" y="404715"/>
                    <a:pt x="47782" y="409964"/>
                    <a:pt x="51836" y="414694"/>
                  </a:cubicBezTo>
                  <a:cubicBezTo>
                    <a:pt x="58197" y="422115"/>
                    <a:pt x="72571" y="435429"/>
                    <a:pt x="72571" y="435429"/>
                  </a:cubicBezTo>
                  <a:cubicBezTo>
                    <a:pt x="76787" y="448076"/>
                    <a:pt x="78074" y="456483"/>
                    <a:pt x="88122" y="466531"/>
                  </a:cubicBezTo>
                  <a:cubicBezTo>
                    <a:pt x="108520" y="486929"/>
                    <a:pt x="98656" y="466751"/>
                    <a:pt x="114041" y="487265"/>
                  </a:cubicBezTo>
                  <a:cubicBezTo>
                    <a:pt x="126485" y="503858"/>
                    <a:pt x="130279" y="516844"/>
                    <a:pt x="145143" y="528735"/>
                  </a:cubicBezTo>
                  <a:cubicBezTo>
                    <a:pt x="150008" y="532627"/>
                    <a:pt x="155510" y="535646"/>
                    <a:pt x="160694" y="539102"/>
                  </a:cubicBezTo>
                  <a:cubicBezTo>
                    <a:pt x="162422" y="544286"/>
                    <a:pt x="163066" y="549968"/>
                    <a:pt x="165877" y="554653"/>
                  </a:cubicBezTo>
                  <a:cubicBezTo>
                    <a:pt x="168392" y="558844"/>
                    <a:pt x="172428" y="561968"/>
                    <a:pt x="176245" y="565021"/>
                  </a:cubicBezTo>
                  <a:cubicBezTo>
                    <a:pt x="190599" y="576504"/>
                    <a:pt x="190923" y="575097"/>
                    <a:pt x="207347" y="580572"/>
                  </a:cubicBezTo>
                  <a:cubicBezTo>
                    <a:pt x="210803" y="585756"/>
                    <a:pt x="212431" y="592821"/>
                    <a:pt x="217714" y="596123"/>
                  </a:cubicBezTo>
                  <a:cubicBezTo>
                    <a:pt x="226981" y="601915"/>
                    <a:pt x="248816" y="606490"/>
                    <a:pt x="248816" y="606490"/>
                  </a:cubicBezTo>
                  <a:cubicBezTo>
                    <a:pt x="254000" y="611674"/>
                    <a:pt x="258267" y="617975"/>
                    <a:pt x="264367" y="622041"/>
                  </a:cubicBezTo>
                  <a:cubicBezTo>
                    <a:pt x="268913" y="625072"/>
                    <a:pt x="275031" y="624781"/>
                    <a:pt x="279918" y="627225"/>
                  </a:cubicBezTo>
                  <a:cubicBezTo>
                    <a:pt x="285490" y="630011"/>
                    <a:pt x="289897" y="634806"/>
                    <a:pt x="295469" y="637592"/>
                  </a:cubicBezTo>
                  <a:cubicBezTo>
                    <a:pt x="300356" y="640036"/>
                    <a:pt x="306133" y="640332"/>
                    <a:pt x="311020" y="642776"/>
                  </a:cubicBezTo>
                  <a:cubicBezTo>
                    <a:pt x="316592" y="645562"/>
                    <a:pt x="320878" y="650613"/>
                    <a:pt x="326571" y="653143"/>
                  </a:cubicBezTo>
                  <a:cubicBezTo>
                    <a:pt x="336557" y="657581"/>
                    <a:pt x="357673" y="663510"/>
                    <a:pt x="357673" y="663510"/>
                  </a:cubicBezTo>
                  <a:cubicBezTo>
                    <a:pt x="383946" y="689783"/>
                    <a:pt x="349943" y="658871"/>
                    <a:pt x="383592" y="679061"/>
                  </a:cubicBezTo>
                  <a:cubicBezTo>
                    <a:pt x="387783" y="681576"/>
                    <a:pt x="390143" y="686376"/>
                    <a:pt x="393959" y="689429"/>
                  </a:cubicBezTo>
                  <a:cubicBezTo>
                    <a:pt x="398824" y="693321"/>
                    <a:pt x="404724" y="695808"/>
                    <a:pt x="409510" y="699796"/>
                  </a:cubicBezTo>
                  <a:cubicBezTo>
                    <a:pt x="415142" y="704489"/>
                    <a:pt x="418961" y="711281"/>
                    <a:pt x="425061" y="715347"/>
                  </a:cubicBezTo>
                  <a:cubicBezTo>
                    <a:pt x="471818" y="746519"/>
                    <a:pt x="407224" y="690116"/>
                    <a:pt x="456163" y="730898"/>
                  </a:cubicBezTo>
                  <a:cubicBezTo>
                    <a:pt x="504888" y="771502"/>
                    <a:pt x="424205" y="714776"/>
                    <a:pt x="502816" y="767184"/>
                  </a:cubicBezTo>
                  <a:lnTo>
                    <a:pt x="518367" y="777551"/>
                  </a:lnTo>
                  <a:cubicBezTo>
                    <a:pt x="521823" y="782735"/>
                    <a:pt x="524842" y="788237"/>
                    <a:pt x="528734" y="793102"/>
                  </a:cubicBezTo>
                  <a:cubicBezTo>
                    <a:pt x="534677" y="800531"/>
                    <a:pt x="546291" y="810121"/>
                    <a:pt x="554653" y="813837"/>
                  </a:cubicBezTo>
                  <a:cubicBezTo>
                    <a:pt x="564639" y="818275"/>
                    <a:pt x="585755" y="824204"/>
                    <a:pt x="585755" y="824204"/>
                  </a:cubicBezTo>
                  <a:cubicBezTo>
                    <a:pt x="585937" y="824159"/>
                    <a:pt x="619561" y="816317"/>
                    <a:pt x="622041" y="813837"/>
                  </a:cubicBezTo>
                  <a:cubicBezTo>
                    <a:pt x="625905" y="809973"/>
                    <a:pt x="625899" y="803587"/>
                    <a:pt x="627224" y="798286"/>
                  </a:cubicBezTo>
                  <a:cubicBezTo>
                    <a:pt x="629361" y="789739"/>
                    <a:pt x="630090" y="780868"/>
                    <a:pt x="632408" y="772368"/>
                  </a:cubicBezTo>
                  <a:cubicBezTo>
                    <a:pt x="635283" y="761825"/>
                    <a:pt x="639319" y="751633"/>
                    <a:pt x="642775" y="741265"/>
                  </a:cubicBezTo>
                  <a:cubicBezTo>
                    <a:pt x="648249" y="724843"/>
                    <a:pt x="646844" y="724515"/>
                    <a:pt x="658326" y="710163"/>
                  </a:cubicBezTo>
                  <a:cubicBezTo>
                    <a:pt x="661379" y="706347"/>
                    <a:pt x="665238" y="703252"/>
                    <a:pt x="668694" y="699796"/>
                  </a:cubicBezTo>
                  <a:cubicBezTo>
                    <a:pt x="683376" y="655743"/>
                    <a:pt x="662899" y="709455"/>
                    <a:pt x="684245" y="673878"/>
                  </a:cubicBezTo>
                  <a:cubicBezTo>
                    <a:pt x="687056" y="669193"/>
                    <a:pt x="686617" y="663012"/>
                    <a:pt x="689428" y="658327"/>
                  </a:cubicBezTo>
                  <a:cubicBezTo>
                    <a:pt x="691943" y="654136"/>
                    <a:pt x="696864" y="651869"/>
                    <a:pt x="699796" y="647959"/>
                  </a:cubicBezTo>
                  <a:cubicBezTo>
                    <a:pt x="707272" y="637991"/>
                    <a:pt x="713619" y="627224"/>
                    <a:pt x="720530" y="616857"/>
                  </a:cubicBezTo>
                  <a:cubicBezTo>
                    <a:pt x="723986" y="611673"/>
                    <a:pt x="725714" y="604762"/>
                    <a:pt x="730898" y="601306"/>
                  </a:cubicBezTo>
                  <a:lnTo>
                    <a:pt x="746449" y="590939"/>
                  </a:lnTo>
                  <a:cubicBezTo>
                    <a:pt x="749905" y="580572"/>
                    <a:pt x="750754" y="568930"/>
                    <a:pt x="756816" y="559837"/>
                  </a:cubicBezTo>
                  <a:cubicBezTo>
                    <a:pt x="760272" y="554653"/>
                    <a:pt x="764397" y="549858"/>
                    <a:pt x="767183" y="544286"/>
                  </a:cubicBezTo>
                  <a:cubicBezTo>
                    <a:pt x="769627" y="539399"/>
                    <a:pt x="769923" y="533622"/>
                    <a:pt x="772367" y="528735"/>
                  </a:cubicBezTo>
                  <a:cubicBezTo>
                    <a:pt x="775153" y="523163"/>
                    <a:pt x="780204" y="518877"/>
                    <a:pt x="782734" y="513184"/>
                  </a:cubicBezTo>
                  <a:cubicBezTo>
                    <a:pt x="801795" y="470297"/>
                    <a:pt x="782179" y="493007"/>
                    <a:pt x="803469" y="471714"/>
                  </a:cubicBezTo>
                  <a:cubicBezTo>
                    <a:pt x="805197" y="466530"/>
                    <a:pt x="805999" y="460939"/>
                    <a:pt x="808653" y="456163"/>
                  </a:cubicBezTo>
                  <a:cubicBezTo>
                    <a:pt x="815290" y="444217"/>
                    <a:pt x="827169" y="424762"/>
                    <a:pt x="839755" y="414694"/>
                  </a:cubicBezTo>
                  <a:cubicBezTo>
                    <a:pt x="844620" y="410802"/>
                    <a:pt x="850122" y="407783"/>
                    <a:pt x="855306" y="404327"/>
                  </a:cubicBezTo>
                  <a:cubicBezTo>
                    <a:pt x="869127" y="362859"/>
                    <a:pt x="848395" y="411238"/>
                    <a:pt x="876041" y="383592"/>
                  </a:cubicBezTo>
                  <a:cubicBezTo>
                    <a:pt x="879905" y="379728"/>
                    <a:pt x="878048" y="372487"/>
                    <a:pt x="881224" y="368041"/>
                  </a:cubicBezTo>
                  <a:cubicBezTo>
                    <a:pt x="886905" y="360087"/>
                    <a:pt x="896537" y="355439"/>
                    <a:pt x="901959" y="347306"/>
                  </a:cubicBezTo>
                  <a:lnTo>
                    <a:pt x="922694" y="316204"/>
                  </a:lnTo>
                  <a:lnTo>
                    <a:pt x="933061" y="285102"/>
                  </a:lnTo>
                  <a:cubicBezTo>
                    <a:pt x="934789" y="279918"/>
                    <a:pt x="933699" y="272582"/>
                    <a:pt x="938245" y="269551"/>
                  </a:cubicBezTo>
                  <a:lnTo>
                    <a:pt x="953796" y="259184"/>
                  </a:lnTo>
                  <a:cubicBezTo>
                    <a:pt x="955524" y="254000"/>
                    <a:pt x="956168" y="248318"/>
                    <a:pt x="958979" y="243633"/>
                  </a:cubicBezTo>
                  <a:cubicBezTo>
                    <a:pt x="977403" y="212926"/>
                    <a:pt x="968560" y="266721"/>
                    <a:pt x="990081" y="202163"/>
                  </a:cubicBezTo>
                  <a:cubicBezTo>
                    <a:pt x="1002419" y="165151"/>
                    <a:pt x="991356" y="177123"/>
                    <a:pt x="1016000" y="160694"/>
                  </a:cubicBezTo>
                  <a:cubicBezTo>
                    <a:pt x="1021401" y="144488"/>
                    <a:pt x="1026638" y="124228"/>
                    <a:pt x="1041918" y="114041"/>
                  </a:cubicBezTo>
                  <a:cubicBezTo>
                    <a:pt x="1052285" y="107129"/>
                    <a:pt x="1064209" y="102117"/>
                    <a:pt x="1073020" y="93306"/>
                  </a:cubicBezTo>
                  <a:cubicBezTo>
                    <a:pt x="1092976" y="73350"/>
                    <a:pt x="1082471" y="81821"/>
                    <a:pt x="1104122" y="67388"/>
                  </a:cubicBezTo>
                  <a:cubicBezTo>
                    <a:pt x="1107578" y="62204"/>
                    <a:pt x="1111959" y="57530"/>
                    <a:pt x="1114489" y="51837"/>
                  </a:cubicBezTo>
                  <a:cubicBezTo>
                    <a:pt x="1118927" y="41851"/>
                    <a:pt x="1118795" y="29828"/>
                    <a:pt x="1124857" y="20735"/>
                  </a:cubicBezTo>
                  <a:cubicBezTo>
                    <a:pt x="1128313" y="15551"/>
                    <a:pt x="1129531" y="7714"/>
                    <a:pt x="1135224" y="5184"/>
                  </a:cubicBezTo>
                  <a:cubicBezTo>
                    <a:pt x="1146389" y="222"/>
                    <a:pt x="1159415" y="1728"/>
                    <a:pt x="1171510" y="0"/>
                  </a:cubicBezTo>
                  <a:cubicBezTo>
                    <a:pt x="1242354" y="1728"/>
                    <a:pt x="1313249" y="1966"/>
                    <a:pt x="1384041" y="5184"/>
                  </a:cubicBezTo>
                  <a:cubicBezTo>
                    <a:pt x="1389499" y="5432"/>
                    <a:pt x="1394338" y="8867"/>
                    <a:pt x="1399592" y="10368"/>
                  </a:cubicBezTo>
                  <a:cubicBezTo>
                    <a:pt x="1406442" y="12325"/>
                    <a:pt x="1413274" y="14544"/>
                    <a:pt x="1420326" y="15551"/>
                  </a:cubicBezTo>
                  <a:cubicBezTo>
                    <a:pt x="1437517" y="18007"/>
                    <a:pt x="1454884" y="19007"/>
                    <a:pt x="1472163" y="20735"/>
                  </a:cubicBezTo>
                  <a:cubicBezTo>
                    <a:pt x="1540505" y="37820"/>
                    <a:pt x="1499411" y="31991"/>
                    <a:pt x="1596571" y="25919"/>
                  </a:cubicBezTo>
                  <a:cubicBezTo>
                    <a:pt x="1608897" y="21810"/>
                    <a:pt x="1619838" y="17721"/>
                    <a:pt x="1632857" y="15551"/>
                  </a:cubicBezTo>
                  <a:cubicBezTo>
                    <a:pt x="1636266" y="14983"/>
                    <a:pt x="1639768" y="15551"/>
                    <a:pt x="1643224" y="15551"/>
                  </a:cubicBezTo>
                  <a:lnTo>
                    <a:pt x="1643224" y="15551"/>
                  </a:lnTo>
                </a:path>
              </a:pathLst>
            </a:custGeom>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5" name="Forme libre 4"/>
            <p:cNvSpPr/>
            <p:nvPr/>
          </p:nvSpPr>
          <p:spPr>
            <a:xfrm>
              <a:off x="803469" y="2674776"/>
              <a:ext cx="508000" cy="108857"/>
            </a:xfrm>
            <a:custGeom>
              <a:avLst/>
              <a:gdLst>
                <a:gd name="connsiteX0" fmla="*/ 508000 w 508000"/>
                <a:gd name="connsiteY0" fmla="*/ 108857 h 108857"/>
                <a:gd name="connsiteX1" fmla="*/ 508000 w 508000"/>
                <a:gd name="connsiteY1" fmla="*/ 108857 h 108857"/>
                <a:gd name="connsiteX2" fmla="*/ 461347 w 508000"/>
                <a:gd name="connsiteY2" fmla="*/ 103673 h 108857"/>
                <a:gd name="connsiteX3" fmla="*/ 445796 w 508000"/>
                <a:gd name="connsiteY3" fmla="*/ 98489 h 108857"/>
                <a:gd name="connsiteX4" fmla="*/ 393960 w 508000"/>
                <a:gd name="connsiteY4" fmla="*/ 103673 h 108857"/>
                <a:gd name="connsiteX5" fmla="*/ 290286 w 508000"/>
                <a:gd name="connsiteY5" fmla="*/ 98489 h 108857"/>
                <a:gd name="connsiteX6" fmla="*/ 274735 w 508000"/>
                <a:gd name="connsiteY6" fmla="*/ 93306 h 108857"/>
                <a:gd name="connsiteX7" fmla="*/ 217715 w 508000"/>
                <a:gd name="connsiteY7" fmla="*/ 88122 h 108857"/>
                <a:gd name="connsiteX8" fmla="*/ 191796 w 508000"/>
                <a:gd name="connsiteY8" fmla="*/ 82938 h 108857"/>
                <a:gd name="connsiteX9" fmla="*/ 160694 w 508000"/>
                <a:gd name="connsiteY9" fmla="*/ 72571 h 108857"/>
                <a:gd name="connsiteX10" fmla="*/ 129592 w 508000"/>
                <a:gd name="connsiteY10" fmla="*/ 62204 h 108857"/>
                <a:gd name="connsiteX11" fmla="*/ 98490 w 508000"/>
                <a:gd name="connsiteY11" fmla="*/ 51836 h 108857"/>
                <a:gd name="connsiteX12" fmla="*/ 82939 w 508000"/>
                <a:gd name="connsiteY12" fmla="*/ 46653 h 108857"/>
                <a:gd name="connsiteX13" fmla="*/ 62204 w 508000"/>
                <a:gd name="connsiteY13" fmla="*/ 20734 h 108857"/>
                <a:gd name="connsiteX14" fmla="*/ 36286 w 508000"/>
                <a:gd name="connsiteY14" fmla="*/ 15551 h 108857"/>
                <a:gd name="connsiteX15" fmla="*/ 0 w 508000"/>
                <a:gd name="connsiteY15" fmla="*/ 0 h 108857"/>
                <a:gd name="connsiteX16" fmla="*/ 0 w 508000"/>
                <a:gd name="connsiteY16" fmla="*/ 0 h 10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8000" h="108857">
                  <a:moveTo>
                    <a:pt x="508000" y="108857"/>
                  </a:moveTo>
                  <a:lnTo>
                    <a:pt x="508000" y="108857"/>
                  </a:lnTo>
                  <a:cubicBezTo>
                    <a:pt x="492449" y="107129"/>
                    <a:pt x="476781" y="106245"/>
                    <a:pt x="461347" y="103673"/>
                  </a:cubicBezTo>
                  <a:cubicBezTo>
                    <a:pt x="455957" y="102775"/>
                    <a:pt x="451260" y="98489"/>
                    <a:pt x="445796" y="98489"/>
                  </a:cubicBezTo>
                  <a:cubicBezTo>
                    <a:pt x="428431" y="98489"/>
                    <a:pt x="411239" y="101945"/>
                    <a:pt x="393960" y="103673"/>
                  </a:cubicBezTo>
                  <a:cubicBezTo>
                    <a:pt x="359402" y="101945"/>
                    <a:pt x="324757" y="101486"/>
                    <a:pt x="290286" y="98489"/>
                  </a:cubicBezTo>
                  <a:cubicBezTo>
                    <a:pt x="284843" y="98016"/>
                    <a:pt x="280144" y="94079"/>
                    <a:pt x="274735" y="93306"/>
                  </a:cubicBezTo>
                  <a:cubicBezTo>
                    <a:pt x="255842" y="90607"/>
                    <a:pt x="236722" y="89850"/>
                    <a:pt x="217715" y="88122"/>
                  </a:cubicBezTo>
                  <a:cubicBezTo>
                    <a:pt x="209075" y="86394"/>
                    <a:pt x="200296" y="85256"/>
                    <a:pt x="191796" y="82938"/>
                  </a:cubicBezTo>
                  <a:cubicBezTo>
                    <a:pt x="181253" y="80063"/>
                    <a:pt x="171061" y="76027"/>
                    <a:pt x="160694" y="72571"/>
                  </a:cubicBezTo>
                  <a:lnTo>
                    <a:pt x="129592" y="62204"/>
                  </a:lnTo>
                  <a:lnTo>
                    <a:pt x="98490" y="51836"/>
                  </a:lnTo>
                  <a:lnTo>
                    <a:pt x="82939" y="46653"/>
                  </a:lnTo>
                  <a:cubicBezTo>
                    <a:pt x="79904" y="42100"/>
                    <a:pt x="69099" y="23689"/>
                    <a:pt x="62204" y="20734"/>
                  </a:cubicBezTo>
                  <a:cubicBezTo>
                    <a:pt x="54106" y="17263"/>
                    <a:pt x="44786" y="17869"/>
                    <a:pt x="36286" y="15551"/>
                  </a:cubicBezTo>
                  <a:cubicBezTo>
                    <a:pt x="5653" y="7196"/>
                    <a:pt x="12289" y="12287"/>
                    <a:pt x="0" y="0"/>
                  </a:cubicBezTo>
                  <a:lnTo>
                    <a:pt x="0" y="0"/>
                  </a:lnTo>
                </a:path>
              </a:pathLst>
            </a:custGeom>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1" name="Forme libre 10"/>
            <p:cNvSpPr/>
            <p:nvPr/>
          </p:nvSpPr>
          <p:spPr>
            <a:xfrm>
              <a:off x="4722327" y="3027265"/>
              <a:ext cx="1083387" cy="135384"/>
            </a:xfrm>
            <a:custGeom>
              <a:avLst/>
              <a:gdLst>
                <a:gd name="connsiteX0" fmla="*/ 0 w 1083387"/>
                <a:gd name="connsiteY0" fmla="*/ 0 h 135384"/>
                <a:gd name="connsiteX1" fmla="*/ 0 w 1083387"/>
                <a:gd name="connsiteY1" fmla="*/ 0 h 135384"/>
                <a:gd name="connsiteX2" fmla="*/ 114040 w 1083387"/>
                <a:gd name="connsiteY2" fmla="*/ 5184 h 135384"/>
                <a:gd name="connsiteX3" fmla="*/ 212530 w 1083387"/>
                <a:gd name="connsiteY3" fmla="*/ 15551 h 135384"/>
                <a:gd name="connsiteX4" fmla="*/ 233265 w 1083387"/>
                <a:gd name="connsiteY4" fmla="*/ 20735 h 135384"/>
                <a:gd name="connsiteX5" fmla="*/ 466530 w 1083387"/>
                <a:gd name="connsiteY5" fmla="*/ 31102 h 135384"/>
                <a:gd name="connsiteX6" fmla="*/ 508000 w 1083387"/>
                <a:gd name="connsiteY6" fmla="*/ 36286 h 135384"/>
                <a:gd name="connsiteX7" fmla="*/ 653142 w 1083387"/>
                <a:gd name="connsiteY7" fmla="*/ 41470 h 135384"/>
                <a:gd name="connsiteX8" fmla="*/ 684244 w 1083387"/>
                <a:gd name="connsiteY8" fmla="*/ 51837 h 135384"/>
                <a:gd name="connsiteX9" fmla="*/ 704979 w 1083387"/>
                <a:gd name="connsiteY9" fmla="*/ 57021 h 135384"/>
                <a:gd name="connsiteX10" fmla="*/ 762000 w 1083387"/>
                <a:gd name="connsiteY10" fmla="*/ 72572 h 135384"/>
                <a:gd name="connsiteX11" fmla="*/ 793102 w 1083387"/>
                <a:gd name="connsiteY11" fmla="*/ 77755 h 135384"/>
                <a:gd name="connsiteX12" fmla="*/ 824204 w 1083387"/>
                <a:gd name="connsiteY12" fmla="*/ 88123 h 135384"/>
                <a:gd name="connsiteX13" fmla="*/ 839755 w 1083387"/>
                <a:gd name="connsiteY13" fmla="*/ 98490 h 135384"/>
                <a:gd name="connsiteX14" fmla="*/ 870857 w 1083387"/>
                <a:gd name="connsiteY14" fmla="*/ 103674 h 135384"/>
                <a:gd name="connsiteX15" fmla="*/ 901959 w 1083387"/>
                <a:gd name="connsiteY15" fmla="*/ 114041 h 135384"/>
                <a:gd name="connsiteX16" fmla="*/ 917510 w 1083387"/>
                <a:gd name="connsiteY16" fmla="*/ 119225 h 135384"/>
                <a:gd name="connsiteX17" fmla="*/ 933061 w 1083387"/>
                <a:gd name="connsiteY17" fmla="*/ 129592 h 135384"/>
                <a:gd name="connsiteX18" fmla="*/ 964163 w 1083387"/>
                <a:gd name="connsiteY18" fmla="*/ 134776 h 135384"/>
                <a:gd name="connsiteX19" fmla="*/ 1083387 w 1083387"/>
                <a:gd name="connsiteY19" fmla="*/ 134776 h 135384"/>
                <a:gd name="connsiteX20" fmla="*/ 1083387 w 1083387"/>
                <a:gd name="connsiteY20" fmla="*/ 134776 h 13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83387" h="135384">
                  <a:moveTo>
                    <a:pt x="0" y="0"/>
                  </a:moveTo>
                  <a:lnTo>
                    <a:pt x="0" y="0"/>
                  </a:lnTo>
                  <a:lnTo>
                    <a:pt x="114040" y="5184"/>
                  </a:lnTo>
                  <a:cubicBezTo>
                    <a:pt x="129425" y="6146"/>
                    <a:pt x="195491" y="13658"/>
                    <a:pt x="212530" y="15551"/>
                  </a:cubicBezTo>
                  <a:cubicBezTo>
                    <a:pt x="219442" y="17279"/>
                    <a:pt x="226279" y="19338"/>
                    <a:pt x="233265" y="20735"/>
                  </a:cubicBezTo>
                  <a:cubicBezTo>
                    <a:pt x="312203" y="36523"/>
                    <a:pt x="373518" y="28717"/>
                    <a:pt x="466530" y="31102"/>
                  </a:cubicBezTo>
                  <a:cubicBezTo>
                    <a:pt x="480353" y="32830"/>
                    <a:pt x="494091" y="35513"/>
                    <a:pt x="508000" y="36286"/>
                  </a:cubicBezTo>
                  <a:cubicBezTo>
                    <a:pt x="556337" y="38972"/>
                    <a:pt x="604918" y="37215"/>
                    <a:pt x="653142" y="41470"/>
                  </a:cubicBezTo>
                  <a:cubicBezTo>
                    <a:pt x="664028" y="42431"/>
                    <a:pt x="673642" y="49186"/>
                    <a:pt x="684244" y="51837"/>
                  </a:cubicBezTo>
                  <a:cubicBezTo>
                    <a:pt x="691156" y="53565"/>
                    <a:pt x="698129" y="55064"/>
                    <a:pt x="704979" y="57021"/>
                  </a:cubicBezTo>
                  <a:cubicBezTo>
                    <a:pt x="733108" y="65058"/>
                    <a:pt x="717680" y="65186"/>
                    <a:pt x="762000" y="72572"/>
                  </a:cubicBezTo>
                  <a:lnTo>
                    <a:pt x="793102" y="77755"/>
                  </a:lnTo>
                  <a:cubicBezTo>
                    <a:pt x="803469" y="81211"/>
                    <a:pt x="815111" y="82061"/>
                    <a:pt x="824204" y="88123"/>
                  </a:cubicBezTo>
                  <a:cubicBezTo>
                    <a:pt x="829388" y="91579"/>
                    <a:pt x="833845" y="96520"/>
                    <a:pt x="839755" y="98490"/>
                  </a:cubicBezTo>
                  <a:cubicBezTo>
                    <a:pt x="849726" y="101814"/>
                    <a:pt x="860660" y="101125"/>
                    <a:pt x="870857" y="103674"/>
                  </a:cubicBezTo>
                  <a:cubicBezTo>
                    <a:pt x="881459" y="106324"/>
                    <a:pt x="891592" y="110585"/>
                    <a:pt x="901959" y="114041"/>
                  </a:cubicBezTo>
                  <a:cubicBezTo>
                    <a:pt x="907143" y="115769"/>
                    <a:pt x="912964" y="116194"/>
                    <a:pt x="917510" y="119225"/>
                  </a:cubicBezTo>
                  <a:cubicBezTo>
                    <a:pt x="922694" y="122681"/>
                    <a:pt x="927151" y="127622"/>
                    <a:pt x="933061" y="129592"/>
                  </a:cubicBezTo>
                  <a:cubicBezTo>
                    <a:pt x="943032" y="132916"/>
                    <a:pt x="953659" y="134414"/>
                    <a:pt x="964163" y="134776"/>
                  </a:cubicBezTo>
                  <a:cubicBezTo>
                    <a:pt x="1003881" y="136146"/>
                    <a:pt x="1043646" y="134776"/>
                    <a:pt x="1083387" y="134776"/>
                  </a:cubicBezTo>
                  <a:lnTo>
                    <a:pt x="1083387" y="134776"/>
                  </a:lnTo>
                </a:path>
              </a:pathLst>
            </a:custGeom>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grpSp>
      <p:sp>
        <p:nvSpPr>
          <p:cNvPr id="19" name="Rectangle 18"/>
          <p:cNvSpPr/>
          <p:nvPr/>
        </p:nvSpPr>
        <p:spPr>
          <a:xfrm>
            <a:off x="2577498" y="3528747"/>
            <a:ext cx="390476" cy="369332"/>
          </a:xfrm>
          <a:prstGeom prst="rect">
            <a:avLst/>
          </a:prstGeom>
        </p:spPr>
        <p:txBody>
          <a:bodyPr wrap="none">
            <a:spAutoFit/>
          </a:bodyPr>
          <a:lstStyle/>
          <a:p>
            <a:r>
              <a:rPr lang="en-AU" dirty="0">
                <a:solidFill>
                  <a:prstClr val="black"/>
                </a:solidFill>
                <a:sym typeface="Wingdings"/>
              </a:rPr>
              <a:t></a:t>
            </a:r>
            <a:endParaRPr lang="fr-FR" dirty="0"/>
          </a:p>
        </p:txBody>
      </p:sp>
      <p:sp>
        <p:nvSpPr>
          <p:cNvPr id="22" name="Rectangle 21"/>
          <p:cNvSpPr/>
          <p:nvPr/>
        </p:nvSpPr>
        <p:spPr>
          <a:xfrm>
            <a:off x="3489552" y="2793471"/>
            <a:ext cx="390476" cy="369332"/>
          </a:xfrm>
          <a:prstGeom prst="rect">
            <a:avLst/>
          </a:prstGeom>
        </p:spPr>
        <p:txBody>
          <a:bodyPr wrap="none">
            <a:spAutoFit/>
          </a:bodyPr>
          <a:lstStyle/>
          <a:p>
            <a:r>
              <a:rPr lang="en-AU" dirty="0">
                <a:solidFill>
                  <a:prstClr val="black"/>
                </a:solidFill>
                <a:sym typeface="Wingdings"/>
              </a:rPr>
              <a:t></a:t>
            </a:r>
            <a:endParaRPr lang="fr-FR" dirty="0"/>
          </a:p>
        </p:txBody>
      </p:sp>
      <p:sp>
        <p:nvSpPr>
          <p:cNvPr id="23" name="Rectangle 22"/>
          <p:cNvSpPr/>
          <p:nvPr/>
        </p:nvSpPr>
        <p:spPr>
          <a:xfrm>
            <a:off x="6335214" y="3427047"/>
            <a:ext cx="550551" cy="584776"/>
          </a:xfrm>
          <a:prstGeom prst="rect">
            <a:avLst/>
          </a:prstGeom>
        </p:spPr>
        <p:txBody>
          <a:bodyPr wrap="none">
            <a:spAutoFit/>
          </a:bodyPr>
          <a:lstStyle/>
          <a:p>
            <a:r>
              <a:rPr lang="en-AU" sz="3200" dirty="0">
                <a:solidFill>
                  <a:prstClr val="black"/>
                </a:solidFill>
                <a:sym typeface="Wingdings"/>
              </a:rPr>
              <a:t></a:t>
            </a:r>
            <a:endParaRPr lang="fr-FR" sz="3200" dirty="0"/>
          </a:p>
        </p:txBody>
      </p:sp>
      <p:sp>
        <p:nvSpPr>
          <p:cNvPr id="24" name="ZoneTexte 23"/>
          <p:cNvSpPr txBox="1"/>
          <p:nvPr/>
        </p:nvSpPr>
        <p:spPr>
          <a:xfrm>
            <a:off x="2896982" y="3063549"/>
            <a:ext cx="390476" cy="646331"/>
          </a:xfrm>
          <a:prstGeom prst="rect">
            <a:avLst/>
          </a:prstGeom>
          <a:noFill/>
        </p:spPr>
        <p:txBody>
          <a:bodyPr wrap="none" rtlCol="0">
            <a:spAutoFit/>
          </a:bodyPr>
          <a:lstStyle/>
          <a:p>
            <a:r>
              <a:rPr lang="en-AU" dirty="0" smtClean="0">
                <a:sym typeface="Wingdings"/>
              </a:rPr>
              <a:t></a:t>
            </a:r>
            <a:endParaRPr lang="en-US" dirty="0"/>
          </a:p>
          <a:p>
            <a:endParaRPr lang="fr-FR" dirty="0"/>
          </a:p>
        </p:txBody>
      </p:sp>
      <p:sp>
        <p:nvSpPr>
          <p:cNvPr id="25" name="ZoneTexte 24"/>
          <p:cNvSpPr txBox="1"/>
          <p:nvPr/>
        </p:nvSpPr>
        <p:spPr>
          <a:xfrm>
            <a:off x="3122445" y="2773383"/>
            <a:ext cx="390476" cy="369332"/>
          </a:xfrm>
          <a:prstGeom prst="rect">
            <a:avLst/>
          </a:prstGeom>
          <a:noFill/>
        </p:spPr>
        <p:txBody>
          <a:bodyPr wrap="none" rtlCol="0">
            <a:spAutoFit/>
          </a:bodyPr>
          <a:lstStyle/>
          <a:p>
            <a:r>
              <a:rPr lang="en-AU" dirty="0">
                <a:sym typeface="Wingdings"/>
              </a:rPr>
              <a:t></a:t>
            </a:r>
            <a:r>
              <a:rPr lang="en-US" dirty="0"/>
              <a:t> </a:t>
            </a:r>
            <a:endParaRPr lang="fr-FR" dirty="0"/>
          </a:p>
        </p:txBody>
      </p:sp>
      <p:sp>
        <p:nvSpPr>
          <p:cNvPr id="26" name="Forme libre 25"/>
          <p:cNvSpPr/>
          <p:nvPr/>
        </p:nvSpPr>
        <p:spPr>
          <a:xfrm>
            <a:off x="3713368" y="3206267"/>
            <a:ext cx="1799512" cy="668147"/>
          </a:xfrm>
          <a:custGeom>
            <a:avLst/>
            <a:gdLst>
              <a:gd name="connsiteX0" fmla="*/ 0 w 1795551"/>
              <a:gd name="connsiteY0" fmla="*/ 0 h 917394"/>
              <a:gd name="connsiteX1" fmla="*/ 552150 w 1795551"/>
              <a:gd name="connsiteY1" fmla="*/ 654739 h 917394"/>
              <a:gd name="connsiteX2" fmla="*/ 1672226 w 1795551"/>
              <a:gd name="connsiteY2" fmla="*/ 899280 h 917394"/>
              <a:gd name="connsiteX3" fmla="*/ 1766880 w 1795551"/>
              <a:gd name="connsiteY3" fmla="*/ 899280 h 917394"/>
            </a:gdLst>
            <a:ahLst/>
            <a:cxnLst>
              <a:cxn ang="0">
                <a:pos x="connsiteX0" y="connsiteY0"/>
              </a:cxn>
              <a:cxn ang="0">
                <a:pos x="connsiteX1" y="connsiteY1"/>
              </a:cxn>
              <a:cxn ang="0">
                <a:pos x="connsiteX2" y="connsiteY2"/>
              </a:cxn>
              <a:cxn ang="0">
                <a:pos x="connsiteX3" y="connsiteY3"/>
              </a:cxn>
            </a:cxnLst>
            <a:rect l="l" t="t" r="r" b="b"/>
            <a:pathLst>
              <a:path w="1795551" h="917394">
                <a:moveTo>
                  <a:pt x="0" y="0"/>
                </a:moveTo>
                <a:cubicBezTo>
                  <a:pt x="136723" y="252429"/>
                  <a:pt x="273446" y="504859"/>
                  <a:pt x="552150" y="654739"/>
                </a:cubicBezTo>
                <a:cubicBezTo>
                  <a:pt x="830854" y="804619"/>
                  <a:pt x="1469771" y="858523"/>
                  <a:pt x="1672226" y="899280"/>
                </a:cubicBezTo>
                <a:cubicBezTo>
                  <a:pt x="1874681" y="940037"/>
                  <a:pt x="1766880" y="899280"/>
                  <a:pt x="1766880" y="899280"/>
                </a:cubicBezTo>
              </a:path>
            </a:pathLst>
          </a:custGeom>
          <a:ln w="57150" cmpd="sng">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spTree>
    <p:extLst>
      <p:ext uri="{BB962C8B-B14F-4D97-AF65-F5344CB8AC3E}">
        <p14:creationId xmlns:p14="http://schemas.microsoft.com/office/powerpoint/2010/main" val="122401808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Grotte_Humboldt_eclaici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49" y="832767"/>
            <a:ext cx="8725090" cy="5822543"/>
          </a:xfrm>
          <a:prstGeom prst="rect">
            <a:avLst/>
          </a:prstGeom>
        </p:spPr>
      </p:pic>
    </p:spTree>
    <p:extLst>
      <p:ext uri="{BB962C8B-B14F-4D97-AF65-F5344CB8AC3E}">
        <p14:creationId xmlns:p14="http://schemas.microsoft.com/office/powerpoint/2010/main" val="36041526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t="46187"/>
          <a:stretch/>
        </p:blipFill>
        <p:spPr>
          <a:xfrm>
            <a:off x="277158" y="956236"/>
            <a:ext cx="8666137" cy="5333999"/>
          </a:xfrm>
          <a:prstGeom prst="rect">
            <a:avLst/>
          </a:prstGeom>
        </p:spPr>
      </p:pic>
      <p:sp>
        <p:nvSpPr>
          <p:cNvPr id="5" name="ZoneTexte 4"/>
          <p:cNvSpPr txBox="1"/>
          <p:nvPr/>
        </p:nvSpPr>
        <p:spPr>
          <a:xfrm>
            <a:off x="6531187" y="6488668"/>
            <a:ext cx="2514969" cy="369332"/>
          </a:xfrm>
          <a:prstGeom prst="rect">
            <a:avLst/>
          </a:prstGeom>
          <a:noFill/>
        </p:spPr>
        <p:txBody>
          <a:bodyPr wrap="none" rtlCol="0">
            <a:spAutoFit/>
          </a:bodyPr>
          <a:lstStyle/>
          <a:p>
            <a:r>
              <a:rPr lang="fr-FR" dirty="0" err="1" smtClean="0"/>
              <a:t>Moret</a:t>
            </a:r>
            <a:r>
              <a:rPr lang="fr-FR" dirty="0" smtClean="0"/>
              <a:t> et al. (2019) PNAS</a:t>
            </a:r>
            <a:endParaRPr lang="fr-FR" dirty="0"/>
          </a:p>
        </p:txBody>
      </p:sp>
    </p:spTree>
    <p:extLst>
      <p:ext uri="{BB962C8B-B14F-4D97-AF65-F5344CB8AC3E}">
        <p14:creationId xmlns:p14="http://schemas.microsoft.com/office/powerpoint/2010/main" val="324051361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57011" y="0"/>
            <a:ext cx="5390388" cy="6858000"/>
          </a:xfrm>
          <a:prstGeom prst="rect">
            <a:avLst/>
          </a:prstGeom>
        </p:spPr>
      </p:pic>
      <p:sp>
        <p:nvSpPr>
          <p:cNvPr id="5" name="Espace réservé du contenu 2"/>
          <p:cNvSpPr>
            <a:spLocks noGrp="1"/>
          </p:cNvSpPr>
          <p:nvPr>
            <p:ph idx="1"/>
          </p:nvPr>
        </p:nvSpPr>
        <p:spPr>
          <a:xfrm>
            <a:off x="5902621" y="301981"/>
            <a:ext cx="2939401" cy="4525963"/>
          </a:xfrm>
        </p:spPr>
        <p:txBody>
          <a:bodyPr>
            <a:noAutofit/>
          </a:bodyPr>
          <a:lstStyle/>
          <a:p>
            <a:pPr marL="0" indent="0">
              <a:buNone/>
            </a:pPr>
            <a:r>
              <a:rPr lang="en-AU" sz="2000" i="1" smtClean="0"/>
              <a:t>« In contrast to Moret et al.’s claim, we do not agree that later versions of Humboldt’s Tableau Physique are necessarily more correct than earlier ones, as the latter were done while the field work was more fresh in the memory. »</a:t>
            </a:r>
          </a:p>
          <a:p>
            <a:pPr marL="0" indent="0">
              <a:buNone/>
            </a:pPr>
            <a:endParaRPr lang="en-AU" sz="2000" i="1" smtClean="0"/>
          </a:p>
          <a:p>
            <a:pPr marL="0" indent="0">
              <a:buNone/>
            </a:pPr>
            <a:r>
              <a:rPr lang="en-AU" sz="2000" i="1" smtClean="0"/>
              <a:t>« whether the data illustrated on the Tableau Physique is all 100% correct is not as critical as Moret et al. imply, as the overall upward vegetation shifts are also supported when using other data sources. »</a:t>
            </a:r>
            <a:endParaRPr lang="en-AU" sz="2000" i="1"/>
          </a:p>
        </p:txBody>
      </p:sp>
    </p:spTree>
    <p:extLst>
      <p:ext uri="{BB962C8B-B14F-4D97-AF65-F5344CB8AC3E}">
        <p14:creationId xmlns:p14="http://schemas.microsoft.com/office/powerpoint/2010/main" val="3555789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Screen Shot 2022-07-13 at 3.14.4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5363"/>
          </a:xfrm>
          <a:prstGeom prst="rect">
            <a:avLst/>
          </a:prstGeom>
        </p:spPr>
      </p:pic>
    </p:spTree>
    <p:extLst>
      <p:ext uri="{BB962C8B-B14F-4D97-AF65-F5344CB8AC3E}">
        <p14:creationId xmlns:p14="http://schemas.microsoft.com/office/powerpoint/2010/main" val="347347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3889" y="2935616"/>
            <a:ext cx="8128000" cy="1200328"/>
          </a:xfrm>
          <a:prstGeom prst="rect">
            <a:avLst/>
          </a:prstGeom>
        </p:spPr>
        <p:txBody>
          <a:bodyPr wrap="square">
            <a:spAutoFit/>
          </a:bodyPr>
          <a:lstStyle/>
          <a:p>
            <a:pPr algn="ctr"/>
            <a:r>
              <a:rPr lang="fr-FR" sz="2400" i="1" dirty="0" smtClean="0"/>
              <a:t>« </a:t>
            </a:r>
            <a:r>
              <a:rPr lang="fr-FR" sz="2400" i="1" dirty="0" err="1" smtClean="0"/>
              <a:t>Messy</a:t>
            </a:r>
            <a:r>
              <a:rPr lang="fr-FR" sz="2400" i="1" dirty="0" smtClean="0"/>
              <a:t> </a:t>
            </a:r>
            <a:r>
              <a:rPr lang="fr-FR" sz="2400" i="1" dirty="0" err="1"/>
              <a:t>historical</a:t>
            </a:r>
            <a:r>
              <a:rPr lang="fr-FR" sz="2400" i="1" dirty="0"/>
              <a:t> data, open to </a:t>
            </a:r>
            <a:r>
              <a:rPr lang="fr-FR" sz="2400" i="1" dirty="0" err="1"/>
              <a:t>interpretation</a:t>
            </a:r>
            <a:r>
              <a:rPr lang="fr-FR" sz="2400" i="1" dirty="0"/>
              <a:t>, pose </a:t>
            </a:r>
            <a:r>
              <a:rPr lang="fr-FR" sz="2400" i="1" dirty="0" err="1"/>
              <a:t>difficulties</a:t>
            </a:r>
            <a:r>
              <a:rPr lang="fr-FR" sz="2400" i="1" dirty="0"/>
              <a:t> for </a:t>
            </a:r>
            <a:r>
              <a:rPr lang="fr-FR" sz="2400" i="1" dirty="0" err="1"/>
              <a:t>inferring</a:t>
            </a:r>
            <a:r>
              <a:rPr lang="fr-FR" sz="2400" i="1" dirty="0"/>
              <a:t> </a:t>
            </a:r>
            <a:r>
              <a:rPr lang="fr-FR" sz="2400" i="1" dirty="0" err="1"/>
              <a:t>precise</a:t>
            </a:r>
            <a:r>
              <a:rPr lang="fr-FR" sz="2400" i="1" dirty="0"/>
              <a:t> range shifts and </a:t>
            </a:r>
            <a:r>
              <a:rPr lang="fr-FR" sz="2400" i="1" dirty="0" err="1"/>
              <a:t>yet</a:t>
            </a:r>
            <a:r>
              <a:rPr lang="fr-FR" sz="2400" i="1" dirty="0"/>
              <a:t> </a:t>
            </a:r>
            <a:r>
              <a:rPr lang="fr-FR" sz="2400" i="1" dirty="0" err="1"/>
              <a:t>indicate</a:t>
            </a:r>
            <a:r>
              <a:rPr lang="fr-FR" sz="2400" i="1" dirty="0"/>
              <a:t> trends and </a:t>
            </a:r>
            <a:r>
              <a:rPr lang="fr-FR" sz="2400" i="1" dirty="0" err="1"/>
              <a:t>general</a:t>
            </a:r>
            <a:r>
              <a:rPr lang="fr-FR" sz="2400" i="1" dirty="0"/>
              <a:t> </a:t>
            </a:r>
            <a:r>
              <a:rPr lang="fr-FR" sz="2400" i="1" dirty="0" err="1" smtClean="0"/>
              <a:t>estimates</a:t>
            </a:r>
            <a:r>
              <a:rPr lang="fr-FR" sz="2400" i="1" dirty="0" smtClean="0"/>
              <a:t> »</a:t>
            </a:r>
            <a:endParaRPr lang="fr-FR" sz="2400" i="1" dirty="0"/>
          </a:p>
        </p:txBody>
      </p:sp>
      <p:pic>
        <p:nvPicPr>
          <p:cNvPr id="5" name="Image 4" descr="Screen Shot 2022-07-13 at 3.08.4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778" y="15016"/>
            <a:ext cx="8099778" cy="2623332"/>
          </a:xfrm>
          <a:prstGeom prst="rect">
            <a:avLst/>
          </a:prstGeom>
          <a:ln>
            <a:solidFill>
              <a:schemeClr val="bg1">
                <a:lumMod val="65000"/>
              </a:schemeClr>
            </a:solidFill>
          </a:ln>
        </p:spPr>
      </p:pic>
      <p:pic>
        <p:nvPicPr>
          <p:cNvPr id="6" name="Image 5" descr="Screen Shot 2022-07-13 at 3.09.25 PM.png"/>
          <p:cNvPicPr>
            <a:picLocks noChangeAspect="1"/>
          </p:cNvPicPr>
          <p:nvPr/>
        </p:nvPicPr>
        <p:blipFill rotWithShape="1">
          <a:blip r:embed="rId3">
            <a:extLst>
              <a:ext uri="{28A0092B-C50C-407E-A947-70E740481C1C}">
                <a14:useLocalDpi xmlns:a14="http://schemas.microsoft.com/office/drawing/2010/main" val="0"/>
              </a:ext>
            </a:extLst>
          </a:blip>
          <a:srcRect r="1503"/>
          <a:stretch/>
        </p:blipFill>
        <p:spPr>
          <a:xfrm>
            <a:off x="564444" y="4237435"/>
            <a:ext cx="8325555" cy="2533042"/>
          </a:xfrm>
          <a:prstGeom prst="rect">
            <a:avLst/>
          </a:prstGeom>
          <a:ln>
            <a:solidFill>
              <a:srgbClr val="A6A6A6"/>
            </a:solidFill>
          </a:ln>
        </p:spPr>
      </p:pic>
    </p:spTree>
    <p:extLst>
      <p:ext uri="{BB962C8B-B14F-4D97-AF65-F5344CB8AC3E}">
        <p14:creationId xmlns:p14="http://schemas.microsoft.com/office/powerpoint/2010/main" val="775882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Screen Shot 2022-07-13 at 1.49.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4793" y="3381141"/>
            <a:ext cx="3918651" cy="2461741"/>
          </a:xfrm>
          <a:prstGeom prst="rect">
            <a:avLst/>
          </a:prstGeom>
        </p:spPr>
      </p:pic>
      <p:pic>
        <p:nvPicPr>
          <p:cNvPr id="6" name="Image 5" descr="Screen Shot 2022-07-13 at 1.51.1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296" y="875375"/>
            <a:ext cx="6172200" cy="2679700"/>
          </a:xfrm>
          <a:prstGeom prst="rect">
            <a:avLst/>
          </a:prstGeom>
        </p:spPr>
      </p:pic>
      <p:sp>
        <p:nvSpPr>
          <p:cNvPr id="2" name="ZoneTexte 1"/>
          <p:cNvSpPr txBox="1"/>
          <p:nvPr/>
        </p:nvSpPr>
        <p:spPr>
          <a:xfrm>
            <a:off x="1282383" y="141114"/>
            <a:ext cx="6521061" cy="646331"/>
          </a:xfrm>
          <a:prstGeom prst="rect">
            <a:avLst/>
          </a:prstGeom>
          <a:noFill/>
        </p:spPr>
        <p:txBody>
          <a:bodyPr wrap="none" rtlCol="0">
            <a:spAutoFit/>
          </a:bodyPr>
          <a:lstStyle/>
          <a:p>
            <a:r>
              <a:rPr lang="fr-FR" sz="3600" dirty="0" smtClean="0"/>
              <a:t>¿</a:t>
            </a:r>
            <a:r>
              <a:rPr lang="fr-FR" sz="3600" dirty="0" err="1" smtClean="0"/>
              <a:t>Donde</a:t>
            </a:r>
            <a:r>
              <a:rPr lang="fr-FR" sz="3600" dirty="0" smtClean="0"/>
              <a:t> </a:t>
            </a:r>
            <a:r>
              <a:rPr lang="fr-FR" sz="3600" dirty="0" err="1" smtClean="0"/>
              <a:t>estamos</a:t>
            </a:r>
            <a:r>
              <a:rPr lang="fr-FR" sz="3600" dirty="0" smtClean="0"/>
              <a:t> 4 </a:t>
            </a:r>
            <a:r>
              <a:rPr lang="fr-FR" sz="3600" dirty="0" err="1" smtClean="0"/>
              <a:t>años</a:t>
            </a:r>
            <a:r>
              <a:rPr lang="fr-FR" sz="3600" dirty="0" smtClean="0"/>
              <a:t> </a:t>
            </a:r>
            <a:r>
              <a:rPr lang="fr-FR" sz="3600" dirty="0" err="1" smtClean="0"/>
              <a:t>despues</a:t>
            </a:r>
            <a:r>
              <a:rPr lang="fr-FR" sz="3600" dirty="0" smtClean="0"/>
              <a:t>?</a:t>
            </a:r>
            <a:endParaRPr lang="fr-FR" sz="3600" dirty="0"/>
          </a:p>
        </p:txBody>
      </p:sp>
      <p:sp>
        <p:nvSpPr>
          <p:cNvPr id="3" name="ZoneTexte 2"/>
          <p:cNvSpPr txBox="1"/>
          <p:nvPr/>
        </p:nvSpPr>
        <p:spPr>
          <a:xfrm>
            <a:off x="7224889" y="1778001"/>
            <a:ext cx="1465791" cy="523220"/>
          </a:xfrm>
          <a:prstGeom prst="rect">
            <a:avLst/>
          </a:prstGeom>
          <a:noFill/>
        </p:spPr>
        <p:txBody>
          <a:bodyPr wrap="none" rtlCol="0">
            <a:spAutoFit/>
          </a:bodyPr>
          <a:lstStyle/>
          <a:p>
            <a:r>
              <a:rPr lang="fr-FR" sz="2800" dirty="0" err="1" smtClean="0"/>
              <a:t>Morueta</a:t>
            </a:r>
            <a:endParaRPr lang="fr-FR" sz="2800" dirty="0"/>
          </a:p>
        </p:txBody>
      </p:sp>
      <p:sp>
        <p:nvSpPr>
          <p:cNvPr id="7" name="ZoneTexte 6"/>
          <p:cNvSpPr txBox="1"/>
          <p:nvPr/>
        </p:nvSpPr>
        <p:spPr>
          <a:xfrm>
            <a:off x="7377289" y="4145845"/>
            <a:ext cx="1105140" cy="523220"/>
          </a:xfrm>
          <a:prstGeom prst="rect">
            <a:avLst/>
          </a:prstGeom>
          <a:noFill/>
        </p:spPr>
        <p:txBody>
          <a:bodyPr wrap="none" rtlCol="0">
            <a:spAutoFit/>
          </a:bodyPr>
          <a:lstStyle/>
          <a:p>
            <a:r>
              <a:rPr lang="fr-FR" sz="2800" dirty="0" err="1" smtClean="0"/>
              <a:t>Moret</a:t>
            </a:r>
            <a:endParaRPr lang="fr-FR" sz="2800" dirty="0"/>
          </a:p>
        </p:txBody>
      </p:sp>
    </p:spTree>
    <p:extLst>
      <p:ext uri="{BB962C8B-B14F-4D97-AF65-F5344CB8AC3E}">
        <p14:creationId xmlns:p14="http://schemas.microsoft.com/office/powerpoint/2010/main" val="2164760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Screen Shot 2022-07-13 at 1.54.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074"/>
            <a:ext cx="9144000" cy="5067933"/>
          </a:xfrm>
          <a:prstGeom prst="rect">
            <a:avLst/>
          </a:prstGeom>
        </p:spPr>
      </p:pic>
      <p:pic>
        <p:nvPicPr>
          <p:cNvPr id="5" name="Image 4"/>
          <p:cNvPicPr>
            <a:picLocks noChangeAspect="1"/>
          </p:cNvPicPr>
          <p:nvPr/>
        </p:nvPicPr>
        <p:blipFill>
          <a:blip r:embed="rId3"/>
          <a:stretch>
            <a:fillRect/>
          </a:stretch>
        </p:blipFill>
        <p:spPr>
          <a:xfrm>
            <a:off x="5235222" y="4865686"/>
            <a:ext cx="3541889" cy="1992313"/>
          </a:xfrm>
          <a:prstGeom prst="rect">
            <a:avLst/>
          </a:prstGeom>
        </p:spPr>
      </p:pic>
    </p:spTree>
    <p:extLst>
      <p:ext uri="{BB962C8B-B14F-4D97-AF65-F5344CB8AC3E}">
        <p14:creationId xmlns:p14="http://schemas.microsoft.com/office/powerpoint/2010/main" val="33986754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2429</TotalTime>
  <Words>139</Words>
  <Application>Microsoft Macintosh PowerPoint</Application>
  <PresentationFormat>Présentation à l'écran (4:3)</PresentationFormat>
  <Paragraphs>33</Paragraphs>
  <Slides>24</Slides>
  <Notes>0</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Cambio climático, Humboldt, cueva y zombies</vt:lpstr>
      <vt:lpstr>Porcentaje de contribución de la agricultura familiar a la alimentación mundial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IRD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Olivier Dangles</dc:creator>
  <cp:lastModifiedBy>Olivier Dangles</cp:lastModifiedBy>
  <cp:revision>24</cp:revision>
  <dcterms:created xsi:type="dcterms:W3CDTF">2020-12-10T15:48:29Z</dcterms:created>
  <dcterms:modified xsi:type="dcterms:W3CDTF">2022-07-14T02:55:41Z</dcterms:modified>
</cp:coreProperties>
</file>