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2" r:id="rId2"/>
    <p:sldId id="395" r:id="rId3"/>
    <p:sldId id="396" r:id="rId4"/>
    <p:sldId id="376" r:id="rId5"/>
    <p:sldId id="392" r:id="rId6"/>
    <p:sldId id="406" r:id="rId7"/>
    <p:sldId id="402" r:id="rId8"/>
    <p:sldId id="403" r:id="rId9"/>
    <p:sldId id="407" r:id="rId10"/>
    <p:sldId id="404" r:id="rId11"/>
    <p:sldId id="405" r:id="rId12"/>
    <p:sldId id="408" r:id="rId13"/>
    <p:sldId id="390" r:id="rId14"/>
    <p:sldId id="397" r:id="rId15"/>
    <p:sldId id="380" r:id="rId16"/>
    <p:sldId id="391"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D3DB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82645" autoAdjust="0"/>
  </p:normalViewPr>
  <p:slideViewPr>
    <p:cSldViewPr>
      <p:cViewPr>
        <p:scale>
          <a:sx n="50" d="100"/>
          <a:sy n="50" d="100"/>
        </p:scale>
        <p:origin x="-1104" y="-3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E250653-E6F6-4F2A-AE74-0336E711C864}" type="datetimeFigureOut">
              <a:rPr lang="es-ES"/>
              <a:pPr>
                <a:defRPr/>
              </a:pPr>
              <a:t>15/07/2014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B054208-0AA4-42C8-B44F-37A13878331A}" type="slidenum">
              <a:rPr lang="es-ES"/>
              <a:pPr>
                <a:defRPr/>
              </a:pPr>
              <a:t>‹Nº›</a:t>
            </a:fld>
            <a:endParaRPr lang="es-ES"/>
          </a:p>
        </p:txBody>
      </p:sp>
    </p:spTree>
    <p:extLst>
      <p:ext uri="{BB962C8B-B14F-4D97-AF65-F5344CB8AC3E}">
        <p14:creationId xmlns:p14="http://schemas.microsoft.com/office/powerpoint/2010/main" val="2422291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p:cNvSpPr>
          <p:nvPr>
            <p:ph type="sldImg"/>
          </p:nvPr>
        </p:nvSpPr>
        <p:spPr bwMode="auto">
          <a:noFill/>
          <a:ln>
            <a:solidFill>
              <a:srgbClr val="000000"/>
            </a:solidFill>
            <a:miter lim="800000"/>
            <a:headEnd/>
            <a:tailEnd/>
          </a:ln>
        </p:spPr>
      </p:sp>
      <p:sp>
        <p:nvSpPr>
          <p:cNvPr id="15362" name="2 Marcador de notas"/>
          <p:cNvSpPr>
            <a:spLocks noGrp="1"/>
          </p:cNvSpPr>
          <p:nvPr>
            <p:ph type="body" idx="1"/>
          </p:nvPr>
        </p:nvSpPr>
        <p:spPr bwMode="auto">
          <a:noFill/>
        </p:spPr>
        <p:txBody>
          <a:bodyPr wrap="square" numCol="1" anchor="t" anchorCtr="0" compatLnSpc="1">
            <a:prstTxWarp prst="textNoShape">
              <a:avLst/>
            </a:prstTxWarp>
          </a:bodyPr>
          <a:lstStyle/>
          <a:p>
            <a:r>
              <a:rPr lang="es-ES" sz="1200" kern="1200" dirty="0" smtClean="0">
                <a:solidFill>
                  <a:schemeClr val="tx1"/>
                </a:solidFill>
                <a:effectLst/>
                <a:latin typeface="+mn-lt"/>
                <a:ea typeface="+mn-ea"/>
                <a:cs typeface="+mn-cs"/>
              </a:rPr>
              <a:t>Mi nombre es Esther </a:t>
            </a:r>
            <a:r>
              <a:rPr lang="es-ES" sz="1200" kern="1200" dirty="0" err="1" smtClean="0">
                <a:solidFill>
                  <a:schemeClr val="tx1"/>
                </a:solidFill>
                <a:effectLst/>
                <a:latin typeface="+mn-lt"/>
                <a:ea typeface="+mn-ea"/>
                <a:cs typeface="+mn-cs"/>
              </a:rPr>
              <a:t>Jaillita</a:t>
            </a:r>
            <a:r>
              <a:rPr lang="es-ES" sz="1200" kern="1200" dirty="0" smtClean="0">
                <a:solidFill>
                  <a:schemeClr val="tx1"/>
                </a:solidFill>
                <a:effectLst/>
                <a:latin typeface="+mn-lt"/>
                <a:ea typeface="+mn-ea"/>
                <a:cs typeface="+mn-cs"/>
              </a:rPr>
              <a:t>, tengo 35 años y vengo de la comunidad de Julo Grande, Potosí (al entrar al mapa decir que es un Valle donde se pueden producir varios vegetales y frutales). Vengo de una familia con ocho hijos; tres de nosotros hemos trabajado desde pequeños, pero los otros cinco han tenido suerte porque mi papá, gracias a la institución INDEPO que vino a trabajar en la zona, entró a estudiar de auxiliar de enfermería y con eso pudo trabajar en la posta de salud y así tener la platita para hacer estudiar a mis</a:t>
            </a:r>
            <a:r>
              <a:rPr lang="es-ES" sz="1200" kern="1200" baseline="0" dirty="0" smtClean="0">
                <a:solidFill>
                  <a:schemeClr val="tx1"/>
                </a:solidFill>
                <a:effectLst/>
                <a:latin typeface="+mn-lt"/>
                <a:ea typeface="+mn-ea"/>
                <a:cs typeface="+mn-cs"/>
              </a:rPr>
              <a:t> cinco hermanos menores</a:t>
            </a:r>
            <a:r>
              <a:rPr lang="es-ES" sz="1200" kern="1200" dirty="0" smtClean="0">
                <a:solidFill>
                  <a:schemeClr val="tx1"/>
                </a:solidFill>
                <a:effectLst/>
                <a:latin typeface="+mn-lt"/>
                <a:ea typeface="+mn-ea"/>
                <a:cs typeface="+mn-cs"/>
              </a:rPr>
              <a:t>. Dos de ellos ahora están</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estudiando en la universidad en Cochabamba.</a:t>
            </a:r>
            <a:endParaRPr lang="es-BO" sz="1200" kern="1200" dirty="0" smtClean="0">
              <a:solidFill>
                <a:schemeClr val="tx1"/>
              </a:solidFill>
              <a:effectLst/>
              <a:latin typeface="+mn-lt"/>
              <a:ea typeface="+mn-ea"/>
              <a:cs typeface="+mn-cs"/>
            </a:endParaRPr>
          </a:p>
          <a:p>
            <a:endParaRPr lang="es-BO" sz="1200" kern="1200" dirty="0" smtClean="0">
              <a:solidFill>
                <a:schemeClr val="tx1"/>
              </a:solidFill>
              <a:effectLst/>
              <a:latin typeface="+mn-lt"/>
              <a:ea typeface="+mn-ea"/>
              <a:cs typeface="+mn-cs"/>
            </a:endParaRPr>
          </a:p>
        </p:txBody>
      </p:sp>
      <p:sp>
        <p:nvSpPr>
          <p:cNvPr id="1536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23D14-785D-4BC9-B7DE-C268CFDFF7C6}" type="slidenum">
              <a:rPr lang="es-ES">
                <a:cs typeface="Arial" charset="0"/>
              </a:rPr>
              <a:pPr fontAlgn="base">
                <a:spcBef>
                  <a:spcPct val="0"/>
                </a:spcBef>
                <a:spcAft>
                  <a:spcPct val="0"/>
                </a:spcAft>
                <a:defRPr/>
              </a:pPr>
              <a:t>1</a:t>
            </a:fld>
            <a:endParaRPr lang="es-E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sz="1200" kern="1200" dirty="0" smtClean="0">
                <a:solidFill>
                  <a:schemeClr val="tx1"/>
                </a:solidFill>
                <a:effectLst/>
                <a:latin typeface="+mn-lt"/>
                <a:ea typeface="+mn-ea"/>
                <a:cs typeface="+mn-cs"/>
              </a:rPr>
              <a:t>Yo, a mis 11 años me fui a trabajar a Cochabamba de empleada doméstica, me llevó una de mis tías. En Cochabamba conocí al papá de mis 2 hijos mayores, pero cuando estaba embarazada de mi segundo hijo, él se fue a la Argentina a trabajar y desapareció. Ahí yo me volví a mi pueblo. Como mi papá ya trabajaba de auxiliar de enfermería no tenía</a:t>
            </a:r>
            <a:r>
              <a:rPr lang="es-BO" sz="1200" kern="1200" baseline="0" dirty="0" smtClean="0">
                <a:solidFill>
                  <a:schemeClr val="tx1"/>
                </a:solidFill>
                <a:effectLst/>
                <a:latin typeface="+mn-lt"/>
                <a:ea typeface="+mn-ea"/>
                <a:cs typeface="+mn-cs"/>
              </a:rPr>
              <a:t> tiempo para la agricultura, entonces yo </a:t>
            </a:r>
            <a:r>
              <a:rPr lang="es-BO" sz="1200" kern="1200" dirty="0" smtClean="0">
                <a:solidFill>
                  <a:schemeClr val="tx1"/>
                </a:solidFill>
                <a:effectLst/>
                <a:latin typeface="+mn-lt"/>
                <a:ea typeface="+mn-ea"/>
                <a:cs typeface="+mn-cs"/>
              </a:rPr>
              <a:t>me puse a trabajar sus tierras junto con mi mamá y uno de mis hermanos menores que cuando acabó el colegio no quiso ir a la universidad. </a:t>
            </a:r>
            <a:endParaRPr lang="es-BO" sz="1200" kern="1200" dirty="0">
              <a:solidFill>
                <a:schemeClr val="tx1"/>
              </a:solidFill>
              <a:effectLst/>
              <a:latin typeface="+mn-lt"/>
              <a:ea typeface="+mn-ea"/>
              <a:cs typeface="+mn-cs"/>
            </a:endParaRP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2</a:t>
            </a:fld>
            <a:endParaRPr lang="en-US" sz="1200">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sz="1200" kern="1200" dirty="0" smtClean="0">
                <a:solidFill>
                  <a:schemeClr val="tx1"/>
                </a:solidFill>
                <a:effectLst/>
                <a:latin typeface="+mn-lt"/>
                <a:ea typeface="+mn-ea"/>
                <a:cs typeface="+mn-cs"/>
              </a:rPr>
              <a:t>Como mi papá</a:t>
            </a:r>
            <a:r>
              <a:rPr lang="es-BO" sz="1200" kern="1200" baseline="0" dirty="0" smtClean="0">
                <a:solidFill>
                  <a:schemeClr val="tx1"/>
                </a:solidFill>
                <a:effectLst/>
                <a:latin typeface="+mn-lt"/>
                <a:ea typeface="+mn-ea"/>
                <a:cs typeface="+mn-cs"/>
              </a:rPr>
              <a:t> era socio </a:t>
            </a:r>
            <a:r>
              <a:rPr lang="es-BO" sz="1200" kern="1200" dirty="0" smtClean="0">
                <a:solidFill>
                  <a:schemeClr val="tx1"/>
                </a:solidFill>
                <a:effectLst/>
                <a:latin typeface="+mn-lt"/>
                <a:ea typeface="+mn-ea"/>
                <a:cs typeface="+mn-cs"/>
              </a:rPr>
              <a:t>en </a:t>
            </a:r>
            <a:r>
              <a:rPr lang="es-BO" sz="1200" kern="1200" dirty="0" err="1" smtClean="0">
                <a:solidFill>
                  <a:schemeClr val="tx1"/>
                </a:solidFill>
                <a:effectLst/>
                <a:latin typeface="+mn-lt"/>
                <a:ea typeface="+mn-ea"/>
                <a:cs typeface="+mn-cs"/>
              </a:rPr>
              <a:t>AgroCaine</a:t>
            </a:r>
            <a:r>
              <a:rPr lang="es-BO" sz="1200" kern="1200" dirty="0" smtClean="0">
                <a:solidFill>
                  <a:schemeClr val="tx1"/>
                </a:solidFill>
                <a:effectLst/>
                <a:latin typeface="+mn-lt"/>
                <a:ea typeface="+mn-ea"/>
                <a:cs typeface="+mn-cs"/>
              </a:rPr>
              <a:t> (una fábrica que procesa pulpa de frutas) pude entra</a:t>
            </a:r>
            <a:r>
              <a:rPr lang="es-BO" sz="1200" kern="1200" baseline="0" dirty="0" smtClean="0">
                <a:solidFill>
                  <a:schemeClr val="tx1"/>
                </a:solidFill>
                <a:effectLst/>
                <a:latin typeface="+mn-lt"/>
                <a:ea typeface="+mn-ea"/>
                <a:cs typeface="+mn-cs"/>
              </a:rPr>
              <a:t>r a trabajar </a:t>
            </a:r>
            <a:r>
              <a:rPr lang="es-BO" sz="1200" kern="1200" dirty="0" smtClean="0">
                <a:solidFill>
                  <a:schemeClr val="tx1"/>
                </a:solidFill>
                <a:effectLst/>
                <a:latin typeface="+mn-lt"/>
                <a:ea typeface="+mn-ea"/>
                <a:cs typeface="+mn-cs"/>
              </a:rPr>
              <a:t>y ahí aprendí</a:t>
            </a:r>
            <a:r>
              <a:rPr lang="es-BO" sz="1200" kern="1200" baseline="0" dirty="0" smtClean="0">
                <a:solidFill>
                  <a:schemeClr val="tx1"/>
                </a:solidFill>
                <a:effectLst/>
                <a:latin typeface="+mn-lt"/>
                <a:ea typeface="+mn-ea"/>
                <a:cs typeface="+mn-cs"/>
              </a:rPr>
              <a:t> el </a:t>
            </a:r>
            <a:r>
              <a:rPr lang="es-BO" sz="1200" kern="1200" dirty="0" smtClean="0">
                <a:solidFill>
                  <a:schemeClr val="tx1"/>
                </a:solidFill>
                <a:effectLst/>
                <a:latin typeface="+mn-lt"/>
                <a:ea typeface="+mn-ea"/>
                <a:cs typeface="+mn-cs"/>
              </a:rPr>
              <a:t>manejo de la computadora,</a:t>
            </a:r>
            <a:r>
              <a:rPr lang="es-BO" sz="1200" kern="1200" baseline="0" dirty="0" smtClean="0">
                <a:solidFill>
                  <a:schemeClr val="tx1"/>
                </a:solidFill>
                <a:effectLst/>
                <a:latin typeface="+mn-lt"/>
                <a:ea typeface="+mn-ea"/>
                <a:cs typeface="+mn-cs"/>
              </a:rPr>
              <a:t> </a:t>
            </a:r>
            <a:r>
              <a:rPr lang="es-BO" sz="1200" kern="1200" dirty="0" smtClean="0">
                <a:solidFill>
                  <a:schemeClr val="tx1"/>
                </a:solidFill>
                <a:effectLst/>
                <a:latin typeface="+mn-lt"/>
                <a:ea typeface="+mn-ea"/>
                <a:cs typeface="+mn-cs"/>
              </a:rPr>
              <a:t>maquinarias y fabricación de mermeladas, aunque tenía que caminar 1 hora para llegar a la fábrica. </a:t>
            </a:r>
          </a:p>
          <a:p>
            <a:endParaRPr lang="es-BO" sz="1200" kern="1200" dirty="0" smtClean="0">
              <a:solidFill>
                <a:schemeClr val="tx1"/>
              </a:solidFill>
              <a:effectLst/>
              <a:latin typeface="+mn-lt"/>
              <a:ea typeface="+mn-ea"/>
              <a:cs typeface="+mn-cs"/>
            </a:endParaRPr>
          </a:p>
          <a:p>
            <a:r>
              <a:rPr lang="es-BO" sz="1200" kern="1200" dirty="0" smtClean="0">
                <a:solidFill>
                  <a:schemeClr val="tx1"/>
                </a:solidFill>
                <a:effectLst/>
                <a:latin typeface="+mn-lt"/>
                <a:ea typeface="+mn-ea"/>
                <a:cs typeface="+mn-cs"/>
              </a:rPr>
              <a:t>Después de 2 años empezó la AIP (Asociación de productores de Maní Orgánico) en la comunidad, me hice socia, y ahí me capacitaron en el procesamiento del maní, preparación de confitados, manejo de planillas de registro y todo el funcionamiento. También he viajado en</a:t>
            </a:r>
            <a:r>
              <a:rPr lang="es-BO" sz="1200" kern="1200" baseline="0" dirty="0" smtClean="0">
                <a:solidFill>
                  <a:schemeClr val="tx1"/>
                </a:solidFill>
                <a:effectLst/>
                <a:latin typeface="+mn-lt"/>
                <a:ea typeface="+mn-ea"/>
                <a:cs typeface="+mn-cs"/>
              </a:rPr>
              <a:t> un intercambio a Chile a conocer experiencias de otros productores.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3</a:t>
            </a:fld>
            <a:endParaRPr lang="en-US" sz="1200">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Como mi trabajo principal y de cada día es criar y sostener a mis tres hijos (cambio de foto), </a:t>
            </a:r>
            <a:r>
              <a:rPr lang="es-BO" dirty="0" smtClean="0"/>
              <a:t>desempeño muchas actividades</a:t>
            </a:r>
            <a:r>
              <a:rPr lang="es-BO" baseline="0" dirty="0" smtClean="0"/>
              <a:t>: en la agricultura produzco, orégano, maní, varias verduras y frutas, tenemos chivos y abejas. Mucho de lo que producimos es para autoconsumo, pero también producimos para vender y más adelante les voy a contar cómo y dónde vendemos. </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Además de trabajar en el campo, soy secretaria de actas de la planta de maní orgánico me ocupo de la recepción y acopio del producto hasta todo el proceso de transformación y venta y fuera de la planta soy como inspectora de las parcelas.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Este año, mi comunidad me eligió de presidenta, pero no acepté porque ya no me alcanza el tiempo, entonces he entrado de vice presidenta. También he desempeñado otros cargos en la organización política en mi comunidad y a nivel provincial con las Bartolinas.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Participo en el comité de madres en la comunidad con las que siempre estamos trabajando por ver cómo ayudarnos y ayudar a nuestros hijos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4</a:t>
            </a:fld>
            <a:endParaRPr lang="en-US" sz="1200">
              <a:latin typeface="+mn-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BO" sz="1200" kern="1200" dirty="0">
              <a:solidFill>
                <a:schemeClr val="tx1"/>
              </a:solidFill>
              <a:effectLst/>
              <a:latin typeface="+mn-lt"/>
              <a:ea typeface="+mn-ea"/>
              <a:cs typeface="+mn-cs"/>
            </a:endParaRP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5</a:t>
            </a:fld>
            <a:endParaRPr lang="en-US" sz="1200">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Como mi trabajo principal y de cada día es criar y sostener a mis tres hijos, </a:t>
            </a:r>
            <a:r>
              <a:rPr lang="es-BO" dirty="0" smtClean="0"/>
              <a:t>desempeño muchas actividades</a:t>
            </a:r>
            <a:r>
              <a:rPr lang="es-BO" baseline="0" dirty="0" smtClean="0"/>
              <a:t>: en la agricultura produzco, orégano, maní, varias verduras y frutas, tenemos chivos y abejas (cambio de foto). Mucho de lo que producimos es para autoconsumo, pero también producimos para vender y más adelante les voy a contar cómo y dónde vendemos. </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Además de trabajar en el campo, soy secretaria de actas de la planta de maní orgánico me ocupo de la recepción y acopio del producto hasta todo el proceso de transformación y venta y fuera de la planta soy como inspectora de las parcelas.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Este año, mi comunidad me eligió de presidenta, pero no acepté porque ya no me alcanza el tiempo, entonces he entrado de vice presidenta. También he desempeñado otros cargos en la organización política en mi comunidad y a nivel provincial con las Bartolinas.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Participo en el comité de madres en la comunidad con las que siempre estamos trabajando por ver cómo ayudarnos y ayudar a nuestros hijos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6</a:t>
            </a:fld>
            <a:endParaRPr lang="en-US" sz="1200">
              <a:latin typeface="+mn-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dirty="0" smtClean="0">
                <a:solidFill>
                  <a:schemeClr val="tx1"/>
                </a:solidFill>
                <a:effectLst/>
                <a:latin typeface="+mn-lt"/>
                <a:ea typeface="+mn-ea"/>
                <a:cs typeface="+mn-cs"/>
              </a:rPr>
              <a:t>Cultivamos orégano, maní, maíz, papa, camote, varias verduras (aquí en la foto se puede ver nuestro almácigo de hortalizas) </a:t>
            </a:r>
          </a:p>
          <a:p>
            <a:pPr eaLnBrk="1" hangingPunct="1">
              <a:spcBef>
                <a:spcPct val="0"/>
              </a:spcBef>
            </a:pP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7</a:t>
            </a:fld>
            <a:endParaRPr lang="en-US" sz="1200">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dirty="0" smtClean="0">
                <a:solidFill>
                  <a:schemeClr val="tx1"/>
                </a:solidFill>
                <a:effectLst/>
                <a:latin typeface="+mn-lt"/>
                <a:ea typeface="+mn-ea"/>
                <a:cs typeface="+mn-cs"/>
              </a:rPr>
              <a:t>También tenemos varios árboles frutales, lo más importante el limón, que es lo que más se vende y luego guayaba, papaya, plátano, chirimoya, pacay… tengo abejas también de donde saco miel 1 o 2 veces al año</a:t>
            </a:r>
          </a:p>
          <a:p>
            <a:pPr eaLnBrk="1" hangingPunct="1">
              <a:spcBef>
                <a:spcPct val="0"/>
              </a:spcBef>
            </a:pP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8</a:t>
            </a:fld>
            <a:endParaRPr lang="en-US" sz="1200">
              <a:latin typeface="+mn-l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Como mi trabajo principal y de cada día es criar y sostener a mis tres hijos, </a:t>
            </a:r>
            <a:r>
              <a:rPr lang="es-BO" dirty="0" smtClean="0"/>
              <a:t>desempeño muchas actividades</a:t>
            </a:r>
            <a:r>
              <a:rPr lang="es-BO" baseline="0" dirty="0" smtClean="0"/>
              <a:t>: en la agricultura produzco, orégano, maní, varias verduras y frutas, tenemos chivos y abejas (cambio de foto). Mucho de lo que producimos es para autoconsumo, pero también producimos para vender y más adelante les voy a contar cómo y dónde vendemos. </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Además de trabajar en el campo, soy secretaria de actas de la planta de maní orgánico (cambio de foto) me ocupo de la recepción y acopio del producto hasta todo el proceso de transformación y venta y fuera de la planta soy como inspectora de las parcelas.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Este año, mi comunidad me eligió de presidenta, pero no acepté porque ya no me alcanza el tiempo, entonces he entrado de vice presidenta. También he desempeñado otros cargos en la organización política en mi comunidad y a nivel provincial con las Bartolinas.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Participo en el comité de madres en la comunidad con las que siempre estamos trabajando por ver cómo ayudarnos y ayudar a nuestros hijos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9</a:t>
            </a:fld>
            <a:endParaRPr lang="en-US" sz="1200">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10</a:t>
            </a:fld>
            <a:endParaRPr lang="en-US" sz="1200">
              <a:latin typeface="+mn-l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baseline="0" smtClean="0"/>
              <a:t>(Cambiar a siguiente Foto)</a:t>
            </a: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11</a:t>
            </a:fld>
            <a:endParaRPr lang="en-US" sz="1200">
              <a:latin typeface="+mn-l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Como mi trabajo principal y de cada día es criar y sostener a mis tres hijos, </a:t>
            </a:r>
            <a:r>
              <a:rPr lang="es-BO" dirty="0" smtClean="0"/>
              <a:t>desempeño muchas actividades</a:t>
            </a:r>
            <a:r>
              <a:rPr lang="es-BO" baseline="0" dirty="0" smtClean="0"/>
              <a:t>: en la agricultura produzco, orégano, maní, varias verduras y frutas, tenemos chivos y abejas (cambio de foto). Mucho de lo que producimos es para autoconsumo, pero también producimos para vender y más adelante les voy a contar cómo y dónde vendemos. </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Además de trabajar en el campo, soy secretaria de actas de la planta de maní orgánico (cambio de foto) me ocupo de la recepción y acopio del producto hasta todo el proceso de transformación y venta y fuera de la planta soy como inspectora de las parcelas.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Este año, mi comunidad me eligió de presidenta, pero no acepté porque ya no me alcanza el tiempo, entonces he entrado de vice presidenta. También he desempeñado otros cargos en la organización política en mi comunidad y a nivel provincial con las Bartolinas.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Participo en el comité de madres en la comunidad con las que siempre estamos trabajando por ver cómo ayudarnos y ayudar a nuestros hijos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12</a:t>
            </a:fld>
            <a:endParaRPr lang="en-US" sz="1200">
              <a:latin typeface="+mn-l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dirty="0" smtClean="0">
                <a:solidFill>
                  <a:schemeClr val="tx1"/>
                </a:solidFill>
                <a:effectLst/>
                <a:latin typeface="+mn-lt"/>
                <a:ea typeface="+mn-ea"/>
                <a:cs typeface="+mn-cs"/>
              </a:rPr>
              <a:t>Los mercados que tenemos son de exportación de maní a Alemania, vendemos transformado tanto en</a:t>
            </a:r>
            <a:r>
              <a:rPr lang="es-BO" sz="1200" kern="1200" baseline="0" dirty="0" smtClean="0">
                <a:solidFill>
                  <a:schemeClr val="tx1"/>
                </a:solidFill>
                <a:effectLst/>
                <a:latin typeface="+mn-lt"/>
                <a:ea typeface="+mn-ea"/>
                <a:cs typeface="+mn-cs"/>
              </a:rPr>
              <a:t> </a:t>
            </a:r>
            <a:r>
              <a:rPr lang="es-BO" sz="1200" kern="1200" baseline="0" dirty="0" err="1" smtClean="0">
                <a:solidFill>
                  <a:schemeClr val="tx1"/>
                </a:solidFill>
                <a:effectLst/>
                <a:latin typeface="+mn-lt"/>
                <a:ea typeface="+mn-ea"/>
                <a:cs typeface="+mn-cs"/>
              </a:rPr>
              <a:t>Torotoro</a:t>
            </a:r>
            <a:r>
              <a:rPr lang="es-BO" sz="1200" kern="1200" baseline="0" dirty="0" smtClean="0">
                <a:solidFill>
                  <a:schemeClr val="tx1"/>
                </a:solidFill>
                <a:effectLst/>
                <a:latin typeface="+mn-lt"/>
                <a:ea typeface="+mn-ea"/>
                <a:cs typeface="+mn-cs"/>
              </a:rPr>
              <a:t> como en la misma fábrica. También participamos de ferias de maní orgánico en LP, </a:t>
            </a:r>
            <a:r>
              <a:rPr lang="es-BO" sz="1200" kern="1200" baseline="0" dirty="0" err="1" smtClean="0">
                <a:solidFill>
                  <a:schemeClr val="tx1"/>
                </a:solidFill>
                <a:effectLst/>
                <a:latin typeface="+mn-lt"/>
                <a:ea typeface="+mn-ea"/>
                <a:cs typeface="+mn-cs"/>
              </a:rPr>
              <a:t>Cbba</a:t>
            </a:r>
            <a:r>
              <a:rPr lang="es-BO" sz="1200" kern="1200" baseline="0" dirty="0" smtClean="0">
                <a:solidFill>
                  <a:schemeClr val="tx1"/>
                </a:solidFill>
                <a:effectLst/>
                <a:latin typeface="+mn-lt"/>
                <a:ea typeface="+mn-ea"/>
                <a:cs typeface="+mn-cs"/>
              </a:rPr>
              <a:t> y Potosí). Estamos vendiéndole ya 3 años al Municipio también para desayuno escolar en las escuelas de toda la provincia.</a:t>
            </a:r>
          </a:p>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baseline="0" dirty="0" smtClean="0">
                <a:solidFill>
                  <a:schemeClr val="tx1"/>
                </a:solidFill>
                <a:effectLst/>
                <a:latin typeface="+mn-lt"/>
                <a:ea typeface="+mn-ea"/>
                <a:cs typeface="+mn-cs"/>
              </a:rPr>
              <a:t>El orégano vendemos en una asociación de cooperativas, el camión viene a recoger de todos los que producimos,  se va hasta Mizque, ahí acopia más y se va hasta Sucre donde venden también en el exterior (Argentina y Chile)</a:t>
            </a:r>
          </a:p>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baseline="0" dirty="0" smtClean="0">
                <a:solidFill>
                  <a:schemeClr val="tx1"/>
                </a:solidFill>
                <a:effectLst/>
                <a:latin typeface="+mn-lt"/>
                <a:ea typeface="+mn-ea"/>
                <a:cs typeface="+mn-cs"/>
              </a:rPr>
              <a:t>Yo también vendo orégano una pequeña porción aquí mismo en la casa, porque pasan, ven que tengo y paran a pedirme. Otras cosas que vendo desde mi casa es el camote </a:t>
            </a:r>
          </a:p>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baseline="0" dirty="0" smtClean="0">
                <a:solidFill>
                  <a:schemeClr val="tx1"/>
                </a:solidFill>
                <a:effectLst/>
                <a:latin typeface="+mn-lt"/>
                <a:ea typeface="+mn-ea"/>
                <a:cs typeface="+mn-cs"/>
              </a:rPr>
              <a:t>Frutas le vendo a </a:t>
            </a:r>
            <a:r>
              <a:rPr lang="es-BO" sz="1200" kern="1200" baseline="0" dirty="0" err="1" smtClean="0">
                <a:solidFill>
                  <a:schemeClr val="tx1"/>
                </a:solidFill>
                <a:effectLst/>
                <a:latin typeface="+mn-lt"/>
                <a:ea typeface="+mn-ea"/>
                <a:cs typeface="+mn-cs"/>
              </a:rPr>
              <a:t>Agrocaine</a:t>
            </a:r>
            <a:r>
              <a:rPr lang="es-BO" sz="1200" kern="1200" baseline="0" dirty="0" smtClean="0">
                <a:solidFill>
                  <a:schemeClr val="tx1"/>
                </a:solidFill>
                <a:effectLst/>
                <a:latin typeface="+mn-lt"/>
                <a:ea typeface="+mn-ea"/>
                <a:cs typeface="+mn-cs"/>
              </a:rPr>
              <a:t> (sobre todo pulpa de guayaba) y ellos le venden a </a:t>
            </a:r>
            <a:r>
              <a:rPr lang="es-BO" sz="1200" kern="1200" baseline="0" dirty="0" err="1" smtClean="0">
                <a:solidFill>
                  <a:schemeClr val="tx1"/>
                </a:solidFill>
                <a:effectLst/>
                <a:latin typeface="+mn-lt"/>
                <a:ea typeface="+mn-ea"/>
                <a:cs typeface="+mn-cs"/>
              </a:rPr>
              <a:t>Rabit</a:t>
            </a:r>
            <a:endParaRPr lang="es-BO" sz="1200" kern="1200" baseline="0" dirty="0" smtClean="0">
              <a:solidFill>
                <a:schemeClr val="tx1"/>
              </a:solidFill>
              <a:effectLst/>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s-BO" sz="1200" kern="1200" baseline="0" dirty="0" smtClean="0">
                <a:solidFill>
                  <a:schemeClr val="tx1"/>
                </a:solidFill>
                <a:effectLst/>
                <a:latin typeface="+mn-lt"/>
                <a:ea typeface="+mn-ea"/>
                <a:cs typeface="+mn-cs"/>
              </a:rPr>
              <a:t>También seguimos haciendo trueque una vez al año con las comunidades de la altura. Nosotros de aquí llevamos </a:t>
            </a:r>
            <a:r>
              <a:rPr lang="es-BO" sz="1200" dirty="0" smtClean="0"/>
              <a:t>guayaba, </a:t>
            </a:r>
            <a:r>
              <a:rPr lang="es-BO" sz="1200" dirty="0" err="1" smtClean="0"/>
              <a:t>aji</a:t>
            </a:r>
            <a:r>
              <a:rPr lang="es-BO" sz="1200" dirty="0" smtClean="0"/>
              <a:t>, </a:t>
            </a:r>
            <a:r>
              <a:rPr lang="es-BO" sz="1200" dirty="0" err="1" smtClean="0"/>
              <a:t>mani</a:t>
            </a:r>
            <a:r>
              <a:rPr lang="es-BO" sz="1200" dirty="0" smtClean="0"/>
              <a:t>, calabaza, pan, camote</a:t>
            </a:r>
            <a:r>
              <a:rPr lang="es-BO" sz="1200" baseline="0" dirty="0" smtClean="0"/>
              <a:t> y ellos </a:t>
            </a:r>
            <a:r>
              <a:rPr lang="es-BO" sz="1200" dirty="0" smtClean="0"/>
              <a:t>traen oca, </a:t>
            </a:r>
            <a:r>
              <a:rPr lang="es-BO" sz="1200" dirty="0" err="1" smtClean="0"/>
              <a:t>papalisa</a:t>
            </a:r>
            <a:r>
              <a:rPr lang="es-BO" sz="1200" dirty="0" smtClean="0"/>
              <a:t>, papa. Sus productos son </a:t>
            </a:r>
            <a:r>
              <a:rPr lang="es-BO" sz="1200" baseline="0" dirty="0" smtClean="0"/>
              <a:t>ricos para nosotros y para ellos también los nuestros.</a:t>
            </a:r>
            <a:endParaRPr lang="es-BO" sz="1200"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13</a:t>
            </a:fld>
            <a:endParaRPr lang="en-US" sz="1200">
              <a:latin typeface="+mn-l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sz="1200" kern="1200" dirty="0" smtClean="0">
                <a:solidFill>
                  <a:schemeClr val="tx1"/>
                </a:solidFill>
                <a:effectLst/>
                <a:latin typeface="+mn-lt"/>
                <a:ea typeface="+mn-ea"/>
                <a:cs typeface="+mn-cs"/>
              </a:rPr>
              <a:t>Ahora puedo decir</a:t>
            </a:r>
            <a:r>
              <a:rPr lang="es-BO" sz="1200" kern="1200" baseline="0" dirty="0" smtClean="0">
                <a:solidFill>
                  <a:schemeClr val="tx1"/>
                </a:solidFill>
                <a:effectLst/>
                <a:latin typeface="+mn-lt"/>
                <a:ea typeface="+mn-ea"/>
                <a:cs typeface="+mn-cs"/>
              </a:rPr>
              <a:t> que lo que más me ha ayudado a salir adelante es mi familia con su apoyo en el cuidado de mis hijos, las tierras y la posibilidad de capacitarme. Junto a eso, las instituciones nos han dado el primer impulso en la capacitación, en desarrollar mayor conocimiento en la producción y el procesamiento de productos que ahora nos facilita trabajar con nuestra propia iniciativa y negociar con los mercados. El fortalecimiento de nuestra comunidad nos permite ahora ser nosotros los que ayudamos a los que menos pueden, sobre todo entre mujeres.</a:t>
            </a:r>
          </a:p>
          <a:p>
            <a:r>
              <a:rPr lang="es-BO" sz="1200" kern="1200" baseline="0" dirty="0" smtClean="0">
                <a:solidFill>
                  <a:schemeClr val="tx1"/>
                </a:solidFill>
                <a:effectLst/>
                <a:latin typeface="+mn-lt"/>
                <a:ea typeface="+mn-ea"/>
                <a:cs typeface="+mn-cs"/>
              </a:rPr>
              <a:t>Justo hace poco evaluamos y definimos que una señora que se separó de su marido con 5 </a:t>
            </a:r>
            <a:r>
              <a:rPr lang="es-BO" sz="1200" kern="1200" baseline="0" dirty="0" err="1" smtClean="0">
                <a:solidFill>
                  <a:schemeClr val="tx1"/>
                </a:solidFill>
                <a:effectLst/>
                <a:latin typeface="+mn-lt"/>
                <a:ea typeface="+mn-ea"/>
                <a:cs typeface="+mn-cs"/>
              </a:rPr>
              <a:t>wawas</a:t>
            </a:r>
            <a:r>
              <a:rPr lang="es-BO" sz="1200" kern="1200" baseline="0" dirty="0" smtClean="0">
                <a:solidFill>
                  <a:schemeClr val="tx1"/>
                </a:solidFill>
                <a:effectLst/>
                <a:latin typeface="+mn-lt"/>
                <a:ea typeface="+mn-ea"/>
                <a:cs typeface="+mn-cs"/>
              </a:rPr>
              <a:t> es la que más necesita y a ella es a la que más vamos a darle trabajo en las asociaciones. </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14</a:t>
            </a:fld>
            <a:endParaRPr lang="en-US" sz="1200">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BO" dirty="0" smtClean="0"/>
              <a:t>Además</a:t>
            </a:r>
            <a:r>
              <a:rPr lang="es-BO" baseline="0" dirty="0" smtClean="0"/>
              <a:t> tengo muchos sueños, para mis hijos quisiera lograr hacerlos estudiar que vivan siempre en paz. Ya no quiero que mis hijos tengan que trabajar desde sus 11 años como yo, quiero que estudien y estén bien preparados.</a:t>
            </a:r>
          </a:p>
          <a:p>
            <a:endParaRPr lang="es-BO" baseline="0" dirty="0" smtClean="0"/>
          </a:p>
          <a:p>
            <a:r>
              <a:rPr lang="es-BO" baseline="0" dirty="0" smtClean="0"/>
              <a:t>Quiero poner una tienda de abarrotes o vender comida, no voy a dejar la agricultura, pero también quisiera tener un negocio propio.</a:t>
            </a:r>
          </a:p>
          <a:p>
            <a:r>
              <a:rPr lang="es-BO" baseline="0" dirty="0" smtClean="0"/>
              <a:t>Para toda la comunidad quisiéramos riego por goteo, </a:t>
            </a:r>
            <a:r>
              <a:rPr lang="es-BO" baseline="0" dirty="0" err="1" smtClean="0"/>
              <a:t>ahurita</a:t>
            </a:r>
            <a:r>
              <a:rPr lang="es-BO" baseline="0" dirty="0" smtClean="0"/>
              <a:t> estamos correteando en eso. Nuestro sueño es que a todos les vaya bien en la agricultura y que ya no sean pobres, que los niños estudien y no tengan que ir a trabajar a la ciudad de chiquitos. Como autoridad buscamos agua potable para que no se enfermen tampoco…que vean que aquí hay futuro también.</a:t>
            </a:r>
          </a:p>
          <a:p>
            <a:endParaRPr lang="es-BO" baseline="0" dirty="0" smtClean="0"/>
          </a:p>
          <a:p>
            <a:r>
              <a:rPr lang="es-BO" baseline="0" dirty="0" smtClean="0"/>
              <a:t>En la Asociación nuestro sueño es ya no vender como materia prima nuestros productos, sino transformar y vender ya no solo de manera local, sino queremos entrar a los supermercados de Cochabamba, La Paz (vender transformado a todos los mercados). </a:t>
            </a:r>
          </a:p>
          <a:p>
            <a:endParaRPr lang="es-BO" sz="1200" kern="1200" dirty="0" smtClean="0">
              <a:solidFill>
                <a:schemeClr val="tx1"/>
              </a:solidFill>
              <a:effectLst/>
              <a:latin typeface="+mn-lt"/>
              <a:ea typeface="+mn-ea"/>
              <a:cs typeface="+mn-cs"/>
            </a:endParaRPr>
          </a:p>
          <a:p>
            <a:r>
              <a:rPr lang="es-BO" sz="1200" kern="1200" dirty="0" smtClean="0">
                <a:solidFill>
                  <a:schemeClr val="tx1"/>
                </a:solidFill>
                <a:effectLst/>
                <a:latin typeface="+mn-lt"/>
                <a:ea typeface="+mn-ea"/>
                <a:cs typeface="+mn-cs"/>
              </a:rPr>
              <a:t>Como agricultora queremos buscar mercados, por eso estamos viendo qué es lo que más está consumiendo la gente y eso queremos producir. Con mi hermano queremos poner quinua y chía en los terrenos que mi papá tiene en la zona alta, porque están con buen precio. Pero siempre ir diversificando, no cultivar uno nomás.</a:t>
            </a:r>
          </a:p>
          <a:p>
            <a:r>
              <a:rPr lang="es-BO" sz="1200" kern="1200" dirty="0" smtClean="0">
                <a:solidFill>
                  <a:schemeClr val="tx1"/>
                </a:solidFill>
                <a:effectLst/>
                <a:latin typeface="+mn-lt"/>
                <a:ea typeface="+mn-ea"/>
                <a:cs typeface="+mn-cs"/>
              </a:rPr>
              <a:t>Como mujer quisiera que todas las mujeres tengan acceso a trabajo, que no se hagan mantener con sus maridos nomás. Antes los maridos no querían que las mujeres trabajen pero por suerte eso ya está cambiando (ahora generalmente él produce y ella va a vender al mercado). Entonces quisiera que las mujeres tengan una salida si se quedan solas, que puedan defenderse.</a:t>
            </a:r>
            <a:endParaRPr lang="es-BO"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15</a:t>
            </a:fld>
            <a:endParaRPr lang="es-ES"/>
          </a:p>
        </p:txBody>
      </p:sp>
    </p:spTree>
    <p:extLst>
      <p:ext uri="{BB962C8B-B14F-4D97-AF65-F5344CB8AC3E}">
        <p14:creationId xmlns:p14="http://schemas.microsoft.com/office/powerpoint/2010/main" val="450386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BO" dirty="0" smtClean="0"/>
              <a:t>Yo a veces siento</a:t>
            </a:r>
            <a:r>
              <a:rPr lang="es-BO" baseline="0" dirty="0" smtClean="0"/>
              <a:t> que </a:t>
            </a:r>
            <a:r>
              <a:rPr lang="es-BO" dirty="0" smtClean="0"/>
              <a:t>tengo un poco más de suerte que algunas, y menos </a:t>
            </a:r>
            <a:r>
              <a:rPr lang="es-BO" smtClean="0"/>
              <a:t>que otras, pero </a:t>
            </a:r>
            <a:r>
              <a:rPr lang="es-BO" dirty="0" smtClean="0"/>
              <a:t>sé que</a:t>
            </a:r>
            <a:r>
              <a:rPr lang="es-BO" baseline="0" dirty="0" smtClean="0"/>
              <a:t> </a:t>
            </a:r>
            <a:r>
              <a:rPr lang="es-BO" dirty="0" smtClean="0"/>
              <a:t>todos tenemos que luchar por conseguir lo</a:t>
            </a:r>
            <a:r>
              <a:rPr lang="es-BO" baseline="0" dirty="0" smtClean="0"/>
              <a:t> que queremos, hay que trabajar mucho, y capacitarse…hay que aprender a ver en el futuro y no solo en el ahora.</a:t>
            </a:r>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16</a:t>
            </a:fld>
            <a:endParaRPr lang="es-ES"/>
          </a:p>
        </p:txBody>
      </p:sp>
    </p:spTree>
    <p:extLst>
      <p:ext uri="{BB962C8B-B14F-4D97-AF65-F5344CB8AC3E}">
        <p14:creationId xmlns:p14="http://schemas.microsoft.com/office/powerpoint/2010/main" val="4013840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0DACE20-83AC-4931-9176-B73311365DE1}"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12F07D-2DE3-4D92-97C4-02E35E4F3781}" type="slidenum">
              <a:rPr lang="en-US"/>
              <a:pPr>
                <a:defRPr/>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892DE7-93AE-46A8-8BB4-39B4643C9C49}"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97EF33-C623-45BB-9248-CF12861783CA}" type="slidenum">
              <a:rPr lang="en-US"/>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3180F6-9EAB-44B2-8630-2CB5A0A9907C}"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256B8E-455F-4746-A54D-A6659B97B7B8}" type="slidenum">
              <a:rPr lang="en-US"/>
              <a:pPr>
                <a:defRPr/>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E8B5BD7-07C1-48BB-ABC9-837F858A9796}"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967A01-214B-408A-9FBE-50817C009FB9}" type="slidenum">
              <a:rPr lang="en-US"/>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11C4DC3-1A8E-44E0-B610-BB4DFC2D98AB}" type="datetimeFigureOut">
              <a:rPr lang="en-US"/>
              <a:pPr>
                <a:defRPr/>
              </a:pPr>
              <a:t>7/15/2014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BB64DB-821B-41C8-B860-CD23BDB2E763}" type="slidenum">
              <a:rPr lang="en-US"/>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A05BAA5-8006-409A-BEDC-C95A27FF75C0}" type="datetimeFigureOut">
              <a:rPr lang="en-US"/>
              <a:pPr>
                <a:defRPr/>
              </a:pPr>
              <a:t>7/15/2014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A9F67E-841B-442E-A326-A93A09E45B94}" type="slidenum">
              <a:rPr lang="en-US"/>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84A9B0-81E0-4BEE-957F-0F276078C420}" type="datetimeFigureOut">
              <a:rPr lang="en-US"/>
              <a:pPr>
                <a:defRPr/>
              </a:pPr>
              <a:t>7/15/2014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9A53C5-727F-4DC7-A46B-2E5AB5CEABEC}" type="slidenum">
              <a:rPr lang="en-US"/>
              <a:pPr>
                <a:defRPr/>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7AC4E4-73C0-4E49-9A36-DAF822A927D1}"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22C5FA-7738-4AD9-852A-C7746DF30FEE}" type="slidenum">
              <a:rPr lang="en-US"/>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7E3C0A-90CD-4E02-B57A-F5E5BF95517A}"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9B455F-FBA7-469E-946B-CCFEA6D4E7C6}" type="slidenum">
              <a:rPr lang="en-US"/>
              <a:pPr>
                <a:defRPr/>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16AA6F8-EC98-452E-9BA8-5C248160EFA1}"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13796E-6867-4CEC-B72B-1F027531FB76}" type="slidenum">
              <a:rPr lang="en-US"/>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3A39E8-F4F7-4011-9F8B-9E6DA3E1B715}"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7189F-DDE4-4B04-8A83-38A3F31567CF}" type="slidenum">
              <a:rPr lang="en-US"/>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3DBC7"/>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3285DC5-8098-4DFF-A2B8-0424C8928371}" type="datetimeFigureOut">
              <a:rPr lang="en-US"/>
              <a:pPr>
                <a:defRPr/>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D29C61F-A77F-481C-93BA-4DBE0CBA34AF}"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Esther%20Jaillita.kmz"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iana\Desktop\videos\Fundación Valles\FOTOS ESTHER\P5230396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400" y="-26616"/>
            <a:ext cx="7546016" cy="6912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896144" y="-459432"/>
            <a:ext cx="7772400" cy="18303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EC" sz="5000" b="1" dirty="0" smtClean="0">
                <a:solidFill>
                  <a:srgbClr val="C00000"/>
                </a:solidFill>
                <a:latin typeface="Comic Sans MS" pitchFamily="66" charset="0"/>
                <a:hlinkClick r:id="rId4" action="ppaction://hlinkfile"/>
              </a:rPr>
              <a:t>Esther </a:t>
            </a:r>
            <a:r>
              <a:rPr lang="es-EC" sz="5000" b="1" dirty="0" err="1" smtClean="0">
                <a:solidFill>
                  <a:srgbClr val="C00000"/>
                </a:solidFill>
                <a:latin typeface="Comic Sans MS" pitchFamily="66" charset="0"/>
              </a:rPr>
              <a:t>Jaillita</a:t>
            </a:r>
            <a:endParaRPr lang="en-US" sz="5000" b="1" dirty="0" smtClean="0">
              <a:solidFill>
                <a:srgbClr val="C0000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Un poco de mi pasado</a:t>
            </a:r>
          </a:p>
        </p:txBody>
      </p:sp>
      <p:pic>
        <p:nvPicPr>
          <p:cNvPr id="10" name="Picture 2" descr="C:\Users\Mariana\Desktop\videos\Fundación Valles\FOTOS ESTHER\P52404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445" t="33524" r="37669" b="8605"/>
          <a:stretch/>
        </p:blipFill>
        <p:spPr bwMode="auto">
          <a:xfrm>
            <a:off x="520262" y="1010597"/>
            <a:ext cx="4771818" cy="547822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bwMode="auto">
          <a:xfrm>
            <a:off x="5436096" y="1071563"/>
            <a:ext cx="3330079" cy="54356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200"/>
              </a:spcAft>
            </a:pPr>
            <a:r>
              <a:rPr lang="es-BO" dirty="0" smtClean="0"/>
              <a:t>De niña me fui a trabajar a la ciudad</a:t>
            </a:r>
          </a:p>
          <a:p>
            <a:pPr eaLnBrk="1" hangingPunct="1">
              <a:spcAft>
                <a:spcPts val="200"/>
              </a:spcAft>
            </a:pPr>
            <a:r>
              <a:rPr lang="es-BO" dirty="0" smtClean="0"/>
              <a:t>Retorne con mis dos hijos menores</a:t>
            </a:r>
          </a:p>
          <a:p>
            <a:pPr eaLnBrk="1" hangingPunct="1">
              <a:spcAft>
                <a:spcPts val="200"/>
              </a:spcAft>
            </a:pPr>
            <a:endParaRPr lang="es-BO" dirty="0" smtClean="0"/>
          </a:p>
        </p:txBody>
      </p:sp>
    </p:spTree>
    <p:extLst>
      <p:ext uri="{BB962C8B-B14F-4D97-AF65-F5344CB8AC3E}">
        <p14:creationId xmlns:p14="http://schemas.microsoft.com/office/powerpoint/2010/main" val="121854926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Capacitaciones</a:t>
            </a:r>
          </a:p>
        </p:txBody>
      </p:sp>
      <p:sp>
        <p:nvSpPr>
          <p:cNvPr id="6" name="5 Rectángulo"/>
          <p:cNvSpPr/>
          <p:nvPr/>
        </p:nvSpPr>
        <p:spPr>
          <a:xfrm>
            <a:off x="1497806" y="3244334"/>
            <a:ext cx="6026522" cy="707886"/>
          </a:xfrm>
          <a:prstGeom prst="rect">
            <a:avLst/>
          </a:prstGeom>
        </p:spPr>
        <p:txBody>
          <a:bodyPr wrap="none">
            <a:spAutoFit/>
          </a:bodyPr>
          <a:lstStyle/>
          <a:p>
            <a:r>
              <a:rPr lang="en-US" sz="4000" dirty="0" err="1" smtClean="0">
                <a:solidFill>
                  <a:schemeClr val="bg1"/>
                </a:solidFill>
                <a:latin typeface="+mj-lt"/>
              </a:rPr>
              <a:t>Foto</a:t>
            </a:r>
            <a:r>
              <a:rPr lang="en-US" sz="4000" dirty="0" smtClean="0">
                <a:solidFill>
                  <a:schemeClr val="bg1"/>
                </a:solidFill>
                <a:latin typeface="+mj-lt"/>
              </a:rPr>
              <a:t> </a:t>
            </a:r>
            <a:r>
              <a:rPr lang="en-US" sz="4000" dirty="0" err="1" smtClean="0">
                <a:solidFill>
                  <a:schemeClr val="bg1"/>
                </a:solidFill>
                <a:latin typeface="+mj-lt"/>
              </a:rPr>
              <a:t>panoramica</a:t>
            </a:r>
            <a:r>
              <a:rPr lang="en-US" sz="4000" dirty="0" smtClean="0">
                <a:solidFill>
                  <a:schemeClr val="bg1"/>
                </a:solidFill>
                <a:latin typeface="+mj-lt"/>
              </a:rPr>
              <a:t> </a:t>
            </a:r>
            <a:r>
              <a:rPr lang="en-US" sz="4000" dirty="0" err="1" smtClean="0">
                <a:solidFill>
                  <a:schemeClr val="bg1"/>
                </a:solidFill>
                <a:latin typeface="+mj-lt"/>
              </a:rPr>
              <a:t>Asociación</a:t>
            </a:r>
            <a:endParaRPr lang="es-BO" sz="4000" dirty="0">
              <a:solidFill>
                <a:schemeClr val="bg1"/>
              </a:solidFill>
              <a:latin typeface="+mj-lt"/>
            </a:endParaRPr>
          </a:p>
        </p:txBody>
      </p:sp>
      <p:pic>
        <p:nvPicPr>
          <p:cNvPr id="2050" name="Picture 2" descr="C:\Users\Mariana\Desktop\videos\Fundación Valles\FOTOS ESTHER\P52404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4" y="3254541"/>
            <a:ext cx="7272810" cy="34868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ariana\Desktop\videos\Fundación Valles\FOTOS ESTHER\P52404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484" t="3969" r="6448" b="20626"/>
          <a:stretch/>
        </p:blipFill>
        <p:spPr bwMode="auto">
          <a:xfrm>
            <a:off x="4953230" y="1071562"/>
            <a:ext cx="3939250"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0721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5" name="Content Placeholder 2"/>
          <p:cNvSpPr>
            <a:spLocks noGrp="1"/>
          </p:cNvSpPr>
          <p:nvPr>
            <p:ph idx="4294967295"/>
          </p:nvPr>
        </p:nvSpPr>
        <p:spPr>
          <a:xfrm>
            <a:off x="2555776" y="1071563"/>
            <a:ext cx="6430962" cy="5435601"/>
          </a:xfrm>
        </p:spPr>
        <p:txBody>
          <a:bodyPr/>
          <a:lstStyle/>
          <a:p>
            <a:pPr eaLnBrk="1" hangingPunct="1">
              <a:spcAft>
                <a:spcPts val="200"/>
              </a:spcAft>
            </a:pPr>
            <a:r>
              <a:rPr lang="es-BO" dirty="0" smtClean="0"/>
              <a:t>Trabajo de madre soltera de 3 hijos</a:t>
            </a:r>
          </a:p>
          <a:p>
            <a:pPr eaLnBrk="1" hangingPunct="1">
              <a:spcAft>
                <a:spcPts val="200"/>
              </a:spcAft>
            </a:pPr>
            <a:r>
              <a:rPr lang="es-BO" dirty="0" smtClean="0">
                <a:solidFill>
                  <a:schemeClr val="bg1">
                    <a:lumMod val="50000"/>
                  </a:schemeClr>
                </a:solidFill>
              </a:rPr>
              <a:t>Agricultora</a:t>
            </a:r>
            <a:endParaRPr lang="es-BO" dirty="0">
              <a:solidFill>
                <a:schemeClr val="bg1">
                  <a:lumMod val="50000"/>
                </a:schemeClr>
              </a:solidFill>
            </a:endParaRPr>
          </a:p>
          <a:p>
            <a:pPr eaLnBrk="1" hangingPunct="1">
              <a:spcAft>
                <a:spcPts val="200"/>
              </a:spcAft>
            </a:pPr>
            <a:r>
              <a:rPr lang="es-BO" dirty="0" smtClean="0">
                <a:solidFill>
                  <a:schemeClr val="bg1">
                    <a:lumMod val="50000"/>
                  </a:schemeClr>
                </a:solidFill>
              </a:rPr>
              <a:t>Secretaria de Actas de API</a:t>
            </a:r>
          </a:p>
          <a:p>
            <a:pPr eaLnBrk="1" hangingPunct="1">
              <a:spcAft>
                <a:spcPts val="200"/>
              </a:spcAft>
            </a:pPr>
            <a:r>
              <a:rPr lang="es-BO" dirty="0" smtClean="0">
                <a:solidFill>
                  <a:schemeClr val="bg1">
                    <a:lumMod val="50000"/>
                  </a:schemeClr>
                </a:solidFill>
              </a:rPr>
              <a:t>Responsabilidades dentro y fuera de la planta</a:t>
            </a:r>
          </a:p>
          <a:p>
            <a:pPr eaLnBrk="1" hangingPunct="1">
              <a:spcAft>
                <a:spcPts val="200"/>
              </a:spcAft>
            </a:pPr>
            <a:r>
              <a:rPr lang="es-BO" dirty="0" err="1" smtClean="0">
                <a:solidFill>
                  <a:schemeClr val="bg1">
                    <a:lumMod val="50000"/>
                  </a:schemeClr>
                </a:solidFill>
              </a:rPr>
              <a:t>VicePresidenta</a:t>
            </a:r>
            <a:r>
              <a:rPr lang="es-BO" dirty="0" smtClean="0">
                <a:solidFill>
                  <a:schemeClr val="bg1">
                    <a:lumMod val="50000"/>
                  </a:schemeClr>
                </a:solidFill>
              </a:rPr>
              <a:t> de mi comunidad: Julo Grande</a:t>
            </a:r>
          </a:p>
          <a:p>
            <a:pPr eaLnBrk="1" hangingPunct="1">
              <a:spcAft>
                <a:spcPts val="200"/>
              </a:spcAft>
            </a:pPr>
            <a:r>
              <a:rPr lang="es-BO" dirty="0" smtClean="0">
                <a:solidFill>
                  <a:schemeClr val="bg1">
                    <a:lumMod val="50000"/>
                  </a:schemeClr>
                </a:solidFill>
              </a:rPr>
              <a:t>Otros cargos políticos</a:t>
            </a:r>
          </a:p>
          <a:p>
            <a:pPr eaLnBrk="1" hangingPunct="1">
              <a:spcAft>
                <a:spcPts val="200"/>
              </a:spcAft>
            </a:pPr>
            <a:r>
              <a:rPr lang="es-BO" dirty="0" smtClean="0">
                <a:solidFill>
                  <a:schemeClr val="bg1">
                    <a:lumMod val="50000"/>
                  </a:schemeClr>
                </a:solidFill>
              </a:rPr>
              <a:t>Comité de madres (15)</a:t>
            </a:r>
          </a:p>
        </p:txBody>
      </p:sp>
      <p:pic>
        <p:nvPicPr>
          <p:cNvPr id="3074" name="Picture 2" descr="C:\Users\Mariana\Desktop\videos\Fundación Valles\FOTOS ESTHER\P5230394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192" r="28722"/>
          <a:stretch/>
        </p:blipFill>
        <p:spPr bwMode="auto">
          <a:xfrm>
            <a:off x="-36512" y="-99392"/>
            <a:ext cx="2637822" cy="689702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457200" y="274638"/>
            <a:ext cx="8229600" cy="654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BO" sz="3600" smtClean="0">
                <a:solidFill>
                  <a:srgbClr val="FFFF99"/>
                </a:solidFill>
              </a:rPr>
              <a:t>Mis múltiples actividades</a:t>
            </a:r>
            <a:endParaRPr lang="es-BO" sz="3600" dirty="0" smtClean="0">
              <a:solidFill>
                <a:srgbClr val="FFFF99"/>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dirty="0" err="1" smtClean="0"/>
                <a:t>Foto</a:t>
              </a:r>
              <a:r>
                <a:rPr lang="en-US" sz="4000" dirty="0" smtClean="0"/>
                <a:t> con 3 </a:t>
              </a:r>
              <a:r>
                <a:rPr lang="en-US" sz="4000" dirty="0" err="1" smtClean="0"/>
                <a:t>hijos</a:t>
              </a: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Madre Soltera de 3 Hijos</a:t>
            </a:r>
          </a:p>
        </p:txBody>
      </p:sp>
      <p:pic>
        <p:nvPicPr>
          <p:cNvPr id="1028" name="Picture 4" descr="C:\Users\Mariana\Desktop\videos\Fundación Valles\FOTOS ESTHER\P524049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6815"/>
          <a:stretch/>
        </p:blipFill>
        <p:spPr bwMode="auto">
          <a:xfrm>
            <a:off x="3038537" y="1340768"/>
            <a:ext cx="5709927" cy="51480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Mariana\Desktop\videos\Fundación Valles\FOTOS ESTHER\P52404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442" t="23892" r="37669" b="8605"/>
          <a:stretch/>
        </p:blipFill>
        <p:spPr bwMode="auto">
          <a:xfrm>
            <a:off x="288034" y="1071564"/>
            <a:ext cx="4277616" cy="5417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28103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5" name="Content Placeholder 2"/>
          <p:cNvSpPr>
            <a:spLocks noGrp="1"/>
          </p:cNvSpPr>
          <p:nvPr>
            <p:ph idx="4294967295"/>
          </p:nvPr>
        </p:nvSpPr>
        <p:spPr>
          <a:xfrm>
            <a:off x="2555776" y="1071563"/>
            <a:ext cx="6430962" cy="5435601"/>
          </a:xfrm>
        </p:spPr>
        <p:txBody>
          <a:bodyPr/>
          <a:lstStyle/>
          <a:p>
            <a:pPr eaLnBrk="1" hangingPunct="1">
              <a:spcAft>
                <a:spcPts val="200"/>
              </a:spcAft>
            </a:pPr>
            <a:r>
              <a:rPr lang="es-BO" dirty="0" smtClean="0"/>
              <a:t>Trabajo de madre soltera de 3 hijos</a:t>
            </a:r>
          </a:p>
          <a:p>
            <a:pPr eaLnBrk="1" hangingPunct="1">
              <a:spcAft>
                <a:spcPts val="200"/>
              </a:spcAft>
            </a:pPr>
            <a:r>
              <a:rPr lang="es-BO" dirty="0" smtClean="0"/>
              <a:t>Agricultora</a:t>
            </a:r>
            <a:endParaRPr lang="es-BO" dirty="0"/>
          </a:p>
          <a:p>
            <a:pPr eaLnBrk="1" hangingPunct="1">
              <a:spcAft>
                <a:spcPts val="200"/>
              </a:spcAft>
            </a:pPr>
            <a:r>
              <a:rPr lang="es-BO" dirty="0" smtClean="0">
                <a:solidFill>
                  <a:schemeClr val="bg1">
                    <a:lumMod val="50000"/>
                  </a:schemeClr>
                </a:solidFill>
              </a:rPr>
              <a:t>Secretaria de Actas de API</a:t>
            </a:r>
          </a:p>
          <a:p>
            <a:pPr eaLnBrk="1" hangingPunct="1">
              <a:spcAft>
                <a:spcPts val="200"/>
              </a:spcAft>
            </a:pPr>
            <a:r>
              <a:rPr lang="es-BO" dirty="0" smtClean="0">
                <a:solidFill>
                  <a:schemeClr val="bg1">
                    <a:lumMod val="50000"/>
                  </a:schemeClr>
                </a:solidFill>
              </a:rPr>
              <a:t>Responsabilidades dentro y fuera de la planta</a:t>
            </a:r>
          </a:p>
          <a:p>
            <a:pPr eaLnBrk="1" hangingPunct="1">
              <a:spcAft>
                <a:spcPts val="200"/>
              </a:spcAft>
            </a:pPr>
            <a:r>
              <a:rPr lang="es-BO" dirty="0" err="1" smtClean="0">
                <a:solidFill>
                  <a:schemeClr val="bg1">
                    <a:lumMod val="50000"/>
                  </a:schemeClr>
                </a:solidFill>
              </a:rPr>
              <a:t>VicePresidenta</a:t>
            </a:r>
            <a:r>
              <a:rPr lang="es-BO" dirty="0" smtClean="0">
                <a:solidFill>
                  <a:schemeClr val="bg1">
                    <a:lumMod val="50000"/>
                  </a:schemeClr>
                </a:solidFill>
              </a:rPr>
              <a:t> de mi comunidad: Julo Grande</a:t>
            </a:r>
          </a:p>
          <a:p>
            <a:pPr eaLnBrk="1" hangingPunct="1">
              <a:spcAft>
                <a:spcPts val="200"/>
              </a:spcAft>
            </a:pPr>
            <a:r>
              <a:rPr lang="es-BO" dirty="0" smtClean="0">
                <a:solidFill>
                  <a:schemeClr val="bg1">
                    <a:lumMod val="50000"/>
                  </a:schemeClr>
                </a:solidFill>
              </a:rPr>
              <a:t>Otros cargos políticos</a:t>
            </a:r>
          </a:p>
          <a:p>
            <a:pPr eaLnBrk="1" hangingPunct="1">
              <a:spcAft>
                <a:spcPts val="200"/>
              </a:spcAft>
            </a:pPr>
            <a:r>
              <a:rPr lang="es-BO" dirty="0" smtClean="0">
                <a:solidFill>
                  <a:schemeClr val="bg1">
                    <a:lumMod val="50000"/>
                  </a:schemeClr>
                </a:solidFill>
              </a:rPr>
              <a:t>Comité de madres (15)</a:t>
            </a:r>
          </a:p>
        </p:txBody>
      </p:sp>
      <p:pic>
        <p:nvPicPr>
          <p:cNvPr id="3074" name="Picture 2" descr="C:\Users\Mariana\Desktop\videos\Fundación Valles\FOTOS ESTHER\P5230394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192" r="28722"/>
          <a:stretch/>
        </p:blipFill>
        <p:spPr bwMode="auto">
          <a:xfrm>
            <a:off x="-36512" y="-99392"/>
            <a:ext cx="2637822" cy="689702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457200" y="274638"/>
            <a:ext cx="8229600" cy="654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BO" sz="3600" smtClean="0">
                <a:solidFill>
                  <a:srgbClr val="FFFF99"/>
                </a:solidFill>
              </a:rPr>
              <a:t>Mis múltiples actividades</a:t>
            </a:r>
            <a:endParaRPr lang="es-BO" sz="3600" dirty="0" smtClean="0">
              <a:solidFill>
                <a:srgbClr val="FFFF99"/>
              </a:solidFill>
            </a:endParaRPr>
          </a:p>
        </p:txBody>
      </p:sp>
    </p:spTree>
    <p:extLst>
      <p:ext uri="{BB962C8B-B14F-4D97-AF65-F5344CB8AC3E}">
        <p14:creationId xmlns:p14="http://schemas.microsoft.com/office/powerpoint/2010/main" val="25822590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Agricultora</a:t>
            </a:r>
          </a:p>
        </p:txBody>
      </p:sp>
      <p:pic>
        <p:nvPicPr>
          <p:cNvPr id="4098" name="Picture 2" descr="C:\Users\Mariana\Desktop\videos\Fundación Valles\FOTOS ESTHER\P523038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139" t="8719" r="13630" b="19338"/>
          <a:stretch/>
        </p:blipFill>
        <p:spPr bwMode="auto">
          <a:xfrm>
            <a:off x="-108520" y="2924944"/>
            <a:ext cx="4792877" cy="343755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Mariana\Desktop\videos\Fundación Valles\FOTOS ESTHER\P523036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4472" b="12235"/>
          <a:stretch/>
        </p:blipFill>
        <p:spPr bwMode="auto">
          <a:xfrm>
            <a:off x="4367187" y="2609160"/>
            <a:ext cx="4741317" cy="413220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Mariana\Desktop\videos\Fundación Valles\FOTOS ESTHER\P523037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3469" b="10807"/>
          <a:stretch/>
        </p:blipFill>
        <p:spPr bwMode="auto">
          <a:xfrm>
            <a:off x="2839704" y="1064821"/>
            <a:ext cx="3244464" cy="2508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30890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Agricultora</a:t>
            </a:r>
          </a:p>
        </p:txBody>
      </p:sp>
      <p:pic>
        <p:nvPicPr>
          <p:cNvPr id="4101" name="Picture 5" descr="C:\Users\Mariana\Desktop\videos\Fundación Valles\FOTOS ESTHER\P52303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621" y="1052736"/>
            <a:ext cx="4198355" cy="3148766"/>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Mariana\Desktop\videos\Fundación Valles\FOTOS ESTHER\P523039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68" t="25294" b="27117"/>
          <a:stretch/>
        </p:blipFill>
        <p:spPr bwMode="auto">
          <a:xfrm>
            <a:off x="217769" y="4201503"/>
            <a:ext cx="4138207" cy="268388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Mariana\Desktop\videos\Fundación Valles\FOTOS ESTHER\P5230383.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208" t="13623" r="14191" b="9060"/>
          <a:stretch/>
        </p:blipFill>
        <p:spPr bwMode="auto">
          <a:xfrm>
            <a:off x="4716016" y="3837219"/>
            <a:ext cx="3868902" cy="30481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Users\Mariana\Desktop\videos\Fundación Valles\FOTOS ESTHER\P5230390.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462" t="14895" r="9552" b="12541"/>
          <a:stretch/>
        </p:blipFill>
        <p:spPr bwMode="auto">
          <a:xfrm>
            <a:off x="4493916" y="1071563"/>
            <a:ext cx="4542580" cy="312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156372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5" name="Content Placeholder 2"/>
          <p:cNvSpPr>
            <a:spLocks noGrp="1"/>
          </p:cNvSpPr>
          <p:nvPr>
            <p:ph idx="4294967295"/>
          </p:nvPr>
        </p:nvSpPr>
        <p:spPr>
          <a:xfrm>
            <a:off x="2555776" y="1071563"/>
            <a:ext cx="6430962" cy="5435601"/>
          </a:xfrm>
        </p:spPr>
        <p:txBody>
          <a:bodyPr/>
          <a:lstStyle/>
          <a:p>
            <a:pPr eaLnBrk="1" hangingPunct="1">
              <a:spcAft>
                <a:spcPts val="200"/>
              </a:spcAft>
            </a:pPr>
            <a:r>
              <a:rPr lang="es-BO" dirty="0" smtClean="0"/>
              <a:t>Trabajo de madre soltera de 3 hijos</a:t>
            </a:r>
          </a:p>
          <a:p>
            <a:pPr eaLnBrk="1" hangingPunct="1">
              <a:spcAft>
                <a:spcPts val="200"/>
              </a:spcAft>
            </a:pPr>
            <a:r>
              <a:rPr lang="es-BO" dirty="0" smtClean="0"/>
              <a:t>Agricultora</a:t>
            </a:r>
            <a:endParaRPr lang="es-BO" dirty="0"/>
          </a:p>
          <a:p>
            <a:pPr eaLnBrk="1" hangingPunct="1">
              <a:spcAft>
                <a:spcPts val="200"/>
              </a:spcAft>
            </a:pPr>
            <a:r>
              <a:rPr lang="es-BO" dirty="0" smtClean="0"/>
              <a:t>Secretaria de Actas de API</a:t>
            </a:r>
          </a:p>
          <a:p>
            <a:pPr eaLnBrk="1" hangingPunct="1">
              <a:spcAft>
                <a:spcPts val="200"/>
              </a:spcAft>
            </a:pPr>
            <a:r>
              <a:rPr lang="es-BO" dirty="0" smtClean="0"/>
              <a:t>Responsabilidades dentro y fuera de la planta</a:t>
            </a:r>
          </a:p>
          <a:p>
            <a:pPr eaLnBrk="1" hangingPunct="1">
              <a:spcAft>
                <a:spcPts val="200"/>
              </a:spcAft>
            </a:pPr>
            <a:r>
              <a:rPr lang="es-BO" dirty="0" err="1" smtClean="0">
                <a:solidFill>
                  <a:schemeClr val="bg1">
                    <a:lumMod val="50000"/>
                  </a:schemeClr>
                </a:solidFill>
              </a:rPr>
              <a:t>VicePresidenta</a:t>
            </a:r>
            <a:r>
              <a:rPr lang="es-BO" dirty="0" smtClean="0">
                <a:solidFill>
                  <a:schemeClr val="bg1">
                    <a:lumMod val="50000"/>
                  </a:schemeClr>
                </a:solidFill>
              </a:rPr>
              <a:t> de mi comunidad: Julo Grande</a:t>
            </a:r>
          </a:p>
          <a:p>
            <a:pPr eaLnBrk="1" hangingPunct="1">
              <a:spcAft>
                <a:spcPts val="200"/>
              </a:spcAft>
            </a:pPr>
            <a:r>
              <a:rPr lang="es-BO" dirty="0" smtClean="0">
                <a:solidFill>
                  <a:schemeClr val="bg1">
                    <a:lumMod val="50000"/>
                  </a:schemeClr>
                </a:solidFill>
              </a:rPr>
              <a:t>Otros cargos políticos</a:t>
            </a:r>
          </a:p>
          <a:p>
            <a:pPr eaLnBrk="1" hangingPunct="1">
              <a:spcAft>
                <a:spcPts val="200"/>
              </a:spcAft>
            </a:pPr>
            <a:r>
              <a:rPr lang="es-BO" dirty="0" smtClean="0">
                <a:solidFill>
                  <a:schemeClr val="bg1">
                    <a:lumMod val="50000"/>
                  </a:schemeClr>
                </a:solidFill>
              </a:rPr>
              <a:t>Comité de madres (15)</a:t>
            </a:r>
          </a:p>
        </p:txBody>
      </p:sp>
      <p:pic>
        <p:nvPicPr>
          <p:cNvPr id="3074" name="Picture 2" descr="C:\Users\Mariana\Desktop\videos\Fundación Valles\FOTOS ESTHER\P5230394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192" r="28722"/>
          <a:stretch/>
        </p:blipFill>
        <p:spPr bwMode="auto">
          <a:xfrm>
            <a:off x="-36512" y="-99392"/>
            <a:ext cx="2637822" cy="689702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457200" y="274638"/>
            <a:ext cx="8229600" cy="654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BO" sz="3600" smtClean="0">
                <a:solidFill>
                  <a:srgbClr val="FFFF99"/>
                </a:solidFill>
              </a:rPr>
              <a:t>Mis múltiples actividades</a:t>
            </a:r>
            <a:endParaRPr lang="es-BO" sz="3600" dirty="0" smtClean="0">
              <a:solidFill>
                <a:srgbClr val="FFFF99"/>
              </a:solidFill>
            </a:endParaRPr>
          </a:p>
        </p:txBody>
      </p:sp>
    </p:spTree>
    <p:extLst>
      <p:ext uri="{BB962C8B-B14F-4D97-AF65-F5344CB8AC3E}">
        <p14:creationId xmlns:p14="http://schemas.microsoft.com/office/powerpoint/2010/main" val="230666933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Secretaria y miembro de Asociación</a:t>
            </a:r>
          </a:p>
        </p:txBody>
      </p:sp>
      <p:pic>
        <p:nvPicPr>
          <p:cNvPr id="5123" name="Picture 3" descr="C:\Users\Mariana\Desktop\videos\Fundación Valles\FOTOS ESTHER\P52303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458" r="5623" b="14973"/>
          <a:stretch/>
        </p:blipFill>
        <p:spPr bwMode="auto">
          <a:xfrm>
            <a:off x="3191230" y="3140968"/>
            <a:ext cx="5952770" cy="376408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Mariana\Desktop\videos\Fundación Valles\FOTOS ESTHER\P523036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968" t="8542"/>
          <a:stretch/>
        </p:blipFill>
        <p:spPr bwMode="auto">
          <a:xfrm>
            <a:off x="33656" y="993513"/>
            <a:ext cx="4970392" cy="3587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76670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Secretaria y miembro de Asociación</a:t>
            </a:r>
          </a:p>
        </p:txBody>
      </p:sp>
      <p:pic>
        <p:nvPicPr>
          <p:cNvPr id="5124" name="Picture 4" descr="C:\Users\Mariana\Desktop\videos\Fundación Valles\FOTOS ESTHER\P523035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143" b="634"/>
          <a:stretch/>
        </p:blipFill>
        <p:spPr bwMode="auto">
          <a:xfrm>
            <a:off x="1082" y="1052736"/>
            <a:ext cx="5002966" cy="429261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Mariana\Desktop\videos\Fundación Valles\FOTOS ESTHER\P52303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2891249"/>
            <a:ext cx="4571999" cy="396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00224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5" name="Content Placeholder 2"/>
          <p:cNvSpPr>
            <a:spLocks noGrp="1"/>
          </p:cNvSpPr>
          <p:nvPr>
            <p:ph idx="4294967295"/>
          </p:nvPr>
        </p:nvSpPr>
        <p:spPr>
          <a:xfrm>
            <a:off x="2555776" y="1071563"/>
            <a:ext cx="6430962" cy="5435601"/>
          </a:xfrm>
        </p:spPr>
        <p:txBody>
          <a:bodyPr/>
          <a:lstStyle/>
          <a:p>
            <a:pPr eaLnBrk="1" hangingPunct="1">
              <a:spcAft>
                <a:spcPts val="200"/>
              </a:spcAft>
            </a:pPr>
            <a:r>
              <a:rPr lang="es-BO" dirty="0" smtClean="0"/>
              <a:t>Trabajo de madre soltera de 3 hijos</a:t>
            </a:r>
          </a:p>
          <a:p>
            <a:pPr eaLnBrk="1" hangingPunct="1">
              <a:spcAft>
                <a:spcPts val="200"/>
              </a:spcAft>
            </a:pPr>
            <a:r>
              <a:rPr lang="es-BO" dirty="0" smtClean="0"/>
              <a:t>Agricultora</a:t>
            </a:r>
            <a:endParaRPr lang="es-BO" dirty="0"/>
          </a:p>
          <a:p>
            <a:pPr eaLnBrk="1" hangingPunct="1">
              <a:spcAft>
                <a:spcPts val="200"/>
              </a:spcAft>
            </a:pPr>
            <a:r>
              <a:rPr lang="es-BO" dirty="0" smtClean="0"/>
              <a:t>Secretaria de Actas de API</a:t>
            </a:r>
          </a:p>
          <a:p>
            <a:pPr eaLnBrk="1" hangingPunct="1">
              <a:spcAft>
                <a:spcPts val="200"/>
              </a:spcAft>
            </a:pPr>
            <a:r>
              <a:rPr lang="es-BO" dirty="0" smtClean="0"/>
              <a:t>Responsabilidades dentro y fuera de la planta</a:t>
            </a:r>
          </a:p>
          <a:p>
            <a:pPr eaLnBrk="1" hangingPunct="1">
              <a:spcAft>
                <a:spcPts val="200"/>
              </a:spcAft>
            </a:pPr>
            <a:r>
              <a:rPr lang="es-BO" dirty="0" err="1" smtClean="0"/>
              <a:t>VicePresidenta</a:t>
            </a:r>
            <a:r>
              <a:rPr lang="es-BO" dirty="0" smtClean="0"/>
              <a:t> de mi comunidad: Julo Grande</a:t>
            </a:r>
          </a:p>
          <a:p>
            <a:pPr eaLnBrk="1" hangingPunct="1">
              <a:spcAft>
                <a:spcPts val="200"/>
              </a:spcAft>
            </a:pPr>
            <a:r>
              <a:rPr lang="es-BO" dirty="0" smtClean="0"/>
              <a:t>Otros cargos políticos</a:t>
            </a:r>
          </a:p>
          <a:p>
            <a:pPr eaLnBrk="1" hangingPunct="1">
              <a:spcAft>
                <a:spcPts val="200"/>
              </a:spcAft>
            </a:pPr>
            <a:r>
              <a:rPr lang="es-BO" dirty="0" smtClean="0"/>
              <a:t>Comité de madres </a:t>
            </a:r>
          </a:p>
        </p:txBody>
      </p:sp>
      <p:pic>
        <p:nvPicPr>
          <p:cNvPr id="3074" name="Picture 2" descr="C:\Users\Mariana\Desktop\videos\Fundación Valles\FOTOS ESTHER\P5230394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192" r="28722"/>
          <a:stretch/>
        </p:blipFill>
        <p:spPr bwMode="auto">
          <a:xfrm>
            <a:off x="-36512" y="-99392"/>
            <a:ext cx="2637822" cy="689702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457200" y="274638"/>
            <a:ext cx="8229600" cy="654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BO" sz="3600" smtClean="0">
                <a:solidFill>
                  <a:srgbClr val="FFFF99"/>
                </a:solidFill>
              </a:rPr>
              <a:t>Mis múltiples actividades</a:t>
            </a:r>
            <a:endParaRPr lang="es-BO" sz="3600" dirty="0" smtClean="0">
              <a:solidFill>
                <a:srgbClr val="FFFF99"/>
              </a:solidFill>
            </a:endParaRPr>
          </a:p>
        </p:txBody>
      </p:sp>
    </p:spTree>
    <p:extLst>
      <p:ext uri="{BB962C8B-B14F-4D97-AF65-F5344CB8AC3E}">
        <p14:creationId xmlns:p14="http://schemas.microsoft.com/office/powerpoint/2010/main" val="306900250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Dónde y cómo vendemos?</a:t>
            </a:r>
          </a:p>
        </p:txBody>
      </p:sp>
      <p:sp>
        <p:nvSpPr>
          <p:cNvPr id="89095" name="Content Placeholder 2"/>
          <p:cNvSpPr>
            <a:spLocks noGrp="1"/>
          </p:cNvSpPr>
          <p:nvPr>
            <p:ph idx="4294967295"/>
          </p:nvPr>
        </p:nvSpPr>
        <p:spPr>
          <a:xfrm>
            <a:off x="377826" y="1071562"/>
            <a:ext cx="8388349" cy="5429251"/>
          </a:xfrm>
        </p:spPr>
        <p:txBody>
          <a:bodyPr/>
          <a:lstStyle/>
          <a:p>
            <a:pPr eaLnBrk="1" hangingPunct="1">
              <a:spcAft>
                <a:spcPts val="200"/>
              </a:spcAft>
            </a:pPr>
            <a:r>
              <a:rPr lang="es-BO" sz="3000" dirty="0" smtClean="0"/>
              <a:t>Exportación de maní</a:t>
            </a:r>
          </a:p>
          <a:p>
            <a:pPr eaLnBrk="1" hangingPunct="1">
              <a:spcAft>
                <a:spcPts val="200"/>
              </a:spcAft>
            </a:pPr>
            <a:r>
              <a:rPr lang="es-BO" sz="3000" dirty="0" smtClean="0"/>
              <a:t>Venta de maní en </a:t>
            </a:r>
            <a:r>
              <a:rPr lang="es-BO" sz="3000" dirty="0" err="1" smtClean="0"/>
              <a:t>Torotoro</a:t>
            </a:r>
            <a:r>
              <a:rPr lang="es-BO" sz="3000" dirty="0" smtClean="0"/>
              <a:t>, en fábrica, en Ferias, para desayuno </a:t>
            </a:r>
            <a:r>
              <a:rPr lang="es-BO" sz="3000" dirty="0"/>
              <a:t>escolar </a:t>
            </a:r>
            <a:endParaRPr lang="es-BO" sz="3000" dirty="0" smtClean="0"/>
          </a:p>
          <a:p>
            <a:pPr eaLnBrk="1" hangingPunct="1">
              <a:spcAft>
                <a:spcPts val="200"/>
              </a:spcAft>
            </a:pPr>
            <a:r>
              <a:rPr lang="es-BO" sz="3000" dirty="0" smtClean="0"/>
              <a:t>Venta de orégano a Asociación de Cooperativas (Mizque y Sucre) y en la casa</a:t>
            </a:r>
          </a:p>
          <a:p>
            <a:pPr eaLnBrk="1" hangingPunct="1">
              <a:spcAft>
                <a:spcPts val="200"/>
              </a:spcAft>
            </a:pPr>
            <a:r>
              <a:rPr lang="es-BO" sz="3000" dirty="0" smtClean="0"/>
              <a:t>Venta de guayaba en </a:t>
            </a:r>
            <a:r>
              <a:rPr lang="es-BO" sz="3000" dirty="0" err="1" smtClean="0"/>
              <a:t>Agrocaine</a:t>
            </a:r>
            <a:r>
              <a:rPr lang="es-BO" sz="3000" dirty="0" smtClean="0"/>
              <a:t> – </a:t>
            </a:r>
            <a:r>
              <a:rPr lang="es-BO" sz="3000" dirty="0" err="1" smtClean="0"/>
              <a:t>Rabit</a:t>
            </a:r>
            <a:endParaRPr lang="es-BO" sz="3000" dirty="0" smtClean="0"/>
          </a:p>
          <a:p>
            <a:pPr eaLnBrk="1" hangingPunct="1">
              <a:spcAft>
                <a:spcPts val="200"/>
              </a:spcAft>
            </a:pPr>
            <a:r>
              <a:rPr lang="es-BO" sz="3000" dirty="0" smtClean="0"/>
              <a:t>Venta de miel </a:t>
            </a:r>
          </a:p>
          <a:p>
            <a:pPr eaLnBrk="1" hangingPunct="1">
              <a:spcAft>
                <a:spcPts val="200"/>
              </a:spcAft>
            </a:pPr>
            <a:r>
              <a:rPr lang="es-BO" sz="3000" dirty="0" smtClean="0"/>
              <a:t>Trueque de todos los productos</a:t>
            </a:r>
            <a:endParaRPr lang="es-BO" dirty="0" smtClean="0"/>
          </a:p>
        </p:txBody>
      </p:sp>
    </p:spTree>
    <p:extLst>
      <p:ext uri="{BB962C8B-B14F-4D97-AF65-F5344CB8AC3E}">
        <p14:creationId xmlns:p14="http://schemas.microsoft.com/office/powerpoint/2010/main" val="287788747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dirty="0" err="1" smtClean="0"/>
                <a:t>Foto</a:t>
              </a:r>
              <a:r>
                <a:rPr lang="en-US" sz="4000" dirty="0" smtClean="0"/>
                <a:t> </a:t>
              </a:r>
              <a:r>
                <a:rPr lang="en-US" sz="4000" dirty="0" err="1" smtClean="0"/>
                <a:t>panorámica</a:t>
              </a:r>
              <a:r>
                <a:rPr lang="en-US" sz="4000" dirty="0" smtClean="0"/>
                <a:t> de </a:t>
              </a:r>
              <a:r>
                <a:rPr lang="en-US" sz="4000" dirty="0" err="1" smtClean="0"/>
                <a:t>Julo</a:t>
              </a: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Todos crecemos juntos</a:t>
            </a:r>
          </a:p>
        </p:txBody>
      </p:sp>
      <p:pic>
        <p:nvPicPr>
          <p:cNvPr id="1026" name="Picture 2" descr="C:\Users\Mariana\Desktop\videos\Fundación Valles\FOTOS ESTHER\P524049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9152" y="1916832"/>
            <a:ext cx="15444000" cy="37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83055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ariana\Desktop\videos\Fundación Valles\parab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520" y="764704"/>
            <a:ext cx="7539888" cy="5337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324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44624"/>
            <a:ext cx="9144000" cy="6858000"/>
          </a:xfrm>
          <a:prstGeom prst="rect">
            <a:avLst/>
          </a:prstGeom>
        </p:spPr>
      </p:pic>
      <p:sp>
        <p:nvSpPr>
          <p:cNvPr id="5" name="3 Título"/>
          <p:cNvSpPr>
            <a:spLocks noGrp="1"/>
          </p:cNvSpPr>
          <p:nvPr>
            <p:ph type="title"/>
          </p:nvPr>
        </p:nvSpPr>
        <p:spPr>
          <a:xfrm>
            <a:off x="3553544" y="274638"/>
            <a:ext cx="6275040" cy="1143000"/>
          </a:xfrm>
        </p:spPr>
        <p:txBody>
          <a:bodyPr/>
          <a:lstStyle/>
          <a:p>
            <a:r>
              <a:rPr lang="es-BO" dirty="0" smtClean="0"/>
              <a:t>…Muchas gracias</a:t>
            </a:r>
            <a:endParaRPr lang="es-BO" dirty="0"/>
          </a:p>
        </p:txBody>
      </p:sp>
    </p:spTree>
    <p:extLst>
      <p:ext uri="{BB962C8B-B14F-4D97-AF65-F5344CB8AC3E}">
        <p14:creationId xmlns:p14="http://schemas.microsoft.com/office/powerpoint/2010/main" val="3203892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2895</TotalTime>
  <Words>2162</Words>
  <Application>Microsoft Office PowerPoint</Application>
  <PresentationFormat>Presentación en pantalla (4:3)</PresentationFormat>
  <Paragraphs>111</Paragraphs>
  <Slides>16</Slides>
  <Notes>16</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Office Theme</vt:lpstr>
      <vt:lpstr>Presentación de PowerPoint</vt:lpstr>
      <vt:lpstr>Un poco de mi pasado</vt:lpstr>
      <vt:lpstr>Capacitaciones</vt:lpstr>
      <vt:lpstr>Presentación de PowerPoint</vt:lpstr>
      <vt:lpstr>Madre Soltera de 3 Hijos</vt:lpstr>
      <vt:lpstr>Presentación de PowerPoint</vt:lpstr>
      <vt:lpstr>Agricultora</vt:lpstr>
      <vt:lpstr>Agricultora</vt:lpstr>
      <vt:lpstr>Presentación de PowerPoint</vt:lpstr>
      <vt:lpstr>Secretaria y miembro de Asociación</vt:lpstr>
      <vt:lpstr>Secretaria y miembro de Asociación</vt:lpstr>
      <vt:lpstr>Presentación de PowerPoint</vt:lpstr>
      <vt:lpstr>Dónde y cómo vendemos?</vt:lpstr>
      <vt:lpstr>Todos crecemos juntos</vt:lpstr>
      <vt:lpstr>Presentación de PowerPoint</vt:lpstr>
      <vt:lpstr>…Muchas 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Natalie Alem</dc:creator>
  <cp:lastModifiedBy>Mariana</cp:lastModifiedBy>
  <cp:revision>328</cp:revision>
  <dcterms:created xsi:type="dcterms:W3CDTF">2009-09-28T14:12:55Z</dcterms:created>
  <dcterms:modified xsi:type="dcterms:W3CDTF">2014-07-15T17:50:28Z</dcterms:modified>
</cp:coreProperties>
</file>