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7" r:id="rId3"/>
    <p:sldId id="278" r:id="rId4"/>
    <p:sldId id="279" r:id="rId5"/>
    <p:sldId id="284" r:id="rId6"/>
    <p:sldId id="285" r:id="rId7"/>
    <p:sldId id="287" r:id="rId8"/>
    <p:sldId id="280" r:id="rId9"/>
    <p:sldId id="259" r:id="rId10"/>
    <p:sldId id="260" r:id="rId11"/>
    <p:sldId id="283" r:id="rId12"/>
    <p:sldId id="281" r:id="rId13"/>
    <p:sldId id="288" r:id="rId14"/>
    <p:sldId id="282" r:id="rId15"/>
    <p:sldId id="274" r:id="rId16"/>
    <p:sldId id="28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7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75790A-AD4B-4D1C-B90F-7A44D585822E}" type="datetimeFigureOut">
              <a:rPr lang="en-GB" smtClean="0"/>
              <a:pPr/>
              <a:t>21/07/2011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534D5C-D620-4CA5-99F7-7FC750334D6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1534D5C-D620-4CA5-99F7-7FC750334D63}" type="slidenum">
              <a:rPr lang="en-GB" smtClean="0"/>
              <a:pPr/>
              <a:t>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7059D90-8C20-49F2-9C6C-8D0C2D79B713}" type="datetimeFigureOut">
              <a:rPr lang="en-GB" smtClean="0"/>
              <a:pPr/>
              <a:t>21/07/2011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D9C332-7BBE-435E-B37A-4CBE5690A60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59D90-8C20-49F2-9C6C-8D0C2D79B713}" type="datetimeFigureOut">
              <a:rPr lang="en-GB" smtClean="0"/>
              <a:pPr/>
              <a:t>21/07/2011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9C332-7BBE-435E-B37A-4CBE5690A60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vtpi.org/resqual.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0809"/>
            <a:ext cx="7772400" cy="1899642"/>
          </a:xfrm>
        </p:spPr>
        <p:txBody>
          <a:bodyPr>
            <a:normAutofit/>
          </a:bodyPr>
          <a:lstStyle/>
          <a:p>
            <a:r>
              <a:rPr lang="es-ES" dirty="0" smtClean="0"/>
              <a:t>¿Por qué necesitamos evidencia?</a:t>
            </a:r>
            <a:r>
              <a:rPr lang="en-GB" dirty="0" smtClean="0"/>
              <a:t/>
            </a:r>
            <a:br>
              <a:rPr lang="en-GB" dirty="0" smtClean="0"/>
            </a:br>
            <a:r>
              <a:rPr lang="es-ES" dirty="0" smtClean="0"/>
              <a:t>¿Qué es evidencia de calidad?</a:t>
            </a:r>
            <a:endParaRPr lang="en-GB" dirty="0"/>
          </a:p>
        </p:txBody>
      </p:sp>
      <p:sp>
        <p:nvSpPr>
          <p:cNvPr id="3" name="Subtitle 2"/>
          <p:cNvSpPr>
            <a:spLocks noGrp="1"/>
          </p:cNvSpPr>
          <p:nvPr>
            <p:ph type="subTitle" idx="1"/>
          </p:nvPr>
        </p:nvSpPr>
        <p:spPr>
          <a:xfrm>
            <a:off x="323528" y="4797152"/>
            <a:ext cx="8352928" cy="1752600"/>
          </a:xfrm>
        </p:spPr>
        <p:txBody>
          <a:bodyPr>
            <a:normAutofit fontScale="70000" lnSpcReduction="20000"/>
          </a:bodyPr>
          <a:lstStyle/>
          <a:p>
            <a:pPr algn="l"/>
            <a:r>
              <a:rPr lang="es-ES" dirty="0" smtClean="0">
                <a:solidFill>
                  <a:schemeClr val="tx2">
                    <a:lumMod val="10000"/>
                  </a:schemeClr>
                </a:solidFill>
              </a:rPr>
              <a:t>Carlos Barahona</a:t>
            </a:r>
          </a:p>
          <a:p>
            <a:pPr algn="l"/>
            <a:r>
              <a:rPr lang="es-ES" dirty="0" smtClean="0">
                <a:solidFill>
                  <a:schemeClr val="tx2">
                    <a:lumMod val="10000"/>
                  </a:schemeClr>
                </a:solidFill>
              </a:rPr>
              <a:t>Proyecto de apoyo a los Métodos de investigación</a:t>
            </a:r>
            <a:endParaRPr lang="en-GB" dirty="0" smtClean="0">
              <a:solidFill>
                <a:schemeClr val="tx2">
                  <a:lumMod val="10000"/>
                </a:schemeClr>
              </a:solidFill>
            </a:endParaRPr>
          </a:p>
          <a:p>
            <a:pPr algn="l"/>
            <a:endParaRPr lang="es-ES" dirty="0" smtClean="0">
              <a:solidFill>
                <a:schemeClr val="tx2">
                  <a:lumMod val="10000"/>
                </a:schemeClr>
              </a:solidFill>
            </a:endParaRPr>
          </a:p>
          <a:p>
            <a:pPr algn="l"/>
            <a:r>
              <a:rPr lang="es-ES" dirty="0" smtClean="0">
                <a:solidFill>
                  <a:schemeClr val="tx2">
                    <a:lumMod val="10000"/>
                  </a:schemeClr>
                </a:solidFill>
              </a:rPr>
              <a:t>Centro de Servicios Estadísticos </a:t>
            </a:r>
          </a:p>
          <a:p>
            <a:pPr algn="l"/>
            <a:r>
              <a:rPr lang="es-ES" dirty="0" smtClean="0">
                <a:solidFill>
                  <a:schemeClr val="tx2">
                    <a:lumMod val="10000"/>
                  </a:schemeClr>
                </a:solidFill>
              </a:rPr>
              <a:t>de la Universidad de Reading, Reino Unido</a:t>
            </a:r>
            <a:endParaRPr lang="en-GB" dirty="0" smtClean="0">
              <a:solidFill>
                <a:schemeClr val="tx2">
                  <a:lumMod val="10000"/>
                </a:schemeClr>
              </a:solidFill>
            </a:endParaRPr>
          </a:p>
          <a:p>
            <a:endParaRPr lang="en-GB" dirty="0">
              <a:solidFill>
                <a:schemeClr val="tx2">
                  <a:lumMod val="1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 </a:t>
            </a:r>
            <a:r>
              <a:rPr lang="en-GB" dirty="0" err="1" smtClean="0"/>
              <a:t>Qu</a:t>
            </a:r>
            <a:r>
              <a:rPr lang="es-ES" dirty="0" smtClean="0"/>
              <a:t>é</a:t>
            </a:r>
            <a:r>
              <a:rPr lang="en-GB" dirty="0" smtClean="0"/>
              <a:t> </a:t>
            </a:r>
            <a:r>
              <a:rPr lang="en-GB" dirty="0" err="1" smtClean="0"/>
              <a:t>es</a:t>
            </a:r>
            <a:r>
              <a:rPr lang="en-GB" dirty="0" smtClean="0"/>
              <a:t> </a:t>
            </a:r>
            <a:r>
              <a:rPr lang="en-GB" dirty="0" err="1" smtClean="0"/>
              <a:t>evidencia</a:t>
            </a:r>
            <a:r>
              <a:rPr lang="en-GB" dirty="0" smtClean="0"/>
              <a:t>?</a:t>
            </a:r>
            <a:endParaRPr lang="en-GB" dirty="0"/>
          </a:p>
        </p:txBody>
      </p:sp>
      <p:sp>
        <p:nvSpPr>
          <p:cNvPr id="3" name="Content Placeholder 2"/>
          <p:cNvSpPr>
            <a:spLocks noGrp="1"/>
          </p:cNvSpPr>
          <p:nvPr>
            <p:ph idx="1"/>
          </p:nvPr>
        </p:nvSpPr>
        <p:spPr/>
        <p:txBody>
          <a:bodyPr/>
          <a:lstStyle/>
          <a:p>
            <a:pPr lvl="0">
              <a:buNone/>
            </a:pPr>
            <a:r>
              <a:rPr lang="es-ES" dirty="0" smtClean="0"/>
              <a:t>Razones para creer; testimonio o hechos que tienden a probar o refutar una conclusión</a:t>
            </a:r>
            <a:endParaRPr lang="en-GB" dirty="0" smtClean="0"/>
          </a:p>
          <a:p>
            <a:pPr>
              <a:buNone/>
            </a:pPr>
            <a:endParaRPr lang="en-GB" dirty="0" smtClean="0"/>
          </a:p>
          <a:p>
            <a:pPr algn="r">
              <a:buNone/>
            </a:pPr>
            <a:r>
              <a:rPr lang="en-GB" dirty="0" smtClean="0"/>
              <a:t>(OED)</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1026" name="Picture 2"/>
          <p:cNvPicPr>
            <a:picLocks noChangeAspect="1" noChangeArrowheads="1"/>
          </p:cNvPicPr>
          <p:nvPr/>
        </p:nvPicPr>
        <p:blipFill>
          <a:blip r:embed="rId3" cstate="print"/>
          <a:srcRect/>
          <a:stretch>
            <a:fillRect/>
          </a:stretch>
        </p:blipFill>
        <p:spPr bwMode="auto">
          <a:xfrm>
            <a:off x="179512" y="1916832"/>
            <a:ext cx="8741714" cy="2423715"/>
          </a:xfrm>
          <a:prstGeom prst="rect">
            <a:avLst/>
          </a:prstGeom>
          <a:noFill/>
          <a:ln w="9525">
            <a:noFill/>
            <a:miter lim="800000"/>
            <a:headEnd/>
            <a:tailEnd/>
          </a:ln>
        </p:spPr>
      </p:pic>
      <p:cxnSp>
        <p:nvCxnSpPr>
          <p:cNvPr id="6" name="Straight Connector 5"/>
          <p:cNvCxnSpPr/>
          <p:nvPr/>
        </p:nvCxnSpPr>
        <p:spPr>
          <a:xfrm>
            <a:off x="6166123" y="2647950"/>
            <a:ext cx="266429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09464" y="2914650"/>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51520" y="3198118"/>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04478" y="3462908"/>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85428" y="3769990"/>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s-ES" dirty="0" smtClean="0"/>
              <a:t>La única manera que podemos juzgar dos proposiciones empíricas es a través de pesar su evidencia: El grado con el cual creemos una proposición sobre otra es proporcional al grado por el cual la evidencia de una supera la evidencia de la otra. El peso de la evidencia es una función de factores tales como confiabilidad, método y el número de testigos.</a:t>
            </a:r>
          </a:p>
          <a:p>
            <a:endParaRPr lang="en-GB" dirty="0" smtClean="0"/>
          </a:p>
          <a:p>
            <a:pPr algn="r">
              <a:buNone/>
            </a:pPr>
            <a:r>
              <a:rPr lang="en-GB" dirty="0" smtClean="0"/>
              <a:t>David Hume, </a:t>
            </a:r>
            <a:r>
              <a:rPr lang="en-GB" i="1" dirty="0" smtClean="0"/>
              <a:t>Of Miracles</a:t>
            </a:r>
            <a:endParaRPr lang="en-GB" dirty="0" smtClean="0"/>
          </a:p>
          <a:p>
            <a:endParaRPr lang="en-GB" dirty="0"/>
          </a:p>
        </p:txBody>
      </p:sp>
      <p:sp>
        <p:nvSpPr>
          <p:cNvPr id="4" name="Title 3"/>
          <p:cNvSpPr>
            <a:spLocks noGrp="1"/>
          </p:cNvSpPr>
          <p:nvPr>
            <p:ph type="title"/>
          </p:nvPr>
        </p:nvSpPr>
        <p:spPr/>
        <p:txBody>
          <a:bodyPr/>
          <a:lstStyle/>
          <a:p>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s-ES" dirty="0" smtClean="0"/>
              <a:t>La desnutrición infantil en Perú se redujo en 4,3 por ciento entre 2007 y 2009, pero este índice se mantiene alto en las zonas rurales, donde la desnutrición crónica de los menores es de 32,8 por ciento</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s-ES" dirty="0" smtClean="0"/>
              <a:t>Lima (Peru.com).- (EFE).- La desnutrición infantil en Perú se redujo en 4,3 por ciento entre 2007 y 2009, pero este índice se mantiene alto en las zonas rurales, donde la desnutrición crónica de los menores es de 32,8 por ciento, informaron fuentes oficiales.</a:t>
            </a:r>
          </a:p>
          <a:p>
            <a:pPr algn="r"/>
            <a:r>
              <a:rPr lang="es-ES" b="1" dirty="0" smtClean="0"/>
              <a:t>viernes 07 de mayo del 2010</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endParaRPr lang="en-GB" dirty="0"/>
          </a:p>
        </p:txBody>
      </p:sp>
      <p:sp>
        <p:nvSpPr>
          <p:cNvPr id="3" name="Content Placeholder 2"/>
          <p:cNvSpPr>
            <a:spLocks noGrp="1"/>
          </p:cNvSpPr>
          <p:nvPr>
            <p:ph idx="1"/>
          </p:nvPr>
        </p:nvSpPr>
        <p:spPr/>
        <p:txBody>
          <a:bodyPr>
            <a:normAutofit/>
          </a:bodyPr>
          <a:lstStyle/>
          <a:p>
            <a:pPr algn="ctr">
              <a:buNone/>
            </a:pPr>
            <a:r>
              <a:rPr lang="es-ES" sz="4800" dirty="0" smtClean="0"/>
              <a:t>¿Por qué buscamos investigación de alta calidad?</a:t>
            </a:r>
            <a:endParaRPr lang="en-GB" sz="4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Marco de </a:t>
            </a:r>
            <a:r>
              <a:rPr lang="en-GB" dirty="0" err="1" smtClean="0"/>
              <a:t>referencia</a:t>
            </a:r>
            <a:endParaRPr lang="en-GB" dirty="0"/>
          </a:p>
        </p:txBody>
      </p:sp>
      <p:sp>
        <p:nvSpPr>
          <p:cNvPr id="7" name="TextBox 6"/>
          <p:cNvSpPr txBox="1"/>
          <p:nvPr/>
        </p:nvSpPr>
        <p:spPr>
          <a:xfrm>
            <a:off x="5321789" y="2831101"/>
            <a:ext cx="1800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s-ES" b="1" dirty="0" smtClean="0"/>
              <a:t>Legítima</a:t>
            </a:r>
            <a:endParaRPr lang="en-GB" b="1" dirty="0"/>
          </a:p>
        </p:txBody>
      </p:sp>
      <p:sp>
        <p:nvSpPr>
          <p:cNvPr id="8" name="TextBox 7"/>
          <p:cNvSpPr txBox="1"/>
          <p:nvPr/>
        </p:nvSpPr>
        <p:spPr>
          <a:xfrm>
            <a:off x="5321789" y="2195572"/>
            <a:ext cx="1800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GB" b="1" dirty="0" err="1" smtClean="0"/>
              <a:t>Sobresaliente</a:t>
            </a:r>
            <a:endParaRPr lang="en-GB" b="1" dirty="0"/>
          </a:p>
        </p:txBody>
      </p:sp>
      <p:sp>
        <p:nvSpPr>
          <p:cNvPr id="9" name="TextBox 8"/>
          <p:cNvSpPr txBox="1"/>
          <p:nvPr/>
        </p:nvSpPr>
        <p:spPr>
          <a:xfrm>
            <a:off x="5321789" y="3466630"/>
            <a:ext cx="1800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GB" b="1" dirty="0" err="1" smtClean="0"/>
              <a:t>Cre</a:t>
            </a:r>
            <a:r>
              <a:rPr lang="es-ES" b="1" dirty="0" err="1" smtClean="0"/>
              <a:t>íble</a:t>
            </a:r>
            <a:endParaRPr lang="es-ES" b="1" dirty="0"/>
          </a:p>
        </p:txBody>
      </p:sp>
      <p:sp>
        <p:nvSpPr>
          <p:cNvPr id="10" name="TextBox 9"/>
          <p:cNvSpPr txBox="1"/>
          <p:nvPr/>
        </p:nvSpPr>
        <p:spPr>
          <a:xfrm>
            <a:off x="5321789" y="4102159"/>
            <a:ext cx="1800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s-ES" b="1" dirty="0" smtClean="0"/>
              <a:t>Eficiente</a:t>
            </a:r>
            <a:endParaRPr lang="es-ES" b="1" dirty="0"/>
          </a:p>
        </p:txBody>
      </p:sp>
      <p:sp>
        <p:nvSpPr>
          <p:cNvPr id="17" name="TextBox 16"/>
          <p:cNvSpPr txBox="1"/>
          <p:nvPr/>
        </p:nvSpPr>
        <p:spPr>
          <a:xfrm>
            <a:off x="5593243" y="1285442"/>
            <a:ext cx="1125629" cy="369332"/>
          </a:xfrm>
          <a:prstGeom prst="rect">
            <a:avLst/>
          </a:prstGeom>
          <a:noFill/>
        </p:spPr>
        <p:txBody>
          <a:bodyPr wrap="none" rtlCol="0">
            <a:spAutoFit/>
          </a:bodyPr>
          <a:lstStyle/>
          <a:p>
            <a:pPr algn="ctr"/>
            <a:r>
              <a:rPr lang="en-GB" b="1" dirty="0" err="1" smtClean="0"/>
              <a:t>Calidad</a:t>
            </a:r>
            <a:r>
              <a:rPr lang="en-GB" b="1" dirty="0" smtClean="0"/>
              <a:t>?</a:t>
            </a:r>
            <a:endParaRPr lang="en-GB" b="1" dirty="0"/>
          </a:p>
        </p:txBody>
      </p:sp>
      <p:sp>
        <p:nvSpPr>
          <p:cNvPr id="19" name="TextBox 18"/>
          <p:cNvSpPr txBox="1"/>
          <p:nvPr/>
        </p:nvSpPr>
        <p:spPr>
          <a:xfrm>
            <a:off x="2411760" y="1285442"/>
            <a:ext cx="1242391" cy="369332"/>
          </a:xfrm>
          <a:prstGeom prst="rect">
            <a:avLst/>
          </a:prstGeom>
          <a:noFill/>
        </p:spPr>
        <p:txBody>
          <a:bodyPr wrap="none" rtlCol="0">
            <a:spAutoFit/>
          </a:bodyPr>
          <a:lstStyle/>
          <a:p>
            <a:r>
              <a:rPr lang="en-GB" b="1" dirty="0" err="1" smtClean="0"/>
              <a:t>Evidencia</a:t>
            </a:r>
            <a:endParaRPr lang="en-GB" b="1" dirty="0"/>
          </a:p>
        </p:txBody>
      </p:sp>
      <p:cxnSp>
        <p:nvCxnSpPr>
          <p:cNvPr id="20" name="Straight Connector 19"/>
          <p:cNvCxnSpPr>
            <a:stCxn id="8" idx="1"/>
          </p:cNvCxnSpPr>
          <p:nvPr/>
        </p:nvCxnSpPr>
        <p:spPr>
          <a:xfrm rot="10800000">
            <a:off x="2441790" y="2348880"/>
            <a:ext cx="2880000" cy="31358"/>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7" idx="1"/>
          </p:cNvCxnSpPr>
          <p:nvPr/>
        </p:nvCxnSpPr>
        <p:spPr>
          <a:xfrm rot="10800000">
            <a:off x="2441789" y="2996957"/>
            <a:ext cx="2880000" cy="18811"/>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1"/>
          </p:cNvCxnSpPr>
          <p:nvPr/>
        </p:nvCxnSpPr>
        <p:spPr>
          <a:xfrm rot="10800000">
            <a:off x="2441789" y="3645024"/>
            <a:ext cx="2880000" cy="6272"/>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0" idx="1"/>
          </p:cNvCxnSpPr>
          <p:nvPr/>
        </p:nvCxnSpPr>
        <p:spPr>
          <a:xfrm rot="10800000" flipV="1">
            <a:off x="2441789" y="4286825"/>
            <a:ext cx="2880000" cy="627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321789" y="4737688"/>
            <a:ext cx="1800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s-ES" b="1" dirty="0" smtClean="0"/>
              <a:t>Relevante</a:t>
            </a:r>
            <a:endParaRPr lang="es-ES" b="1" dirty="0"/>
          </a:p>
        </p:txBody>
      </p:sp>
      <p:cxnSp>
        <p:nvCxnSpPr>
          <p:cNvPr id="44" name="Straight Connector 43"/>
          <p:cNvCxnSpPr>
            <a:stCxn id="43" idx="1"/>
          </p:cNvCxnSpPr>
          <p:nvPr/>
        </p:nvCxnSpPr>
        <p:spPr>
          <a:xfrm rot="10800000" flipV="1">
            <a:off x="2525829" y="4922354"/>
            <a:ext cx="2795960" cy="18814"/>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5321789" y="5373216"/>
            <a:ext cx="1800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s-ES" b="1" dirty="0" smtClean="0"/>
              <a:t>A tiempo</a:t>
            </a:r>
            <a:endParaRPr lang="es-ES" b="1" dirty="0"/>
          </a:p>
        </p:txBody>
      </p:sp>
      <p:cxnSp>
        <p:nvCxnSpPr>
          <p:cNvPr id="46" name="Straight Connector 45"/>
          <p:cNvCxnSpPr>
            <a:stCxn id="45" idx="1"/>
          </p:cNvCxnSpPr>
          <p:nvPr/>
        </p:nvCxnSpPr>
        <p:spPr>
          <a:xfrm rot="10800000">
            <a:off x="2441789" y="5526524"/>
            <a:ext cx="2880000" cy="31358"/>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725595" y="2132857"/>
            <a:ext cx="461665" cy="3846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spAutoFit/>
          </a:bodyPr>
          <a:lstStyle/>
          <a:p>
            <a:pPr algn="ctr"/>
            <a:r>
              <a:rPr lang="en-GB" dirty="0" err="1" smtClean="0"/>
              <a:t>Preguntas</a:t>
            </a:r>
            <a:r>
              <a:rPr lang="en-GB" dirty="0" smtClean="0"/>
              <a:t> de </a:t>
            </a:r>
            <a:r>
              <a:rPr lang="en-GB" dirty="0" err="1" smtClean="0"/>
              <a:t>investigacion</a:t>
            </a:r>
            <a:endParaRPr lang="en-GB" dirty="0"/>
          </a:p>
        </p:txBody>
      </p:sp>
      <p:sp>
        <p:nvSpPr>
          <p:cNvPr id="25" name="TextBox 24"/>
          <p:cNvSpPr txBox="1"/>
          <p:nvPr/>
        </p:nvSpPr>
        <p:spPr>
          <a:xfrm>
            <a:off x="3517683" y="2132856"/>
            <a:ext cx="461665" cy="3846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spAutoFit/>
          </a:bodyPr>
          <a:lstStyle/>
          <a:p>
            <a:pPr algn="ctr"/>
            <a:r>
              <a:rPr lang="en-GB" dirty="0" err="1" smtClean="0"/>
              <a:t>Preguntas</a:t>
            </a:r>
            <a:r>
              <a:rPr lang="en-GB" dirty="0" smtClean="0"/>
              <a:t> de </a:t>
            </a:r>
            <a:r>
              <a:rPr lang="en-GB" dirty="0" err="1" smtClean="0"/>
              <a:t>evaluacion</a:t>
            </a:r>
            <a:endParaRPr lang="en-GB" dirty="0"/>
          </a:p>
        </p:txBody>
      </p:sp>
      <p:sp>
        <p:nvSpPr>
          <p:cNvPr id="55" name="Rectangle 54"/>
          <p:cNvSpPr/>
          <p:nvPr/>
        </p:nvSpPr>
        <p:spPr>
          <a:xfrm>
            <a:off x="611560" y="6228020"/>
            <a:ext cx="8064896" cy="369332"/>
          </a:xfrm>
          <a:prstGeom prst="rect">
            <a:avLst/>
          </a:prstGeom>
        </p:spPr>
        <p:txBody>
          <a:bodyPr wrap="square">
            <a:spAutoFit/>
          </a:bodyPr>
          <a:lstStyle/>
          <a:p>
            <a:r>
              <a:rPr lang="es-ES" dirty="0" smtClean="0"/>
              <a:t>Es el resultado de la acumulación de calidad en el proceso de investigación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 </a:t>
            </a:r>
            <a:r>
              <a:rPr lang="en-GB" dirty="0" err="1" smtClean="0"/>
              <a:t>flujo</a:t>
            </a:r>
            <a:r>
              <a:rPr lang="en-GB" dirty="0" smtClean="0"/>
              <a:t> de </a:t>
            </a:r>
            <a:r>
              <a:rPr lang="en-GB" dirty="0" err="1" smtClean="0"/>
              <a:t>datos</a:t>
            </a:r>
            <a:endParaRPr lang="en-GB" dirty="0"/>
          </a:p>
        </p:txBody>
      </p:sp>
      <p:sp>
        <p:nvSpPr>
          <p:cNvPr id="4" name="TextBox 4"/>
          <p:cNvSpPr txBox="1">
            <a:spLocks noChangeArrowheads="1"/>
          </p:cNvSpPr>
          <p:nvPr/>
        </p:nvSpPr>
        <p:spPr bwMode="auto">
          <a:xfrm>
            <a:off x="1692101" y="2452836"/>
            <a:ext cx="184150" cy="460375"/>
          </a:xfrm>
          <a:prstGeom prst="rect">
            <a:avLst/>
          </a:prstGeom>
          <a:noFill/>
          <a:ln w="9525">
            <a:noFill/>
            <a:miter lim="800000"/>
            <a:headEnd/>
            <a:tailEnd/>
          </a:ln>
        </p:spPr>
        <p:txBody>
          <a:bodyPr wrap="none">
            <a:spAutoFit/>
          </a:bodyPr>
          <a:lstStyle/>
          <a:p>
            <a:endParaRPr lang="es-ES"/>
          </a:p>
        </p:txBody>
      </p:sp>
      <p:sp>
        <p:nvSpPr>
          <p:cNvPr id="5" name="Rectangle 5"/>
          <p:cNvSpPr>
            <a:spLocks noChangeArrowheads="1"/>
          </p:cNvSpPr>
          <p:nvPr/>
        </p:nvSpPr>
        <p:spPr bwMode="auto">
          <a:xfrm>
            <a:off x="684039" y="1835299"/>
            <a:ext cx="2271712" cy="792162"/>
          </a:xfrm>
          <a:prstGeom prst="rect">
            <a:avLst/>
          </a:prstGeom>
          <a:solidFill>
            <a:srgbClr val="99CCFF"/>
          </a:solidFill>
          <a:ln w="9525" algn="ctr">
            <a:solidFill>
              <a:schemeClr val="tx1"/>
            </a:solidFill>
            <a:miter lim="800000"/>
            <a:headEnd/>
            <a:tailEnd/>
          </a:ln>
        </p:spPr>
        <p:txBody>
          <a:bodyPr wrap="none" anchor="ctr"/>
          <a:lstStyle/>
          <a:p>
            <a:pPr algn="ctr"/>
            <a:r>
              <a:rPr lang="es-ES" sz="1600"/>
              <a:t>Propiedad de los datos</a:t>
            </a:r>
          </a:p>
          <a:p>
            <a:pPr algn="ctr"/>
            <a:endParaRPr lang="es-ES" sz="1600"/>
          </a:p>
        </p:txBody>
      </p:sp>
      <p:sp>
        <p:nvSpPr>
          <p:cNvPr id="6" name="Rectangle 6"/>
          <p:cNvSpPr>
            <a:spLocks noChangeArrowheads="1"/>
          </p:cNvSpPr>
          <p:nvPr/>
        </p:nvSpPr>
        <p:spPr bwMode="auto">
          <a:xfrm>
            <a:off x="3347864" y="1844824"/>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Planificar el flujo de datos</a:t>
            </a:r>
          </a:p>
        </p:txBody>
      </p:sp>
      <p:sp>
        <p:nvSpPr>
          <p:cNvPr id="7" name="Rectangle 7"/>
          <p:cNvSpPr>
            <a:spLocks noChangeArrowheads="1"/>
          </p:cNvSpPr>
          <p:nvPr/>
        </p:nvSpPr>
        <p:spPr bwMode="auto">
          <a:xfrm>
            <a:off x="6084714" y="1844824"/>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Planificar la recopilación  de datos</a:t>
            </a:r>
          </a:p>
        </p:txBody>
      </p:sp>
      <p:sp>
        <p:nvSpPr>
          <p:cNvPr id="8" name="Rectangle 8"/>
          <p:cNvSpPr>
            <a:spLocks noChangeArrowheads="1"/>
          </p:cNvSpPr>
          <p:nvPr/>
        </p:nvSpPr>
        <p:spPr bwMode="auto">
          <a:xfrm>
            <a:off x="684039" y="3429000"/>
            <a:ext cx="2271712" cy="792163"/>
          </a:xfrm>
          <a:prstGeom prst="rect">
            <a:avLst/>
          </a:prstGeom>
          <a:solidFill>
            <a:srgbClr val="99CCFF"/>
          </a:solidFill>
          <a:ln w="9525" algn="ctr">
            <a:solidFill>
              <a:schemeClr val="tx1"/>
            </a:solidFill>
            <a:miter lim="800000"/>
            <a:headEnd/>
            <a:tailEnd/>
          </a:ln>
        </p:spPr>
        <p:txBody>
          <a:bodyPr wrap="none" anchor="ctr"/>
          <a:lstStyle/>
          <a:p>
            <a:pPr algn="ctr"/>
            <a:r>
              <a:rPr lang="es-ES" sz="1600"/>
              <a:t>Recopilación de datos</a:t>
            </a:r>
          </a:p>
          <a:p>
            <a:pPr algn="ctr"/>
            <a:endParaRPr lang="es-ES" sz="1600"/>
          </a:p>
        </p:txBody>
      </p:sp>
      <p:sp>
        <p:nvSpPr>
          <p:cNvPr id="9" name="Rectangle 9"/>
          <p:cNvSpPr>
            <a:spLocks noChangeArrowheads="1"/>
          </p:cNvSpPr>
          <p:nvPr/>
        </p:nvSpPr>
        <p:spPr bwMode="auto">
          <a:xfrm>
            <a:off x="3347864" y="3429000"/>
            <a:ext cx="2271712" cy="792163"/>
          </a:xfrm>
          <a:prstGeom prst="rect">
            <a:avLst/>
          </a:prstGeom>
          <a:solidFill>
            <a:srgbClr val="99CCFF"/>
          </a:solidFill>
          <a:ln w="9525" algn="ctr">
            <a:solidFill>
              <a:schemeClr val="tx1"/>
            </a:solidFill>
            <a:miter lim="800000"/>
            <a:headEnd/>
            <a:tailEnd/>
          </a:ln>
        </p:spPr>
        <p:txBody>
          <a:bodyPr anchor="ctr"/>
          <a:lstStyle/>
          <a:p>
            <a:pPr algn="ctr"/>
            <a:r>
              <a:rPr lang="es-ES" sz="1600"/>
              <a:t>Ingreso y organización de datos</a:t>
            </a:r>
          </a:p>
        </p:txBody>
      </p:sp>
      <p:sp>
        <p:nvSpPr>
          <p:cNvPr id="10" name="Rectangle 10"/>
          <p:cNvSpPr>
            <a:spLocks noChangeArrowheads="1"/>
          </p:cNvSpPr>
          <p:nvPr/>
        </p:nvSpPr>
        <p:spPr bwMode="auto">
          <a:xfrm>
            <a:off x="6084714" y="3429000"/>
            <a:ext cx="2271712" cy="792163"/>
          </a:xfrm>
          <a:prstGeom prst="rect">
            <a:avLst/>
          </a:prstGeom>
          <a:solidFill>
            <a:srgbClr val="99CCFF"/>
          </a:solidFill>
          <a:ln w="9525" algn="ctr">
            <a:solidFill>
              <a:schemeClr val="tx1"/>
            </a:solidFill>
            <a:miter lim="800000"/>
            <a:headEnd/>
            <a:tailEnd/>
          </a:ln>
        </p:spPr>
        <p:txBody>
          <a:bodyPr anchor="ctr"/>
          <a:lstStyle/>
          <a:p>
            <a:pPr algn="ctr"/>
            <a:r>
              <a:rPr lang="es-ES" sz="1600"/>
              <a:t>Análisis estadístico</a:t>
            </a:r>
          </a:p>
        </p:txBody>
      </p:sp>
      <p:sp>
        <p:nvSpPr>
          <p:cNvPr id="11" name="Rectangle 11"/>
          <p:cNvSpPr>
            <a:spLocks noChangeArrowheads="1"/>
          </p:cNvSpPr>
          <p:nvPr/>
        </p:nvSpPr>
        <p:spPr bwMode="auto">
          <a:xfrm>
            <a:off x="684213" y="5084763"/>
            <a:ext cx="2271712" cy="792162"/>
          </a:xfrm>
          <a:prstGeom prst="rect">
            <a:avLst/>
          </a:prstGeom>
          <a:solidFill>
            <a:srgbClr val="99CCFF"/>
          </a:solidFill>
          <a:ln w="9525" algn="ctr">
            <a:solidFill>
              <a:schemeClr val="tx1"/>
            </a:solidFill>
            <a:miter lim="800000"/>
            <a:headEnd/>
            <a:tailEnd/>
          </a:ln>
        </p:spPr>
        <p:txBody>
          <a:bodyPr wrap="none" anchor="ctr"/>
          <a:lstStyle/>
          <a:p>
            <a:pPr algn="ctr"/>
            <a:r>
              <a:rPr lang="es-ES" sz="1600"/>
              <a:t>Interpretación e informe</a:t>
            </a:r>
          </a:p>
          <a:p>
            <a:pPr algn="ctr"/>
            <a:endParaRPr lang="es-ES" sz="1600"/>
          </a:p>
        </p:txBody>
      </p:sp>
      <p:sp>
        <p:nvSpPr>
          <p:cNvPr id="12" name="Rectangle 12"/>
          <p:cNvSpPr>
            <a:spLocks noChangeArrowheads="1"/>
          </p:cNvSpPr>
          <p:nvPr/>
        </p:nvSpPr>
        <p:spPr bwMode="auto">
          <a:xfrm>
            <a:off x="3348038" y="5084763"/>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Almacenamiento de y acceso a los datos</a:t>
            </a:r>
          </a:p>
        </p:txBody>
      </p:sp>
      <p:sp>
        <p:nvSpPr>
          <p:cNvPr id="13" name="Rectangle 13"/>
          <p:cNvSpPr>
            <a:spLocks noChangeArrowheads="1"/>
          </p:cNvSpPr>
          <p:nvPr/>
        </p:nvSpPr>
        <p:spPr bwMode="auto">
          <a:xfrm>
            <a:off x="6084888" y="5084763"/>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Diseminación y retroalimentación a proveedores de datos</a:t>
            </a:r>
          </a:p>
        </p:txBody>
      </p:sp>
      <p:cxnSp>
        <p:nvCxnSpPr>
          <p:cNvPr id="16" name="Straight Arrow Connector 17"/>
          <p:cNvCxnSpPr>
            <a:cxnSpLocks noChangeShapeType="1"/>
            <a:stCxn id="5" idx="3"/>
            <a:endCxn id="6" idx="1"/>
          </p:cNvCxnSpPr>
          <p:nvPr/>
        </p:nvCxnSpPr>
        <p:spPr bwMode="auto">
          <a:xfrm>
            <a:off x="2955751" y="2232174"/>
            <a:ext cx="392113" cy="7937"/>
          </a:xfrm>
          <a:prstGeom prst="straightConnector1">
            <a:avLst/>
          </a:prstGeom>
          <a:noFill/>
          <a:ln w="28575" algn="ctr">
            <a:solidFill>
              <a:srgbClr val="FF0000"/>
            </a:solidFill>
            <a:miter lim="800000"/>
            <a:headEnd/>
            <a:tailEnd type="arrow" w="med" len="med"/>
          </a:ln>
        </p:spPr>
      </p:cxnSp>
      <p:cxnSp>
        <p:nvCxnSpPr>
          <p:cNvPr id="17" name="Straight Arrow Connector 18"/>
          <p:cNvCxnSpPr>
            <a:cxnSpLocks noChangeShapeType="1"/>
            <a:stCxn id="6" idx="3"/>
            <a:endCxn id="7" idx="1"/>
          </p:cNvCxnSpPr>
          <p:nvPr/>
        </p:nvCxnSpPr>
        <p:spPr bwMode="auto">
          <a:xfrm>
            <a:off x="5619576" y="2240111"/>
            <a:ext cx="465138" cy="1588"/>
          </a:xfrm>
          <a:prstGeom prst="straightConnector1">
            <a:avLst/>
          </a:prstGeom>
          <a:noFill/>
          <a:ln w="28575" algn="ctr">
            <a:solidFill>
              <a:srgbClr val="FF0000"/>
            </a:solidFill>
            <a:miter lim="800000"/>
            <a:headEnd/>
            <a:tailEnd type="arrow" w="med" len="med"/>
          </a:ln>
        </p:spPr>
      </p:cxnSp>
      <p:cxnSp>
        <p:nvCxnSpPr>
          <p:cNvPr id="18" name="Straight Arrow Connector 22"/>
          <p:cNvCxnSpPr>
            <a:cxnSpLocks noChangeShapeType="1"/>
            <a:stCxn id="9" idx="3"/>
            <a:endCxn id="10" idx="1"/>
          </p:cNvCxnSpPr>
          <p:nvPr/>
        </p:nvCxnSpPr>
        <p:spPr bwMode="auto">
          <a:xfrm>
            <a:off x="5619576" y="3824288"/>
            <a:ext cx="465138" cy="1587"/>
          </a:xfrm>
          <a:prstGeom prst="straightConnector1">
            <a:avLst/>
          </a:prstGeom>
          <a:noFill/>
          <a:ln w="28575" algn="ctr">
            <a:solidFill>
              <a:srgbClr val="FF0000"/>
            </a:solidFill>
            <a:miter lim="800000"/>
            <a:headEnd/>
            <a:tailEnd type="arrow" w="med" len="med"/>
          </a:ln>
        </p:spPr>
      </p:cxnSp>
      <p:cxnSp>
        <p:nvCxnSpPr>
          <p:cNvPr id="19" name="Straight Arrow Connector 23"/>
          <p:cNvCxnSpPr>
            <a:cxnSpLocks noChangeShapeType="1"/>
            <a:stCxn id="8" idx="3"/>
            <a:endCxn id="9" idx="1"/>
          </p:cNvCxnSpPr>
          <p:nvPr/>
        </p:nvCxnSpPr>
        <p:spPr bwMode="auto">
          <a:xfrm>
            <a:off x="2955751" y="3824288"/>
            <a:ext cx="392113" cy="1587"/>
          </a:xfrm>
          <a:prstGeom prst="straightConnector1">
            <a:avLst/>
          </a:prstGeom>
          <a:noFill/>
          <a:ln w="28575" algn="ctr">
            <a:solidFill>
              <a:srgbClr val="FF0000"/>
            </a:solidFill>
            <a:miter lim="800000"/>
            <a:headEnd/>
            <a:tailEnd type="arrow" w="med" len="med"/>
          </a:ln>
        </p:spPr>
      </p:cxnSp>
      <p:cxnSp>
        <p:nvCxnSpPr>
          <p:cNvPr id="20" name="Straight Arrow Connector 28"/>
          <p:cNvCxnSpPr>
            <a:cxnSpLocks noChangeShapeType="1"/>
            <a:stCxn id="11" idx="3"/>
            <a:endCxn id="12" idx="1"/>
          </p:cNvCxnSpPr>
          <p:nvPr/>
        </p:nvCxnSpPr>
        <p:spPr bwMode="auto">
          <a:xfrm>
            <a:off x="2955925" y="5481638"/>
            <a:ext cx="392113" cy="1587"/>
          </a:xfrm>
          <a:prstGeom prst="straightConnector1">
            <a:avLst/>
          </a:prstGeom>
          <a:noFill/>
          <a:ln w="28575" algn="ctr">
            <a:solidFill>
              <a:srgbClr val="FF0000"/>
            </a:solidFill>
            <a:miter lim="800000"/>
            <a:headEnd/>
            <a:tailEnd type="arrow" w="med" len="med"/>
          </a:ln>
        </p:spPr>
      </p:cxnSp>
      <p:cxnSp>
        <p:nvCxnSpPr>
          <p:cNvPr id="21" name="Straight Arrow Connector 31"/>
          <p:cNvCxnSpPr>
            <a:cxnSpLocks noChangeShapeType="1"/>
            <a:stCxn id="12" idx="3"/>
            <a:endCxn id="13" idx="1"/>
          </p:cNvCxnSpPr>
          <p:nvPr/>
        </p:nvCxnSpPr>
        <p:spPr bwMode="auto">
          <a:xfrm>
            <a:off x="5619750" y="5481638"/>
            <a:ext cx="465138" cy="1587"/>
          </a:xfrm>
          <a:prstGeom prst="straightConnector1">
            <a:avLst/>
          </a:prstGeom>
          <a:noFill/>
          <a:ln w="28575" algn="ctr">
            <a:solidFill>
              <a:srgbClr val="FF0000"/>
            </a:solidFill>
            <a:miter lim="800000"/>
            <a:headEnd/>
            <a:tailEnd type="arrow" w="med" len="med"/>
          </a:ln>
        </p:spPr>
      </p:cxnSp>
      <p:cxnSp>
        <p:nvCxnSpPr>
          <p:cNvPr id="22" name="Shape 35"/>
          <p:cNvCxnSpPr>
            <a:cxnSpLocks noChangeShapeType="1"/>
            <a:stCxn id="7" idx="3"/>
            <a:endCxn id="8" idx="1"/>
          </p:cNvCxnSpPr>
          <p:nvPr/>
        </p:nvCxnSpPr>
        <p:spPr bwMode="auto">
          <a:xfrm flipH="1">
            <a:off x="684039" y="2240905"/>
            <a:ext cx="7672387" cy="1584177"/>
          </a:xfrm>
          <a:prstGeom prst="bentConnector5">
            <a:avLst>
              <a:gd name="adj1" fmla="val -2980"/>
              <a:gd name="adj2" fmla="val 50000"/>
              <a:gd name="adj3" fmla="val 102980"/>
            </a:avLst>
          </a:prstGeom>
          <a:noFill/>
          <a:ln w="28575" algn="ctr">
            <a:solidFill>
              <a:srgbClr val="FF0000"/>
            </a:solidFill>
            <a:miter lim="800000"/>
            <a:headEnd/>
            <a:tailEnd type="arrow" w="med" len="med"/>
          </a:ln>
        </p:spPr>
      </p:cxnSp>
      <p:cxnSp>
        <p:nvCxnSpPr>
          <p:cNvPr id="23" name="Elbow Connector 38"/>
          <p:cNvCxnSpPr>
            <a:cxnSpLocks noChangeShapeType="1"/>
            <a:stCxn id="10" idx="3"/>
            <a:endCxn id="11" idx="1"/>
          </p:cNvCxnSpPr>
          <p:nvPr/>
        </p:nvCxnSpPr>
        <p:spPr bwMode="auto">
          <a:xfrm flipH="1">
            <a:off x="684213" y="3825082"/>
            <a:ext cx="7672213" cy="1655762"/>
          </a:xfrm>
          <a:prstGeom prst="bentConnector5">
            <a:avLst>
              <a:gd name="adj1" fmla="val -2980"/>
              <a:gd name="adj2" fmla="val 50000"/>
              <a:gd name="adj3" fmla="val 102980"/>
            </a:avLst>
          </a:prstGeom>
          <a:noFill/>
          <a:ln w="28575" algn="ctr">
            <a:solidFill>
              <a:srgbClr val="FF0000"/>
            </a:solidFill>
            <a:miter lim="800000"/>
            <a:headEnd/>
            <a:tailEnd type="arrow" w="med" len="med"/>
          </a:ln>
        </p:spPr>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Calidad</a:t>
            </a:r>
            <a:r>
              <a:rPr lang="en-GB" dirty="0" smtClean="0"/>
              <a:t> total en el </a:t>
            </a:r>
            <a:r>
              <a:rPr lang="en-GB" dirty="0" err="1" smtClean="0"/>
              <a:t>flujo</a:t>
            </a:r>
            <a:r>
              <a:rPr lang="en-GB" dirty="0" smtClean="0"/>
              <a:t> de </a:t>
            </a:r>
            <a:r>
              <a:rPr lang="en-GB" dirty="0" err="1" smtClean="0"/>
              <a:t>datos</a:t>
            </a:r>
            <a:endParaRPr lang="en-GB" dirty="0"/>
          </a:p>
        </p:txBody>
      </p:sp>
      <p:sp>
        <p:nvSpPr>
          <p:cNvPr id="4" name="TextBox 4"/>
          <p:cNvSpPr txBox="1">
            <a:spLocks noChangeArrowheads="1"/>
          </p:cNvSpPr>
          <p:nvPr/>
        </p:nvSpPr>
        <p:spPr bwMode="auto">
          <a:xfrm>
            <a:off x="1692101" y="2452836"/>
            <a:ext cx="184150" cy="460375"/>
          </a:xfrm>
          <a:prstGeom prst="rect">
            <a:avLst/>
          </a:prstGeom>
          <a:noFill/>
          <a:ln w="9525">
            <a:noFill/>
            <a:miter lim="800000"/>
            <a:headEnd/>
            <a:tailEnd/>
          </a:ln>
        </p:spPr>
        <p:txBody>
          <a:bodyPr wrap="none">
            <a:spAutoFit/>
          </a:bodyPr>
          <a:lstStyle/>
          <a:p>
            <a:endParaRPr lang="es-ES"/>
          </a:p>
        </p:txBody>
      </p:sp>
      <p:sp>
        <p:nvSpPr>
          <p:cNvPr id="5" name="Rectangle 5"/>
          <p:cNvSpPr>
            <a:spLocks noChangeArrowheads="1"/>
          </p:cNvSpPr>
          <p:nvPr/>
        </p:nvSpPr>
        <p:spPr bwMode="auto">
          <a:xfrm>
            <a:off x="684039" y="1835299"/>
            <a:ext cx="2271712" cy="792162"/>
          </a:xfrm>
          <a:prstGeom prst="rect">
            <a:avLst/>
          </a:prstGeom>
          <a:solidFill>
            <a:srgbClr val="99CCFF"/>
          </a:solidFill>
          <a:ln w="9525" algn="ctr">
            <a:solidFill>
              <a:schemeClr val="tx1"/>
            </a:solidFill>
            <a:miter lim="800000"/>
            <a:headEnd/>
            <a:tailEnd/>
          </a:ln>
        </p:spPr>
        <p:txBody>
          <a:bodyPr wrap="none" anchor="ctr"/>
          <a:lstStyle/>
          <a:p>
            <a:pPr algn="ctr"/>
            <a:r>
              <a:rPr lang="es-ES" sz="1600"/>
              <a:t>Propiedad de los datos</a:t>
            </a:r>
          </a:p>
          <a:p>
            <a:pPr algn="ctr"/>
            <a:endParaRPr lang="es-ES" sz="1600"/>
          </a:p>
        </p:txBody>
      </p:sp>
      <p:sp>
        <p:nvSpPr>
          <p:cNvPr id="6" name="Rectangle 6"/>
          <p:cNvSpPr>
            <a:spLocks noChangeArrowheads="1"/>
          </p:cNvSpPr>
          <p:nvPr/>
        </p:nvSpPr>
        <p:spPr bwMode="auto">
          <a:xfrm>
            <a:off x="3347864" y="1844824"/>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Planificar el flujo de datos</a:t>
            </a:r>
          </a:p>
        </p:txBody>
      </p:sp>
      <p:sp>
        <p:nvSpPr>
          <p:cNvPr id="7" name="Rectangle 7"/>
          <p:cNvSpPr>
            <a:spLocks noChangeArrowheads="1"/>
          </p:cNvSpPr>
          <p:nvPr/>
        </p:nvSpPr>
        <p:spPr bwMode="auto">
          <a:xfrm>
            <a:off x="6084714" y="1844824"/>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Planificar la recopilación  de datos</a:t>
            </a:r>
          </a:p>
        </p:txBody>
      </p:sp>
      <p:sp>
        <p:nvSpPr>
          <p:cNvPr id="8" name="Rectangle 8"/>
          <p:cNvSpPr>
            <a:spLocks noChangeArrowheads="1"/>
          </p:cNvSpPr>
          <p:nvPr/>
        </p:nvSpPr>
        <p:spPr bwMode="auto">
          <a:xfrm>
            <a:off x="684039" y="3429000"/>
            <a:ext cx="2271712" cy="792163"/>
          </a:xfrm>
          <a:prstGeom prst="rect">
            <a:avLst/>
          </a:prstGeom>
          <a:solidFill>
            <a:srgbClr val="99CCFF"/>
          </a:solidFill>
          <a:ln w="9525" algn="ctr">
            <a:solidFill>
              <a:schemeClr val="tx1"/>
            </a:solidFill>
            <a:miter lim="800000"/>
            <a:headEnd/>
            <a:tailEnd/>
          </a:ln>
        </p:spPr>
        <p:txBody>
          <a:bodyPr wrap="none" anchor="ctr"/>
          <a:lstStyle/>
          <a:p>
            <a:pPr algn="ctr"/>
            <a:r>
              <a:rPr lang="es-ES" sz="1600"/>
              <a:t>Recopilación de datos</a:t>
            </a:r>
          </a:p>
          <a:p>
            <a:pPr algn="ctr"/>
            <a:endParaRPr lang="es-ES" sz="1600"/>
          </a:p>
        </p:txBody>
      </p:sp>
      <p:sp>
        <p:nvSpPr>
          <p:cNvPr id="9" name="Rectangle 9"/>
          <p:cNvSpPr>
            <a:spLocks noChangeArrowheads="1"/>
          </p:cNvSpPr>
          <p:nvPr/>
        </p:nvSpPr>
        <p:spPr bwMode="auto">
          <a:xfrm>
            <a:off x="3347864" y="3429000"/>
            <a:ext cx="2271712" cy="792163"/>
          </a:xfrm>
          <a:prstGeom prst="rect">
            <a:avLst/>
          </a:prstGeom>
          <a:solidFill>
            <a:srgbClr val="99CCFF"/>
          </a:solidFill>
          <a:ln w="9525" algn="ctr">
            <a:solidFill>
              <a:schemeClr val="tx1"/>
            </a:solidFill>
            <a:miter lim="800000"/>
            <a:headEnd/>
            <a:tailEnd/>
          </a:ln>
        </p:spPr>
        <p:txBody>
          <a:bodyPr anchor="ctr"/>
          <a:lstStyle/>
          <a:p>
            <a:pPr algn="ctr"/>
            <a:r>
              <a:rPr lang="es-ES" sz="1600"/>
              <a:t>Ingreso y organización de datos</a:t>
            </a:r>
          </a:p>
        </p:txBody>
      </p:sp>
      <p:sp>
        <p:nvSpPr>
          <p:cNvPr id="10" name="Rectangle 10"/>
          <p:cNvSpPr>
            <a:spLocks noChangeArrowheads="1"/>
          </p:cNvSpPr>
          <p:nvPr/>
        </p:nvSpPr>
        <p:spPr bwMode="auto">
          <a:xfrm>
            <a:off x="6084714" y="3429000"/>
            <a:ext cx="2271712" cy="792163"/>
          </a:xfrm>
          <a:prstGeom prst="rect">
            <a:avLst/>
          </a:prstGeom>
          <a:solidFill>
            <a:srgbClr val="99CCFF"/>
          </a:solidFill>
          <a:ln w="9525" algn="ctr">
            <a:solidFill>
              <a:schemeClr val="tx1"/>
            </a:solidFill>
            <a:miter lim="800000"/>
            <a:headEnd/>
            <a:tailEnd/>
          </a:ln>
        </p:spPr>
        <p:txBody>
          <a:bodyPr anchor="ctr"/>
          <a:lstStyle/>
          <a:p>
            <a:pPr algn="ctr"/>
            <a:r>
              <a:rPr lang="es-ES" sz="1600"/>
              <a:t>Análisis estadístico</a:t>
            </a:r>
          </a:p>
        </p:txBody>
      </p:sp>
      <p:sp>
        <p:nvSpPr>
          <p:cNvPr id="11" name="Rectangle 11"/>
          <p:cNvSpPr>
            <a:spLocks noChangeArrowheads="1"/>
          </p:cNvSpPr>
          <p:nvPr/>
        </p:nvSpPr>
        <p:spPr bwMode="auto">
          <a:xfrm>
            <a:off x="684213" y="5084763"/>
            <a:ext cx="2271712" cy="792162"/>
          </a:xfrm>
          <a:prstGeom prst="rect">
            <a:avLst/>
          </a:prstGeom>
          <a:solidFill>
            <a:srgbClr val="99CCFF"/>
          </a:solidFill>
          <a:ln w="9525" algn="ctr">
            <a:solidFill>
              <a:schemeClr val="tx1"/>
            </a:solidFill>
            <a:miter lim="800000"/>
            <a:headEnd/>
            <a:tailEnd/>
          </a:ln>
        </p:spPr>
        <p:txBody>
          <a:bodyPr wrap="none" anchor="ctr"/>
          <a:lstStyle/>
          <a:p>
            <a:pPr algn="ctr"/>
            <a:r>
              <a:rPr lang="es-ES" sz="1600"/>
              <a:t>Interpretación e informe</a:t>
            </a:r>
          </a:p>
          <a:p>
            <a:pPr algn="ctr"/>
            <a:endParaRPr lang="es-ES" sz="1600"/>
          </a:p>
        </p:txBody>
      </p:sp>
      <p:sp>
        <p:nvSpPr>
          <p:cNvPr id="12" name="Rectangle 12"/>
          <p:cNvSpPr>
            <a:spLocks noChangeArrowheads="1"/>
          </p:cNvSpPr>
          <p:nvPr/>
        </p:nvSpPr>
        <p:spPr bwMode="auto">
          <a:xfrm>
            <a:off x="3348038" y="5084763"/>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Almacenamiento de y acceso a los datos</a:t>
            </a:r>
          </a:p>
        </p:txBody>
      </p:sp>
      <p:sp>
        <p:nvSpPr>
          <p:cNvPr id="13" name="Rectangle 13"/>
          <p:cNvSpPr>
            <a:spLocks noChangeArrowheads="1"/>
          </p:cNvSpPr>
          <p:nvPr/>
        </p:nvSpPr>
        <p:spPr bwMode="auto">
          <a:xfrm>
            <a:off x="6084888" y="5084763"/>
            <a:ext cx="2271712" cy="792162"/>
          </a:xfrm>
          <a:prstGeom prst="rect">
            <a:avLst/>
          </a:prstGeom>
          <a:solidFill>
            <a:srgbClr val="99CCFF"/>
          </a:solidFill>
          <a:ln w="9525" algn="ctr">
            <a:solidFill>
              <a:schemeClr val="tx1"/>
            </a:solidFill>
            <a:miter lim="800000"/>
            <a:headEnd/>
            <a:tailEnd/>
          </a:ln>
        </p:spPr>
        <p:txBody>
          <a:bodyPr anchor="ctr"/>
          <a:lstStyle/>
          <a:p>
            <a:pPr algn="ctr"/>
            <a:r>
              <a:rPr lang="es-ES" sz="1600"/>
              <a:t>Diseminación y retroalimentación a proveedores de datos</a:t>
            </a:r>
          </a:p>
        </p:txBody>
      </p:sp>
      <p:sp>
        <p:nvSpPr>
          <p:cNvPr id="14" name="Rectangle 14"/>
          <p:cNvSpPr>
            <a:spLocks noChangeArrowheads="1"/>
          </p:cNvSpPr>
          <p:nvPr/>
        </p:nvSpPr>
        <p:spPr bwMode="auto">
          <a:xfrm>
            <a:off x="179611" y="1268760"/>
            <a:ext cx="2016125" cy="360363"/>
          </a:xfrm>
          <a:prstGeom prst="rect">
            <a:avLst/>
          </a:prstGeom>
          <a:solidFill>
            <a:srgbClr val="FFC000"/>
          </a:solidFill>
          <a:ln w="9525" algn="ctr">
            <a:solidFill>
              <a:schemeClr val="tx1"/>
            </a:solidFill>
            <a:miter lim="800000"/>
            <a:headEnd/>
            <a:tailEnd/>
          </a:ln>
        </p:spPr>
        <p:txBody>
          <a:bodyPr wrap="none"/>
          <a:lstStyle/>
          <a:p>
            <a:pPr algn="ctr"/>
            <a:r>
              <a:rPr lang="es-ES" sz="1600"/>
              <a:t>Control de calidad</a:t>
            </a:r>
          </a:p>
        </p:txBody>
      </p:sp>
      <p:sp>
        <p:nvSpPr>
          <p:cNvPr id="15" name="Rectangle 15"/>
          <p:cNvSpPr>
            <a:spLocks noChangeArrowheads="1"/>
          </p:cNvSpPr>
          <p:nvPr/>
        </p:nvSpPr>
        <p:spPr bwMode="auto">
          <a:xfrm>
            <a:off x="6660232" y="6309320"/>
            <a:ext cx="2232025" cy="360362"/>
          </a:xfrm>
          <a:prstGeom prst="rect">
            <a:avLst/>
          </a:prstGeom>
          <a:solidFill>
            <a:srgbClr val="FFC000"/>
          </a:solidFill>
          <a:ln w="9525" algn="ctr">
            <a:solidFill>
              <a:schemeClr val="tx1"/>
            </a:solidFill>
            <a:miter lim="800000"/>
            <a:headEnd/>
            <a:tailEnd/>
          </a:ln>
        </p:spPr>
        <p:txBody>
          <a:bodyPr wrap="none"/>
          <a:lstStyle/>
          <a:p>
            <a:pPr algn="ctr"/>
            <a:r>
              <a:rPr lang="es-ES" sz="1600" dirty="0"/>
              <a:t>Evaluación de calidad</a:t>
            </a:r>
          </a:p>
        </p:txBody>
      </p:sp>
      <p:cxnSp>
        <p:nvCxnSpPr>
          <p:cNvPr id="16" name="Straight Arrow Connector 17"/>
          <p:cNvCxnSpPr>
            <a:cxnSpLocks noChangeShapeType="1"/>
            <a:stCxn id="5" idx="3"/>
            <a:endCxn id="6" idx="1"/>
          </p:cNvCxnSpPr>
          <p:nvPr/>
        </p:nvCxnSpPr>
        <p:spPr bwMode="auto">
          <a:xfrm>
            <a:off x="2955751" y="2232174"/>
            <a:ext cx="392113" cy="7937"/>
          </a:xfrm>
          <a:prstGeom prst="straightConnector1">
            <a:avLst/>
          </a:prstGeom>
          <a:noFill/>
          <a:ln w="28575" algn="ctr">
            <a:solidFill>
              <a:srgbClr val="FF0000"/>
            </a:solidFill>
            <a:miter lim="800000"/>
            <a:headEnd/>
            <a:tailEnd type="arrow" w="med" len="med"/>
          </a:ln>
        </p:spPr>
      </p:cxnSp>
      <p:cxnSp>
        <p:nvCxnSpPr>
          <p:cNvPr id="17" name="Straight Arrow Connector 18"/>
          <p:cNvCxnSpPr>
            <a:cxnSpLocks noChangeShapeType="1"/>
            <a:stCxn id="6" idx="3"/>
            <a:endCxn id="7" idx="1"/>
          </p:cNvCxnSpPr>
          <p:nvPr/>
        </p:nvCxnSpPr>
        <p:spPr bwMode="auto">
          <a:xfrm>
            <a:off x="5619576" y="2240111"/>
            <a:ext cx="465138" cy="1588"/>
          </a:xfrm>
          <a:prstGeom prst="straightConnector1">
            <a:avLst/>
          </a:prstGeom>
          <a:noFill/>
          <a:ln w="28575" algn="ctr">
            <a:solidFill>
              <a:srgbClr val="FF0000"/>
            </a:solidFill>
            <a:miter lim="800000"/>
            <a:headEnd/>
            <a:tailEnd type="arrow" w="med" len="med"/>
          </a:ln>
        </p:spPr>
      </p:cxnSp>
      <p:cxnSp>
        <p:nvCxnSpPr>
          <p:cNvPr id="18" name="Straight Arrow Connector 22"/>
          <p:cNvCxnSpPr>
            <a:cxnSpLocks noChangeShapeType="1"/>
            <a:stCxn id="9" idx="3"/>
            <a:endCxn id="10" idx="1"/>
          </p:cNvCxnSpPr>
          <p:nvPr/>
        </p:nvCxnSpPr>
        <p:spPr bwMode="auto">
          <a:xfrm>
            <a:off x="5619576" y="3824288"/>
            <a:ext cx="465138" cy="1587"/>
          </a:xfrm>
          <a:prstGeom prst="straightConnector1">
            <a:avLst/>
          </a:prstGeom>
          <a:noFill/>
          <a:ln w="28575" algn="ctr">
            <a:solidFill>
              <a:srgbClr val="FF0000"/>
            </a:solidFill>
            <a:miter lim="800000"/>
            <a:headEnd/>
            <a:tailEnd type="arrow" w="med" len="med"/>
          </a:ln>
        </p:spPr>
      </p:cxnSp>
      <p:cxnSp>
        <p:nvCxnSpPr>
          <p:cNvPr id="19" name="Straight Arrow Connector 23"/>
          <p:cNvCxnSpPr>
            <a:cxnSpLocks noChangeShapeType="1"/>
            <a:stCxn id="8" idx="3"/>
            <a:endCxn id="9" idx="1"/>
          </p:cNvCxnSpPr>
          <p:nvPr/>
        </p:nvCxnSpPr>
        <p:spPr bwMode="auto">
          <a:xfrm>
            <a:off x="2955751" y="3824288"/>
            <a:ext cx="392113" cy="1587"/>
          </a:xfrm>
          <a:prstGeom prst="straightConnector1">
            <a:avLst/>
          </a:prstGeom>
          <a:noFill/>
          <a:ln w="28575" algn="ctr">
            <a:solidFill>
              <a:srgbClr val="FF0000"/>
            </a:solidFill>
            <a:miter lim="800000"/>
            <a:headEnd/>
            <a:tailEnd type="arrow" w="med" len="med"/>
          </a:ln>
        </p:spPr>
      </p:cxnSp>
      <p:cxnSp>
        <p:nvCxnSpPr>
          <p:cNvPr id="20" name="Straight Arrow Connector 28"/>
          <p:cNvCxnSpPr>
            <a:cxnSpLocks noChangeShapeType="1"/>
            <a:stCxn id="11" idx="3"/>
            <a:endCxn id="12" idx="1"/>
          </p:cNvCxnSpPr>
          <p:nvPr/>
        </p:nvCxnSpPr>
        <p:spPr bwMode="auto">
          <a:xfrm>
            <a:off x="2955925" y="5481638"/>
            <a:ext cx="392113" cy="1587"/>
          </a:xfrm>
          <a:prstGeom prst="straightConnector1">
            <a:avLst/>
          </a:prstGeom>
          <a:noFill/>
          <a:ln w="28575" algn="ctr">
            <a:solidFill>
              <a:srgbClr val="FF0000"/>
            </a:solidFill>
            <a:miter lim="800000"/>
            <a:headEnd/>
            <a:tailEnd type="arrow" w="med" len="med"/>
          </a:ln>
        </p:spPr>
      </p:cxnSp>
      <p:cxnSp>
        <p:nvCxnSpPr>
          <p:cNvPr id="21" name="Straight Arrow Connector 31"/>
          <p:cNvCxnSpPr>
            <a:cxnSpLocks noChangeShapeType="1"/>
            <a:stCxn id="12" idx="3"/>
            <a:endCxn id="13" idx="1"/>
          </p:cNvCxnSpPr>
          <p:nvPr/>
        </p:nvCxnSpPr>
        <p:spPr bwMode="auto">
          <a:xfrm>
            <a:off x="5619750" y="5481638"/>
            <a:ext cx="465138" cy="1587"/>
          </a:xfrm>
          <a:prstGeom prst="straightConnector1">
            <a:avLst/>
          </a:prstGeom>
          <a:noFill/>
          <a:ln w="28575" algn="ctr">
            <a:solidFill>
              <a:srgbClr val="FF0000"/>
            </a:solidFill>
            <a:miter lim="800000"/>
            <a:headEnd/>
            <a:tailEnd type="arrow" w="med" len="med"/>
          </a:ln>
        </p:spPr>
      </p:cxnSp>
      <p:cxnSp>
        <p:nvCxnSpPr>
          <p:cNvPr id="22" name="Shape 35"/>
          <p:cNvCxnSpPr>
            <a:cxnSpLocks noChangeShapeType="1"/>
            <a:stCxn id="7" idx="3"/>
            <a:endCxn id="8" idx="1"/>
          </p:cNvCxnSpPr>
          <p:nvPr/>
        </p:nvCxnSpPr>
        <p:spPr bwMode="auto">
          <a:xfrm flipH="1">
            <a:off x="684039" y="2240905"/>
            <a:ext cx="7672387" cy="1584177"/>
          </a:xfrm>
          <a:prstGeom prst="bentConnector5">
            <a:avLst>
              <a:gd name="adj1" fmla="val -2980"/>
              <a:gd name="adj2" fmla="val 50000"/>
              <a:gd name="adj3" fmla="val 102980"/>
            </a:avLst>
          </a:prstGeom>
          <a:noFill/>
          <a:ln w="28575" algn="ctr">
            <a:solidFill>
              <a:srgbClr val="FF0000"/>
            </a:solidFill>
            <a:miter lim="800000"/>
            <a:headEnd/>
            <a:tailEnd type="arrow" w="med" len="med"/>
          </a:ln>
        </p:spPr>
      </p:cxnSp>
      <p:cxnSp>
        <p:nvCxnSpPr>
          <p:cNvPr id="23" name="Elbow Connector 38"/>
          <p:cNvCxnSpPr>
            <a:cxnSpLocks noChangeShapeType="1"/>
            <a:stCxn id="10" idx="3"/>
            <a:endCxn id="11" idx="1"/>
          </p:cNvCxnSpPr>
          <p:nvPr/>
        </p:nvCxnSpPr>
        <p:spPr bwMode="auto">
          <a:xfrm flipH="1">
            <a:off x="684213" y="3825082"/>
            <a:ext cx="7672213" cy="1655762"/>
          </a:xfrm>
          <a:prstGeom prst="bentConnector5">
            <a:avLst>
              <a:gd name="adj1" fmla="val -2980"/>
              <a:gd name="adj2" fmla="val 50000"/>
              <a:gd name="adj3" fmla="val 102980"/>
            </a:avLst>
          </a:prstGeom>
          <a:noFill/>
          <a:ln w="28575" algn="ctr">
            <a:solidFill>
              <a:srgbClr val="FF0000"/>
            </a:solidFill>
            <a:miter lim="800000"/>
            <a:headEnd/>
            <a:tailEnd type="arrow" w="med" len="med"/>
          </a:ln>
        </p:spPr>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Algunas</a:t>
            </a:r>
            <a:r>
              <a:rPr lang="en-GB" dirty="0" smtClean="0"/>
              <a:t> </a:t>
            </a:r>
            <a:r>
              <a:rPr lang="en-GB" dirty="0" err="1" smtClean="0"/>
              <a:t>herramientas</a:t>
            </a:r>
            <a:r>
              <a:rPr lang="en-GB" dirty="0" smtClean="0"/>
              <a:t> </a:t>
            </a:r>
            <a:r>
              <a:rPr lang="en-GB" dirty="0" err="1" smtClean="0"/>
              <a:t>disponibles</a:t>
            </a:r>
            <a:r>
              <a:rPr lang="en-GB" dirty="0" smtClean="0"/>
              <a:t> y </a:t>
            </a:r>
            <a:r>
              <a:rPr lang="en-GB" dirty="0" err="1" smtClean="0"/>
              <a:t>apoyo</a:t>
            </a:r>
            <a:r>
              <a:rPr lang="en-GB" dirty="0" smtClean="0"/>
              <a:t> a los </a:t>
            </a:r>
            <a:r>
              <a:rPr lang="en-GB" dirty="0" err="1" smtClean="0"/>
              <a:t>proyectos</a:t>
            </a:r>
            <a:endParaRPr lang="en-GB" dirty="0"/>
          </a:p>
        </p:txBody>
      </p:sp>
      <p:sp>
        <p:nvSpPr>
          <p:cNvPr id="3" name="Content Placeholder 2"/>
          <p:cNvSpPr>
            <a:spLocks noGrp="1"/>
          </p:cNvSpPr>
          <p:nvPr>
            <p:ph idx="1"/>
          </p:nvPr>
        </p:nvSpPr>
        <p:spPr/>
        <p:txBody>
          <a:bodyPr>
            <a:normAutofit fontScale="92500" lnSpcReduction="20000"/>
          </a:bodyPr>
          <a:lstStyle/>
          <a:p>
            <a:pPr lvl="0"/>
            <a:r>
              <a:rPr lang="es-ES" dirty="0" smtClean="0"/>
              <a:t>Periodo de incepción </a:t>
            </a:r>
            <a:endParaRPr lang="en-GB" dirty="0" smtClean="0"/>
          </a:p>
          <a:p>
            <a:pPr lvl="0"/>
            <a:r>
              <a:rPr lang="es-ES" dirty="0" smtClean="0"/>
              <a:t>Revisión de </a:t>
            </a:r>
            <a:r>
              <a:rPr lang="es-ES" dirty="0" err="1" smtClean="0"/>
              <a:t>TdC</a:t>
            </a:r>
            <a:r>
              <a:rPr lang="es-ES" dirty="0" smtClean="0"/>
              <a:t>, preguntas de investigación y evaluación </a:t>
            </a:r>
            <a:endParaRPr lang="en-GB" dirty="0" smtClean="0"/>
          </a:p>
          <a:p>
            <a:pPr lvl="0"/>
            <a:r>
              <a:rPr lang="es-ES" dirty="0" smtClean="0"/>
              <a:t>La disciplina de elaborar protocolos de actividades de investigación </a:t>
            </a:r>
            <a:endParaRPr lang="en-GB" dirty="0" smtClean="0"/>
          </a:p>
          <a:p>
            <a:pPr lvl="0"/>
            <a:r>
              <a:rPr lang="es-ES" dirty="0" smtClean="0"/>
              <a:t>Almacén de documentos y datos </a:t>
            </a:r>
            <a:endParaRPr lang="en-GB" dirty="0" smtClean="0"/>
          </a:p>
          <a:p>
            <a:pPr lvl="0"/>
            <a:r>
              <a:rPr lang="es-ES" dirty="0" smtClean="0"/>
              <a:t>Monitoreo de la calidad de los proyectos del CCRP</a:t>
            </a:r>
            <a:endParaRPr lang="en-GB" dirty="0" smtClean="0"/>
          </a:p>
          <a:p>
            <a:pPr lvl="0"/>
            <a:r>
              <a:rPr lang="es-ES" dirty="0" smtClean="0"/>
              <a:t>Apoyo y capacitación </a:t>
            </a:r>
            <a:endParaRPr lang="en-GB" dirty="0" smtClean="0"/>
          </a:p>
          <a:p>
            <a:pPr lvl="0"/>
            <a:r>
              <a:rPr lang="es-ES" dirty="0" smtClean="0"/>
              <a:t>Promoción de la revisión de pares </a:t>
            </a:r>
            <a:endParaRPr lang="en-GB" dirty="0" smtClean="0"/>
          </a:p>
          <a:p>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smtClean="0"/>
              <a:t>Prácticas deseables</a:t>
            </a:r>
            <a:endParaRPr lang="en-GB" dirty="0"/>
          </a:p>
        </p:txBody>
      </p:sp>
      <p:sp>
        <p:nvSpPr>
          <p:cNvPr id="3" name="Content Placeholder 2"/>
          <p:cNvSpPr>
            <a:spLocks noGrp="1"/>
          </p:cNvSpPr>
          <p:nvPr>
            <p:ph idx="1"/>
          </p:nvPr>
        </p:nvSpPr>
        <p:spPr/>
        <p:txBody>
          <a:bodyPr>
            <a:normAutofit fontScale="85000" lnSpcReduction="10000"/>
          </a:bodyPr>
          <a:lstStyle/>
          <a:p>
            <a:r>
              <a:rPr lang="es-ES" dirty="0" smtClean="0"/>
              <a:t>1. Intenta representar con justicia todas las perspectivas.</a:t>
            </a:r>
            <a:endParaRPr lang="en-GB" dirty="0" smtClean="0"/>
          </a:p>
          <a:p>
            <a:r>
              <a:rPr lang="es-ES" dirty="0" smtClean="0"/>
              <a:t>2. Proporciona información adecuada sobre el contexto para la audiencia. </a:t>
            </a:r>
          </a:p>
          <a:p>
            <a:r>
              <a:rPr lang="es-ES" dirty="0" smtClean="0"/>
              <a:t>3. Define cuidadosamente las preguntas de investigación y sus vínculos con temas más amplios.</a:t>
            </a:r>
          </a:p>
          <a:p>
            <a:r>
              <a:rPr lang="es-ES" dirty="0" smtClean="0"/>
              <a:t>4. Proporciona datos y análisis en un formato que se puede acceder y ser replicado por otros. (Los datos deben estar disponibles en la previa solicitud) </a:t>
            </a:r>
          </a:p>
          <a:p>
            <a:r>
              <a:rPr lang="es-ES" dirty="0" smtClean="0"/>
              <a:t>5. Analiza los supuestos críticos realizados en el análisis, </a:t>
            </a:r>
          </a:p>
          <a:p>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es-ES" dirty="0" smtClean="0"/>
              <a:t>6. Presenta los resultados de forma que destacan los hallazgos críticos </a:t>
            </a:r>
          </a:p>
          <a:p>
            <a:r>
              <a:rPr lang="es-ES" dirty="0" smtClean="0"/>
              <a:t>7. Analiza los vínculos lógicos entre los resultados de la investigación, las conclusiones e implicaciones. Analiza las interpretaciones alternativas, incluyendo aquellos con los que el investigador no está de acuerdo.</a:t>
            </a:r>
          </a:p>
          <a:p>
            <a:r>
              <a:rPr lang="es-ES" dirty="0" smtClean="0"/>
              <a:t>8. Describe las limitaciones de análisis y precauciones. </a:t>
            </a:r>
          </a:p>
          <a:p>
            <a:r>
              <a:rPr lang="es-ES" dirty="0" smtClean="0"/>
              <a:t>9. Es respetuoso con las personas con otras perspectivas.</a:t>
            </a:r>
          </a:p>
          <a:p>
            <a:r>
              <a:rPr lang="es-ES" dirty="0" smtClean="0"/>
              <a:t>10. Proporciona referencias adecuadas 11. Indica las fuentes de financiación, en particular los que puedan beneficiarse de los resultados de investigación</a:t>
            </a:r>
          </a:p>
          <a:p>
            <a:endParaRPr lang="en-GB" sz="2000" dirty="0" smtClean="0"/>
          </a:p>
          <a:p>
            <a:r>
              <a:rPr lang="en-GB" sz="2000" dirty="0" smtClean="0"/>
              <a:t>Evaluating Research Quality. Guidelines for Scholarship. 28 November 2010. </a:t>
            </a:r>
            <a:r>
              <a:rPr lang="es-ES" sz="2000" dirty="0" err="1" smtClean="0"/>
              <a:t>By</a:t>
            </a:r>
            <a:r>
              <a:rPr lang="es-ES" sz="2000" dirty="0" smtClean="0"/>
              <a:t> Todd </a:t>
            </a:r>
            <a:r>
              <a:rPr lang="es-ES" sz="2000" dirty="0" err="1" smtClean="0"/>
              <a:t>Litman</a:t>
            </a:r>
            <a:r>
              <a:rPr lang="es-ES" sz="2000" dirty="0" smtClean="0"/>
              <a:t>. Victoria </a:t>
            </a:r>
            <a:r>
              <a:rPr lang="es-ES" sz="2000" dirty="0" err="1" smtClean="0"/>
              <a:t>Transport</a:t>
            </a:r>
            <a:r>
              <a:rPr lang="es-ES" sz="2000" dirty="0" smtClean="0"/>
              <a:t> </a:t>
            </a:r>
            <a:r>
              <a:rPr lang="es-ES" sz="2000" dirty="0" err="1" smtClean="0"/>
              <a:t>Policy</a:t>
            </a:r>
            <a:r>
              <a:rPr lang="es-ES" sz="2000" dirty="0" smtClean="0"/>
              <a:t> </a:t>
            </a:r>
            <a:r>
              <a:rPr lang="es-ES" sz="2000" dirty="0" err="1" smtClean="0"/>
              <a:t>Institute</a:t>
            </a:r>
            <a:r>
              <a:rPr lang="es-ES" sz="2000" dirty="0" smtClean="0"/>
              <a:t>. </a:t>
            </a:r>
            <a:r>
              <a:rPr lang="es-ES" sz="2000" u="sng" dirty="0" smtClean="0">
                <a:hlinkClick r:id="rId2"/>
              </a:rPr>
              <a:t>http://www.vtpi.org/resqual.pdf</a:t>
            </a:r>
            <a:endParaRPr lang="en-GB" sz="2000" dirty="0" smtClean="0"/>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Revision de pares</a:t>
            </a:r>
            <a:endParaRPr lang="en-GB" dirty="0"/>
          </a:p>
        </p:txBody>
      </p:sp>
      <p:sp>
        <p:nvSpPr>
          <p:cNvPr id="3" name="Content Placeholder 2"/>
          <p:cNvSpPr>
            <a:spLocks noGrp="1"/>
          </p:cNvSpPr>
          <p:nvPr>
            <p:ph idx="1"/>
          </p:nvPr>
        </p:nvSpPr>
        <p:spPr/>
        <p:txBody>
          <a:bodyPr/>
          <a:lstStyle/>
          <a:p>
            <a:r>
              <a:rPr lang="es-ES" dirty="0" smtClean="0"/>
              <a:t>¿Qué nos ofrece?</a:t>
            </a:r>
            <a:endParaRPr lang="en-GB" dirty="0" smtClean="0"/>
          </a:p>
          <a:p>
            <a:r>
              <a:rPr lang="es-ES" dirty="0" smtClean="0"/>
              <a:t>¿Cómo hacerla bien?</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endParaRPr lang="en-GB" dirty="0"/>
          </a:p>
        </p:txBody>
      </p:sp>
      <p:sp>
        <p:nvSpPr>
          <p:cNvPr id="3" name="Content Placeholder 2"/>
          <p:cNvSpPr>
            <a:spLocks noGrp="1"/>
          </p:cNvSpPr>
          <p:nvPr>
            <p:ph idx="1"/>
          </p:nvPr>
        </p:nvSpPr>
        <p:spPr/>
        <p:txBody>
          <a:bodyPr/>
          <a:lstStyle/>
          <a:p>
            <a:r>
              <a:rPr lang="es-ES" dirty="0" smtClean="0"/>
              <a:t>¿Cómo proyecto, qué me gustaría como resultado del seminario?</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880</TotalTime>
  <Words>633</Words>
  <Application>Microsoft Office PowerPoint</Application>
  <PresentationFormat>On-screen Show (4:3)</PresentationFormat>
  <Paragraphs>79</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¿Por qué necesitamos evidencia? ¿Qué es evidencia de calidad?</vt:lpstr>
      <vt:lpstr>¿ Qué es evidencia?</vt:lpstr>
      <vt:lpstr>Slide 3</vt:lpstr>
      <vt:lpstr>Slide 4</vt:lpstr>
      <vt:lpstr>Slide 5</vt:lpstr>
      <vt:lpstr>Slide 6</vt:lpstr>
      <vt:lpstr> </vt:lpstr>
      <vt:lpstr>Marco de referencia</vt:lpstr>
      <vt:lpstr>El flujo de datos</vt:lpstr>
      <vt:lpstr>Calidad total en el flujo de datos</vt:lpstr>
      <vt:lpstr>Algunas herramientas disponibles y apoyo a los proyectos</vt:lpstr>
      <vt:lpstr>Prácticas deseables</vt:lpstr>
      <vt:lpstr>Slide 13</vt:lpstr>
      <vt:lpstr>Revision de pares</vt:lpstr>
      <vt:lpstr> </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Oportunidades para hacer investigación agrícola de calidad</dc:title>
  <dc:creator>Carlos Barahona</dc:creator>
  <cp:lastModifiedBy>Carlos Barahona</cp:lastModifiedBy>
  <cp:revision>53</cp:revision>
  <dcterms:created xsi:type="dcterms:W3CDTF">2011-07-13T01:48:56Z</dcterms:created>
  <dcterms:modified xsi:type="dcterms:W3CDTF">2011-07-21T21:13:11Z</dcterms:modified>
</cp:coreProperties>
</file>