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467" r:id="rId2"/>
    <p:sldId id="519" r:id="rId3"/>
    <p:sldId id="434" r:id="rId4"/>
    <p:sldId id="262" r:id="rId5"/>
    <p:sldId id="437" r:id="rId6"/>
    <p:sldId id="976" r:id="rId7"/>
    <p:sldId id="982" r:id="rId8"/>
    <p:sldId id="992" r:id="rId9"/>
    <p:sldId id="978" r:id="rId10"/>
    <p:sldId id="991" r:id="rId11"/>
    <p:sldId id="974" r:id="rId12"/>
    <p:sldId id="261" r:id="rId13"/>
    <p:sldId id="265" r:id="rId14"/>
    <p:sldId id="264" r:id="rId15"/>
    <p:sldId id="258" r:id="rId16"/>
    <p:sldId id="259" r:id="rId17"/>
    <p:sldId id="263" r:id="rId18"/>
    <p:sldId id="993" r:id="rId19"/>
    <p:sldId id="995" r:id="rId20"/>
    <p:sldId id="994" r:id="rId21"/>
    <p:sldId id="26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59"/>
    <p:restoredTop sz="68664" autoAdjust="0"/>
  </p:normalViewPr>
  <p:slideViewPr>
    <p:cSldViewPr snapToGrid="0" snapToObjects="1">
      <p:cViewPr varScale="1">
        <p:scale>
          <a:sx n="46" d="100"/>
          <a:sy n="46" d="100"/>
        </p:scale>
        <p:origin x="1584" y="2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Tipo</a:t>
            </a:r>
            <a:r>
              <a:rPr lang="es-ES" baseline="0"/>
              <a:t> puesto de venta en Ferias (%)</a:t>
            </a:r>
            <a:endParaRPr lang="es-E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P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spPr>
            <a:solidFill>
              <a:schemeClr val="accent1"/>
            </a:solidFill>
            <a:ln>
              <a:noFill/>
            </a:ln>
            <a:effectLst/>
            <a:sp3d/>
          </c:spPr>
          <c:invertIfNegative val="0"/>
          <c:dPt>
            <c:idx val="0"/>
            <c:invertIfNegative val="0"/>
            <c:bubble3D val="0"/>
            <c:spPr>
              <a:solidFill>
                <a:srgbClr val="00B0F0"/>
              </a:solidFill>
              <a:ln>
                <a:noFill/>
              </a:ln>
              <a:effectLst/>
              <a:sp3d/>
            </c:spPr>
            <c:extLst>
              <c:ext xmlns:c16="http://schemas.microsoft.com/office/drawing/2014/chart" uri="{C3380CC4-5D6E-409C-BE32-E72D297353CC}">
                <c16:uniqueId val="{00000001-9225-4B71-9E28-3C1B2133F3DD}"/>
              </c:ext>
            </c:extLst>
          </c:dPt>
          <c:dPt>
            <c:idx val="1"/>
            <c:invertIfNegative val="0"/>
            <c:bubble3D val="0"/>
            <c:spPr>
              <a:solidFill>
                <a:srgbClr val="FF0000"/>
              </a:solidFill>
              <a:ln>
                <a:noFill/>
              </a:ln>
              <a:effectLst/>
              <a:sp3d/>
            </c:spPr>
            <c:extLst>
              <c:ext xmlns:c16="http://schemas.microsoft.com/office/drawing/2014/chart" uri="{C3380CC4-5D6E-409C-BE32-E72D297353CC}">
                <c16:uniqueId val="{00000003-9225-4B71-9E28-3C1B2133F3DD}"/>
              </c:ext>
            </c:extLst>
          </c:dPt>
          <c:dPt>
            <c:idx val="2"/>
            <c:invertIfNegative val="0"/>
            <c:bubble3D val="0"/>
            <c:spPr>
              <a:solidFill>
                <a:srgbClr val="FFC000"/>
              </a:solidFill>
              <a:ln>
                <a:noFill/>
              </a:ln>
              <a:effectLst/>
              <a:sp3d/>
            </c:spPr>
            <c:extLst>
              <c:ext xmlns:c16="http://schemas.microsoft.com/office/drawing/2014/chart" uri="{C3380CC4-5D6E-409C-BE32-E72D297353CC}">
                <c16:uniqueId val="{00000005-9225-4B71-9E28-3C1B2133F3DD}"/>
              </c:ext>
            </c:extLst>
          </c:dPt>
          <c:cat>
            <c:strRef>
              <c:f>Hoja2!$F$5:$F$7</c:f>
              <c:strCache>
                <c:ptCount val="3"/>
                <c:pt idx="0">
                  <c:v>Ambulante</c:v>
                </c:pt>
                <c:pt idx="1">
                  <c:v>Venta de stand local</c:v>
                </c:pt>
                <c:pt idx="2">
                  <c:v>Venta desde el piso</c:v>
                </c:pt>
              </c:strCache>
            </c:strRef>
          </c:cat>
          <c:val>
            <c:numRef>
              <c:f>Hoja2!$G$5:$G$7</c:f>
              <c:numCache>
                <c:formatCode>_(* #,##0.00_);_(* \(#,##0.00\);_(* "-"??_);_(@_)</c:formatCode>
                <c:ptCount val="3"/>
                <c:pt idx="0">
                  <c:v>1.2195121951219512</c:v>
                </c:pt>
                <c:pt idx="1">
                  <c:v>0.24390243902439024</c:v>
                </c:pt>
                <c:pt idx="2">
                  <c:v>98.536585365853654</c:v>
                </c:pt>
              </c:numCache>
            </c:numRef>
          </c:val>
          <c:extLst>
            <c:ext xmlns:c16="http://schemas.microsoft.com/office/drawing/2014/chart" uri="{C3380CC4-5D6E-409C-BE32-E72D297353CC}">
              <c16:uniqueId val="{00000006-9225-4B71-9E28-3C1B2133F3DD}"/>
            </c:ext>
          </c:extLst>
        </c:ser>
        <c:dLbls>
          <c:showLegendKey val="0"/>
          <c:showVal val="0"/>
          <c:showCatName val="0"/>
          <c:showSerName val="0"/>
          <c:showPercent val="0"/>
          <c:showBubbleSize val="0"/>
        </c:dLbls>
        <c:gapWidth val="150"/>
        <c:shape val="box"/>
        <c:axId val="657635600"/>
        <c:axId val="657640520"/>
        <c:axId val="0"/>
      </c:bar3DChart>
      <c:catAx>
        <c:axId val="6576356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crossAx val="657640520"/>
        <c:crosses val="autoZero"/>
        <c:auto val="1"/>
        <c:lblAlgn val="ctr"/>
        <c:lblOffset val="100"/>
        <c:noMultiLvlLbl val="0"/>
      </c:catAx>
      <c:valAx>
        <c:axId val="657640520"/>
        <c:scaling>
          <c:orientation val="minMax"/>
        </c:scaling>
        <c:delete val="0"/>
        <c:axPos val="b"/>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crossAx val="6576356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P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sz="1400" b="0" i="0" baseline="0">
                <a:effectLst/>
              </a:rPr>
              <a:t>Tipo puesto de venta en Mercados (%)</a:t>
            </a:r>
            <a:endParaRPr lang="es-ES"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P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spPr>
            <a:solidFill>
              <a:schemeClr val="accent1"/>
            </a:solidFill>
            <a:ln>
              <a:noFill/>
            </a:ln>
            <a:effectLst/>
            <a:sp3d/>
          </c:spPr>
          <c:invertIfNegative val="0"/>
          <c:dPt>
            <c:idx val="0"/>
            <c:invertIfNegative val="0"/>
            <c:bubble3D val="0"/>
            <c:spPr>
              <a:solidFill>
                <a:srgbClr val="00B0F0"/>
              </a:solidFill>
              <a:ln>
                <a:noFill/>
              </a:ln>
              <a:effectLst/>
              <a:sp3d/>
            </c:spPr>
            <c:extLst>
              <c:ext xmlns:c16="http://schemas.microsoft.com/office/drawing/2014/chart" uri="{C3380CC4-5D6E-409C-BE32-E72D297353CC}">
                <c16:uniqueId val="{00000001-DBD1-4545-A2C0-295C95B4E9B2}"/>
              </c:ext>
            </c:extLst>
          </c:dPt>
          <c:dPt>
            <c:idx val="1"/>
            <c:invertIfNegative val="0"/>
            <c:bubble3D val="0"/>
            <c:spPr>
              <a:solidFill>
                <a:srgbClr val="92D050"/>
              </a:solidFill>
              <a:ln>
                <a:noFill/>
              </a:ln>
              <a:effectLst/>
              <a:sp3d/>
            </c:spPr>
            <c:extLst>
              <c:ext xmlns:c16="http://schemas.microsoft.com/office/drawing/2014/chart" uri="{C3380CC4-5D6E-409C-BE32-E72D297353CC}">
                <c16:uniqueId val="{00000003-DBD1-4545-A2C0-295C95B4E9B2}"/>
              </c:ext>
            </c:extLst>
          </c:dPt>
          <c:dPt>
            <c:idx val="2"/>
            <c:invertIfNegative val="0"/>
            <c:bubble3D val="0"/>
            <c:spPr>
              <a:solidFill>
                <a:srgbClr val="7030A0"/>
              </a:solidFill>
              <a:ln>
                <a:noFill/>
              </a:ln>
              <a:effectLst/>
              <a:sp3d/>
            </c:spPr>
            <c:extLst>
              <c:ext xmlns:c16="http://schemas.microsoft.com/office/drawing/2014/chart" uri="{C3380CC4-5D6E-409C-BE32-E72D297353CC}">
                <c16:uniqueId val="{00000005-DBD1-4545-A2C0-295C95B4E9B2}"/>
              </c:ext>
            </c:extLst>
          </c:dPt>
          <c:dPt>
            <c:idx val="3"/>
            <c:invertIfNegative val="0"/>
            <c:bubble3D val="0"/>
            <c:spPr>
              <a:solidFill>
                <a:srgbClr val="00B050"/>
              </a:solidFill>
              <a:ln>
                <a:noFill/>
              </a:ln>
              <a:effectLst/>
              <a:sp3d/>
            </c:spPr>
            <c:extLst>
              <c:ext xmlns:c16="http://schemas.microsoft.com/office/drawing/2014/chart" uri="{C3380CC4-5D6E-409C-BE32-E72D297353CC}">
                <c16:uniqueId val="{0000000D-DBD1-4545-A2C0-295C95B4E9B2}"/>
              </c:ext>
            </c:extLst>
          </c:dPt>
          <c:dPt>
            <c:idx val="4"/>
            <c:invertIfNegative val="0"/>
            <c:bubble3D val="0"/>
            <c:spPr>
              <a:solidFill>
                <a:srgbClr val="C00000"/>
              </a:solidFill>
              <a:ln>
                <a:noFill/>
              </a:ln>
              <a:effectLst/>
              <a:sp3d/>
            </c:spPr>
            <c:extLst>
              <c:ext xmlns:c16="http://schemas.microsoft.com/office/drawing/2014/chart" uri="{C3380CC4-5D6E-409C-BE32-E72D297353CC}">
                <c16:uniqueId val="{00000007-DBD1-4545-A2C0-295C95B4E9B2}"/>
              </c:ext>
            </c:extLst>
          </c:dPt>
          <c:dPt>
            <c:idx val="5"/>
            <c:invertIfNegative val="0"/>
            <c:bubble3D val="0"/>
            <c:spPr>
              <a:solidFill>
                <a:schemeClr val="accent1"/>
              </a:solidFill>
              <a:ln>
                <a:noFill/>
              </a:ln>
              <a:effectLst/>
              <a:sp3d/>
            </c:spPr>
            <c:extLst>
              <c:ext xmlns:c16="http://schemas.microsoft.com/office/drawing/2014/chart" uri="{C3380CC4-5D6E-409C-BE32-E72D297353CC}">
                <c16:uniqueId val="{00000009-DBD1-4545-A2C0-295C95B4E9B2}"/>
              </c:ext>
            </c:extLst>
          </c:dPt>
          <c:dPt>
            <c:idx val="6"/>
            <c:invertIfNegative val="0"/>
            <c:bubble3D val="0"/>
            <c:spPr>
              <a:solidFill>
                <a:schemeClr val="tx2">
                  <a:lumMod val="40000"/>
                  <a:lumOff val="60000"/>
                </a:schemeClr>
              </a:solidFill>
              <a:ln>
                <a:noFill/>
              </a:ln>
              <a:effectLst/>
              <a:sp3d/>
            </c:spPr>
            <c:extLst>
              <c:ext xmlns:c16="http://schemas.microsoft.com/office/drawing/2014/chart" uri="{C3380CC4-5D6E-409C-BE32-E72D297353CC}">
                <c16:uniqueId val="{0000000B-DBD1-4545-A2C0-295C95B4E9B2}"/>
              </c:ext>
            </c:extLst>
          </c:dPt>
          <c:cat>
            <c:strRef>
              <c:f>Hoja2!$F$16:$F$22</c:f>
              <c:strCache>
                <c:ptCount val="7"/>
                <c:pt idx="0">
                  <c:v>Ambulante</c:v>
                </c:pt>
                <c:pt idx="1">
                  <c:v>Fruteria</c:v>
                </c:pt>
                <c:pt idx="2">
                  <c:v>Panaderia</c:v>
                </c:pt>
                <c:pt idx="3">
                  <c:v>Tienda o bodega</c:v>
                </c:pt>
                <c:pt idx="4">
                  <c:v>Venta de stand local</c:v>
                </c:pt>
                <c:pt idx="5">
                  <c:v>Venta desde el piso</c:v>
                </c:pt>
                <c:pt idx="6">
                  <c:v>Venta desde vehiculo</c:v>
                </c:pt>
              </c:strCache>
            </c:strRef>
          </c:cat>
          <c:val>
            <c:numRef>
              <c:f>Hoja2!$G$16:$G$22</c:f>
              <c:numCache>
                <c:formatCode>General</c:formatCode>
                <c:ptCount val="7"/>
                <c:pt idx="0">
                  <c:v>0.96618357487922701</c:v>
                </c:pt>
                <c:pt idx="1">
                  <c:v>1.4492753623188406</c:v>
                </c:pt>
                <c:pt idx="2">
                  <c:v>0.48309178743961351</c:v>
                </c:pt>
                <c:pt idx="3">
                  <c:v>25.120772946859905</c:v>
                </c:pt>
                <c:pt idx="4">
                  <c:v>59.903381642512073</c:v>
                </c:pt>
                <c:pt idx="5">
                  <c:v>11.111111111111111</c:v>
                </c:pt>
                <c:pt idx="6">
                  <c:v>0.96618357487922701</c:v>
                </c:pt>
              </c:numCache>
            </c:numRef>
          </c:val>
          <c:extLst>
            <c:ext xmlns:c16="http://schemas.microsoft.com/office/drawing/2014/chart" uri="{C3380CC4-5D6E-409C-BE32-E72D297353CC}">
              <c16:uniqueId val="{0000000C-DBD1-4545-A2C0-295C95B4E9B2}"/>
            </c:ext>
          </c:extLst>
        </c:ser>
        <c:dLbls>
          <c:showLegendKey val="0"/>
          <c:showVal val="0"/>
          <c:showCatName val="0"/>
          <c:showSerName val="0"/>
          <c:showPercent val="0"/>
          <c:showBubbleSize val="0"/>
        </c:dLbls>
        <c:gapWidth val="150"/>
        <c:shape val="box"/>
        <c:axId val="452625720"/>
        <c:axId val="452627032"/>
        <c:axId val="0"/>
      </c:bar3DChart>
      <c:catAx>
        <c:axId val="4526257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crossAx val="452627032"/>
        <c:crosses val="autoZero"/>
        <c:auto val="1"/>
        <c:lblAlgn val="ctr"/>
        <c:lblOffset val="100"/>
        <c:noMultiLvlLbl val="0"/>
      </c:catAx>
      <c:valAx>
        <c:axId val="452627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PE"/>
          </a:p>
        </c:txPr>
        <c:crossAx val="452625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P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09CF24-EEA9-E14F-9F58-E78E7BFE3C70}" type="datetimeFigureOut">
              <a:rPr lang="en-US" smtClean="0"/>
              <a:t>7/13/2022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A3E7FA-D64E-3A4A-B4A4-FA20E9BEBD04}" type="slidenum">
              <a:rPr lang="en-US" smtClean="0"/>
              <a:t>‹Nº›</a:t>
            </a:fld>
            <a:endParaRPr lang="en-US"/>
          </a:p>
        </p:txBody>
      </p:sp>
    </p:spTree>
    <p:extLst>
      <p:ext uri="{BB962C8B-B14F-4D97-AF65-F5344CB8AC3E}">
        <p14:creationId xmlns:p14="http://schemas.microsoft.com/office/powerpoint/2010/main" val="31076515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Gracias por la oportunidad de presentarles a todos ustedes.</a:t>
            </a:r>
          </a:p>
          <a:p>
            <a:endParaRPr lang="es-ES" dirty="0"/>
          </a:p>
          <a:p>
            <a:r>
              <a:rPr lang="es-ES" dirty="0"/>
              <a:t>Presento hoy en nombre de un equipo de investigadores que incluye...</a:t>
            </a:r>
          </a:p>
          <a:p>
            <a:endParaRPr lang="es-ES" dirty="0"/>
          </a:p>
          <a:p>
            <a:r>
              <a:rPr lang="es-ES" dirty="0"/>
              <a:t>Estamos en los meses finales de un proyecto titulado “Examinando y fortaleciendo la resiliencia de la </a:t>
            </a:r>
            <a:r>
              <a:rPr lang="es-ES" dirty="0" err="1"/>
              <a:t>agrobiodiversidad</a:t>
            </a:r>
            <a:r>
              <a:rPr lang="es-ES" dirty="0"/>
              <a:t> y la alimentación saludable de pequeños productores en los Andes peruanos” que es una investigación de seguimiento a un proyecto que comenzamos en la región de Huánuco en Perú en 2015 examinando los vínculos entre la </a:t>
            </a:r>
            <a:r>
              <a:rPr lang="es-ES" dirty="0" err="1"/>
              <a:t>agrobiodiversidad</a:t>
            </a:r>
            <a:r>
              <a:rPr lang="es-ES" dirty="0"/>
              <a:t> y la nutrición. </a:t>
            </a:r>
          </a:p>
          <a:p>
            <a:endParaRPr lang="es-ES" dirty="0"/>
          </a:p>
          <a:p>
            <a:r>
              <a:rPr lang="es-ES" dirty="0"/>
              <a:t>Ese proyecto encontró que las mujeres en hogares con parcelas más diversas (es decir, más especies cultivadas) tenían más probabilidades de tener dietas mínimamente diversas y adecuadas, independientemente de si las parcelas estaba relativamente más orientada al comercio o a la subsistencia. </a:t>
            </a:r>
          </a:p>
          <a:p>
            <a:endParaRPr lang="es-ES" dirty="0"/>
          </a:p>
          <a:p>
            <a:r>
              <a:rPr lang="es-ES" dirty="0"/>
              <a:t>Nuestro trabajo actual se basa en este trabajo previo y agrega una pregunta de investigación adicional centrada en la resiliencia, es decir, examinar cómo la </a:t>
            </a:r>
            <a:r>
              <a:rPr lang="es-ES" dirty="0" err="1"/>
              <a:t>agrobiodiversidad</a:t>
            </a:r>
            <a:r>
              <a:rPr lang="es-ES" dirty="0"/>
              <a:t> puede ayudar a que las familias rurales confrontan y se recuperan de los efectos negativos de choques socioeconómicos, climáticos y/o de la pandemia.</a:t>
            </a:r>
            <a:endParaRPr lang="es-ES" b="0" dirty="0"/>
          </a:p>
          <a:p>
            <a:endParaRPr lang="es-ES" dirty="0"/>
          </a:p>
          <a:p>
            <a:r>
              <a:rPr lang="es-ES" dirty="0"/>
              <a:t>Hoy, hablaré muy brevemente sobre el diseño de nuestro proyecto actual y algunos hallazgos preliminares, y luego mi colega Krysty va a presentar sobre la metodología y resultados preliminares del componente del proyecto que es los entornos alimentarios que es más vinculado con el tema de los enlaces rural-urbano.</a:t>
            </a:r>
          </a:p>
        </p:txBody>
      </p:sp>
      <p:sp>
        <p:nvSpPr>
          <p:cNvPr id="4" name="Slide Number Placeholder 3"/>
          <p:cNvSpPr>
            <a:spLocks noGrp="1"/>
          </p:cNvSpPr>
          <p:nvPr>
            <p:ph type="sldNum" sz="quarter" idx="5"/>
          </p:nvPr>
        </p:nvSpPr>
        <p:spPr/>
        <p:txBody>
          <a:bodyPr/>
          <a:lstStyle/>
          <a:p>
            <a:fld id="{38A1BDD6-061E-4608-8CEE-C9DBC4429DD7}" type="slidenum">
              <a:rPr lang="en-US" smtClean="0"/>
              <a:t>1</a:t>
            </a:fld>
            <a:endParaRPr lang="en-US"/>
          </a:p>
        </p:txBody>
      </p:sp>
    </p:spTree>
    <p:extLst>
      <p:ext uri="{BB962C8B-B14F-4D97-AF65-F5344CB8AC3E}">
        <p14:creationId xmlns:p14="http://schemas.microsoft.com/office/powerpoint/2010/main" val="1801234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El diseño de nuestro estudio actual imita el de nuestro estudio anterior. Hemos tratado de alinear las metodologías de los dos proyectos en la mayor medida posible para poder comparar los resultados.</a:t>
            </a:r>
          </a:p>
        </p:txBody>
      </p:sp>
      <p:sp>
        <p:nvSpPr>
          <p:cNvPr id="4" name="Slide Number Placeholder 3"/>
          <p:cNvSpPr>
            <a:spLocks noGrp="1"/>
          </p:cNvSpPr>
          <p:nvPr>
            <p:ph type="sldNum" sz="quarter" idx="5"/>
          </p:nvPr>
        </p:nvSpPr>
        <p:spPr/>
        <p:txBody>
          <a:bodyPr/>
          <a:lstStyle/>
          <a:p>
            <a:fld id="{054B2445-0CC0-4049-B2CC-E1EF2D879A12}" type="slidenum">
              <a:rPr lang="en-US" smtClean="0"/>
              <a:t>2</a:t>
            </a:fld>
            <a:endParaRPr lang="en-US"/>
          </a:p>
        </p:txBody>
      </p:sp>
    </p:spTree>
    <p:extLst>
      <p:ext uri="{BB962C8B-B14F-4D97-AF65-F5344CB8AC3E}">
        <p14:creationId xmlns:p14="http://schemas.microsoft.com/office/powerpoint/2010/main" val="4116539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POINT 1</a:t>
            </a:r>
          </a:p>
          <a:p>
            <a:r>
              <a:rPr lang="es-ES" dirty="0"/>
              <a:t>Hicimos esto para crear una muestra diversa que representaría diferentes niveles de </a:t>
            </a:r>
            <a:r>
              <a:rPr lang="es-ES" dirty="0" err="1"/>
              <a:t>agrobiodiversidad</a:t>
            </a:r>
            <a:r>
              <a:rPr lang="es-ES" dirty="0"/>
              <a:t> y diferentes niveles de posibles factores causales que influirían en la relación entre </a:t>
            </a:r>
            <a:r>
              <a:rPr lang="es-ES" dirty="0" err="1"/>
              <a:t>agrobiodiversidad</a:t>
            </a:r>
            <a:r>
              <a:rPr lang="es-ES" dirty="0"/>
              <a:t> y dietas.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4ACA50E-6274-EC4B-8BA2-9D3276172FD4}" type="slidenum">
              <a:rPr lang="en-US" smtClean="0"/>
              <a:t>3</a:t>
            </a:fld>
            <a:endParaRPr lang="en-US"/>
          </a:p>
        </p:txBody>
      </p:sp>
    </p:spTree>
    <p:extLst>
      <p:ext uri="{BB962C8B-B14F-4D97-AF65-F5344CB8AC3E}">
        <p14:creationId xmlns:p14="http://schemas.microsoft.com/office/powerpoint/2010/main" val="78716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Aquí puede ver los tres paisajes que seleccionamos en la región con la ciudad de Huánuco ubicada aquí. </a:t>
            </a:r>
          </a:p>
          <a:p>
            <a:endParaRPr lang="es-ES" dirty="0"/>
          </a:p>
          <a:p>
            <a:r>
              <a:rPr lang="es-ES" dirty="0"/>
              <a:t>La elevación media de las comunidades está entre aproximadamente 2500 y 2800 metros sobre el nivel del mar.</a:t>
            </a:r>
            <a:endParaRPr lang="en-US" dirty="0"/>
          </a:p>
        </p:txBody>
      </p:sp>
      <p:sp>
        <p:nvSpPr>
          <p:cNvPr id="4" name="Slide Number Placeholder 3"/>
          <p:cNvSpPr>
            <a:spLocks noGrp="1"/>
          </p:cNvSpPr>
          <p:nvPr>
            <p:ph type="sldNum" sz="quarter" idx="5"/>
          </p:nvPr>
        </p:nvSpPr>
        <p:spPr/>
        <p:txBody>
          <a:bodyPr/>
          <a:lstStyle/>
          <a:p>
            <a:fld id="{AFA3E7FA-D64E-3A4A-B4A4-FA20E9BEBD04}" type="slidenum">
              <a:rPr lang="en-US" smtClean="0"/>
              <a:t>4</a:t>
            </a:fld>
            <a:endParaRPr lang="en-US"/>
          </a:p>
        </p:txBody>
      </p:sp>
    </p:spTree>
    <p:extLst>
      <p:ext uri="{BB962C8B-B14F-4D97-AF65-F5344CB8AC3E}">
        <p14:creationId xmlns:p14="http://schemas.microsoft.com/office/powerpoint/2010/main" val="3313945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POINT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 </a:t>
            </a:r>
            <a:r>
              <a:rPr lang="en-US" sz="1200" kern="1200" dirty="0" err="1">
                <a:solidFill>
                  <a:schemeClr val="tx1"/>
                </a:solidFill>
                <a:effectLst/>
                <a:latin typeface="+mn-lt"/>
                <a:ea typeface="+mn-ea"/>
                <a:cs typeface="+mn-cs"/>
              </a:rPr>
              <a:t>comunidades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paisaje</a:t>
            </a:r>
            <a:r>
              <a:rPr lang="en-US" sz="1200" kern="1200" baseline="0" dirty="0">
                <a:solidFill>
                  <a:schemeClr val="tx1"/>
                </a:solidFill>
                <a:effectLst/>
                <a:latin typeface="+mn-lt"/>
                <a:ea typeface="+mn-ea"/>
                <a:cs typeface="+mn-cs"/>
              </a:rPr>
              <a:t>, y 20 </a:t>
            </a:r>
            <a:r>
              <a:rPr lang="en-US" sz="1200" kern="1200" baseline="0" dirty="0" err="1">
                <a:solidFill>
                  <a:schemeClr val="tx1"/>
                </a:solidFill>
                <a:effectLst/>
                <a:latin typeface="+mn-lt"/>
                <a:ea typeface="+mn-ea"/>
                <a:cs typeface="+mn-cs"/>
              </a:rPr>
              <a:t>hogares</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por</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comunidad</a:t>
            </a: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chemeClr val="tx1"/>
                </a:solidFill>
                <a:effectLst/>
                <a:latin typeface="+mn-lt"/>
                <a:ea typeface="+mn-ea"/>
                <a:cs typeface="+mn-cs"/>
              </a:rPr>
              <a:t>POINT 3</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 un estudio a nivel de parcela de campos cultivados y jardines para identificar especies y variedades cultivadas y estimar la abundancia y frecuencia de cada. Levantamos SIG a nivel de parcela de campos y huertos, incluyendo extensiones de parcelas </a:t>
            </a:r>
            <a:r>
              <a:rPr lang="es-ES" b="0" dirty="0"/>
              <a:t>georreferenciadas (SIG: </a:t>
            </a:r>
            <a:r>
              <a:rPr lang="en-US" b="0" dirty="0"/>
              <a:t>Sistema de </a:t>
            </a:r>
            <a:r>
              <a:rPr lang="en-US" b="0" dirty="0" err="1"/>
              <a:t>Información</a:t>
            </a:r>
            <a:r>
              <a:rPr lang="en-US" b="0" dirty="0"/>
              <a:t> </a:t>
            </a:r>
            <a:r>
              <a:rPr lang="en-US" b="0" dirty="0" err="1"/>
              <a:t>Geográfico</a:t>
            </a:r>
            <a:r>
              <a:rPr lang="en-US" b="0" dirty="0"/>
              <a:t>)</a:t>
            </a:r>
            <a:r>
              <a:rPr lang="es-ES" b="0" dirty="0"/>
              <a:t>. Los hogares fueron seleccionados al azar de los participantes de la encuesta de hogares. Esperábamos muestrear la mitad de los hogares de la encuesta de hogares para la encuesta </a:t>
            </a:r>
            <a:r>
              <a:rPr lang="es-ES" dirty="0"/>
              <a:t>SIG, pero terminamos con un poco más de la mitad.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lvl="0">
              <a:lnSpc>
                <a:spcPct val="110000"/>
              </a:lnSpc>
            </a:pPr>
            <a:r>
              <a:rPr lang="es-ES" b="1" dirty="0"/>
              <a:t>POINT 4</a:t>
            </a:r>
          </a:p>
          <a:p>
            <a:pPr lvl="0">
              <a:lnSpc>
                <a:spcPct val="110000"/>
              </a:lnSpc>
            </a:pPr>
            <a:r>
              <a:rPr lang="es-ES" dirty="0"/>
              <a:t>Segunda encuesta realizada en un día no consecutivo dentro de una semana entre el 17% de las mujeres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PE" b="1" dirty="0"/>
              <a:t>POST-SLIDE SUMMARY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Además, implementamos un estudio del entorno alimentario que discutiremos con más profundidad en unos momentos.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Las tres encuestas se encuentran actualmente en el campo y esperamos que se completen en las próximas dos semanas. Además de estas encuestas, que realizamos tanto en 2017 como este año, también realizamos grupos focales y entrevistas en noviembre y diciembre del año pasado. El objetivo de esta investigación cualitativa fue comprender los impactos de los choques recientes en la producción agrícola y las dietas en la región.</a:t>
            </a: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Instrumentos, utensilios, tamaños de las porciones y códigos de comidas existentes adaptados localmente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4ACA50E-6274-EC4B-8BA2-9D3276172FD4}" type="slidenum">
              <a:rPr lang="en-US" smtClean="0"/>
              <a:t>5</a:t>
            </a:fld>
            <a:endParaRPr lang="en-US"/>
          </a:p>
        </p:txBody>
      </p:sp>
    </p:spTree>
    <p:extLst>
      <p:ext uri="{BB962C8B-B14F-4D97-AF65-F5344CB8AC3E}">
        <p14:creationId xmlns:p14="http://schemas.microsoft.com/office/powerpoint/2010/main" val="2039244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A3E7FA-D64E-3A4A-B4A4-FA20E9BEBD04}" type="slidenum">
              <a:rPr lang="en-US" smtClean="0"/>
              <a:t>6</a:t>
            </a:fld>
            <a:endParaRPr lang="en-US"/>
          </a:p>
        </p:txBody>
      </p:sp>
    </p:spTree>
    <p:extLst>
      <p:ext uri="{BB962C8B-B14F-4D97-AF65-F5344CB8AC3E}">
        <p14:creationId xmlns:p14="http://schemas.microsoft.com/office/powerpoint/2010/main" val="833060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PRE-SLIDE SUMMARY POINTS</a:t>
            </a: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dirty="0"/>
              <a:t>La metodología “Cambio Más Significativo” es un tipo de entrevista que pregunta: “Desde su punto de vista, ¿cuál ha sido el </a:t>
            </a:r>
            <a:r>
              <a:rPr lang="es-PE" b="1" dirty="0"/>
              <a:t>cambio más significativo en su propia vida cotidiana</a:t>
            </a:r>
            <a:r>
              <a:rPr lang="es-PE" dirty="0"/>
              <a:t> desde mayo de 2017?”</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No es sorprendente que los cambios más significativos para las familias que entrevistamos se centraran en la pandemia de COVID-19</a:t>
            </a:r>
            <a:endParaRPr lang="es-PE" dirty="0"/>
          </a:p>
          <a:p>
            <a:endParaRPr lang="en-US" dirty="0"/>
          </a:p>
          <a:p>
            <a:r>
              <a:rPr lang="en-US" b="1" dirty="0"/>
              <a:t>POINT 2</a:t>
            </a:r>
          </a:p>
          <a:p>
            <a:r>
              <a:rPr lang="es-PE" dirty="0"/>
              <a:t>Los diversos paisajes mostraron distintas articulaciones al mercado de alimentos, dependiendo del peso de la venta directa y la intermediación. </a:t>
            </a:r>
          </a:p>
          <a:p>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b="1" dirty="0"/>
              <a:t>POST-SLIDE SUMMARY POINT</a:t>
            </a:r>
            <a:endParaRPr lang="es-E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En general, utilizaremos los resultados de las discusiones de los grupos focales y de las entrevistas sobre el Cambio Más Significativo para ayudar a interpretar los hallazgos de nuestras encuestas. Esperamos comenzar la limpieza de datos y el análisis de estos datos de la encuesta a principios de agosto una vez que se complete el trabajo de campo.</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dirty="0"/>
              <a:t>TRANSLATION</a:t>
            </a:r>
          </a:p>
          <a:p>
            <a:r>
              <a:rPr lang="en-US" dirty="0"/>
              <a:t>The various landscapes showed different links to the food market, depending on the weight of direct sales and intermediation. The way of articulating to the food chain is an important factor to see how affected they were by </a:t>
            </a:r>
            <a:r>
              <a:rPr lang="en-US" dirty="0" err="1"/>
              <a:t>covid</a:t>
            </a:r>
            <a:r>
              <a:rPr lang="en-US" dirty="0"/>
              <a:t> (people who could go to Huánuco or who could access food vs people who could not) </a:t>
            </a:r>
          </a:p>
          <a:p>
            <a:endParaRPr lang="en-US" dirty="0"/>
          </a:p>
          <a:p>
            <a:r>
              <a:rPr lang="en-US" dirty="0"/>
              <a:t>There are new food actors in rural areas: vehicles and merchants that bring urban products to the countryside </a:t>
            </a:r>
          </a:p>
          <a:p>
            <a:endParaRPr lang="en-US" dirty="0"/>
          </a:p>
          <a:p>
            <a:r>
              <a:rPr lang="en-US" dirty="0"/>
              <a:t>The shocks in prices, production and transportation seem more intense in the families that sell vegetables.</a:t>
            </a:r>
          </a:p>
          <a:p>
            <a:endParaRPr lang="en-US" dirty="0"/>
          </a:p>
          <a:p>
            <a:r>
              <a:rPr lang="en-US" dirty="0"/>
              <a:t>OTHER NOTES</a:t>
            </a:r>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Los encuestados tuvieron dificultad para responder a las preguntas sobre </a:t>
            </a:r>
            <a:r>
              <a:rPr lang="es-PE" dirty="0"/>
              <a:t>“cambios”. Parece que se comprende como algo habitual. Eventos que identificamos como ‘cambios’ son situaciones que ocurren con regularidad en los ciclos agrarios o en la cotidianeidad de la vida en el hogar. Por ejemplo, algunas mujeres entendían por cambios en la alimentación las decisiones cotidianas de preparar un menú variado diariamente y no como cambios generales en los hábitos de consumo.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Como otro ejemplo, embarazo, nacimiento o una enfermedad, no son recordados como ‘hechos importantes’. Los eventos que un observador externo podría considerar un shock (</a:t>
            </a:r>
            <a:r>
              <a:rPr lang="es-ES" dirty="0" err="1"/>
              <a:t>p.e</a:t>
            </a:r>
            <a:r>
              <a:rPr lang="es-ES" dirty="0"/>
              <a:t>., baja de precios, plagas, falta de agua, heladas) no siempre los percibimos como shocks por parte de los encuestados, sino como algo que ocurre en cada ciclo agrícola o cada ciclo climático. Como otro ejemplo, la maternidad no es un cambio, pero es “algo que pasa”. </a:t>
            </a:r>
            <a:endParaRPr lang="en-US" dirty="0"/>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FA3E7FA-D64E-3A4A-B4A4-FA20E9BEBD04}" type="slidenum">
              <a:rPr lang="en-US" smtClean="0"/>
              <a:t>7</a:t>
            </a:fld>
            <a:endParaRPr lang="en-US"/>
          </a:p>
        </p:txBody>
      </p:sp>
    </p:spTree>
    <p:extLst>
      <p:ext uri="{BB962C8B-B14F-4D97-AF65-F5344CB8AC3E}">
        <p14:creationId xmlns:p14="http://schemas.microsoft.com/office/powerpoint/2010/main" val="2154107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Hay un componente más del proyecto que es el estudio de los entornos alimentarios en y alrededor de las comunidades del estudio.</a:t>
            </a:r>
            <a:endParaRPr lang="es-PE" dirty="0"/>
          </a:p>
          <a:p>
            <a:endParaRPr lang="es-ES" dirty="0"/>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Los entornos alimentarios se han definido de varias maneras, pero abarcan en términos generales los contextos físico, socioeconómico, político y normativo en los que los consumidores adquieren los alimentos.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Esto incluye el tipo, la diversidad, y la calidad de alimentos que se ofrecen en un entorno, los precios de los alimentos, los tipos de puntos de venta presentes, así como la propaganda de alimentos a los que están expuestos los consumidores.</a:t>
            </a:r>
          </a:p>
          <a:p>
            <a:endParaRPr lang="es-ES" dirty="0"/>
          </a:p>
          <a:p>
            <a:r>
              <a:rPr lang="es-ES" dirty="0"/>
              <a:t>Este marco conceptual distingue las cadenas de suministro de alimentos, es decir, los sectores y actores involucrados secuencialmente en la producción, distribución, procesamiento y venta de alimentos, de los entornos alimentarios que representan la interfaz entre los alimentos y los consumidores. </a:t>
            </a:r>
          </a:p>
          <a:p>
            <a:endParaRPr lang="es-ES" dirty="0"/>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Los entornos alimentarios son importantes para comprender los vínculos rural-urbanos. Como la producción agrícola en áreas rurales llega a los mercados urbanos tiene una fuerte influencia en los entornos alimentarios, que a su vez influyen en gran medida en las elecciones alimentarias de los consumidores.</a:t>
            </a:r>
          </a:p>
          <a:p>
            <a:endParaRPr lang="es-ES" dirty="0"/>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Por lo tanto, la forma en que conceptualizamos y medimos los entornos alimentarios puede ayudarnos a comprender la dinámica de los sistemas alimentarios y, en particular, los determinantes de la elección de alimentos por parte del consumidor. </a:t>
            </a:r>
          </a:p>
          <a:p>
            <a:endParaRPr lang="es-ES" dirty="0"/>
          </a:p>
          <a:p>
            <a:r>
              <a:rPr lang="es-ES" dirty="0"/>
              <a:t>En nuestro trabajo en Huánuco, estamos midiendo el entorno alimentario de una manera bastante simple dado que no es el foco principal del estudio.</a:t>
            </a:r>
          </a:p>
          <a:p>
            <a:endParaRPr lang="en-US" dirty="0"/>
          </a:p>
        </p:txBody>
      </p:sp>
      <p:sp>
        <p:nvSpPr>
          <p:cNvPr id="4" name="Slide Number Placeholder 3"/>
          <p:cNvSpPr>
            <a:spLocks noGrp="1"/>
          </p:cNvSpPr>
          <p:nvPr>
            <p:ph type="sldNum" sz="quarter" idx="5"/>
          </p:nvPr>
        </p:nvSpPr>
        <p:spPr/>
        <p:txBody>
          <a:bodyPr/>
          <a:lstStyle/>
          <a:p>
            <a:fld id="{AFA3E7FA-D64E-3A4A-B4A4-FA20E9BEBD04}" type="slidenum">
              <a:rPr lang="en-US" smtClean="0"/>
              <a:t>8</a:t>
            </a:fld>
            <a:endParaRPr lang="en-US"/>
          </a:p>
        </p:txBody>
      </p:sp>
    </p:spTree>
    <p:extLst>
      <p:ext uri="{BB962C8B-B14F-4D97-AF65-F5344CB8AC3E}">
        <p14:creationId xmlns:p14="http://schemas.microsoft.com/office/powerpoint/2010/main" val="748306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PE" b="1" dirty="0"/>
              <a:t>POINT 1</a:t>
            </a:r>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Esta encuesta se realizó entre todos los hogares que recibieron la encuesta </a:t>
            </a:r>
            <a:r>
              <a:rPr lang="es-ES" dirty="0" err="1"/>
              <a:t>pSIG</a:t>
            </a:r>
            <a:r>
              <a:rPr lang="es-ES" dirty="0"/>
              <a:t>.</a:t>
            </a: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b="1" dirty="0"/>
              <a:t>POINT 2</a:t>
            </a:r>
          </a:p>
          <a:p>
            <a:pPr marL="0" marR="0" lvl="0" indent="0" algn="l" defTabSz="457200" rtl="0" eaLnBrk="1" fontAlgn="auto" latinLnBrk="0" hangingPunct="1">
              <a:lnSpc>
                <a:spcPct val="100000"/>
              </a:lnSpc>
              <a:spcBef>
                <a:spcPts val="0"/>
              </a:spcBef>
              <a:spcAft>
                <a:spcPts val="0"/>
              </a:spcAft>
              <a:buClrTx/>
              <a:buSzTx/>
              <a:buFontTx/>
              <a:buNone/>
              <a:tabLst/>
              <a:defRPr/>
            </a:pPr>
            <a:r>
              <a:rPr lang="es-PE" sz="1200" dirty="0"/>
              <a:t>Metodología adaptada de la ecología y aplicado anteriormente en otros estudios (ejemplo de estudio anterior: Transectos de sistemas alimentarios en Vietnam)</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sz="1200" dirty="0"/>
              <a:t>No recoge información sobre el entorno en casa/escuela o aspectos cognitivos.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sz="1200" b="1" dirty="0"/>
              <a:t>POST-SLIDE SUMMARY POINT</a:t>
            </a:r>
          </a:p>
          <a:p>
            <a:pPr marL="0" marR="0" lvl="0" indent="0" algn="l" defTabSz="457200" rtl="0" eaLnBrk="1" fontAlgn="auto" latinLnBrk="0" hangingPunct="1">
              <a:lnSpc>
                <a:spcPct val="100000"/>
              </a:lnSpc>
              <a:spcBef>
                <a:spcPts val="0"/>
              </a:spcBef>
              <a:spcAft>
                <a:spcPts val="0"/>
              </a:spcAft>
              <a:buClrTx/>
              <a:buSzTx/>
              <a:buFontTx/>
              <a:buNone/>
              <a:tabLst/>
              <a:defRPr/>
            </a:pPr>
            <a:r>
              <a:rPr lang="es-PE" sz="1200" dirty="0"/>
              <a:t>Analysis final permite establecer </a:t>
            </a:r>
            <a:r>
              <a:rPr lang="es-PE" sz="1200" b="0" dirty="0"/>
              <a:t>densidad y diversidad </a:t>
            </a:r>
            <a:r>
              <a:rPr lang="es-PE" sz="1200" dirty="0"/>
              <a:t>de puestos / alimentos para cada espacio (comunidad, mercado, barrio)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dirty="0"/>
              <a:t>NOTES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dirty="0"/>
              <a:t>Estudio de campo en Huanuco (Mayo y Junio, 2022)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pPr marL="0" marR="0" lvl="0" indent="0" algn="l" defTabSz="457200" rtl="0" eaLnBrk="1" fontAlgn="auto" latinLnBrk="0" hangingPunct="1">
              <a:lnSpc>
                <a:spcPct val="100000"/>
              </a:lnSpc>
              <a:spcBef>
                <a:spcPts val="0"/>
              </a:spcBef>
              <a:spcAft>
                <a:spcPts val="0"/>
              </a:spcAft>
              <a:buClrTx/>
              <a:buSzTx/>
              <a:buFontTx/>
              <a:buNone/>
              <a:tabLst/>
              <a:defRPr/>
            </a:pPr>
            <a:r>
              <a:rPr lang="es-PE" dirty="0"/>
              <a:t>Point 1</a:t>
            </a:r>
          </a:p>
          <a:p>
            <a:pPr marL="0" marR="0" lvl="0" indent="0" algn="l" defTabSz="457200" rtl="0" eaLnBrk="1" fontAlgn="auto" latinLnBrk="0" hangingPunct="1">
              <a:lnSpc>
                <a:spcPct val="100000"/>
              </a:lnSpc>
              <a:spcBef>
                <a:spcPts val="0"/>
              </a:spcBef>
              <a:spcAft>
                <a:spcPts val="0"/>
              </a:spcAft>
              <a:buClrTx/>
              <a:buSzTx/>
              <a:buFontTx/>
              <a:buNone/>
              <a:tabLst/>
              <a:defRPr/>
            </a:pPr>
            <a:r>
              <a:rPr lang="es-PE" sz="1200" dirty="0"/>
              <a:t>Muestra: 335 HHs (109, 114, 112 en Amarilis, Molinos, Quisqui)</a:t>
            </a:r>
          </a:p>
          <a:p>
            <a:pPr marL="0" marR="0" lvl="0" indent="0" algn="l" defTabSz="457200" rtl="0" eaLnBrk="1" fontAlgn="auto" latinLnBrk="0" hangingPunct="1">
              <a:lnSpc>
                <a:spcPct val="100000"/>
              </a:lnSpc>
              <a:spcBef>
                <a:spcPts val="0"/>
              </a:spcBef>
              <a:spcAft>
                <a:spcPts val="0"/>
              </a:spcAft>
              <a:buClrTx/>
              <a:buSzTx/>
              <a:buFontTx/>
              <a:buNone/>
              <a:tabLst/>
              <a:defRPr/>
            </a:pPr>
            <a:r>
              <a:rPr lang="es-PE" sz="1200" dirty="0"/>
              <a:t>Siete preguntas claves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Sources of information about the methods: https://</a:t>
            </a:r>
            <a:r>
              <a:rPr lang="en-US" dirty="0" err="1"/>
              <a:t>hdl.handle.net</a:t>
            </a:r>
            <a:r>
              <a:rPr lang="en-US" dirty="0"/>
              <a:t>/10568/113417, https://</a:t>
            </a:r>
            <a:r>
              <a:rPr lang="en-US" dirty="0" err="1"/>
              <a:t>hdl.handle.net</a:t>
            </a:r>
            <a:r>
              <a:rPr lang="en-US" dirty="0"/>
              <a:t>/10568/113548, https://</a:t>
            </a:r>
            <a:r>
              <a:rPr lang="en-US" dirty="0" err="1"/>
              <a:t>hdl.handle.net</a:t>
            </a:r>
            <a:r>
              <a:rPr lang="en-US" dirty="0"/>
              <a:t>/10568/118044, https://</a:t>
            </a:r>
            <a:r>
              <a:rPr lang="en-US" dirty="0" err="1"/>
              <a:t>hdl.handle.net</a:t>
            </a:r>
            <a:r>
              <a:rPr lang="en-US" dirty="0"/>
              <a:t>/10568/113417, https://</a:t>
            </a:r>
            <a:r>
              <a:rPr lang="en-US" dirty="0" err="1"/>
              <a:t>hdl.handle.net</a:t>
            </a:r>
            <a:r>
              <a:rPr lang="en-US" dirty="0"/>
              <a:t>/10568/113417</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PE"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s-PE" dirty="0"/>
          </a:p>
          <a:p>
            <a:endParaRPr lang="en-US" dirty="0"/>
          </a:p>
        </p:txBody>
      </p:sp>
      <p:sp>
        <p:nvSpPr>
          <p:cNvPr id="4" name="Slide Number Placeholder 3"/>
          <p:cNvSpPr>
            <a:spLocks noGrp="1"/>
          </p:cNvSpPr>
          <p:nvPr>
            <p:ph type="sldNum" sz="quarter" idx="5"/>
          </p:nvPr>
        </p:nvSpPr>
        <p:spPr/>
        <p:txBody>
          <a:bodyPr/>
          <a:lstStyle/>
          <a:p>
            <a:fld id="{AFA3E7FA-D64E-3A4A-B4A4-FA20E9BEBD04}" type="slidenum">
              <a:rPr lang="en-US" smtClean="0"/>
              <a:t>9</a:t>
            </a:fld>
            <a:endParaRPr lang="en-US"/>
          </a:p>
        </p:txBody>
      </p:sp>
    </p:spTree>
    <p:extLst>
      <p:ext uri="{BB962C8B-B14F-4D97-AF65-F5344CB8AC3E}">
        <p14:creationId xmlns:p14="http://schemas.microsoft.com/office/powerpoint/2010/main" val="1433012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Se han realizado 59 transectos entre los 3 paisajes de estudio, predominando Quisqui con mayor cantidad de transectos porque ahí encontramos las principales fuentes de alimentos mencionados por los participantes.</a:t>
            </a:r>
          </a:p>
        </p:txBody>
      </p:sp>
      <p:sp>
        <p:nvSpPr>
          <p:cNvPr id="4" name="Marcador de número de diapositiva 3"/>
          <p:cNvSpPr>
            <a:spLocks noGrp="1"/>
          </p:cNvSpPr>
          <p:nvPr>
            <p:ph type="sldNum" sz="quarter" idx="5"/>
          </p:nvPr>
        </p:nvSpPr>
        <p:spPr/>
        <p:txBody>
          <a:bodyPr/>
          <a:lstStyle/>
          <a:p>
            <a:fld id="{AFA3E7FA-D64E-3A4A-B4A4-FA20E9BEBD04}" type="slidenum">
              <a:rPr lang="en-US" smtClean="0"/>
              <a:t>11</a:t>
            </a:fld>
            <a:endParaRPr lang="en-US"/>
          </a:p>
        </p:txBody>
      </p:sp>
    </p:spTree>
    <p:extLst>
      <p:ext uri="{BB962C8B-B14F-4D97-AF65-F5344CB8AC3E}">
        <p14:creationId xmlns:p14="http://schemas.microsoft.com/office/powerpoint/2010/main" val="3705525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La caminata de transecto consideró 4 categorías de lugares que incluían las calles principales, calle de barrio, mercado y feria.</a:t>
            </a:r>
          </a:p>
          <a:p>
            <a:r>
              <a:rPr lang="es-PE" dirty="0"/>
              <a:t>En estos lugares se realizó la caminata de transecto, se encontraron más puntos de venta en las calles principales o calles de barrio.</a:t>
            </a:r>
          </a:p>
        </p:txBody>
      </p:sp>
      <p:sp>
        <p:nvSpPr>
          <p:cNvPr id="4" name="Marcador de número de diapositiva 3"/>
          <p:cNvSpPr>
            <a:spLocks noGrp="1"/>
          </p:cNvSpPr>
          <p:nvPr>
            <p:ph type="sldNum" sz="quarter" idx="5"/>
          </p:nvPr>
        </p:nvSpPr>
        <p:spPr/>
        <p:txBody>
          <a:bodyPr/>
          <a:lstStyle/>
          <a:p>
            <a:fld id="{AFA3E7FA-D64E-3A4A-B4A4-FA20E9BEBD04}" type="slidenum">
              <a:rPr lang="en-US" smtClean="0"/>
              <a:t>12</a:t>
            </a:fld>
            <a:endParaRPr lang="en-US"/>
          </a:p>
        </p:txBody>
      </p:sp>
    </p:spTree>
    <p:extLst>
      <p:ext uri="{BB962C8B-B14F-4D97-AF65-F5344CB8AC3E}">
        <p14:creationId xmlns:p14="http://schemas.microsoft.com/office/powerpoint/2010/main" val="3326782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Las distancias determinan en alguna manera el lugar de donde se obtienen los alimentos, en esta lámina presentamos un análisis preliminar de la distancia que encontramos entre un punto medio del paisaje de estudio hasta los mercados principales de esas zonas. Observamos que en el estudio, los participantes de Quisqui y amarilis acceden a los mercados que están en su mismo paisaje, mientras que los participantes de Molino prefieren acceder al mercado de Panao que está más cerca a su zona.</a:t>
            </a:r>
          </a:p>
          <a:p>
            <a:r>
              <a:rPr lang="es-PE" dirty="0"/>
              <a:t>Se realizaron estos análisis con el propósito de ver cómo se estaba dando los enlaces urbanos y rurales en relación a la adquisición de alimentos.</a:t>
            </a:r>
          </a:p>
        </p:txBody>
      </p:sp>
      <p:sp>
        <p:nvSpPr>
          <p:cNvPr id="4" name="Marcador de número de diapositiva 3"/>
          <p:cNvSpPr>
            <a:spLocks noGrp="1"/>
          </p:cNvSpPr>
          <p:nvPr>
            <p:ph type="sldNum" sz="quarter" idx="5"/>
          </p:nvPr>
        </p:nvSpPr>
        <p:spPr/>
        <p:txBody>
          <a:bodyPr/>
          <a:lstStyle/>
          <a:p>
            <a:fld id="{AFA3E7FA-D64E-3A4A-B4A4-FA20E9BEBD04}" type="slidenum">
              <a:rPr lang="en-US" smtClean="0"/>
              <a:t>13</a:t>
            </a:fld>
            <a:endParaRPr lang="en-US"/>
          </a:p>
        </p:txBody>
      </p:sp>
    </p:spTree>
    <p:extLst>
      <p:ext uri="{BB962C8B-B14F-4D97-AF65-F5344CB8AC3E}">
        <p14:creationId xmlns:p14="http://schemas.microsoft.com/office/powerpoint/2010/main" val="653128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Encontramos</a:t>
            </a:r>
            <a:r>
              <a:rPr lang="en-US" dirty="0"/>
              <a:t> </a:t>
            </a:r>
            <a:r>
              <a:rPr lang="en-US" dirty="0" err="1"/>
              <a:t>también</a:t>
            </a:r>
            <a:r>
              <a:rPr lang="en-US" dirty="0"/>
              <a:t> </a:t>
            </a:r>
            <a:r>
              <a:rPr lang="en-US" dirty="0" err="1"/>
              <a:t>algunos</a:t>
            </a:r>
            <a:r>
              <a:rPr lang="en-US" dirty="0"/>
              <a:t> </a:t>
            </a:r>
            <a:r>
              <a:rPr lang="en-US" dirty="0" err="1"/>
              <a:t>resultados</a:t>
            </a:r>
            <a:r>
              <a:rPr lang="en-US" dirty="0"/>
              <a:t> respect a </a:t>
            </a:r>
            <a:r>
              <a:rPr lang="en-US" dirty="0" err="1"/>
              <a:t>los</a:t>
            </a:r>
            <a:r>
              <a:rPr lang="en-US" dirty="0"/>
              <a:t> puntos de </a:t>
            </a:r>
            <a:r>
              <a:rPr lang="en-US" dirty="0" err="1"/>
              <a:t>venta</a:t>
            </a:r>
            <a:r>
              <a:rPr lang="en-US" dirty="0"/>
              <a:t>.</a:t>
            </a:r>
          </a:p>
          <a:p>
            <a:r>
              <a:rPr lang="en-US" dirty="0" err="1"/>
              <a:t>En</a:t>
            </a:r>
            <a:r>
              <a:rPr lang="en-US" dirty="0"/>
              <a:t> la </a:t>
            </a:r>
            <a:r>
              <a:rPr lang="en-US" dirty="0" err="1"/>
              <a:t>figura</a:t>
            </a:r>
            <a:r>
              <a:rPr lang="en-US" dirty="0"/>
              <a:t> 1 </a:t>
            </a:r>
            <a:r>
              <a:rPr lang="en-US" dirty="0" err="1"/>
              <a:t>vemos</a:t>
            </a:r>
            <a:r>
              <a:rPr lang="en-US" dirty="0"/>
              <a:t> que la feria </a:t>
            </a:r>
            <a:r>
              <a:rPr lang="en-US" dirty="0" err="1"/>
              <a:t>tiene</a:t>
            </a:r>
            <a:r>
              <a:rPr lang="en-US" dirty="0"/>
              <a:t> </a:t>
            </a:r>
            <a:r>
              <a:rPr lang="en-US" dirty="0" err="1"/>
              <a:t>venta</a:t>
            </a:r>
            <a:r>
              <a:rPr lang="en-US" dirty="0"/>
              <a:t> </a:t>
            </a:r>
            <a:r>
              <a:rPr lang="en-US" dirty="0" err="1"/>
              <a:t>desde</a:t>
            </a:r>
            <a:r>
              <a:rPr lang="en-US" dirty="0"/>
              <a:t> </a:t>
            </a:r>
            <a:r>
              <a:rPr lang="en-US" dirty="0" err="1"/>
              <a:t>el</a:t>
            </a:r>
            <a:r>
              <a:rPr lang="en-US" dirty="0"/>
              <a:t> </a:t>
            </a:r>
            <a:r>
              <a:rPr lang="en-US" dirty="0" err="1"/>
              <a:t>piso</a:t>
            </a:r>
            <a:r>
              <a:rPr lang="en-US" dirty="0"/>
              <a:t> de </a:t>
            </a:r>
            <a:r>
              <a:rPr lang="en-US" dirty="0" err="1"/>
              <a:t>manera</a:t>
            </a:r>
            <a:r>
              <a:rPr lang="en-US" dirty="0"/>
              <a:t> </a:t>
            </a:r>
            <a:r>
              <a:rPr lang="en-US" dirty="0" err="1"/>
              <a:t>predominante</a:t>
            </a:r>
            <a:r>
              <a:rPr lang="en-US" dirty="0"/>
              <a:t> </a:t>
            </a:r>
            <a:r>
              <a:rPr lang="en-US" dirty="0" err="1"/>
              <a:t>mientras</a:t>
            </a:r>
            <a:r>
              <a:rPr lang="en-US" dirty="0"/>
              <a:t> que </a:t>
            </a:r>
            <a:r>
              <a:rPr lang="en-US" dirty="0" err="1"/>
              <a:t>en</a:t>
            </a:r>
            <a:r>
              <a:rPr lang="en-US" dirty="0"/>
              <a:t> </a:t>
            </a:r>
            <a:r>
              <a:rPr lang="en-US" dirty="0" err="1"/>
              <a:t>los</a:t>
            </a:r>
            <a:r>
              <a:rPr lang="en-US" dirty="0"/>
              <a:t> mercados </a:t>
            </a:r>
            <a:r>
              <a:rPr lang="en-US" dirty="0" err="1"/>
              <a:t>predominan</a:t>
            </a:r>
            <a:r>
              <a:rPr lang="en-US" dirty="0"/>
              <a:t> </a:t>
            </a:r>
            <a:r>
              <a:rPr lang="en-US" dirty="0" err="1"/>
              <a:t>los</a:t>
            </a:r>
            <a:r>
              <a:rPr lang="en-US" dirty="0"/>
              <a:t> stands (</a:t>
            </a:r>
            <a:r>
              <a:rPr lang="en-US" dirty="0" err="1"/>
              <a:t>permanentes</a:t>
            </a:r>
            <a:r>
              <a:rPr lang="en-US" dirty="0"/>
              <a:t>)</a:t>
            </a:r>
          </a:p>
        </p:txBody>
      </p:sp>
      <p:sp>
        <p:nvSpPr>
          <p:cNvPr id="4" name="Slide Number Placeholder 3"/>
          <p:cNvSpPr>
            <a:spLocks noGrp="1"/>
          </p:cNvSpPr>
          <p:nvPr>
            <p:ph type="sldNum" sz="quarter" idx="5"/>
          </p:nvPr>
        </p:nvSpPr>
        <p:spPr/>
        <p:txBody>
          <a:bodyPr/>
          <a:lstStyle/>
          <a:p>
            <a:fld id="{AFA3E7FA-D64E-3A4A-B4A4-FA20E9BEBD04}" type="slidenum">
              <a:rPr lang="en-US" smtClean="0"/>
              <a:t>14</a:t>
            </a:fld>
            <a:endParaRPr lang="en-US"/>
          </a:p>
        </p:txBody>
      </p:sp>
    </p:spTree>
    <p:extLst>
      <p:ext uri="{BB962C8B-B14F-4D97-AF65-F5344CB8AC3E}">
        <p14:creationId xmlns:p14="http://schemas.microsoft.com/office/powerpoint/2010/main" val="2932795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Los transectos en calles principales o de barrio nos dan puntos de venta dispersos, mientras que en las ferias encontramos mayor densidad de puntos de venta en un mismo espacio aunque solo están 1 vez a la semana, en caso de los mercados encontramos puntos de venta estables.</a:t>
            </a:r>
          </a:p>
        </p:txBody>
      </p:sp>
      <p:sp>
        <p:nvSpPr>
          <p:cNvPr id="4" name="Marcador de número de diapositiva 3"/>
          <p:cNvSpPr>
            <a:spLocks noGrp="1"/>
          </p:cNvSpPr>
          <p:nvPr>
            <p:ph type="sldNum" sz="quarter" idx="5"/>
          </p:nvPr>
        </p:nvSpPr>
        <p:spPr/>
        <p:txBody>
          <a:bodyPr/>
          <a:lstStyle/>
          <a:p>
            <a:fld id="{AFA3E7FA-D64E-3A4A-B4A4-FA20E9BEBD04}" type="slidenum">
              <a:rPr lang="en-US" smtClean="0"/>
              <a:t>15</a:t>
            </a:fld>
            <a:endParaRPr lang="en-US"/>
          </a:p>
        </p:txBody>
      </p:sp>
    </p:spTree>
    <p:extLst>
      <p:ext uri="{BB962C8B-B14F-4D97-AF65-F5344CB8AC3E}">
        <p14:creationId xmlns:p14="http://schemas.microsoft.com/office/powerpoint/2010/main" val="2180827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FA3E7FA-D64E-3A4A-B4A4-FA20E9BEBD04}" type="slidenum">
              <a:rPr lang="en-US" smtClean="0"/>
              <a:t>16</a:t>
            </a:fld>
            <a:endParaRPr lang="en-US"/>
          </a:p>
        </p:txBody>
      </p:sp>
    </p:spTree>
    <p:extLst>
      <p:ext uri="{BB962C8B-B14F-4D97-AF65-F5344CB8AC3E}">
        <p14:creationId xmlns:p14="http://schemas.microsoft.com/office/powerpoint/2010/main" val="1381263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 </a:t>
            </a:r>
            <a:r>
              <a:rPr lang="en-US" dirty="0" err="1"/>
              <a:t>los</a:t>
            </a:r>
            <a:r>
              <a:rPr lang="en-US" dirty="0"/>
              <a:t> </a:t>
            </a:r>
            <a:r>
              <a:rPr lang="en-US" dirty="0" err="1"/>
              <a:t>tipos</a:t>
            </a:r>
            <a:r>
              <a:rPr lang="en-US" dirty="0"/>
              <a:t> de punto de </a:t>
            </a:r>
            <a:r>
              <a:rPr lang="en-US" dirty="0" err="1"/>
              <a:t>venta</a:t>
            </a:r>
            <a:r>
              <a:rPr lang="en-US" dirty="0"/>
              <a:t> </a:t>
            </a:r>
            <a:r>
              <a:rPr lang="en-US" dirty="0" err="1"/>
              <a:t>más</a:t>
            </a:r>
            <a:r>
              <a:rPr lang="en-US" dirty="0"/>
              <a:t> </a:t>
            </a:r>
            <a:r>
              <a:rPr lang="en-US" dirty="0" err="1"/>
              <a:t>visitado</a:t>
            </a:r>
            <a:r>
              <a:rPr lang="en-US" dirty="0"/>
              <a:t> </a:t>
            </a:r>
            <a:r>
              <a:rPr lang="en-US" dirty="0" err="1"/>
              <a:t>por</a:t>
            </a:r>
            <a:r>
              <a:rPr lang="en-US" dirty="0"/>
              <a:t> </a:t>
            </a:r>
            <a:r>
              <a:rPr lang="en-US" dirty="0" err="1"/>
              <a:t>los</a:t>
            </a:r>
            <a:r>
              <a:rPr lang="en-US" dirty="0"/>
              <a:t> </a:t>
            </a:r>
            <a:r>
              <a:rPr lang="en-US" dirty="0" err="1"/>
              <a:t>usuarios</a:t>
            </a:r>
            <a:r>
              <a:rPr lang="en-US" dirty="0"/>
              <a:t> </a:t>
            </a:r>
            <a:r>
              <a:rPr lang="en-US" dirty="0" err="1"/>
              <a:t>encontramos</a:t>
            </a:r>
            <a:r>
              <a:rPr lang="en-US" dirty="0"/>
              <a:t> </a:t>
            </a:r>
            <a:r>
              <a:rPr lang="en-US" dirty="0" err="1"/>
              <a:t>los</a:t>
            </a:r>
            <a:r>
              <a:rPr lang="en-US" dirty="0"/>
              <a:t> mercados, las bodegas </a:t>
            </a:r>
            <a:r>
              <a:rPr lang="en-US" dirty="0" err="1"/>
              <a:t>en</a:t>
            </a:r>
            <a:r>
              <a:rPr lang="en-US" dirty="0"/>
              <a:t> la </a:t>
            </a:r>
            <a:r>
              <a:rPr lang="en-US" dirty="0" err="1"/>
              <a:t>comunidad</a:t>
            </a:r>
            <a:r>
              <a:rPr lang="en-US" dirty="0"/>
              <a:t> y las tiendas </a:t>
            </a:r>
            <a:r>
              <a:rPr lang="en-US" dirty="0" err="1"/>
              <a:t>en</a:t>
            </a:r>
            <a:r>
              <a:rPr lang="en-US" dirty="0"/>
              <a:t> </a:t>
            </a:r>
            <a:r>
              <a:rPr lang="en-US" dirty="0" err="1"/>
              <a:t>otra</a:t>
            </a:r>
            <a:r>
              <a:rPr lang="en-US" dirty="0"/>
              <a:t> zona. </a:t>
            </a:r>
          </a:p>
          <a:p>
            <a:r>
              <a:rPr lang="en-US" dirty="0"/>
              <a:t>Las </a:t>
            </a:r>
            <a:r>
              <a:rPr lang="en-US" dirty="0" err="1"/>
              <a:t>razones</a:t>
            </a:r>
            <a:r>
              <a:rPr lang="en-US" dirty="0"/>
              <a:t> de </a:t>
            </a:r>
            <a:r>
              <a:rPr lang="en-US" dirty="0" err="1"/>
              <a:t>preferencia</a:t>
            </a:r>
            <a:r>
              <a:rPr lang="en-US" dirty="0"/>
              <a:t> de </a:t>
            </a:r>
            <a:r>
              <a:rPr lang="en-US" dirty="0" err="1"/>
              <a:t>estos</a:t>
            </a:r>
            <a:r>
              <a:rPr lang="en-US" dirty="0"/>
              <a:t> puntos de </a:t>
            </a:r>
            <a:r>
              <a:rPr lang="en-US" dirty="0" err="1"/>
              <a:t>venta</a:t>
            </a:r>
            <a:r>
              <a:rPr lang="en-US" dirty="0"/>
              <a:t> son que </a:t>
            </a:r>
            <a:r>
              <a:rPr lang="en-US" dirty="0" err="1"/>
              <a:t>tienen</a:t>
            </a:r>
            <a:r>
              <a:rPr lang="en-US" dirty="0"/>
              <a:t> de </a:t>
            </a:r>
            <a:r>
              <a:rPr lang="en-US" dirty="0" err="1"/>
              <a:t>todo</a:t>
            </a:r>
            <a:r>
              <a:rPr lang="en-US" dirty="0"/>
              <a:t>, son </a:t>
            </a:r>
            <a:r>
              <a:rPr lang="en-US" dirty="0" err="1"/>
              <a:t>más</a:t>
            </a:r>
            <a:r>
              <a:rPr lang="en-US" dirty="0"/>
              <a:t> </a:t>
            </a:r>
            <a:r>
              <a:rPr lang="en-US" dirty="0" err="1"/>
              <a:t>baratos</a:t>
            </a:r>
            <a:r>
              <a:rPr lang="en-US" dirty="0"/>
              <a:t> y son </a:t>
            </a:r>
            <a:r>
              <a:rPr lang="en-US" dirty="0" err="1"/>
              <a:t>más</a:t>
            </a:r>
            <a:r>
              <a:rPr lang="en-US" dirty="0"/>
              <a:t> </a:t>
            </a:r>
            <a:r>
              <a:rPr lang="en-US" dirty="0" err="1"/>
              <a:t>cercanos</a:t>
            </a:r>
            <a:r>
              <a:rPr lang="en-US" dirty="0"/>
              <a:t>.</a:t>
            </a:r>
          </a:p>
        </p:txBody>
      </p:sp>
      <p:sp>
        <p:nvSpPr>
          <p:cNvPr id="4" name="Slide Number Placeholder 3"/>
          <p:cNvSpPr>
            <a:spLocks noGrp="1"/>
          </p:cNvSpPr>
          <p:nvPr>
            <p:ph type="sldNum" sz="quarter" idx="5"/>
          </p:nvPr>
        </p:nvSpPr>
        <p:spPr/>
        <p:txBody>
          <a:bodyPr/>
          <a:lstStyle/>
          <a:p>
            <a:fld id="{AFA3E7FA-D64E-3A4A-B4A4-FA20E9BEBD04}" type="slidenum">
              <a:rPr lang="en-US" smtClean="0"/>
              <a:t>17</a:t>
            </a:fld>
            <a:endParaRPr lang="en-US"/>
          </a:p>
        </p:txBody>
      </p:sp>
    </p:spTree>
    <p:extLst>
      <p:ext uri="{BB962C8B-B14F-4D97-AF65-F5344CB8AC3E}">
        <p14:creationId xmlns:p14="http://schemas.microsoft.com/office/powerpoint/2010/main" val="3115387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FA3E7FA-D64E-3A4A-B4A4-FA20E9BEBD04}" type="slidenum">
              <a:rPr lang="en-US" smtClean="0"/>
              <a:t>18</a:t>
            </a:fld>
            <a:endParaRPr lang="en-US"/>
          </a:p>
        </p:txBody>
      </p:sp>
    </p:spTree>
    <p:extLst>
      <p:ext uri="{BB962C8B-B14F-4D97-AF65-F5344CB8AC3E}">
        <p14:creationId xmlns:p14="http://schemas.microsoft.com/office/powerpoint/2010/main" val="1684606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FA3E7FA-D64E-3A4A-B4A4-FA20E9BEBD04}" type="slidenum">
              <a:rPr lang="en-US" smtClean="0"/>
              <a:t>20</a:t>
            </a:fld>
            <a:endParaRPr lang="en-US"/>
          </a:p>
        </p:txBody>
      </p:sp>
    </p:spTree>
    <p:extLst>
      <p:ext uri="{BB962C8B-B14F-4D97-AF65-F5344CB8AC3E}">
        <p14:creationId xmlns:p14="http://schemas.microsoft.com/office/powerpoint/2010/main" val="4020051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6A865AB-A27B-3844-A2D5-FBE80751776C}"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369418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A865AB-A27B-3844-A2D5-FBE80751776C}"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139847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A865AB-A27B-3844-A2D5-FBE80751776C}"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588576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A865AB-A27B-3844-A2D5-FBE80751776C}" type="datetimeFigureOut">
              <a:rPr lang="en-US" smtClean="0"/>
              <a:t>7/13/2022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1990854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A865AB-A27B-3844-A2D5-FBE80751776C}" type="datetimeFigureOut">
              <a:rPr lang="en-US" smtClean="0"/>
              <a:t>7/13/2022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2191844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6A865AB-A27B-3844-A2D5-FBE80751776C}" type="datetimeFigureOut">
              <a:rPr lang="en-US" smtClean="0"/>
              <a:t>7/13/2022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1550778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A865AB-A27B-3844-A2D5-FBE80751776C}" type="datetimeFigureOut">
              <a:rPr lang="en-US" smtClean="0"/>
              <a:t>7/13/2022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3777514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A865AB-A27B-3844-A2D5-FBE80751776C}" type="datetimeFigureOut">
              <a:rPr lang="en-US" smtClean="0"/>
              <a:t>7/13/2022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873842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A865AB-A27B-3844-A2D5-FBE80751776C}" type="datetimeFigureOut">
              <a:rPr lang="en-US" smtClean="0"/>
              <a:t>7/13/2022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2894767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A865AB-A27B-3844-A2D5-FBE80751776C}"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611960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A865AB-A27B-3844-A2D5-FBE80751776C}" type="datetimeFigureOut">
              <a:rPr lang="en-US" smtClean="0"/>
              <a:t>7/13/2022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5C81C-8C54-8946-812D-1243317D5386}" type="slidenum">
              <a:rPr lang="en-US" smtClean="0"/>
              <a:t>‹Nº›</a:t>
            </a:fld>
            <a:endParaRPr lang="en-US"/>
          </a:p>
        </p:txBody>
      </p:sp>
    </p:spTree>
    <p:extLst>
      <p:ext uri="{BB962C8B-B14F-4D97-AF65-F5344CB8AC3E}">
        <p14:creationId xmlns:p14="http://schemas.microsoft.com/office/powerpoint/2010/main" val="40741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A865AB-A27B-3844-A2D5-FBE80751776C}" type="datetimeFigureOut">
              <a:rPr lang="en-US" smtClean="0"/>
              <a:t>7/13/2022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85C81C-8C54-8946-812D-1243317D5386}" type="slidenum">
              <a:rPr lang="en-US" smtClean="0"/>
              <a:t>‹Nº›</a:t>
            </a:fld>
            <a:endParaRPr lang="en-US"/>
          </a:p>
        </p:txBody>
      </p:sp>
    </p:spTree>
    <p:extLst>
      <p:ext uri="{BB962C8B-B14F-4D97-AF65-F5344CB8AC3E}">
        <p14:creationId xmlns:p14="http://schemas.microsoft.com/office/powerpoint/2010/main" val="2882064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8" descr="C:\Users\Hcreed\Downloads\IMG_20170524_101258335_HDR.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p:spPr>
      </p:pic>
      <p:sp>
        <p:nvSpPr>
          <p:cNvPr id="3" name="Subtitle 2">
            <a:extLst>
              <a:ext uri="{FF2B5EF4-FFF2-40B4-BE49-F238E27FC236}">
                <a16:creationId xmlns:a16="http://schemas.microsoft.com/office/drawing/2014/main" id="{0080C55E-7AD7-4B1C-B3EC-2AB2B88B1BF1}"/>
              </a:ext>
            </a:extLst>
          </p:cNvPr>
          <p:cNvSpPr txBox="1">
            <a:spLocks/>
          </p:cNvSpPr>
          <p:nvPr/>
        </p:nvSpPr>
        <p:spPr>
          <a:xfrm>
            <a:off x="0" y="4450080"/>
            <a:ext cx="12192000" cy="2230120"/>
          </a:xfrm>
          <a:prstGeom prst="rect">
            <a:avLst/>
          </a:prstGeom>
          <a:solidFill>
            <a:schemeClr val="bg1">
              <a:alpha val="71000"/>
            </a:schemeClr>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2500" i="1" dirty="0" err="1"/>
              <a:t>Investigadores</a:t>
            </a:r>
            <a:r>
              <a:rPr lang="en-US" sz="2500" i="1" dirty="0"/>
              <a:t>: </a:t>
            </a:r>
            <a:r>
              <a:rPr lang="en-US" sz="2500" b="1" dirty="0"/>
              <a:t>Hilary Creed-Kanashiro </a:t>
            </a:r>
            <a:r>
              <a:rPr lang="en-US" sz="2500" dirty="0"/>
              <a:t>(Instituto de Investigación Nutricional), </a:t>
            </a:r>
            <a:r>
              <a:rPr lang="en-US" sz="2500" b="1" dirty="0"/>
              <a:t>Stef de </a:t>
            </a:r>
            <a:r>
              <a:rPr lang="en-US" sz="2500" b="1" dirty="0" err="1"/>
              <a:t>Haan</a:t>
            </a:r>
            <a:r>
              <a:rPr lang="en-US" sz="2500" b="1" dirty="0"/>
              <a:t> </a:t>
            </a:r>
            <a:r>
              <a:rPr lang="en-US" sz="2500" dirty="0"/>
              <a:t>(Centro </a:t>
            </a:r>
            <a:r>
              <a:rPr lang="en-US" sz="2500" dirty="0" err="1"/>
              <a:t>Internacional</a:t>
            </a:r>
            <a:r>
              <a:rPr lang="en-US" sz="2500" dirty="0"/>
              <a:t> de la Papa (CIP)), </a:t>
            </a:r>
            <a:r>
              <a:rPr lang="en-US" sz="2500" b="1" dirty="0"/>
              <a:t>Andy Jones </a:t>
            </a:r>
            <a:r>
              <a:rPr lang="en-US" sz="2500" dirty="0"/>
              <a:t>(Universidad de Michigan), </a:t>
            </a:r>
            <a:r>
              <a:rPr lang="en-US" sz="2500" b="1" dirty="0"/>
              <a:t>Krysty Meza </a:t>
            </a:r>
            <a:r>
              <a:rPr lang="en-US" sz="2500" dirty="0"/>
              <a:t>(Instituto de Investigación Nutricional), (</a:t>
            </a:r>
            <a:r>
              <a:rPr lang="en-US" sz="2500" b="1" dirty="0"/>
              <a:t>Karl Zimmerer </a:t>
            </a:r>
            <a:r>
              <a:rPr lang="en-US" sz="2500" dirty="0"/>
              <a:t>(Universidad </a:t>
            </a:r>
            <a:r>
              <a:rPr lang="en-US" sz="2500" dirty="0" err="1"/>
              <a:t>Estatal</a:t>
            </a:r>
            <a:r>
              <a:rPr lang="en-US" sz="2500" dirty="0"/>
              <a:t> de </a:t>
            </a:r>
            <a:r>
              <a:rPr lang="en-US" sz="2500" dirty="0" err="1"/>
              <a:t>Pensilvania</a:t>
            </a:r>
            <a:r>
              <a:rPr lang="en-US" sz="2500" dirty="0"/>
              <a:t>)</a:t>
            </a:r>
          </a:p>
          <a:p>
            <a:pPr marL="0" indent="0" algn="ctr">
              <a:lnSpc>
                <a:spcPct val="110000"/>
              </a:lnSpc>
              <a:buNone/>
            </a:pPr>
            <a:r>
              <a:rPr lang="en-US" sz="2500" i="1" dirty="0" err="1"/>
              <a:t>Colaboradores</a:t>
            </a:r>
            <a:r>
              <a:rPr lang="en-US" sz="2500" dirty="0"/>
              <a:t>: </a:t>
            </a:r>
            <a:r>
              <a:rPr lang="en-US" sz="2500" b="1" dirty="0"/>
              <a:t>Pablo Cabrera </a:t>
            </a:r>
            <a:r>
              <a:rPr lang="en-US" sz="2500" dirty="0"/>
              <a:t>(CIP), </a:t>
            </a:r>
            <a:r>
              <a:rPr lang="en-US" sz="2500" b="1" dirty="0"/>
              <a:t>Israel Navarrete </a:t>
            </a:r>
            <a:r>
              <a:rPr lang="en-US" sz="2500" dirty="0"/>
              <a:t>(CIP), </a:t>
            </a:r>
            <a:r>
              <a:rPr lang="en-US" sz="2500" b="1" dirty="0"/>
              <a:t>Javier Ochoa </a:t>
            </a:r>
            <a:r>
              <a:rPr lang="en-US" sz="2500" dirty="0"/>
              <a:t>(CIP)</a:t>
            </a:r>
          </a:p>
          <a:p>
            <a:pPr marL="0" indent="0" algn="ctr">
              <a:lnSpc>
                <a:spcPct val="110000"/>
              </a:lnSpc>
              <a:buNone/>
            </a:pPr>
            <a:r>
              <a:rPr lang="en-US" sz="2300" dirty="0"/>
              <a:t>13 de </a:t>
            </a:r>
            <a:r>
              <a:rPr lang="en-US" sz="2300" dirty="0" err="1"/>
              <a:t>julio</a:t>
            </a:r>
            <a:r>
              <a:rPr lang="en-US" sz="2300" dirty="0"/>
              <a:t> 2022, </a:t>
            </a:r>
            <a:r>
              <a:rPr lang="es-ES_tradnl" sz="2300" dirty="0"/>
              <a:t>Reunión Anual de la Región Andes (CdP18), La Fundación </a:t>
            </a:r>
            <a:r>
              <a:rPr lang="es-ES_tradnl" sz="2300" dirty="0" err="1"/>
              <a:t>McKnight</a:t>
            </a:r>
            <a:r>
              <a:rPr lang="es-ES_tradnl" sz="2300" dirty="0"/>
              <a:t>, </a:t>
            </a:r>
            <a:r>
              <a:rPr lang="es-ES_tradnl" sz="2300" dirty="0" err="1"/>
              <a:t>Puembo</a:t>
            </a:r>
            <a:r>
              <a:rPr lang="es-ES_tradnl" sz="2300" dirty="0"/>
              <a:t>, Ecuador</a:t>
            </a:r>
            <a:endParaRPr lang="en-US" sz="2300" dirty="0"/>
          </a:p>
        </p:txBody>
      </p:sp>
      <p:sp>
        <p:nvSpPr>
          <p:cNvPr id="5" name="TextBox 4">
            <a:extLst>
              <a:ext uri="{FF2B5EF4-FFF2-40B4-BE49-F238E27FC236}">
                <a16:creationId xmlns:a16="http://schemas.microsoft.com/office/drawing/2014/main" id="{84847C1F-F8FC-4954-A350-27B22238F115}"/>
              </a:ext>
            </a:extLst>
          </p:cNvPr>
          <p:cNvSpPr txBox="1"/>
          <p:nvPr/>
        </p:nvSpPr>
        <p:spPr>
          <a:xfrm>
            <a:off x="0" y="0"/>
            <a:ext cx="12192000" cy="2123658"/>
          </a:xfrm>
          <a:prstGeom prst="rect">
            <a:avLst/>
          </a:prstGeom>
          <a:solidFill>
            <a:schemeClr val="bg1">
              <a:alpha val="46000"/>
            </a:schemeClr>
          </a:solidFill>
        </p:spPr>
        <p:txBody>
          <a:bodyPr wrap="square" rtlCol="0">
            <a:spAutoFit/>
          </a:bodyPr>
          <a:lstStyle/>
          <a:p>
            <a:pPr algn="ctr"/>
            <a:r>
              <a:rPr lang="es-ES" sz="4400" b="1" dirty="0"/>
              <a:t>Examinando y fortaleciendo la resiliencia de la agrobiodiversidad y la alimentación saludable de pequeños productores en los Andes peruanos</a:t>
            </a:r>
            <a:endParaRPr lang="en-US" sz="4400" b="1" dirty="0"/>
          </a:p>
        </p:txBody>
      </p:sp>
    </p:spTree>
    <p:extLst>
      <p:ext uri="{BB962C8B-B14F-4D97-AF65-F5344CB8AC3E}">
        <p14:creationId xmlns:p14="http://schemas.microsoft.com/office/powerpoint/2010/main" val="3228139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6F67A-1F4E-44D9-8D6C-96D76E3ED62E}"/>
              </a:ext>
            </a:extLst>
          </p:cNvPr>
          <p:cNvSpPr>
            <a:spLocks noGrp="1"/>
          </p:cNvSpPr>
          <p:nvPr>
            <p:ph idx="1"/>
          </p:nvPr>
        </p:nvSpPr>
        <p:spPr>
          <a:xfrm>
            <a:off x="226210" y="1123921"/>
            <a:ext cx="11845326" cy="5469697"/>
          </a:xfrm>
        </p:spPr>
        <p:txBody>
          <a:bodyPr>
            <a:normAutofit/>
          </a:bodyPr>
          <a:lstStyle/>
          <a:p>
            <a:pPr marL="0" indent="0">
              <a:lnSpc>
                <a:spcPct val="100000"/>
              </a:lnSpc>
              <a:buNone/>
            </a:pPr>
            <a:r>
              <a:rPr lang="es-ES" sz="3600" dirty="0"/>
              <a:t>Sobre la base de los hallazgos de un estudio anterior realizado por el equipo, examinamos:</a:t>
            </a:r>
          </a:p>
          <a:p>
            <a:pPr marL="0" indent="0">
              <a:lnSpc>
                <a:spcPct val="100000"/>
              </a:lnSpc>
              <a:buNone/>
            </a:pPr>
            <a:r>
              <a:rPr lang="es-ES" sz="1500" dirty="0"/>
              <a:t> </a:t>
            </a:r>
          </a:p>
          <a:p>
            <a:pPr marL="971550" lvl="1" indent="-514350">
              <a:lnSpc>
                <a:spcPct val="100000"/>
              </a:lnSpc>
              <a:buFont typeface="+mj-lt"/>
              <a:buAutoNum type="arabicPeriod"/>
            </a:pPr>
            <a:r>
              <a:rPr lang="es-ES" sz="3200" dirty="0"/>
              <a:t>Cómo los cambios en </a:t>
            </a:r>
            <a:r>
              <a:rPr lang="es-ES" sz="3200" b="1" dirty="0"/>
              <a:t>la agrobiodiversidad están vinculados </a:t>
            </a:r>
            <a:r>
              <a:rPr lang="es-ES" sz="3200" dirty="0"/>
              <a:t>a los cambios en </a:t>
            </a:r>
            <a:r>
              <a:rPr lang="es-ES" sz="3200" b="1" dirty="0"/>
              <a:t>la alimentación </a:t>
            </a:r>
            <a:r>
              <a:rPr lang="es-ES" sz="3200" dirty="0"/>
              <a:t>de mujeres de hogares agrícolas</a:t>
            </a:r>
          </a:p>
          <a:p>
            <a:pPr marL="971550" lvl="1" indent="-514350">
              <a:lnSpc>
                <a:spcPct val="100000"/>
              </a:lnSpc>
              <a:buFont typeface="+mj-lt"/>
              <a:buAutoNum type="arabicPeriod"/>
            </a:pPr>
            <a:endParaRPr lang="es-ES" sz="3200" dirty="0"/>
          </a:p>
          <a:p>
            <a:pPr marL="971550" lvl="1" indent="-514350">
              <a:lnSpc>
                <a:spcPct val="100000"/>
              </a:lnSpc>
              <a:buFont typeface="+mj-lt"/>
              <a:buAutoNum type="arabicPeriod"/>
            </a:pPr>
            <a:r>
              <a:rPr lang="es-ES" sz="3200" dirty="0"/>
              <a:t>Cómo se puede entender y fortalecer </a:t>
            </a:r>
            <a:r>
              <a:rPr lang="es-ES" sz="3200" b="1" dirty="0"/>
              <a:t>la resiliencia de la agricultura familiar y la nutrición</a:t>
            </a:r>
            <a:r>
              <a:rPr lang="es-ES" sz="3200" dirty="0"/>
              <a:t>,</a:t>
            </a:r>
            <a:r>
              <a:rPr lang="es-ES" sz="3200" b="1" dirty="0"/>
              <a:t> </a:t>
            </a:r>
            <a:r>
              <a:rPr lang="es-ES" sz="3200" dirty="0"/>
              <a:t>especialmente a la luz de los choques recientes como la pandemia de COVID-19</a:t>
            </a:r>
            <a:endParaRPr lang="en-US" sz="3200" dirty="0"/>
          </a:p>
          <a:p>
            <a:pPr>
              <a:lnSpc>
                <a:spcPct val="100000"/>
              </a:lnSpc>
            </a:pPr>
            <a:endParaRPr lang="en-US" sz="3600" dirty="0"/>
          </a:p>
        </p:txBody>
      </p:sp>
      <p:sp>
        <p:nvSpPr>
          <p:cNvPr id="5" name="TextBox 4">
            <a:extLst>
              <a:ext uri="{FF2B5EF4-FFF2-40B4-BE49-F238E27FC236}">
                <a16:creationId xmlns:a16="http://schemas.microsoft.com/office/drawing/2014/main" id="{22905BA3-B2D6-4604-8FFC-34869CC46F53}"/>
              </a:ext>
            </a:extLst>
          </p:cNvPr>
          <p:cNvSpPr txBox="1"/>
          <p:nvPr/>
        </p:nvSpPr>
        <p:spPr>
          <a:xfrm>
            <a:off x="226210" y="152065"/>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Objetivos</a:t>
            </a:r>
            <a:r>
              <a:rPr lang="en-US" sz="3600" b="1" dirty="0">
                <a:solidFill>
                  <a:schemeClr val="accent1">
                    <a:lumMod val="50000"/>
                  </a:schemeClr>
                </a:solidFill>
                <a:latin typeface="Arial Black"/>
                <a:cs typeface="Arial Black"/>
              </a:rPr>
              <a:t> de la </a:t>
            </a:r>
            <a:r>
              <a:rPr lang="en-US" sz="3600" b="1" dirty="0" err="1">
                <a:solidFill>
                  <a:schemeClr val="accent1">
                    <a:lumMod val="50000"/>
                  </a:schemeClr>
                </a:solidFill>
                <a:latin typeface="Arial Black"/>
                <a:cs typeface="Arial Black"/>
              </a:rPr>
              <a:t>investigaci</a:t>
            </a:r>
            <a:r>
              <a:rPr lang="es-ES" sz="3600" b="1" dirty="0">
                <a:solidFill>
                  <a:schemeClr val="accent1">
                    <a:lumMod val="50000"/>
                  </a:schemeClr>
                </a:solidFill>
                <a:latin typeface="Arial Black" panose="020B0A04020102020204" pitchFamily="34" charset="0"/>
              </a:rPr>
              <a:t>ó</a:t>
            </a:r>
            <a:r>
              <a:rPr lang="en-US" sz="3600" b="1" dirty="0">
                <a:solidFill>
                  <a:schemeClr val="accent1">
                    <a:lumMod val="50000"/>
                  </a:schemeClr>
                </a:solidFill>
                <a:latin typeface="Arial Black"/>
                <a:cs typeface="Arial Black"/>
              </a:rPr>
              <a:t>n</a:t>
            </a:r>
          </a:p>
        </p:txBody>
      </p:sp>
    </p:spTree>
    <p:extLst>
      <p:ext uri="{BB962C8B-B14F-4D97-AF65-F5344CB8AC3E}">
        <p14:creationId xmlns:p14="http://schemas.microsoft.com/office/powerpoint/2010/main" val="2180289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680" y="967640"/>
            <a:ext cx="11450842" cy="5762291"/>
          </a:xfrm>
        </p:spPr>
        <p:txBody>
          <a:bodyPr>
            <a:noAutofit/>
          </a:bodyPr>
          <a:lstStyle/>
          <a:p>
            <a:pPr>
              <a:lnSpc>
                <a:spcPct val="120000"/>
              </a:lnSpc>
            </a:pPr>
            <a:r>
              <a:rPr lang="es-ES" sz="3200" dirty="0"/>
              <a:t>3 “paisajes” seleccionados con base en las diferencias en las condiciones agroecológicas, orientación al mercado, elevación, distancia a la ciudad principal</a:t>
            </a:r>
          </a:p>
          <a:p>
            <a:pPr>
              <a:lnSpc>
                <a:spcPct val="120000"/>
              </a:lnSpc>
            </a:pPr>
            <a:endParaRPr lang="es-ES" dirty="0"/>
          </a:p>
        </p:txBody>
      </p:sp>
      <p:sp>
        <p:nvSpPr>
          <p:cNvPr id="5" name="TextBox 4">
            <a:extLst>
              <a:ext uri="{FF2B5EF4-FFF2-40B4-BE49-F238E27FC236}">
                <a16:creationId xmlns:a16="http://schemas.microsoft.com/office/drawing/2014/main" id="{138F87F5-5B0D-FD49-AD18-67D08AA26306}"/>
              </a:ext>
            </a:extLst>
          </p:cNvPr>
          <p:cNvSpPr txBox="1"/>
          <p:nvPr/>
        </p:nvSpPr>
        <p:spPr>
          <a:xfrm>
            <a:off x="190501" y="155101"/>
            <a:ext cx="11720944" cy="646331"/>
          </a:xfrm>
          <a:prstGeom prst="rect">
            <a:avLst/>
          </a:prstGeom>
          <a:noFill/>
        </p:spPr>
        <p:txBody>
          <a:bodyPr wrap="square" rtlCol="0">
            <a:spAutoFit/>
          </a:bodyPr>
          <a:lstStyle/>
          <a:p>
            <a:r>
              <a:rPr lang="en-US" sz="3600" b="1" dirty="0" err="1">
                <a:solidFill>
                  <a:schemeClr val="tx2">
                    <a:lumMod val="75000"/>
                  </a:schemeClr>
                </a:solidFill>
                <a:latin typeface="Arial Black"/>
                <a:cs typeface="Arial Black"/>
              </a:rPr>
              <a:t>Diseño</a:t>
            </a:r>
            <a:r>
              <a:rPr lang="en-US" sz="3600" b="1" dirty="0">
                <a:solidFill>
                  <a:schemeClr val="tx2">
                    <a:lumMod val="75000"/>
                  </a:schemeClr>
                </a:solidFill>
                <a:latin typeface="Arial Black"/>
                <a:cs typeface="Arial Black"/>
              </a:rPr>
              <a:t> del </a:t>
            </a:r>
            <a:r>
              <a:rPr lang="en-US" sz="3600" b="1" dirty="0" err="1">
                <a:solidFill>
                  <a:schemeClr val="tx2">
                    <a:lumMod val="75000"/>
                  </a:schemeClr>
                </a:solidFill>
                <a:latin typeface="Arial Black"/>
                <a:cs typeface="Arial Black"/>
              </a:rPr>
              <a:t>estudio</a:t>
            </a:r>
            <a:endParaRPr lang="en-US" sz="36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3111694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contenido 8">
            <a:extLst>
              <a:ext uri="{FF2B5EF4-FFF2-40B4-BE49-F238E27FC236}">
                <a16:creationId xmlns:a16="http://schemas.microsoft.com/office/drawing/2014/main" id="{C3C878BA-9B5D-5DDA-3F84-312861132964}"/>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671813" y="472440"/>
            <a:ext cx="9520187" cy="6385560"/>
          </a:xfrm>
        </p:spPr>
      </p:pic>
      <p:pic>
        <p:nvPicPr>
          <p:cNvPr id="13" name="Imagen 12">
            <a:extLst>
              <a:ext uri="{FF2B5EF4-FFF2-40B4-BE49-F238E27FC236}">
                <a16:creationId xmlns:a16="http://schemas.microsoft.com/office/drawing/2014/main" id="{F920C794-03D4-1AD1-3DBB-C980C9071BA2}"/>
              </a:ext>
            </a:extLst>
          </p:cNvPr>
          <p:cNvPicPr>
            <a:picLocks noChangeAspect="1"/>
          </p:cNvPicPr>
          <p:nvPr/>
        </p:nvPicPr>
        <p:blipFill>
          <a:blip r:embed="rId4"/>
          <a:stretch>
            <a:fillRect/>
          </a:stretch>
        </p:blipFill>
        <p:spPr>
          <a:xfrm>
            <a:off x="1869391" y="5839035"/>
            <a:ext cx="1276350" cy="876300"/>
          </a:xfrm>
          <a:prstGeom prst="rect">
            <a:avLst/>
          </a:prstGeom>
        </p:spPr>
      </p:pic>
      <p:sp>
        <p:nvSpPr>
          <p:cNvPr id="5" name="TextBox 4">
            <a:extLst>
              <a:ext uri="{FF2B5EF4-FFF2-40B4-BE49-F238E27FC236}">
                <a16:creationId xmlns:a16="http://schemas.microsoft.com/office/drawing/2014/main" id="{D4C7B923-2A9E-3343-8F5A-9DDF484F426C}"/>
              </a:ext>
            </a:extLst>
          </p:cNvPr>
          <p:cNvSpPr txBox="1"/>
          <p:nvPr/>
        </p:nvSpPr>
        <p:spPr>
          <a:xfrm>
            <a:off x="226210" y="273985"/>
            <a:ext cx="2919531" cy="2308324"/>
          </a:xfrm>
          <a:prstGeom prst="rect">
            <a:avLst/>
          </a:prstGeom>
          <a:noFill/>
        </p:spPr>
        <p:txBody>
          <a:bodyPr wrap="square" rtlCol="0">
            <a:spAutoFit/>
          </a:bodyPr>
          <a:lstStyle/>
          <a:p>
            <a:r>
              <a:rPr lang="es-ES" sz="3600" b="1" dirty="0">
                <a:solidFill>
                  <a:schemeClr val="accent1">
                    <a:lumMod val="50000"/>
                  </a:schemeClr>
                </a:solidFill>
                <a:latin typeface="Arial Black" panose="020B0A04020102020204" pitchFamily="34" charset="0"/>
                <a:cs typeface="Arial Black"/>
              </a:rPr>
              <a:t>Mapa de distritos del proyecto</a:t>
            </a:r>
            <a:endParaRPr lang="en-US" sz="3600" b="1" dirty="0">
              <a:solidFill>
                <a:schemeClr val="accent1">
                  <a:lumMod val="50000"/>
                </a:schemeClr>
              </a:solidFill>
              <a:latin typeface="Arial Black"/>
              <a:cs typeface="Arial Black"/>
            </a:endParaRPr>
          </a:p>
        </p:txBody>
      </p:sp>
    </p:spTree>
    <p:extLst>
      <p:ext uri="{BB962C8B-B14F-4D97-AF65-F5344CB8AC3E}">
        <p14:creationId xmlns:p14="http://schemas.microsoft.com/office/powerpoint/2010/main" val="1435224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94" y="914842"/>
            <a:ext cx="11401924" cy="5478881"/>
          </a:xfrm>
        </p:spPr>
        <p:txBody>
          <a:bodyPr>
            <a:normAutofit fontScale="92500" lnSpcReduction="20000"/>
          </a:bodyPr>
          <a:lstStyle/>
          <a:p>
            <a:pPr>
              <a:lnSpc>
                <a:spcPct val="120000"/>
              </a:lnSpc>
            </a:pPr>
            <a:r>
              <a:rPr lang="es-ES" dirty="0"/>
              <a:t>3 “paisajes” seleccionados con base en las diferencias en la agroecología, orientación al mercado, elevación, distancia a la ciudad</a:t>
            </a:r>
          </a:p>
          <a:p>
            <a:pPr>
              <a:lnSpc>
                <a:spcPct val="120000"/>
              </a:lnSpc>
            </a:pPr>
            <a:endParaRPr lang="es-ES" dirty="0"/>
          </a:p>
          <a:p>
            <a:pPr>
              <a:lnSpc>
                <a:spcPct val="120000"/>
              </a:lnSpc>
            </a:pPr>
            <a:r>
              <a:rPr lang="es-ES" dirty="0"/>
              <a:t>Encuesta de hogares realizada durante la temporada de cosecha (n = 600 hogares)</a:t>
            </a:r>
          </a:p>
          <a:p>
            <a:pPr>
              <a:lnSpc>
                <a:spcPct val="120000"/>
              </a:lnSpc>
            </a:pPr>
            <a:endParaRPr lang="es-ES" dirty="0"/>
          </a:p>
          <a:p>
            <a:pPr>
              <a:lnSpc>
                <a:spcPct val="120000"/>
              </a:lnSpc>
            </a:pPr>
            <a:r>
              <a:rPr lang="es-ES" dirty="0"/>
              <a:t>Mapeo participativo (</a:t>
            </a:r>
            <a:r>
              <a:rPr lang="es-ES" dirty="0" err="1"/>
              <a:t>pSIG</a:t>
            </a:r>
            <a:r>
              <a:rPr lang="es-ES" dirty="0"/>
              <a:t>) (n = 335 hogares) </a:t>
            </a:r>
          </a:p>
          <a:p>
            <a:pPr lvl="1">
              <a:lnSpc>
                <a:spcPct val="120000"/>
              </a:lnSpc>
            </a:pPr>
            <a:endParaRPr lang="es-ES" dirty="0"/>
          </a:p>
          <a:p>
            <a:pPr>
              <a:lnSpc>
                <a:spcPct val="120000"/>
              </a:lnSpc>
            </a:pPr>
            <a:r>
              <a:rPr lang="es-ES" dirty="0"/>
              <a:t>Otro equipo llevó a cabo recordatorios de dietas de 24 horas (cuantitativos) con mujeres</a:t>
            </a:r>
          </a:p>
        </p:txBody>
      </p:sp>
      <p:sp>
        <p:nvSpPr>
          <p:cNvPr id="5" name="TextBox 4"/>
          <p:cNvSpPr txBox="1"/>
          <p:nvPr/>
        </p:nvSpPr>
        <p:spPr>
          <a:xfrm>
            <a:off x="217546" y="6393723"/>
            <a:ext cx="11682021" cy="400110"/>
          </a:xfrm>
          <a:prstGeom prst="rect">
            <a:avLst/>
          </a:prstGeom>
          <a:noFill/>
        </p:spPr>
        <p:txBody>
          <a:bodyPr wrap="square" rtlCol="0">
            <a:spAutoFit/>
          </a:bodyPr>
          <a:lstStyle/>
          <a:p>
            <a:r>
              <a:rPr lang="en-US" sz="1000" dirty="0">
                <a:latin typeface="Calibri" panose="020F0502020204030204" pitchFamily="34" charset="0"/>
                <a:ea typeface="Helvetica" charset="0"/>
                <a:cs typeface="Calibri" panose="020F0502020204030204" pitchFamily="34" charset="0"/>
              </a:rPr>
              <a:t>Sources: De </a:t>
            </a:r>
            <a:r>
              <a:rPr lang="en-US" sz="1000" dirty="0" err="1">
                <a:latin typeface="Calibri" panose="020F0502020204030204" pitchFamily="34" charset="0"/>
                <a:ea typeface="Helvetica" charset="0"/>
                <a:cs typeface="Calibri" panose="020F0502020204030204" pitchFamily="34" charset="0"/>
              </a:rPr>
              <a:t>Haan</a:t>
            </a:r>
            <a:r>
              <a:rPr lang="en-US" sz="1000" dirty="0">
                <a:latin typeface="Calibri" panose="020F0502020204030204" pitchFamily="34" charset="0"/>
                <a:ea typeface="Helvetica" charset="0"/>
                <a:cs typeface="Calibri" panose="020F0502020204030204" pitchFamily="34" charset="0"/>
              </a:rPr>
              <a:t> et al. (2016). A Long-term Systematic Monitoring Framework for On-farm Conserved Potato Landrace Diversity. CABI International, Wallingford; </a:t>
            </a:r>
            <a:r>
              <a:rPr lang="en-US" sz="1000" dirty="0" err="1">
                <a:latin typeface="Calibri" panose="020F0502020204030204" pitchFamily="34" charset="0"/>
                <a:ea typeface="Helvetica" charset="0"/>
                <a:cs typeface="Calibri" panose="020F0502020204030204" pitchFamily="34" charset="0"/>
              </a:rPr>
              <a:t>Zimmerer</a:t>
            </a:r>
            <a:r>
              <a:rPr lang="en-US" sz="1000" dirty="0">
                <a:latin typeface="Calibri" panose="020F0502020204030204" pitchFamily="34" charset="0"/>
                <a:ea typeface="Helvetica" charset="0"/>
                <a:cs typeface="Calibri" panose="020F0502020204030204" pitchFamily="34" charset="0"/>
              </a:rPr>
              <a:t> KS (1998). The </a:t>
            </a:r>
            <a:r>
              <a:rPr lang="en-US" sz="1000" dirty="0" err="1">
                <a:latin typeface="Calibri" panose="020F0502020204030204" pitchFamily="34" charset="0"/>
                <a:ea typeface="Helvetica" charset="0"/>
                <a:cs typeface="Calibri" panose="020F0502020204030204" pitchFamily="34" charset="0"/>
              </a:rPr>
              <a:t>ecogeography</a:t>
            </a:r>
            <a:r>
              <a:rPr lang="en-US" sz="1000" dirty="0">
                <a:latin typeface="Calibri" panose="020F0502020204030204" pitchFamily="34" charset="0"/>
                <a:ea typeface="Helvetica" charset="0"/>
                <a:cs typeface="Calibri" panose="020F0502020204030204" pitchFamily="34" charset="0"/>
              </a:rPr>
              <a:t> of Andean potatoes. </a:t>
            </a:r>
            <a:r>
              <a:rPr lang="en-US" sz="1000" dirty="0" err="1">
                <a:latin typeface="Calibri" panose="020F0502020204030204" pitchFamily="34" charset="0"/>
                <a:ea typeface="Helvetica" charset="0"/>
                <a:cs typeface="Calibri" panose="020F0502020204030204" pitchFamily="34" charset="0"/>
              </a:rPr>
              <a:t>BioScience</a:t>
            </a:r>
            <a:r>
              <a:rPr lang="en-US" sz="1000" dirty="0">
                <a:latin typeface="Calibri" panose="020F0502020204030204" pitchFamily="34" charset="0"/>
                <a:ea typeface="Helvetica" charset="0"/>
                <a:cs typeface="Calibri" panose="020F0502020204030204" pitchFamily="34" charset="0"/>
              </a:rPr>
              <a:t>  </a:t>
            </a:r>
          </a:p>
        </p:txBody>
      </p:sp>
      <p:sp>
        <p:nvSpPr>
          <p:cNvPr id="7" name="TextBox 6">
            <a:extLst>
              <a:ext uri="{FF2B5EF4-FFF2-40B4-BE49-F238E27FC236}">
                <a16:creationId xmlns:a16="http://schemas.microsoft.com/office/drawing/2014/main" id="{FFD23C6F-8D14-CC46-8519-14E2CA8C80B6}"/>
              </a:ext>
            </a:extLst>
          </p:cNvPr>
          <p:cNvSpPr txBox="1"/>
          <p:nvPr/>
        </p:nvSpPr>
        <p:spPr>
          <a:xfrm>
            <a:off x="190501" y="155101"/>
            <a:ext cx="11720944" cy="646331"/>
          </a:xfrm>
          <a:prstGeom prst="rect">
            <a:avLst/>
          </a:prstGeom>
          <a:noFill/>
        </p:spPr>
        <p:txBody>
          <a:bodyPr wrap="square" rtlCol="0">
            <a:spAutoFit/>
          </a:bodyPr>
          <a:lstStyle/>
          <a:p>
            <a:r>
              <a:rPr lang="en-US" sz="3600" b="1" dirty="0" err="1">
                <a:solidFill>
                  <a:schemeClr val="tx2">
                    <a:lumMod val="75000"/>
                  </a:schemeClr>
                </a:solidFill>
                <a:latin typeface="Arial Black"/>
                <a:cs typeface="Arial Black"/>
              </a:rPr>
              <a:t>Diseño</a:t>
            </a:r>
            <a:r>
              <a:rPr lang="en-US" sz="3600" b="1" dirty="0">
                <a:solidFill>
                  <a:schemeClr val="tx2">
                    <a:lumMod val="75000"/>
                  </a:schemeClr>
                </a:solidFill>
                <a:latin typeface="Arial Black"/>
                <a:cs typeface="Arial Black"/>
              </a:rPr>
              <a:t> del studio anterior</a:t>
            </a:r>
          </a:p>
        </p:txBody>
      </p:sp>
    </p:spTree>
    <p:extLst>
      <p:ext uri="{BB962C8B-B14F-4D97-AF65-F5344CB8AC3E}">
        <p14:creationId xmlns:p14="http://schemas.microsoft.com/office/powerpoint/2010/main" val="3590423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883B7F-DA09-6EA5-D94F-0A1A6556D424}"/>
              </a:ext>
            </a:extLst>
          </p:cNvPr>
          <p:cNvSpPr>
            <a:spLocks noGrp="1"/>
          </p:cNvSpPr>
          <p:nvPr>
            <p:ph type="subTitle" idx="1"/>
          </p:nvPr>
        </p:nvSpPr>
        <p:spPr>
          <a:xfrm>
            <a:off x="236221" y="1082040"/>
            <a:ext cx="11675224" cy="5516880"/>
          </a:xfrm>
        </p:spPr>
        <p:txBody>
          <a:bodyPr>
            <a:noAutofit/>
          </a:bodyPr>
          <a:lstStyle/>
          <a:p>
            <a:pPr marL="342900" indent="-342900" algn="l">
              <a:spcBef>
                <a:spcPts val="0"/>
              </a:spcBef>
              <a:spcAft>
                <a:spcPts val="1200"/>
              </a:spcAft>
              <a:buFont typeface="Arial" panose="020B0604020202020204" pitchFamily="34" charset="0"/>
              <a:buChar char="•"/>
            </a:pPr>
            <a:r>
              <a:rPr lang="es-ES" sz="2700" dirty="0">
                <a:solidFill>
                  <a:schemeClr val="tx1"/>
                </a:solidFill>
              </a:rPr>
              <a:t>Los participantes incluyeron mujeres y hombres adultos en hogares agrícolas de cada paisaje de estudio (6 grupos focales en total con 5-12 personas por grupo) </a:t>
            </a:r>
          </a:p>
          <a:p>
            <a:pPr marL="342900" indent="-342900" algn="l">
              <a:spcBef>
                <a:spcPts val="0"/>
              </a:spcBef>
              <a:spcAft>
                <a:spcPts val="1200"/>
              </a:spcAft>
              <a:buFont typeface="Arial" panose="020B0604020202020204" pitchFamily="34" charset="0"/>
              <a:buChar char="•"/>
            </a:pPr>
            <a:endParaRPr lang="en-US" sz="2700" dirty="0">
              <a:solidFill>
                <a:schemeClr val="tx1"/>
              </a:solidFill>
            </a:endParaRPr>
          </a:p>
          <a:p>
            <a:pPr marL="342900" indent="-342900" algn="l">
              <a:spcBef>
                <a:spcPts val="0"/>
              </a:spcBef>
              <a:spcAft>
                <a:spcPts val="1200"/>
              </a:spcAft>
              <a:buFont typeface="Arial" panose="020B0604020202020204" pitchFamily="34" charset="0"/>
              <a:buChar char="•"/>
            </a:pPr>
            <a:r>
              <a:rPr lang="es-ES" sz="2700" dirty="0">
                <a:solidFill>
                  <a:schemeClr val="tx1"/>
                </a:solidFill>
              </a:rPr>
              <a:t>Cinco grupos focales adicionales con autoridades locales, personal de </a:t>
            </a:r>
            <a:r>
              <a:rPr lang="es-ES" sz="2700" dirty="0" err="1">
                <a:solidFill>
                  <a:schemeClr val="tx1"/>
                </a:solidFill>
              </a:rPr>
              <a:t>ONGs</a:t>
            </a:r>
            <a:r>
              <a:rPr lang="es-ES" sz="2700" dirty="0">
                <a:solidFill>
                  <a:schemeClr val="tx1"/>
                </a:solidFill>
              </a:rPr>
              <a:t> y expertos en la </a:t>
            </a:r>
            <a:r>
              <a:rPr lang="es-ES" sz="2700" dirty="0" err="1">
                <a:solidFill>
                  <a:schemeClr val="tx1"/>
                </a:solidFill>
              </a:rPr>
              <a:t>agrobiodiversidad</a:t>
            </a:r>
            <a:r>
              <a:rPr lang="es-ES" sz="2700" dirty="0">
                <a:solidFill>
                  <a:schemeClr val="tx1"/>
                </a:solidFill>
              </a:rPr>
              <a:t> </a:t>
            </a:r>
          </a:p>
          <a:p>
            <a:pPr algn="l">
              <a:spcBef>
                <a:spcPts val="0"/>
              </a:spcBef>
              <a:spcAft>
                <a:spcPts val="1200"/>
              </a:spcAft>
            </a:pPr>
            <a:endParaRPr lang="en-US" sz="2700" dirty="0">
              <a:solidFill>
                <a:schemeClr val="tx1"/>
              </a:solidFill>
            </a:endParaRPr>
          </a:p>
          <a:p>
            <a:pPr marL="342900" indent="-342900" algn="l">
              <a:spcBef>
                <a:spcPts val="0"/>
              </a:spcBef>
              <a:spcAft>
                <a:spcPts val="1200"/>
              </a:spcAft>
              <a:buFont typeface="Arial" panose="020B0604020202020204" pitchFamily="34" charset="0"/>
              <a:buChar char="•"/>
            </a:pPr>
            <a:r>
              <a:rPr lang="es-ES" sz="2700" i="1" dirty="0">
                <a:solidFill>
                  <a:schemeClr val="tx1"/>
                </a:solidFill>
              </a:rPr>
              <a:t>Hallazgos preliminares</a:t>
            </a:r>
            <a:r>
              <a:rPr lang="es-ES" sz="2700" dirty="0">
                <a:solidFill>
                  <a:schemeClr val="tx1"/>
                </a:solidFill>
              </a:rPr>
              <a:t>: Hay diversos choques que influyen en la resiliencia de la agricultura y la nutrición, incluida la pandemia de COVID-19, mercados volátiles para productos e insumos agrícolas, efectos de cambios en el transporte, cambio climático, transiciones agroecológicas, modificaciones en la gobernanza</a:t>
            </a:r>
          </a:p>
          <a:p>
            <a:pPr marL="342900" indent="-342900" algn="l">
              <a:spcBef>
                <a:spcPts val="0"/>
              </a:spcBef>
              <a:spcAft>
                <a:spcPts val="1200"/>
              </a:spcAft>
              <a:buFont typeface="Arial" panose="020B0604020202020204" pitchFamily="34" charset="0"/>
              <a:buChar char="•"/>
            </a:pPr>
            <a:endParaRPr lang="en-US" sz="2700" dirty="0">
              <a:solidFill>
                <a:schemeClr val="tx1"/>
              </a:solidFill>
            </a:endParaRPr>
          </a:p>
        </p:txBody>
      </p:sp>
      <p:sp>
        <p:nvSpPr>
          <p:cNvPr id="8" name="TextBox 7">
            <a:extLst>
              <a:ext uri="{FF2B5EF4-FFF2-40B4-BE49-F238E27FC236}">
                <a16:creationId xmlns:a16="http://schemas.microsoft.com/office/drawing/2014/main" id="{18B64B06-54F4-6B49-B611-EAAAA2C5CC79}"/>
              </a:ext>
            </a:extLst>
          </p:cNvPr>
          <p:cNvSpPr txBox="1"/>
          <p:nvPr/>
        </p:nvSpPr>
        <p:spPr>
          <a:xfrm>
            <a:off x="190501" y="161389"/>
            <a:ext cx="11720944" cy="646331"/>
          </a:xfrm>
          <a:prstGeom prst="rect">
            <a:avLst/>
          </a:prstGeom>
          <a:noFill/>
        </p:spPr>
        <p:txBody>
          <a:bodyPr wrap="square" rtlCol="0">
            <a:spAutoFit/>
          </a:bodyPr>
          <a:lstStyle/>
          <a:p>
            <a:r>
              <a:rPr lang="en-US" sz="3600" b="1" dirty="0" err="1">
                <a:solidFill>
                  <a:schemeClr val="tx2">
                    <a:lumMod val="75000"/>
                  </a:schemeClr>
                </a:solidFill>
                <a:latin typeface="Arial Black"/>
                <a:cs typeface="Arial Black"/>
              </a:rPr>
              <a:t>Hallazgos</a:t>
            </a:r>
            <a:r>
              <a:rPr lang="en-US" sz="3600" b="1" dirty="0">
                <a:solidFill>
                  <a:schemeClr val="tx2">
                    <a:lumMod val="75000"/>
                  </a:schemeClr>
                </a:solidFill>
                <a:latin typeface="Arial Black"/>
                <a:cs typeface="Arial Black"/>
              </a:rPr>
              <a:t> de </a:t>
            </a:r>
            <a:r>
              <a:rPr lang="en-US" sz="3600" b="1" dirty="0" err="1">
                <a:solidFill>
                  <a:schemeClr val="tx2">
                    <a:lumMod val="75000"/>
                  </a:schemeClr>
                </a:solidFill>
                <a:latin typeface="Arial Black"/>
                <a:cs typeface="Arial Black"/>
              </a:rPr>
              <a:t>los</a:t>
            </a:r>
            <a:r>
              <a:rPr lang="en-US" sz="3600" b="1" dirty="0">
                <a:solidFill>
                  <a:schemeClr val="tx2">
                    <a:lumMod val="75000"/>
                  </a:schemeClr>
                </a:solidFill>
                <a:latin typeface="Arial Black"/>
                <a:cs typeface="Arial Black"/>
              </a:rPr>
              <a:t> </a:t>
            </a:r>
            <a:r>
              <a:rPr lang="en-US" sz="3600" b="1" dirty="0" err="1">
                <a:solidFill>
                  <a:schemeClr val="tx2">
                    <a:lumMod val="75000"/>
                  </a:schemeClr>
                </a:solidFill>
                <a:latin typeface="Arial Black"/>
                <a:cs typeface="Arial Black"/>
              </a:rPr>
              <a:t>grupos</a:t>
            </a:r>
            <a:r>
              <a:rPr lang="en-US" sz="3600" b="1" dirty="0">
                <a:solidFill>
                  <a:schemeClr val="tx2">
                    <a:lumMod val="75000"/>
                  </a:schemeClr>
                </a:solidFill>
                <a:latin typeface="Arial Black"/>
                <a:cs typeface="Arial Black"/>
              </a:rPr>
              <a:t> </a:t>
            </a:r>
            <a:r>
              <a:rPr lang="en-US" sz="3600" b="1" dirty="0" err="1">
                <a:solidFill>
                  <a:schemeClr val="tx2">
                    <a:lumMod val="75000"/>
                  </a:schemeClr>
                </a:solidFill>
                <a:latin typeface="Arial Black"/>
                <a:cs typeface="Arial Black"/>
              </a:rPr>
              <a:t>focales</a:t>
            </a:r>
            <a:endParaRPr lang="en-US" sz="36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587558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4BB15C-A051-4D4C-A027-B894B28197F2}"/>
              </a:ext>
            </a:extLst>
          </p:cNvPr>
          <p:cNvSpPr>
            <a:spLocks noGrp="1"/>
          </p:cNvSpPr>
          <p:nvPr>
            <p:ph idx="1"/>
          </p:nvPr>
        </p:nvSpPr>
        <p:spPr>
          <a:xfrm>
            <a:off x="427413" y="1169168"/>
            <a:ext cx="11247120" cy="5623560"/>
          </a:xfrm>
        </p:spPr>
        <p:txBody>
          <a:bodyPr>
            <a:normAutofit fontScale="77500" lnSpcReduction="20000"/>
          </a:bodyPr>
          <a:lstStyle/>
          <a:p>
            <a:pPr>
              <a:lnSpc>
                <a:spcPct val="120000"/>
              </a:lnSpc>
            </a:pPr>
            <a:r>
              <a:rPr lang="es-ES" dirty="0"/>
              <a:t>Muchos encuestados señalaron que se intensificó el consumo de alimentos de la chacra en respuesta a la pandemia de COVID-19</a:t>
            </a:r>
          </a:p>
          <a:p>
            <a:pPr marL="0" indent="0">
              <a:lnSpc>
                <a:spcPct val="120000"/>
              </a:lnSpc>
              <a:buNone/>
            </a:pPr>
            <a:endParaRPr lang="es-PE" dirty="0"/>
          </a:p>
          <a:p>
            <a:pPr algn="just">
              <a:lnSpc>
                <a:spcPct val="120000"/>
              </a:lnSpc>
            </a:pPr>
            <a:r>
              <a:rPr lang="es-PE" dirty="0"/>
              <a:t>El modo de articularse a la cadena de alimentos es un factor importante para ver que tan afectados estuvieron con la pandemia de COVID-19 (gente que podía ir a Huánuco o que podía acceder a alimentos fueron mas resilientes que aquellos que no)</a:t>
            </a:r>
            <a:endParaRPr lang="en-US" dirty="0"/>
          </a:p>
          <a:p>
            <a:pPr marL="0" indent="0">
              <a:lnSpc>
                <a:spcPct val="120000"/>
              </a:lnSpc>
              <a:buNone/>
            </a:pPr>
            <a:endParaRPr lang="en-US" dirty="0"/>
          </a:p>
          <a:p>
            <a:pPr>
              <a:lnSpc>
                <a:spcPct val="120000"/>
              </a:lnSpc>
            </a:pPr>
            <a:r>
              <a:rPr lang="es-PE" dirty="0"/>
              <a:t>Hay nuevos actores alimentarios en los medios rurales:  Vehículos y comerciantes que acercan productos urbanos al campo</a:t>
            </a:r>
            <a:endParaRPr lang="en-US" dirty="0"/>
          </a:p>
          <a:p>
            <a:pPr>
              <a:lnSpc>
                <a:spcPct val="120000"/>
              </a:lnSpc>
            </a:pPr>
            <a:endParaRPr lang="en-US" dirty="0"/>
          </a:p>
          <a:p>
            <a:pPr>
              <a:lnSpc>
                <a:spcPct val="120000"/>
              </a:lnSpc>
            </a:pPr>
            <a:r>
              <a:rPr lang="es-PE" dirty="0"/>
              <a:t>Los choques en precios, producción y transporte parecen más intensos en las familias que venden verduras</a:t>
            </a:r>
            <a:endParaRPr lang="en-US" dirty="0"/>
          </a:p>
          <a:p>
            <a:pPr>
              <a:lnSpc>
                <a:spcPct val="120000"/>
              </a:lnSpc>
            </a:pPr>
            <a:endParaRPr lang="en-US" dirty="0"/>
          </a:p>
        </p:txBody>
      </p:sp>
      <p:sp>
        <p:nvSpPr>
          <p:cNvPr id="6" name="TextBox 5">
            <a:extLst>
              <a:ext uri="{FF2B5EF4-FFF2-40B4-BE49-F238E27FC236}">
                <a16:creationId xmlns:a16="http://schemas.microsoft.com/office/drawing/2014/main" id="{EA94FE1E-E47F-C04D-9209-F0C540BBF660}"/>
              </a:ext>
            </a:extLst>
          </p:cNvPr>
          <p:cNvSpPr txBox="1"/>
          <p:nvPr/>
        </p:nvSpPr>
        <p:spPr>
          <a:xfrm>
            <a:off x="280441" y="110131"/>
            <a:ext cx="11720944" cy="954107"/>
          </a:xfrm>
          <a:prstGeom prst="rect">
            <a:avLst/>
          </a:prstGeom>
          <a:noFill/>
        </p:spPr>
        <p:txBody>
          <a:bodyPr wrap="square" rtlCol="0">
            <a:spAutoFit/>
          </a:bodyPr>
          <a:lstStyle/>
          <a:p>
            <a:r>
              <a:rPr lang="en-US" sz="2800" b="1" dirty="0" err="1">
                <a:solidFill>
                  <a:schemeClr val="tx2">
                    <a:lumMod val="75000"/>
                  </a:schemeClr>
                </a:solidFill>
                <a:latin typeface="Arial Black"/>
                <a:cs typeface="Arial Black"/>
              </a:rPr>
              <a:t>Hallazgos</a:t>
            </a:r>
            <a:r>
              <a:rPr lang="en-US" sz="2800" b="1" dirty="0">
                <a:solidFill>
                  <a:schemeClr val="tx2">
                    <a:lumMod val="75000"/>
                  </a:schemeClr>
                </a:solidFill>
                <a:latin typeface="Arial Black"/>
                <a:cs typeface="Arial Black"/>
              </a:rPr>
              <a:t> </a:t>
            </a:r>
            <a:r>
              <a:rPr lang="en-US" sz="2800" b="1" dirty="0" err="1">
                <a:solidFill>
                  <a:schemeClr val="tx2">
                    <a:lumMod val="75000"/>
                  </a:schemeClr>
                </a:solidFill>
                <a:latin typeface="Arial Black"/>
                <a:cs typeface="Arial Black"/>
              </a:rPr>
              <a:t>preliminares</a:t>
            </a:r>
            <a:r>
              <a:rPr lang="en-US" sz="2800" b="1" dirty="0">
                <a:solidFill>
                  <a:schemeClr val="tx2">
                    <a:lumMod val="75000"/>
                  </a:schemeClr>
                </a:solidFill>
                <a:latin typeface="Arial Black"/>
                <a:cs typeface="Arial Black"/>
              </a:rPr>
              <a:t> de las </a:t>
            </a:r>
            <a:r>
              <a:rPr lang="en-US" sz="2800" b="1" dirty="0" err="1">
                <a:solidFill>
                  <a:schemeClr val="tx2">
                    <a:lumMod val="75000"/>
                  </a:schemeClr>
                </a:solidFill>
                <a:latin typeface="Arial Black"/>
                <a:cs typeface="Arial Black"/>
              </a:rPr>
              <a:t>entrevistas</a:t>
            </a:r>
            <a:r>
              <a:rPr lang="en-US" sz="2800" b="1" dirty="0">
                <a:solidFill>
                  <a:schemeClr val="tx2">
                    <a:lumMod val="75000"/>
                  </a:schemeClr>
                </a:solidFill>
                <a:latin typeface="Arial Black"/>
                <a:cs typeface="Arial Black"/>
              </a:rPr>
              <a:t> “Cambio Más </a:t>
            </a:r>
            <a:r>
              <a:rPr lang="en-US" sz="2800" b="1" dirty="0" err="1">
                <a:solidFill>
                  <a:schemeClr val="tx2">
                    <a:lumMod val="75000"/>
                  </a:schemeClr>
                </a:solidFill>
                <a:latin typeface="Arial Black"/>
                <a:cs typeface="Arial Black"/>
              </a:rPr>
              <a:t>Significativo</a:t>
            </a:r>
            <a:r>
              <a:rPr lang="en-US" sz="2800" b="1" dirty="0">
                <a:solidFill>
                  <a:schemeClr val="tx2">
                    <a:lumMod val="75000"/>
                  </a:schemeClr>
                </a:solidFill>
                <a:latin typeface="Arial Black"/>
                <a:cs typeface="Arial Black"/>
              </a:rPr>
              <a:t>”</a:t>
            </a:r>
          </a:p>
        </p:txBody>
      </p:sp>
    </p:spTree>
    <p:extLst>
      <p:ext uri="{BB962C8B-B14F-4D97-AF65-F5344CB8AC3E}">
        <p14:creationId xmlns:p14="http://schemas.microsoft.com/office/powerpoint/2010/main" val="1517009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Arrow Connector 22">
            <a:extLst>
              <a:ext uri="{FF2B5EF4-FFF2-40B4-BE49-F238E27FC236}">
                <a16:creationId xmlns:a16="http://schemas.microsoft.com/office/drawing/2014/main" id="{2A98E691-D78F-47FE-9CB9-7B701A432F76}"/>
              </a:ext>
            </a:extLst>
          </p:cNvPr>
          <p:cNvCxnSpPr>
            <a:cxnSpLocks/>
            <a:endCxn id="15" idx="1"/>
          </p:cNvCxnSpPr>
          <p:nvPr/>
        </p:nvCxnSpPr>
        <p:spPr>
          <a:xfrm flipV="1">
            <a:off x="5529913" y="3619083"/>
            <a:ext cx="3244289" cy="8026"/>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F97D9FDD-52CA-445B-A9DA-84F8B3F59874}"/>
              </a:ext>
            </a:extLst>
          </p:cNvPr>
          <p:cNvSpPr/>
          <p:nvPr/>
        </p:nvSpPr>
        <p:spPr>
          <a:xfrm>
            <a:off x="1013824" y="1894559"/>
            <a:ext cx="2186026" cy="3416969"/>
          </a:xfrm>
          <a:prstGeom prst="rect">
            <a:avLst/>
          </a:prstGeom>
          <a:solidFill>
            <a:schemeClr val="accent4">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900" b="1" dirty="0">
                <a:solidFill>
                  <a:schemeClr val="tx1"/>
                </a:solidFill>
              </a:rPr>
              <a:t>Food Supply Chains</a:t>
            </a:r>
          </a:p>
          <a:p>
            <a:pPr algn="ctr"/>
            <a:endParaRPr lang="en-US" sz="1200" b="1" dirty="0">
              <a:solidFill>
                <a:schemeClr val="tx1"/>
              </a:solidFill>
            </a:endParaRPr>
          </a:p>
          <a:p>
            <a:pPr algn="ctr"/>
            <a:endParaRPr lang="en-US" b="1" dirty="0">
              <a:solidFill>
                <a:schemeClr val="tx1"/>
              </a:solidFill>
            </a:endParaRPr>
          </a:p>
        </p:txBody>
      </p:sp>
      <p:cxnSp>
        <p:nvCxnSpPr>
          <p:cNvPr id="18" name="Straight Arrow Connector 17">
            <a:extLst>
              <a:ext uri="{FF2B5EF4-FFF2-40B4-BE49-F238E27FC236}">
                <a16:creationId xmlns:a16="http://schemas.microsoft.com/office/drawing/2014/main" id="{DDE3CF91-2B59-4C0B-9895-CA0C3BE25094}"/>
              </a:ext>
            </a:extLst>
          </p:cNvPr>
          <p:cNvCxnSpPr>
            <a:stCxn id="6" idx="0"/>
            <a:endCxn id="9" idx="2"/>
          </p:cNvCxnSpPr>
          <p:nvPr/>
        </p:nvCxnSpPr>
        <p:spPr>
          <a:xfrm>
            <a:off x="2094950" y="2351760"/>
            <a:ext cx="0" cy="2743202"/>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23C01FF8-1075-480B-AB43-D4F0A961CA85}"/>
              </a:ext>
            </a:extLst>
          </p:cNvPr>
          <p:cNvSpPr/>
          <p:nvPr/>
        </p:nvSpPr>
        <p:spPr>
          <a:xfrm>
            <a:off x="3580571" y="1894559"/>
            <a:ext cx="2226075" cy="4018546"/>
          </a:xfrm>
          <a:prstGeom prst="rect">
            <a:avLst/>
          </a:prstGeom>
          <a:solidFill>
            <a:schemeClr val="accent4">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900" b="1" dirty="0">
                <a:solidFill>
                  <a:schemeClr val="tx1"/>
                </a:solidFill>
              </a:rPr>
              <a:t>Food environment</a:t>
            </a:r>
          </a:p>
          <a:p>
            <a:endParaRPr lang="en-US" sz="1000" dirty="0">
              <a:solidFill>
                <a:schemeClr val="tx1"/>
              </a:solidFill>
            </a:endParaRPr>
          </a:p>
          <a:p>
            <a:r>
              <a:rPr lang="en-US" sz="1300" b="1" dirty="0">
                <a:solidFill>
                  <a:schemeClr val="tx1"/>
                </a:solidFill>
              </a:rPr>
              <a:t>Food density </a:t>
            </a:r>
            <a:r>
              <a:rPr lang="en-US" sz="1300" dirty="0">
                <a:solidFill>
                  <a:schemeClr val="tx1"/>
                </a:solidFill>
              </a:rPr>
              <a:t>- </a:t>
            </a:r>
            <a:r>
              <a:rPr lang="en-US" sz="1300" i="1" dirty="0">
                <a:solidFill>
                  <a:schemeClr val="tx1"/>
                </a:solidFill>
              </a:rPr>
              <a:t>spatial density of foods on offer</a:t>
            </a:r>
            <a:r>
              <a:rPr lang="en-US" sz="1300" dirty="0">
                <a:solidFill>
                  <a:schemeClr val="tx1"/>
                </a:solidFill>
              </a:rPr>
              <a:t> </a:t>
            </a:r>
          </a:p>
          <a:p>
            <a:endParaRPr lang="en-US" sz="800" dirty="0">
              <a:solidFill>
                <a:schemeClr val="tx1"/>
              </a:solidFill>
            </a:endParaRPr>
          </a:p>
          <a:p>
            <a:r>
              <a:rPr lang="en-US" sz="1300" b="1" dirty="0">
                <a:solidFill>
                  <a:schemeClr val="tx1"/>
                </a:solidFill>
              </a:rPr>
              <a:t>Food prices </a:t>
            </a:r>
            <a:r>
              <a:rPr lang="en-US" sz="1300" dirty="0">
                <a:solidFill>
                  <a:schemeClr val="tx1"/>
                </a:solidFill>
              </a:rPr>
              <a:t>- </a:t>
            </a:r>
            <a:r>
              <a:rPr lang="en-US" sz="1300" i="1" dirty="0">
                <a:solidFill>
                  <a:schemeClr val="tx1"/>
                </a:solidFill>
              </a:rPr>
              <a:t>price per standard unit </a:t>
            </a:r>
          </a:p>
          <a:p>
            <a:endParaRPr lang="en-US" sz="800" i="1" dirty="0">
              <a:solidFill>
                <a:schemeClr val="tx1"/>
              </a:solidFill>
            </a:endParaRPr>
          </a:p>
          <a:p>
            <a:r>
              <a:rPr lang="en-US" sz="1300" b="1" dirty="0">
                <a:solidFill>
                  <a:schemeClr val="tx1"/>
                </a:solidFill>
              </a:rPr>
              <a:t>Product properties </a:t>
            </a:r>
            <a:r>
              <a:rPr lang="en-US" sz="1300" dirty="0">
                <a:solidFill>
                  <a:schemeClr val="tx1"/>
                </a:solidFill>
              </a:rPr>
              <a:t>–</a:t>
            </a:r>
            <a:r>
              <a:rPr lang="en-US" sz="1300" i="1" dirty="0">
                <a:solidFill>
                  <a:schemeClr val="tx1"/>
                </a:solidFill>
              </a:rPr>
              <a:t> </a:t>
            </a:r>
            <a:br>
              <a:rPr lang="en-US" sz="1300" i="1" dirty="0">
                <a:solidFill>
                  <a:schemeClr val="tx1"/>
                </a:solidFill>
              </a:rPr>
            </a:br>
            <a:r>
              <a:rPr lang="en-US" sz="1300" i="1" dirty="0">
                <a:solidFill>
                  <a:schemeClr val="tx1"/>
                </a:solidFill>
              </a:rPr>
              <a:t>1) quality and safety,</a:t>
            </a:r>
          </a:p>
          <a:p>
            <a:r>
              <a:rPr lang="en-US" sz="1300" i="1" dirty="0">
                <a:solidFill>
                  <a:schemeClr val="tx1"/>
                </a:solidFill>
              </a:rPr>
              <a:t>2) convenience</a:t>
            </a:r>
          </a:p>
          <a:p>
            <a:r>
              <a:rPr lang="en-US" sz="1300" i="1" dirty="0">
                <a:solidFill>
                  <a:schemeClr val="tx1"/>
                </a:solidFill>
              </a:rPr>
              <a:t>3) diversity</a:t>
            </a:r>
            <a:endParaRPr lang="en-US" sz="1300" dirty="0">
              <a:solidFill>
                <a:schemeClr val="tx1"/>
              </a:solidFill>
            </a:endParaRPr>
          </a:p>
          <a:p>
            <a:endParaRPr lang="en-US" sz="800" dirty="0">
              <a:solidFill>
                <a:schemeClr val="tx1"/>
              </a:solidFill>
            </a:endParaRPr>
          </a:p>
          <a:p>
            <a:r>
              <a:rPr lang="en-US" sz="1300" b="1" dirty="0">
                <a:solidFill>
                  <a:schemeClr val="tx1"/>
                </a:solidFill>
              </a:rPr>
              <a:t>Vendor properties </a:t>
            </a:r>
            <a:r>
              <a:rPr lang="en-US" sz="1300" dirty="0">
                <a:solidFill>
                  <a:schemeClr val="tx1"/>
                </a:solidFill>
              </a:rPr>
              <a:t>– </a:t>
            </a:r>
            <a:r>
              <a:rPr lang="en-US" sz="1300" i="1" dirty="0">
                <a:solidFill>
                  <a:schemeClr val="tx1"/>
                </a:solidFill>
              </a:rPr>
              <a:t>type of retail outlet or access point, opening hours, payment methods accepted, etc. </a:t>
            </a:r>
          </a:p>
          <a:p>
            <a:endParaRPr lang="en-US" sz="800" i="1" dirty="0">
              <a:solidFill>
                <a:schemeClr val="tx1"/>
              </a:solidFill>
            </a:endParaRPr>
          </a:p>
          <a:p>
            <a:r>
              <a:rPr lang="en-US" sz="1300" b="1" dirty="0">
                <a:solidFill>
                  <a:schemeClr val="tx1"/>
                </a:solidFill>
              </a:rPr>
              <a:t>Food messaging - </a:t>
            </a:r>
            <a:r>
              <a:rPr lang="en-US" sz="1300" i="1" dirty="0">
                <a:solidFill>
                  <a:schemeClr val="tx1"/>
                </a:solidFill>
              </a:rPr>
              <a:t>Promotion, advertising, and information about food</a:t>
            </a:r>
          </a:p>
        </p:txBody>
      </p:sp>
      <p:sp>
        <p:nvSpPr>
          <p:cNvPr id="6" name="Rectangle 5">
            <a:extLst>
              <a:ext uri="{FF2B5EF4-FFF2-40B4-BE49-F238E27FC236}">
                <a16:creationId xmlns:a16="http://schemas.microsoft.com/office/drawing/2014/main" id="{7FA842E7-47C9-4CAA-BC7B-E653F3064864}"/>
              </a:ext>
            </a:extLst>
          </p:cNvPr>
          <p:cNvSpPr/>
          <p:nvPr/>
        </p:nvSpPr>
        <p:spPr>
          <a:xfrm>
            <a:off x="1162503" y="2351760"/>
            <a:ext cx="1864894" cy="5414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Food production and </a:t>
            </a:r>
            <a:br>
              <a:rPr lang="en-US" sz="1300" b="1" dirty="0">
                <a:solidFill>
                  <a:schemeClr val="tx1"/>
                </a:solidFill>
              </a:rPr>
            </a:br>
            <a:r>
              <a:rPr lang="en-US" sz="1300" b="1" dirty="0">
                <a:solidFill>
                  <a:schemeClr val="tx1"/>
                </a:solidFill>
              </a:rPr>
              <a:t>input supply</a:t>
            </a:r>
          </a:p>
        </p:txBody>
      </p:sp>
      <p:sp>
        <p:nvSpPr>
          <p:cNvPr id="7" name="Rectangle 6">
            <a:extLst>
              <a:ext uri="{FF2B5EF4-FFF2-40B4-BE49-F238E27FC236}">
                <a16:creationId xmlns:a16="http://schemas.microsoft.com/office/drawing/2014/main" id="{3DF2ED89-E2B4-47C4-BD32-6565022383DB}"/>
              </a:ext>
            </a:extLst>
          </p:cNvPr>
          <p:cNvSpPr/>
          <p:nvPr/>
        </p:nvSpPr>
        <p:spPr>
          <a:xfrm>
            <a:off x="1162503" y="3085687"/>
            <a:ext cx="1864894" cy="5414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Storage and distribution</a:t>
            </a:r>
          </a:p>
        </p:txBody>
      </p:sp>
      <p:sp>
        <p:nvSpPr>
          <p:cNvPr id="8" name="Rectangle 7">
            <a:extLst>
              <a:ext uri="{FF2B5EF4-FFF2-40B4-BE49-F238E27FC236}">
                <a16:creationId xmlns:a16="http://schemas.microsoft.com/office/drawing/2014/main" id="{C78698D4-FCE9-42AD-BB91-1D0E77B2E035}"/>
              </a:ext>
            </a:extLst>
          </p:cNvPr>
          <p:cNvSpPr/>
          <p:nvPr/>
        </p:nvSpPr>
        <p:spPr>
          <a:xfrm>
            <a:off x="1162503" y="3819614"/>
            <a:ext cx="1864894" cy="5414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Processing and packaging</a:t>
            </a:r>
          </a:p>
        </p:txBody>
      </p:sp>
      <p:sp>
        <p:nvSpPr>
          <p:cNvPr id="9" name="Rectangle 8">
            <a:extLst>
              <a:ext uri="{FF2B5EF4-FFF2-40B4-BE49-F238E27FC236}">
                <a16:creationId xmlns:a16="http://schemas.microsoft.com/office/drawing/2014/main" id="{737D575C-9926-43E9-B49A-BA7A59A9380B}"/>
              </a:ext>
            </a:extLst>
          </p:cNvPr>
          <p:cNvSpPr/>
          <p:nvPr/>
        </p:nvSpPr>
        <p:spPr>
          <a:xfrm>
            <a:off x="1162503" y="4553541"/>
            <a:ext cx="1864894" cy="5414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Retail and marketing</a:t>
            </a:r>
          </a:p>
        </p:txBody>
      </p:sp>
      <p:sp>
        <p:nvSpPr>
          <p:cNvPr id="10" name="Rectangle 9">
            <a:extLst>
              <a:ext uri="{FF2B5EF4-FFF2-40B4-BE49-F238E27FC236}">
                <a16:creationId xmlns:a16="http://schemas.microsoft.com/office/drawing/2014/main" id="{5D20B651-58A5-4706-8E3B-5F7C3F7B8899}"/>
              </a:ext>
            </a:extLst>
          </p:cNvPr>
          <p:cNvSpPr/>
          <p:nvPr/>
        </p:nvSpPr>
        <p:spPr>
          <a:xfrm>
            <a:off x="6208833" y="1894559"/>
            <a:ext cx="2186026" cy="3489151"/>
          </a:xfrm>
          <a:prstGeom prst="rect">
            <a:avLst/>
          </a:prstGeom>
          <a:pattFill prst="ltDnDiag">
            <a:fgClr>
              <a:schemeClr val="accent6">
                <a:lumMod val="60000"/>
                <a:lumOff val="40000"/>
              </a:schemeClr>
            </a:fgClr>
            <a:bgClr>
              <a:schemeClr val="bg1"/>
            </a:bgClr>
          </a:pattFill>
          <a:ln w="190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900" b="1" dirty="0">
                <a:solidFill>
                  <a:schemeClr val="tx1"/>
                </a:solidFill>
              </a:rPr>
              <a:t>Personal Filters</a:t>
            </a:r>
          </a:p>
        </p:txBody>
      </p:sp>
      <p:sp>
        <p:nvSpPr>
          <p:cNvPr id="11" name="Flowchart: Terminator 10">
            <a:extLst>
              <a:ext uri="{FF2B5EF4-FFF2-40B4-BE49-F238E27FC236}">
                <a16:creationId xmlns:a16="http://schemas.microsoft.com/office/drawing/2014/main" id="{A5C110AB-ED29-4307-808A-E089F53FA241}"/>
              </a:ext>
            </a:extLst>
          </p:cNvPr>
          <p:cNvSpPr/>
          <p:nvPr/>
        </p:nvSpPr>
        <p:spPr>
          <a:xfrm>
            <a:off x="6287960" y="2351760"/>
            <a:ext cx="2009274" cy="541421"/>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Economic </a:t>
            </a:r>
            <a:r>
              <a:rPr lang="en-US" sz="1300" dirty="0">
                <a:solidFill>
                  <a:schemeClr val="tx1"/>
                </a:solidFill>
              </a:rPr>
              <a:t>– </a:t>
            </a:r>
            <a:r>
              <a:rPr lang="en-US" sz="1300" i="1" dirty="0">
                <a:solidFill>
                  <a:schemeClr val="tx1"/>
                </a:solidFill>
              </a:rPr>
              <a:t>income and purchasing power</a:t>
            </a:r>
          </a:p>
        </p:txBody>
      </p:sp>
      <p:sp>
        <p:nvSpPr>
          <p:cNvPr id="12" name="Flowchart: Terminator 11">
            <a:extLst>
              <a:ext uri="{FF2B5EF4-FFF2-40B4-BE49-F238E27FC236}">
                <a16:creationId xmlns:a16="http://schemas.microsoft.com/office/drawing/2014/main" id="{3CE6999B-5D4C-43ED-974D-A068B568C935}"/>
              </a:ext>
            </a:extLst>
          </p:cNvPr>
          <p:cNvSpPr/>
          <p:nvPr/>
        </p:nvSpPr>
        <p:spPr>
          <a:xfrm>
            <a:off x="6283809" y="3025529"/>
            <a:ext cx="2009274" cy="541421"/>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Cognitive</a:t>
            </a:r>
            <a:r>
              <a:rPr lang="en-US" sz="1300" dirty="0">
                <a:solidFill>
                  <a:schemeClr val="tx1"/>
                </a:solidFill>
              </a:rPr>
              <a:t> – </a:t>
            </a:r>
            <a:r>
              <a:rPr lang="en-US" sz="1300" i="1" dirty="0">
                <a:solidFill>
                  <a:schemeClr val="tx1"/>
                </a:solidFill>
              </a:rPr>
              <a:t>information and knowledge</a:t>
            </a:r>
            <a:endParaRPr lang="en-US" sz="1300" dirty="0">
              <a:solidFill>
                <a:schemeClr val="tx1"/>
              </a:solidFill>
            </a:endParaRPr>
          </a:p>
        </p:txBody>
      </p:sp>
      <p:sp>
        <p:nvSpPr>
          <p:cNvPr id="13" name="Flowchart: Terminator 12">
            <a:extLst>
              <a:ext uri="{FF2B5EF4-FFF2-40B4-BE49-F238E27FC236}">
                <a16:creationId xmlns:a16="http://schemas.microsoft.com/office/drawing/2014/main" id="{DE917D89-BA51-45C8-9EE3-7C9A1DB5A1C9}"/>
              </a:ext>
            </a:extLst>
          </p:cNvPr>
          <p:cNvSpPr/>
          <p:nvPr/>
        </p:nvSpPr>
        <p:spPr>
          <a:xfrm>
            <a:off x="6283809" y="3699298"/>
            <a:ext cx="2009274" cy="541421"/>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Aspirational </a:t>
            </a:r>
            <a:r>
              <a:rPr lang="en-US" sz="1300" dirty="0">
                <a:solidFill>
                  <a:schemeClr val="tx1"/>
                </a:solidFill>
              </a:rPr>
              <a:t>– </a:t>
            </a:r>
            <a:r>
              <a:rPr lang="en-US" sz="1300" i="1" dirty="0">
                <a:solidFill>
                  <a:schemeClr val="tx1"/>
                </a:solidFill>
              </a:rPr>
              <a:t>desires, values, and preferences</a:t>
            </a:r>
            <a:endParaRPr lang="en-US" sz="1300" b="1" dirty="0">
              <a:solidFill>
                <a:schemeClr val="tx1"/>
              </a:solidFill>
            </a:endParaRPr>
          </a:p>
        </p:txBody>
      </p:sp>
      <p:sp>
        <p:nvSpPr>
          <p:cNvPr id="14" name="Flowchart: Terminator 13">
            <a:extLst>
              <a:ext uri="{FF2B5EF4-FFF2-40B4-BE49-F238E27FC236}">
                <a16:creationId xmlns:a16="http://schemas.microsoft.com/office/drawing/2014/main" id="{EBA74647-FD82-4F25-A052-42EDB9C5AAEB}"/>
              </a:ext>
            </a:extLst>
          </p:cNvPr>
          <p:cNvSpPr/>
          <p:nvPr/>
        </p:nvSpPr>
        <p:spPr>
          <a:xfrm>
            <a:off x="6283809" y="4373067"/>
            <a:ext cx="2009274" cy="878296"/>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Situational </a:t>
            </a:r>
            <a:r>
              <a:rPr lang="en-US" sz="1300" dirty="0">
                <a:solidFill>
                  <a:schemeClr val="tx1"/>
                </a:solidFill>
              </a:rPr>
              <a:t>– </a:t>
            </a:r>
            <a:r>
              <a:rPr lang="en-US" sz="1300" i="1" dirty="0">
                <a:solidFill>
                  <a:schemeClr val="tx1"/>
                </a:solidFill>
              </a:rPr>
              <a:t>home and work environment, mobility, location, time resources</a:t>
            </a:r>
            <a:endParaRPr lang="en-US" sz="1300" dirty="0">
              <a:solidFill>
                <a:schemeClr val="tx1"/>
              </a:solidFill>
            </a:endParaRPr>
          </a:p>
        </p:txBody>
      </p:sp>
      <p:sp>
        <p:nvSpPr>
          <p:cNvPr id="15" name="Rectangle 14">
            <a:extLst>
              <a:ext uri="{FF2B5EF4-FFF2-40B4-BE49-F238E27FC236}">
                <a16:creationId xmlns:a16="http://schemas.microsoft.com/office/drawing/2014/main" id="{D3E40FA2-0149-4408-8590-2625FEB84EC6}"/>
              </a:ext>
            </a:extLst>
          </p:cNvPr>
          <p:cNvSpPr/>
          <p:nvPr/>
        </p:nvSpPr>
        <p:spPr>
          <a:xfrm>
            <a:off x="8774202" y="2845052"/>
            <a:ext cx="1648611" cy="1548062"/>
          </a:xfrm>
          <a:prstGeom prst="rect">
            <a:avLst/>
          </a:prstGeom>
          <a:solidFill>
            <a:schemeClr val="accent6">
              <a:lumMod val="40000"/>
              <a:lumOff val="6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900" b="1" dirty="0">
                <a:solidFill>
                  <a:schemeClr val="tx1"/>
                </a:solidFill>
              </a:rPr>
              <a:t>Consumer Behavior</a:t>
            </a:r>
          </a:p>
          <a:p>
            <a:pPr algn="ctr"/>
            <a:endParaRPr lang="en-US" sz="600" b="1" dirty="0">
              <a:solidFill>
                <a:schemeClr val="tx1"/>
              </a:solidFill>
            </a:endParaRPr>
          </a:p>
          <a:p>
            <a:pPr algn="ctr"/>
            <a:r>
              <a:rPr lang="en-US" sz="1300" i="1" dirty="0">
                <a:solidFill>
                  <a:schemeClr val="tx1"/>
                </a:solidFill>
              </a:rPr>
              <a:t>Food acquisition, preparation, cooking, eating habits (meal culture), and storage</a:t>
            </a:r>
          </a:p>
        </p:txBody>
      </p:sp>
      <p:sp>
        <p:nvSpPr>
          <p:cNvPr id="16" name="Rectangle: Rounded Corners 15">
            <a:extLst>
              <a:ext uri="{FF2B5EF4-FFF2-40B4-BE49-F238E27FC236}">
                <a16:creationId xmlns:a16="http://schemas.microsoft.com/office/drawing/2014/main" id="{35888035-C206-47DD-95CA-C90B27BEB014}"/>
              </a:ext>
            </a:extLst>
          </p:cNvPr>
          <p:cNvSpPr/>
          <p:nvPr/>
        </p:nvSpPr>
        <p:spPr>
          <a:xfrm>
            <a:off x="10903175" y="3280194"/>
            <a:ext cx="1063696" cy="661737"/>
          </a:xfrm>
          <a:prstGeom prst="roundRect">
            <a:avLst/>
          </a:prstGeom>
          <a:solidFill>
            <a:srgbClr val="456B2B"/>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900" b="1" dirty="0">
                <a:solidFill>
                  <a:schemeClr val="bg1"/>
                </a:solidFill>
              </a:rPr>
              <a:t>Diets</a:t>
            </a:r>
          </a:p>
        </p:txBody>
      </p:sp>
      <p:cxnSp>
        <p:nvCxnSpPr>
          <p:cNvPr id="20" name="Connector: Elbow 19">
            <a:extLst>
              <a:ext uri="{FF2B5EF4-FFF2-40B4-BE49-F238E27FC236}">
                <a16:creationId xmlns:a16="http://schemas.microsoft.com/office/drawing/2014/main" id="{BB2AAA50-A433-4AC5-92E1-D32807978501}"/>
              </a:ext>
            </a:extLst>
          </p:cNvPr>
          <p:cNvCxnSpPr>
            <a:cxnSpLocks/>
            <a:stCxn id="9" idx="2"/>
            <a:endCxn id="4" idx="2"/>
          </p:cNvCxnSpPr>
          <p:nvPr/>
        </p:nvCxnSpPr>
        <p:spPr>
          <a:xfrm rot="16200000" flipH="1">
            <a:off x="2985208" y="4204703"/>
            <a:ext cx="818143" cy="2598659"/>
          </a:xfrm>
          <a:prstGeom prst="bentConnector3">
            <a:avLst>
              <a:gd name="adj1" fmla="val 13088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36F6A32-19BA-45B2-B57B-6E52FD78F96C}"/>
              </a:ext>
            </a:extLst>
          </p:cNvPr>
          <p:cNvCxnSpPr>
            <a:stCxn id="6" idx="3"/>
          </p:cNvCxnSpPr>
          <p:nvPr/>
        </p:nvCxnSpPr>
        <p:spPr>
          <a:xfrm flipV="1">
            <a:off x="3027397" y="2622470"/>
            <a:ext cx="541142" cy="1"/>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5378E94-B80F-4499-91A1-E3847C964F89}"/>
              </a:ext>
            </a:extLst>
          </p:cNvPr>
          <p:cNvCxnSpPr>
            <a:stCxn id="7" idx="3"/>
          </p:cNvCxnSpPr>
          <p:nvPr/>
        </p:nvCxnSpPr>
        <p:spPr>
          <a:xfrm flipV="1">
            <a:off x="3027397" y="3356397"/>
            <a:ext cx="541142" cy="1"/>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C7B190E-9C44-4AE3-879D-D43FCC330E15}"/>
              </a:ext>
            </a:extLst>
          </p:cNvPr>
          <p:cNvCxnSpPr>
            <a:stCxn id="8" idx="3"/>
          </p:cNvCxnSpPr>
          <p:nvPr/>
        </p:nvCxnSpPr>
        <p:spPr>
          <a:xfrm flipV="1">
            <a:off x="3027397" y="4090324"/>
            <a:ext cx="541142" cy="1"/>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2F4C850-4429-4454-AF1A-4083FAF03087}"/>
              </a:ext>
            </a:extLst>
          </p:cNvPr>
          <p:cNvCxnSpPr>
            <a:cxnSpLocks/>
            <a:stCxn id="9" idx="3"/>
          </p:cNvCxnSpPr>
          <p:nvPr/>
        </p:nvCxnSpPr>
        <p:spPr>
          <a:xfrm>
            <a:off x="3027397" y="4824252"/>
            <a:ext cx="552449" cy="0"/>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8EAE4E8-E923-427B-8D9E-D3A708741359}"/>
              </a:ext>
            </a:extLst>
          </p:cNvPr>
          <p:cNvCxnSpPr>
            <a:cxnSpLocks/>
          </p:cNvCxnSpPr>
          <p:nvPr/>
        </p:nvCxnSpPr>
        <p:spPr>
          <a:xfrm>
            <a:off x="5806646" y="2893181"/>
            <a:ext cx="364727" cy="0"/>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251B7C9-6717-4822-A0E5-7AFCD064987E}"/>
              </a:ext>
            </a:extLst>
          </p:cNvPr>
          <p:cNvCxnSpPr>
            <a:cxnSpLocks/>
          </p:cNvCxnSpPr>
          <p:nvPr/>
        </p:nvCxnSpPr>
        <p:spPr>
          <a:xfrm>
            <a:off x="5806645" y="4335885"/>
            <a:ext cx="364727" cy="0"/>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FD8C22E-041C-44F7-A7D8-00DC62CBE1D1}"/>
              </a:ext>
            </a:extLst>
          </p:cNvPr>
          <p:cNvCxnSpPr>
            <a:cxnSpLocks/>
            <a:stCxn id="15" idx="3"/>
            <a:endCxn id="16" idx="1"/>
          </p:cNvCxnSpPr>
          <p:nvPr/>
        </p:nvCxnSpPr>
        <p:spPr>
          <a:xfrm flipV="1">
            <a:off x="10422813" y="3611063"/>
            <a:ext cx="480362" cy="802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604708E-5FD5-4671-890A-B57DD6514648}"/>
              </a:ext>
            </a:extLst>
          </p:cNvPr>
          <p:cNvCxnSpPr>
            <a:cxnSpLocks/>
          </p:cNvCxnSpPr>
          <p:nvPr/>
        </p:nvCxnSpPr>
        <p:spPr>
          <a:xfrm>
            <a:off x="11126319" y="3941931"/>
            <a:ext cx="0" cy="45118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Rounded Corners 47">
            <a:extLst>
              <a:ext uri="{FF2B5EF4-FFF2-40B4-BE49-F238E27FC236}">
                <a16:creationId xmlns:a16="http://schemas.microsoft.com/office/drawing/2014/main" id="{90DA7AE7-1FDD-489B-AA06-18D55D528595}"/>
              </a:ext>
            </a:extLst>
          </p:cNvPr>
          <p:cNvSpPr/>
          <p:nvPr/>
        </p:nvSpPr>
        <p:spPr>
          <a:xfrm>
            <a:off x="10594471" y="4381082"/>
            <a:ext cx="1063696" cy="870281"/>
          </a:xfrm>
          <a:prstGeom prst="roundRect">
            <a:avLst/>
          </a:prstGeom>
          <a:solidFill>
            <a:schemeClr val="bg1">
              <a:lumMod val="8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b="1" dirty="0">
                <a:solidFill>
                  <a:schemeClr val="tx1"/>
                </a:solidFill>
              </a:rPr>
              <a:t>Nutrition and health outcomes</a:t>
            </a:r>
          </a:p>
        </p:txBody>
      </p:sp>
      <p:cxnSp>
        <p:nvCxnSpPr>
          <p:cNvPr id="49" name="Straight Arrow Connector 48">
            <a:extLst>
              <a:ext uri="{FF2B5EF4-FFF2-40B4-BE49-F238E27FC236}">
                <a16:creationId xmlns:a16="http://schemas.microsoft.com/office/drawing/2014/main" id="{625C7AB0-6B96-4566-B7B9-28C8FEEA1F9E}"/>
              </a:ext>
            </a:extLst>
          </p:cNvPr>
          <p:cNvCxnSpPr>
            <a:cxnSpLocks/>
          </p:cNvCxnSpPr>
          <p:nvPr/>
        </p:nvCxnSpPr>
        <p:spPr>
          <a:xfrm>
            <a:off x="11818214" y="3941931"/>
            <a:ext cx="0" cy="1441784"/>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Rounded Corners 51">
            <a:extLst>
              <a:ext uri="{FF2B5EF4-FFF2-40B4-BE49-F238E27FC236}">
                <a16:creationId xmlns:a16="http://schemas.microsoft.com/office/drawing/2014/main" id="{45C5C549-0A4D-458A-BBCF-FC2245EB7EFD}"/>
              </a:ext>
            </a:extLst>
          </p:cNvPr>
          <p:cNvSpPr/>
          <p:nvPr/>
        </p:nvSpPr>
        <p:spPr>
          <a:xfrm>
            <a:off x="10818579" y="5383230"/>
            <a:ext cx="1300281" cy="1149729"/>
          </a:xfrm>
          <a:prstGeom prst="roundRect">
            <a:avLst/>
          </a:pr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b="1" dirty="0">
                <a:solidFill>
                  <a:schemeClr val="tx1"/>
                </a:solidFill>
              </a:rPr>
              <a:t>Other impacts</a:t>
            </a:r>
          </a:p>
          <a:p>
            <a:pPr algn="ctr"/>
            <a:endParaRPr lang="en-US" sz="600" b="1" dirty="0">
              <a:solidFill>
                <a:schemeClr val="tx1"/>
              </a:solidFill>
            </a:endParaRPr>
          </a:p>
          <a:p>
            <a:pPr algn="ctr"/>
            <a:r>
              <a:rPr lang="en-US" sz="1300" i="1" dirty="0">
                <a:solidFill>
                  <a:schemeClr val="tx1"/>
                </a:solidFill>
              </a:rPr>
              <a:t>Social</a:t>
            </a:r>
          </a:p>
          <a:p>
            <a:pPr algn="ctr"/>
            <a:r>
              <a:rPr lang="en-US" sz="1300" i="1" dirty="0">
                <a:solidFill>
                  <a:schemeClr val="tx1"/>
                </a:solidFill>
              </a:rPr>
              <a:t>Economic</a:t>
            </a:r>
          </a:p>
          <a:p>
            <a:pPr algn="ctr"/>
            <a:r>
              <a:rPr lang="en-US" sz="1300" i="1" dirty="0">
                <a:solidFill>
                  <a:schemeClr val="tx1"/>
                </a:solidFill>
              </a:rPr>
              <a:t>Environmental</a:t>
            </a:r>
          </a:p>
        </p:txBody>
      </p:sp>
      <p:sp>
        <p:nvSpPr>
          <p:cNvPr id="76" name="Rectangle: Rounded Corners 75">
            <a:extLst>
              <a:ext uri="{FF2B5EF4-FFF2-40B4-BE49-F238E27FC236}">
                <a16:creationId xmlns:a16="http://schemas.microsoft.com/office/drawing/2014/main" id="{A2DEC880-A12A-47A9-A84D-69B12E5DDEE7}"/>
              </a:ext>
            </a:extLst>
          </p:cNvPr>
          <p:cNvSpPr/>
          <p:nvPr/>
        </p:nvSpPr>
        <p:spPr>
          <a:xfrm>
            <a:off x="1041315" y="318446"/>
            <a:ext cx="1088263" cy="682506"/>
          </a:xfrm>
          <a:prstGeom prst="roundRect">
            <a:avLst/>
          </a:prstGeom>
          <a:pattFill prst="pct80">
            <a:fgClr>
              <a:srgbClr val="FAD9D6"/>
            </a:fgClr>
            <a:bgClr>
              <a:schemeClr val="bg1"/>
            </a:bgClr>
          </a:patt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Climate Change</a:t>
            </a:r>
          </a:p>
        </p:txBody>
      </p:sp>
      <p:sp>
        <p:nvSpPr>
          <p:cNvPr id="81" name="Rectangle: Rounded Corners 80">
            <a:extLst>
              <a:ext uri="{FF2B5EF4-FFF2-40B4-BE49-F238E27FC236}">
                <a16:creationId xmlns:a16="http://schemas.microsoft.com/office/drawing/2014/main" id="{66DBC75A-EB3A-4EFF-8C76-E73508E99CA7}"/>
              </a:ext>
            </a:extLst>
          </p:cNvPr>
          <p:cNvSpPr/>
          <p:nvPr/>
        </p:nvSpPr>
        <p:spPr>
          <a:xfrm>
            <a:off x="2223589" y="312431"/>
            <a:ext cx="1393384" cy="682506"/>
          </a:xfrm>
          <a:prstGeom prst="roundRect">
            <a:avLst/>
          </a:prstGeom>
          <a:pattFill prst="pct80">
            <a:fgClr>
              <a:srgbClr val="FAD9D6"/>
            </a:fgClr>
            <a:bgClr>
              <a:schemeClr val="bg1"/>
            </a:bgClr>
          </a:patt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Globalization and Trade</a:t>
            </a:r>
          </a:p>
        </p:txBody>
      </p:sp>
      <p:sp>
        <p:nvSpPr>
          <p:cNvPr id="82" name="Rectangle: Rounded Corners 81">
            <a:extLst>
              <a:ext uri="{FF2B5EF4-FFF2-40B4-BE49-F238E27FC236}">
                <a16:creationId xmlns:a16="http://schemas.microsoft.com/office/drawing/2014/main" id="{65980D57-757E-4966-BB5D-E02D3C34F39E}"/>
              </a:ext>
            </a:extLst>
          </p:cNvPr>
          <p:cNvSpPr/>
          <p:nvPr/>
        </p:nvSpPr>
        <p:spPr>
          <a:xfrm>
            <a:off x="3728789" y="312430"/>
            <a:ext cx="1252278" cy="682506"/>
          </a:xfrm>
          <a:prstGeom prst="roundRect">
            <a:avLst/>
          </a:prstGeom>
          <a:pattFill prst="pct80">
            <a:fgClr>
              <a:srgbClr val="FAD9D6"/>
            </a:fgClr>
            <a:bgClr>
              <a:schemeClr val="bg1"/>
            </a:bgClr>
          </a:patt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Income Growth and Distribution</a:t>
            </a:r>
          </a:p>
        </p:txBody>
      </p:sp>
      <p:sp>
        <p:nvSpPr>
          <p:cNvPr id="83" name="Rectangle: Rounded Corners 82">
            <a:extLst>
              <a:ext uri="{FF2B5EF4-FFF2-40B4-BE49-F238E27FC236}">
                <a16:creationId xmlns:a16="http://schemas.microsoft.com/office/drawing/2014/main" id="{3995FC55-E024-497B-B3D0-EECC81A963E9}"/>
              </a:ext>
            </a:extLst>
          </p:cNvPr>
          <p:cNvSpPr/>
          <p:nvPr/>
        </p:nvSpPr>
        <p:spPr>
          <a:xfrm>
            <a:off x="5096750" y="312428"/>
            <a:ext cx="1296029" cy="682506"/>
          </a:xfrm>
          <a:prstGeom prst="roundRect">
            <a:avLst/>
          </a:prstGeom>
          <a:pattFill prst="pct80">
            <a:fgClr>
              <a:srgbClr val="FAD9D6"/>
            </a:fgClr>
            <a:bgClr>
              <a:schemeClr val="bg1"/>
            </a:bgClr>
          </a:patt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Urbanization</a:t>
            </a:r>
          </a:p>
        </p:txBody>
      </p:sp>
      <p:sp>
        <p:nvSpPr>
          <p:cNvPr id="84" name="Rectangle: Rounded Corners 83">
            <a:extLst>
              <a:ext uri="{FF2B5EF4-FFF2-40B4-BE49-F238E27FC236}">
                <a16:creationId xmlns:a16="http://schemas.microsoft.com/office/drawing/2014/main" id="{7EB28725-5F41-4B1E-90F1-57B3F6025702}"/>
              </a:ext>
            </a:extLst>
          </p:cNvPr>
          <p:cNvSpPr/>
          <p:nvPr/>
        </p:nvSpPr>
        <p:spPr>
          <a:xfrm>
            <a:off x="6506098" y="312429"/>
            <a:ext cx="1261807" cy="682506"/>
          </a:xfrm>
          <a:prstGeom prst="roundRect">
            <a:avLst/>
          </a:prstGeom>
          <a:pattFill prst="pct80">
            <a:fgClr>
              <a:srgbClr val="FAD9D6"/>
            </a:fgClr>
            <a:bgClr>
              <a:schemeClr val="bg1"/>
            </a:bgClr>
          </a:patt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Population Growth and Migration</a:t>
            </a:r>
          </a:p>
        </p:txBody>
      </p:sp>
      <p:sp>
        <p:nvSpPr>
          <p:cNvPr id="86" name="Arrow: Down 85">
            <a:extLst>
              <a:ext uri="{FF2B5EF4-FFF2-40B4-BE49-F238E27FC236}">
                <a16:creationId xmlns:a16="http://schemas.microsoft.com/office/drawing/2014/main" id="{1EA8B0A5-DA92-4754-97FE-C634AC24AF3F}"/>
              </a:ext>
            </a:extLst>
          </p:cNvPr>
          <p:cNvSpPr/>
          <p:nvPr/>
        </p:nvSpPr>
        <p:spPr>
          <a:xfrm>
            <a:off x="1451742" y="1038429"/>
            <a:ext cx="267408" cy="370157"/>
          </a:xfrm>
          <a:prstGeom prst="downArrow">
            <a:avLst/>
          </a:prstGeom>
          <a:solidFill>
            <a:srgbClr val="A4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Arrow: Down 86">
            <a:extLst>
              <a:ext uri="{FF2B5EF4-FFF2-40B4-BE49-F238E27FC236}">
                <a16:creationId xmlns:a16="http://schemas.microsoft.com/office/drawing/2014/main" id="{A1D613CB-3B03-4BD1-8E10-1631FDE93372}"/>
              </a:ext>
            </a:extLst>
          </p:cNvPr>
          <p:cNvSpPr/>
          <p:nvPr/>
        </p:nvSpPr>
        <p:spPr>
          <a:xfrm>
            <a:off x="2794217" y="1034459"/>
            <a:ext cx="285992" cy="366024"/>
          </a:xfrm>
          <a:prstGeom prst="downArrow">
            <a:avLst/>
          </a:prstGeom>
          <a:solidFill>
            <a:srgbClr val="A4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Arrow: Down 87">
            <a:extLst>
              <a:ext uri="{FF2B5EF4-FFF2-40B4-BE49-F238E27FC236}">
                <a16:creationId xmlns:a16="http://schemas.microsoft.com/office/drawing/2014/main" id="{635F5ADA-1D8E-4F97-A4EE-C1F215F7F273}"/>
              </a:ext>
            </a:extLst>
          </p:cNvPr>
          <p:cNvSpPr/>
          <p:nvPr/>
        </p:nvSpPr>
        <p:spPr>
          <a:xfrm>
            <a:off x="4239066" y="1033794"/>
            <a:ext cx="285992" cy="360519"/>
          </a:xfrm>
          <a:prstGeom prst="downArrow">
            <a:avLst/>
          </a:prstGeom>
          <a:solidFill>
            <a:srgbClr val="A4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Arrow: Down 88">
            <a:extLst>
              <a:ext uri="{FF2B5EF4-FFF2-40B4-BE49-F238E27FC236}">
                <a16:creationId xmlns:a16="http://schemas.microsoft.com/office/drawing/2014/main" id="{C52D7812-64BC-4CF4-B498-F9DF5BF50879}"/>
              </a:ext>
            </a:extLst>
          </p:cNvPr>
          <p:cNvSpPr/>
          <p:nvPr/>
        </p:nvSpPr>
        <p:spPr>
          <a:xfrm>
            <a:off x="5578424" y="1027624"/>
            <a:ext cx="285992" cy="377494"/>
          </a:xfrm>
          <a:prstGeom prst="downArrow">
            <a:avLst/>
          </a:prstGeom>
          <a:solidFill>
            <a:srgbClr val="A4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Arrow: Down 89">
            <a:extLst>
              <a:ext uri="{FF2B5EF4-FFF2-40B4-BE49-F238E27FC236}">
                <a16:creationId xmlns:a16="http://schemas.microsoft.com/office/drawing/2014/main" id="{6279B7BA-C7C3-4943-9AE7-9613BAF89BD0}"/>
              </a:ext>
            </a:extLst>
          </p:cNvPr>
          <p:cNvSpPr/>
          <p:nvPr/>
        </p:nvSpPr>
        <p:spPr>
          <a:xfrm>
            <a:off x="6994005" y="1041897"/>
            <a:ext cx="285992" cy="377494"/>
          </a:xfrm>
          <a:prstGeom prst="downArrow">
            <a:avLst/>
          </a:prstGeom>
          <a:solidFill>
            <a:srgbClr val="A4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A2899E3C-7936-4F46-9ADB-7F86B9C569CA}"/>
              </a:ext>
            </a:extLst>
          </p:cNvPr>
          <p:cNvSpPr txBox="1"/>
          <p:nvPr/>
        </p:nvSpPr>
        <p:spPr>
          <a:xfrm>
            <a:off x="15594" y="312428"/>
            <a:ext cx="1146909" cy="677108"/>
          </a:xfrm>
          <a:prstGeom prst="rect">
            <a:avLst/>
          </a:prstGeom>
          <a:noFill/>
        </p:spPr>
        <p:txBody>
          <a:bodyPr wrap="square" rtlCol="0">
            <a:spAutoFit/>
          </a:bodyPr>
          <a:lstStyle/>
          <a:p>
            <a:r>
              <a:rPr lang="en-US" sz="1900" b="1" dirty="0"/>
              <a:t>External Drivers:</a:t>
            </a:r>
            <a:endParaRPr lang="en-US" sz="1600" b="1" dirty="0"/>
          </a:p>
        </p:txBody>
      </p:sp>
      <p:cxnSp>
        <p:nvCxnSpPr>
          <p:cNvPr id="104" name="Connector: Elbow 103">
            <a:extLst>
              <a:ext uri="{FF2B5EF4-FFF2-40B4-BE49-F238E27FC236}">
                <a16:creationId xmlns:a16="http://schemas.microsoft.com/office/drawing/2014/main" id="{4984CF7D-FA6D-44D7-A261-31A0CCE7A7D9}"/>
              </a:ext>
            </a:extLst>
          </p:cNvPr>
          <p:cNvCxnSpPr>
            <a:cxnSpLocks/>
            <a:endCxn id="4" idx="0"/>
          </p:cNvCxnSpPr>
          <p:nvPr/>
        </p:nvCxnSpPr>
        <p:spPr>
          <a:xfrm rot="10800000">
            <a:off x="4693609" y="1894559"/>
            <a:ext cx="4594574" cy="937914"/>
          </a:xfrm>
          <a:prstGeom prst="bentConnector4">
            <a:avLst>
              <a:gd name="adj1" fmla="val 178"/>
              <a:gd name="adj2" fmla="val 12437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Connector: Elbow 106">
            <a:extLst>
              <a:ext uri="{FF2B5EF4-FFF2-40B4-BE49-F238E27FC236}">
                <a16:creationId xmlns:a16="http://schemas.microsoft.com/office/drawing/2014/main" id="{AEBAD4F0-0011-463D-876D-E407E7578407}"/>
              </a:ext>
            </a:extLst>
          </p:cNvPr>
          <p:cNvCxnSpPr>
            <a:cxnSpLocks/>
            <a:endCxn id="5" idx="0"/>
          </p:cNvCxnSpPr>
          <p:nvPr/>
        </p:nvCxnSpPr>
        <p:spPr>
          <a:xfrm rot="10800000">
            <a:off x="2106838" y="1894560"/>
            <a:ext cx="7812249" cy="926433"/>
          </a:xfrm>
          <a:prstGeom prst="bentConnector4">
            <a:avLst>
              <a:gd name="adj1" fmla="val 189"/>
              <a:gd name="adj2" fmla="val 13766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1BF00CFD-F422-4D17-A8B0-8C4CE5AD6CA4}"/>
              </a:ext>
            </a:extLst>
          </p:cNvPr>
          <p:cNvSpPr txBox="1"/>
          <p:nvPr/>
        </p:nvSpPr>
        <p:spPr>
          <a:xfrm>
            <a:off x="66836" y="6551823"/>
            <a:ext cx="12097453" cy="276999"/>
          </a:xfrm>
          <a:prstGeom prst="rect">
            <a:avLst/>
          </a:prstGeom>
          <a:noFill/>
        </p:spPr>
        <p:txBody>
          <a:bodyPr wrap="square" rtlCol="0">
            <a:spAutoFit/>
          </a:bodyPr>
          <a:lstStyle/>
          <a:p>
            <a:r>
              <a:rPr lang="en-US" sz="1200" dirty="0"/>
              <a:t>Adapted from: </a:t>
            </a:r>
            <a:r>
              <a:rPr lang="en-US" altLang="en-US" sz="1200" dirty="0">
                <a:cs typeface="Calibri" panose="020F0502020204030204" pitchFamily="34" charset="0"/>
              </a:rPr>
              <a:t>HLPE (2017). Nutrition and food systems. A report by the High Level Panel of Experts on Food Security and Nutrition of the Committee on World Food Security, Rome, Italy.</a:t>
            </a:r>
          </a:p>
        </p:txBody>
      </p:sp>
      <p:sp>
        <p:nvSpPr>
          <p:cNvPr id="135" name="Rectangle: Rounded Corners 134">
            <a:extLst>
              <a:ext uri="{FF2B5EF4-FFF2-40B4-BE49-F238E27FC236}">
                <a16:creationId xmlns:a16="http://schemas.microsoft.com/office/drawing/2014/main" id="{03B2900C-AE96-46C4-AB57-E05E16C09441}"/>
              </a:ext>
            </a:extLst>
          </p:cNvPr>
          <p:cNvSpPr/>
          <p:nvPr/>
        </p:nvSpPr>
        <p:spPr>
          <a:xfrm>
            <a:off x="7924512" y="325007"/>
            <a:ext cx="1146909" cy="682506"/>
          </a:xfrm>
          <a:prstGeom prst="roundRect">
            <a:avLst/>
          </a:prstGeom>
          <a:pattFill prst="pct80">
            <a:fgClr>
              <a:srgbClr val="FAD9D6"/>
            </a:fgClr>
            <a:bgClr>
              <a:schemeClr val="bg1"/>
            </a:bgClr>
          </a:pattFill>
          <a:ln w="28575">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Politics and Leadership</a:t>
            </a:r>
          </a:p>
        </p:txBody>
      </p:sp>
      <p:sp>
        <p:nvSpPr>
          <p:cNvPr id="137" name="Arrow: Down 136">
            <a:extLst>
              <a:ext uri="{FF2B5EF4-FFF2-40B4-BE49-F238E27FC236}">
                <a16:creationId xmlns:a16="http://schemas.microsoft.com/office/drawing/2014/main" id="{27CB3DF2-6F0F-48A3-8D1D-61546D00C95B}"/>
              </a:ext>
            </a:extLst>
          </p:cNvPr>
          <p:cNvSpPr/>
          <p:nvPr/>
        </p:nvSpPr>
        <p:spPr>
          <a:xfrm>
            <a:off x="8354970" y="1063509"/>
            <a:ext cx="285992" cy="377494"/>
          </a:xfrm>
          <a:prstGeom prst="downArrow">
            <a:avLst/>
          </a:prstGeom>
          <a:solidFill>
            <a:srgbClr val="A4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Rounded Corners 137">
            <a:extLst>
              <a:ext uri="{FF2B5EF4-FFF2-40B4-BE49-F238E27FC236}">
                <a16:creationId xmlns:a16="http://schemas.microsoft.com/office/drawing/2014/main" id="{8BD4BE9A-FD61-4B37-B18F-92C6CF1C5046}"/>
              </a:ext>
            </a:extLst>
          </p:cNvPr>
          <p:cNvSpPr/>
          <p:nvPr/>
        </p:nvSpPr>
        <p:spPr>
          <a:xfrm>
            <a:off x="9228028" y="325007"/>
            <a:ext cx="1042027" cy="682506"/>
          </a:xfrm>
          <a:prstGeom prst="roundRect">
            <a:avLst/>
          </a:prstGeom>
          <a:pattFill prst="pct80">
            <a:fgClr>
              <a:srgbClr val="FAD9D6"/>
            </a:fgClr>
            <a:bgClr>
              <a:schemeClr val="bg1"/>
            </a:bgClr>
          </a:pattFill>
          <a:ln w="28575">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Socio-cultural context</a:t>
            </a:r>
          </a:p>
        </p:txBody>
      </p:sp>
      <p:sp>
        <p:nvSpPr>
          <p:cNvPr id="139" name="Arrow: Down 138">
            <a:extLst>
              <a:ext uri="{FF2B5EF4-FFF2-40B4-BE49-F238E27FC236}">
                <a16:creationId xmlns:a16="http://schemas.microsoft.com/office/drawing/2014/main" id="{3498341A-980E-4E00-90E1-7D7200B3297F}"/>
              </a:ext>
            </a:extLst>
          </p:cNvPr>
          <p:cNvSpPr/>
          <p:nvPr/>
        </p:nvSpPr>
        <p:spPr>
          <a:xfrm>
            <a:off x="9572939" y="1052702"/>
            <a:ext cx="285992" cy="377494"/>
          </a:xfrm>
          <a:prstGeom prst="downArrow">
            <a:avLst/>
          </a:prstGeom>
          <a:solidFill>
            <a:srgbClr val="A4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Connector: Elbow 2">
            <a:extLst>
              <a:ext uri="{FF2B5EF4-FFF2-40B4-BE49-F238E27FC236}">
                <a16:creationId xmlns:a16="http://schemas.microsoft.com/office/drawing/2014/main" id="{4BD1FF9F-65E9-42B8-8870-4ADC31D95E4D}"/>
              </a:ext>
            </a:extLst>
          </p:cNvPr>
          <p:cNvCxnSpPr>
            <a:cxnSpLocks/>
          </p:cNvCxnSpPr>
          <p:nvPr/>
        </p:nvCxnSpPr>
        <p:spPr>
          <a:xfrm rot="10800000">
            <a:off x="1842141" y="5326004"/>
            <a:ext cx="8976439" cy="990441"/>
          </a:xfrm>
          <a:prstGeom prst="bentConnector3">
            <a:avLst>
              <a:gd name="adj1" fmla="val 99995"/>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9061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25705D-476B-2C45-B7D0-C4B7141F67BD}"/>
              </a:ext>
            </a:extLst>
          </p:cNvPr>
          <p:cNvSpPr txBox="1"/>
          <p:nvPr/>
        </p:nvSpPr>
        <p:spPr>
          <a:xfrm>
            <a:off x="190501" y="155101"/>
            <a:ext cx="11720944" cy="707886"/>
          </a:xfrm>
          <a:prstGeom prst="rect">
            <a:avLst/>
          </a:prstGeom>
          <a:noFill/>
        </p:spPr>
        <p:txBody>
          <a:bodyPr wrap="square" rtlCol="0">
            <a:spAutoFit/>
          </a:bodyPr>
          <a:lstStyle/>
          <a:p>
            <a:r>
              <a:rPr lang="en-US" sz="4000" b="1" dirty="0" err="1">
                <a:solidFill>
                  <a:schemeClr val="tx2">
                    <a:lumMod val="75000"/>
                  </a:schemeClr>
                </a:solidFill>
                <a:latin typeface="Arial Black"/>
                <a:cs typeface="Arial Black"/>
              </a:rPr>
              <a:t>Métodos</a:t>
            </a:r>
            <a:r>
              <a:rPr lang="en-US" sz="4000" b="1" dirty="0">
                <a:solidFill>
                  <a:schemeClr val="tx2">
                    <a:lumMod val="75000"/>
                  </a:schemeClr>
                </a:solidFill>
                <a:latin typeface="Arial Black"/>
                <a:cs typeface="Arial Black"/>
              </a:rPr>
              <a:t> del </a:t>
            </a:r>
            <a:r>
              <a:rPr lang="en-US" sz="4000" b="1" dirty="0" err="1">
                <a:solidFill>
                  <a:schemeClr val="tx2">
                    <a:lumMod val="75000"/>
                  </a:schemeClr>
                </a:solidFill>
                <a:latin typeface="Arial Black"/>
                <a:cs typeface="Arial Black"/>
              </a:rPr>
              <a:t>estudio</a:t>
            </a:r>
            <a:r>
              <a:rPr lang="en-US" sz="4000" b="1" dirty="0">
                <a:solidFill>
                  <a:schemeClr val="tx2">
                    <a:lumMod val="75000"/>
                  </a:schemeClr>
                </a:solidFill>
                <a:latin typeface="Arial Black"/>
                <a:cs typeface="Arial Black"/>
              </a:rPr>
              <a:t> </a:t>
            </a:r>
            <a:r>
              <a:rPr lang="en-US" sz="4000" b="1" dirty="0" err="1">
                <a:solidFill>
                  <a:schemeClr val="tx2">
                    <a:lumMod val="75000"/>
                  </a:schemeClr>
                </a:solidFill>
                <a:latin typeface="Arial Black"/>
                <a:cs typeface="Arial Black"/>
              </a:rPr>
              <a:t>entorno</a:t>
            </a:r>
            <a:r>
              <a:rPr lang="en-US" sz="4000" b="1" dirty="0">
                <a:solidFill>
                  <a:schemeClr val="tx2">
                    <a:lumMod val="75000"/>
                  </a:schemeClr>
                </a:solidFill>
                <a:latin typeface="Arial Black"/>
                <a:cs typeface="Arial Black"/>
              </a:rPr>
              <a:t> </a:t>
            </a:r>
            <a:r>
              <a:rPr lang="en-US" sz="4000" b="1" dirty="0" err="1">
                <a:solidFill>
                  <a:schemeClr val="tx2">
                    <a:lumMod val="75000"/>
                  </a:schemeClr>
                </a:solidFill>
                <a:latin typeface="Arial Black"/>
                <a:cs typeface="Arial Black"/>
              </a:rPr>
              <a:t>alimentario</a:t>
            </a:r>
            <a:endParaRPr lang="en-US" sz="4000" b="1" dirty="0">
              <a:solidFill>
                <a:schemeClr val="tx2">
                  <a:lumMod val="75000"/>
                </a:schemeClr>
              </a:solidFill>
              <a:latin typeface="Arial Black"/>
              <a:cs typeface="Arial Black"/>
            </a:endParaRPr>
          </a:p>
        </p:txBody>
      </p:sp>
      <p:sp>
        <p:nvSpPr>
          <p:cNvPr id="6" name="Rectangle 5">
            <a:extLst>
              <a:ext uri="{FF2B5EF4-FFF2-40B4-BE49-F238E27FC236}">
                <a16:creationId xmlns:a16="http://schemas.microsoft.com/office/drawing/2014/main" id="{34744816-F5CE-264A-9DB5-8458BF956087}"/>
              </a:ext>
            </a:extLst>
          </p:cNvPr>
          <p:cNvSpPr/>
          <p:nvPr/>
        </p:nvSpPr>
        <p:spPr>
          <a:xfrm>
            <a:off x="364929" y="988814"/>
            <a:ext cx="11546516" cy="5570756"/>
          </a:xfrm>
          <a:prstGeom prst="rect">
            <a:avLst/>
          </a:prstGeom>
        </p:spPr>
        <p:txBody>
          <a:bodyPr wrap="square">
            <a:spAutoFit/>
          </a:bodyPr>
          <a:lstStyle/>
          <a:p>
            <a:pPr marL="514350" indent="-514350">
              <a:buFont typeface="+mj-lt"/>
              <a:buAutoNum type="arabicPeriod"/>
            </a:pPr>
            <a:r>
              <a:rPr lang="es-PE" sz="3200" b="1" dirty="0"/>
              <a:t>Encuesta de sondeo rápido</a:t>
            </a:r>
          </a:p>
          <a:p>
            <a:pPr marL="914400" lvl="1" indent="-457200">
              <a:buFont typeface="Arial" panose="020B0604020202020204" pitchFamily="34" charset="0"/>
              <a:buChar char="•"/>
            </a:pPr>
            <a:r>
              <a:rPr lang="es-PE" sz="2600" dirty="0"/>
              <a:t>Fuentes de alimentos mas frecuentadas por la familia en el último mes</a:t>
            </a:r>
          </a:p>
          <a:p>
            <a:pPr marL="914400" lvl="1" indent="-457200">
              <a:buFont typeface="Arial" panose="020B0604020202020204" pitchFamily="34" charset="0"/>
              <a:buChar char="•"/>
            </a:pPr>
            <a:r>
              <a:rPr lang="es-PE" sz="2600" dirty="0"/>
              <a:t>14 tipos de fuentes de alimentos desde tienda hasta mercado mayorista</a:t>
            </a:r>
          </a:p>
          <a:p>
            <a:pPr marL="914400" lvl="1" indent="-457200">
              <a:buFont typeface="Arial" panose="020B0604020202020204" pitchFamily="34" charset="0"/>
              <a:buChar char="•"/>
            </a:pPr>
            <a:r>
              <a:rPr lang="es-PE" sz="2600" dirty="0"/>
              <a:t>Para cada fuente se registra nombre, frecuencia, y distancia</a:t>
            </a:r>
          </a:p>
          <a:p>
            <a:pPr marL="914400" lvl="1" indent="-457200">
              <a:buFont typeface="Arial" panose="020B0604020202020204" pitchFamily="34" charset="0"/>
              <a:buChar char="•"/>
            </a:pPr>
            <a:r>
              <a:rPr lang="es-PE" sz="2600" dirty="0"/>
              <a:t>Consulta sobre cambios en los lugares de adquisición a raíz de la pandemia     </a:t>
            </a:r>
          </a:p>
          <a:p>
            <a:endParaRPr lang="es-PE" sz="3200" b="1" dirty="0"/>
          </a:p>
          <a:p>
            <a:pPr marL="514350" indent="-514350">
              <a:buAutoNum type="arabicPeriod" startAt="2"/>
            </a:pPr>
            <a:r>
              <a:rPr lang="es-PE" sz="3200" b="1" dirty="0"/>
              <a:t>Caminatas de transecto para caracterizar el entorno alimentario</a:t>
            </a:r>
          </a:p>
          <a:p>
            <a:pPr marL="914400" lvl="1" indent="-457200">
              <a:buFont typeface="Arial" panose="020B0604020202020204" pitchFamily="34" charset="0"/>
              <a:buChar char="•"/>
            </a:pPr>
            <a:r>
              <a:rPr lang="es-PE" sz="2600" dirty="0"/>
              <a:t>Recoge información sobre el entorno “en la calle” en la comunidad y en los espacios mas frecuentados fuera de la comunidad</a:t>
            </a:r>
          </a:p>
          <a:p>
            <a:pPr marL="914400" lvl="1" indent="-457200">
              <a:buFont typeface="Arial" panose="020B0604020202020204" pitchFamily="34" charset="0"/>
              <a:buChar char="•"/>
            </a:pPr>
            <a:r>
              <a:rPr lang="es-PE" sz="2600" dirty="0"/>
              <a:t>Usa la herramienta Survey123 (ArcGIS) para registrar tipo de puesto, grupos de alimentos en el puesto, y coordenadas del puesto </a:t>
            </a:r>
          </a:p>
          <a:p>
            <a:pPr marL="914400" lvl="1" indent="-457200">
              <a:buFont typeface="Arial" panose="020B0604020202020204" pitchFamily="34" charset="0"/>
              <a:buChar char="•"/>
            </a:pPr>
            <a:r>
              <a:rPr lang="es-PE" sz="2600" dirty="0"/>
              <a:t>La muestra incluye la totalidad de la comunidad y los 20 lugares más frecuentados “fuera de la comunidad”</a:t>
            </a:r>
          </a:p>
        </p:txBody>
      </p:sp>
    </p:spTree>
    <p:extLst>
      <p:ext uri="{BB962C8B-B14F-4D97-AF65-F5344CB8AC3E}">
        <p14:creationId xmlns:p14="http://schemas.microsoft.com/office/powerpoint/2010/main" val="2328921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ECA49D-B594-144D-82B8-A640AE7A5E58}"/>
              </a:ext>
            </a:extLst>
          </p:cNvPr>
          <p:cNvSpPr txBox="1"/>
          <p:nvPr/>
        </p:nvSpPr>
        <p:spPr>
          <a:xfrm>
            <a:off x="297181" y="2837341"/>
            <a:ext cx="11720944" cy="923330"/>
          </a:xfrm>
          <a:prstGeom prst="rect">
            <a:avLst/>
          </a:prstGeom>
          <a:noFill/>
        </p:spPr>
        <p:txBody>
          <a:bodyPr wrap="square" rtlCol="0">
            <a:spAutoFit/>
          </a:bodyPr>
          <a:lstStyle/>
          <a:p>
            <a:pPr algn="ctr"/>
            <a:r>
              <a:rPr lang="en-US" sz="5400" b="1" dirty="0" err="1">
                <a:solidFill>
                  <a:schemeClr val="tx2">
                    <a:lumMod val="75000"/>
                  </a:schemeClr>
                </a:solidFill>
                <a:latin typeface="Arial Black"/>
                <a:cs typeface="Arial Black"/>
              </a:rPr>
              <a:t>Hallazgos</a:t>
            </a:r>
            <a:r>
              <a:rPr lang="en-US" sz="5400" b="1" dirty="0">
                <a:solidFill>
                  <a:schemeClr val="tx2">
                    <a:lumMod val="75000"/>
                  </a:schemeClr>
                </a:solidFill>
                <a:latin typeface="Arial Black"/>
                <a:cs typeface="Arial Black"/>
              </a:rPr>
              <a:t> </a:t>
            </a:r>
            <a:r>
              <a:rPr lang="en-US" sz="5400" b="1" dirty="0" err="1">
                <a:solidFill>
                  <a:schemeClr val="tx2">
                    <a:lumMod val="75000"/>
                  </a:schemeClr>
                </a:solidFill>
                <a:latin typeface="Arial Black"/>
                <a:cs typeface="Arial Black"/>
              </a:rPr>
              <a:t>preliminares</a:t>
            </a:r>
            <a:endParaRPr lang="en-US" sz="54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3547916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9C91581-48AA-E0DC-CA5A-47385A88DD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157" y="959425"/>
            <a:ext cx="7379311" cy="5088633"/>
          </a:xfrm>
          <a:prstGeom prst="rect">
            <a:avLst/>
          </a:prstGeom>
        </p:spPr>
      </p:pic>
      <p:sp>
        <p:nvSpPr>
          <p:cNvPr id="5" name="Marcador de contenido 2">
            <a:extLst>
              <a:ext uri="{FF2B5EF4-FFF2-40B4-BE49-F238E27FC236}">
                <a16:creationId xmlns:a16="http://schemas.microsoft.com/office/drawing/2014/main" id="{569D0446-BD11-2D13-05B5-9DA5FB16AD50}"/>
              </a:ext>
            </a:extLst>
          </p:cNvPr>
          <p:cNvSpPr txBox="1">
            <a:spLocks/>
          </p:cNvSpPr>
          <p:nvPr/>
        </p:nvSpPr>
        <p:spPr>
          <a:xfrm>
            <a:off x="7942600" y="3738000"/>
            <a:ext cx="3968845" cy="146528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s-PE" sz="2800" dirty="0"/>
              <a:t>3 paisajes visitados </a:t>
            </a:r>
          </a:p>
          <a:p>
            <a:r>
              <a:rPr lang="es-PE" sz="2800" dirty="0"/>
              <a:t>59 transectos realizados</a:t>
            </a:r>
          </a:p>
        </p:txBody>
      </p:sp>
      <p:pic>
        <p:nvPicPr>
          <p:cNvPr id="7" name="Imagen 6">
            <a:extLst>
              <a:ext uri="{FF2B5EF4-FFF2-40B4-BE49-F238E27FC236}">
                <a16:creationId xmlns:a16="http://schemas.microsoft.com/office/drawing/2014/main" id="{AD303F2B-41AF-55E0-787D-AE1ACEE212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682468" y="959425"/>
            <a:ext cx="4478277" cy="2356009"/>
          </a:xfrm>
          <a:prstGeom prst="rect">
            <a:avLst/>
          </a:prstGeom>
        </p:spPr>
      </p:pic>
      <p:sp>
        <p:nvSpPr>
          <p:cNvPr id="9" name="TextBox 8">
            <a:extLst>
              <a:ext uri="{FF2B5EF4-FFF2-40B4-BE49-F238E27FC236}">
                <a16:creationId xmlns:a16="http://schemas.microsoft.com/office/drawing/2014/main" id="{43299DF7-CBB4-BC4A-B5E8-966C2E5ED835}"/>
              </a:ext>
            </a:extLst>
          </p:cNvPr>
          <p:cNvSpPr txBox="1"/>
          <p:nvPr/>
        </p:nvSpPr>
        <p:spPr>
          <a:xfrm>
            <a:off x="190501" y="155101"/>
            <a:ext cx="11720944" cy="769441"/>
          </a:xfrm>
          <a:prstGeom prst="rect">
            <a:avLst/>
          </a:prstGeom>
          <a:noFill/>
        </p:spPr>
        <p:txBody>
          <a:bodyPr wrap="square" rtlCol="0">
            <a:spAutoFit/>
          </a:bodyPr>
          <a:lstStyle/>
          <a:p>
            <a:r>
              <a:rPr lang="en-US" sz="4400" b="1" dirty="0" err="1">
                <a:solidFill>
                  <a:schemeClr val="tx2">
                    <a:lumMod val="75000"/>
                  </a:schemeClr>
                </a:solidFill>
                <a:latin typeface="Arial Black"/>
                <a:cs typeface="Arial Black"/>
              </a:rPr>
              <a:t>Caminata</a:t>
            </a:r>
            <a:r>
              <a:rPr lang="en-US" sz="4400" b="1" dirty="0">
                <a:solidFill>
                  <a:schemeClr val="tx2">
                    <a:lumMod val="75000"/>
                  </a:schemeClr>
                </a:solidFill>
                <a:latin typeface="Arial Black"/>
                <a:cs typeface="Arial Black"/>
              </a:rPr>
              <a:t> de </a:t>
            </a:r>
            <a:r>
              <a:rPr lang="en-US" sz="4400" b="1" dirty="0" err="1">
                <a:solidFill>
                  <a:schemeClr val="tx2">
                    <a:lumMod val="75000"/>
                  </a:schemeClr>
                </a:solidFill>
                <a:latin typeface="Arial Black"/>
                <a:cs typeface="Arial Black"/>
              </a:rPr>
              <a:t>transecto</a:t>
            </a:r>
            <a:endParaRPr lang="en-US" sz="44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3519382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4477E73-59B8-C742-386D-5375C3BC3015}"/>
              </a:ext>
            </a:extLst>
          </p:cNvPr>
          <p:cNvSpPr>
            <a:spLocks noGrp="1"/>
          </p:cNvSpPr>
          <p:nvPr>
            <p:ph idx="1"/>
          </p:nvPr>
        </p:nvSpPr>
        <p:spPr>
          <a:xfrm>
            <a:off x="6801258" y="914400"/>
            <a:ext cx="5207156" cy="5943600"/>
          </a:xfrm>
        </p:spPr>
        <p:txBody>
          <a:bodyPr>
            <a:normAutofit fontScale="85000" lnSpcReduction="20000"/>
          </a:bodyPr>
          <a:lstStyle/>
          <a:p>
            <a:pPr algn="just">
              <a:lnSpc>
                <a:spcPct val="120000"/>
              </a:lnSpc>
            </a:pPr>
            <a:r>
              <a:rPr lang="es-PE" dirty="0"/>
              <a:t>4 categorías: Calle principal, calle de barrio, mercado y feria</a:t>
            </a:r>
          </a:p>
          <a:p>
            <a:pPr algn="just">
              <a:lnSpc>
                <a:spcPct val="120000"/>
              </a:lnSpc>
            </a:pPr>
            <a:endParaRPr lang="es-PE" dirty="0"/>
          </a:p>
          <a:p>
            <a:pPr algn="just">
              <a:lnSpc>
                <a:spcPct val="120000"/>
              </a:lnSpc>
            </a:pPr>
            <a:r>
              <a:rPr lang="es-PE" dirty="0"/>
              <a:t>Se realizó la caminata de transecto en las comunidades visitadas dentro de los landscapes</a:t>
            </a:r>
          </a:p>
          <a:p>
            <a:pPr algn="just">
              <a:lnSpc>
                <a:spcPct val="120000"/>
              </a:lnSpc>
            </a:pPr>
            <a:endParaRPr lang="es-PE" dirty="0"/>
          </a:p>
          <a:p>
            <a:pPr algn="just">
              <a:lnSpc>
                <a:spcPct val="120000"/>
              </a:lnSpc>
            </a:pPr>
            <a:r>
              <a:rPr lang="es-PE" dirty="0"/>
              <a:t>Dentro de las comunidades se reconocieron las calles principales y calles de barrios; donde se encontraron puestos de alimentos.</a:t>
            </a:r>
            <a:endParaRPr lang="es-ES" dirty="0"/>
          </a:p>
        </p:txBody>
      </p:sp>
      <p:pic>
        <p:nvPicPr>
          <p:cNvPr id="5" name="Imagen 4">
            <a:extLst>
              <a:ext uri="{FF2B5EF4-FFF2-40B4-BE49-F238E27FC236}">
                <a16:creationId xmlns:a16="http://schemas.microsoft.com/office/drawing/2014/main" id="{5C446502-0B32-1E8D-F462-20DFB538AD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501" y="1045867"/>
            <a:ext cx="6451828" cy="5263493"/>
          </a:xfrm>
          <a:prstGeom prst="rect">
            <a:avLst/>
          </a:prstGeom>
        </p:spPr>
      </p:pic>
      <p:sp>
        <p:nvSpPr>
          <p:cNvPr id="7" name="Marcador de contenido 2">
            <a:extLst>
              <a:ext uri="{FF2B5EF4-FFF2-40B4-BE49-F238E27FC236}">
                <a16:creationId xmlns:a16="http://schemas.microsoft.com/office/drawing/2014/main" id="{053F632E-D6B7-E65F-014E-D67B74454AF4}"/>
              </a:ext>
            </a:extLst>
          </p:cNvPr>
          <p:cNvSpPr txBox="1">
            <a:spLocks/>
          </p:cNvSpPr>
          <p:nvPr/>
        </p:nvSpPr>
        <p:spPr>
          <a:xfrm>
            <a:off x="7063973" y="647274"/>
            <a:ext cx="4681727" cy="110239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endParaRPr lang="es-ES" sz="2400" dirty="0"/>
          </a:p>
        </p:txBody>
      </p:sp>
      <p:sp>
        <p:nvSpPr>
          <p:cNvPr id="9" name="TextBox 8">
            <a:extLst>
              <a:ext uri="{FF2B5EF4-FFF2-40B4-BE49-F238E27FC236}">
                <a16:creationId xmlns:a16="http://schemas.microsoft.com/office/drawing/2014/main" id="{1FE21FE3-D3A2-9042-A664-B1AD5E38EDDF}"/>
              </a:ext>
            </a:extLst>
          </p:cNvPr>
          <p:cNvSpPr txBox="1"/>
          <p:nvPr/>
        </p:nvSpPr>
        <p:spPr>
          <a:xfrm>
            <a:off x="190501" y="141246"/>
            <a:ext cx="11720944" cy="707886"/>
          </a:xfrm>
          <a:prstGeom prst="rect">
            <a:avLst/>
          </a:prstGeom>
          <a:noFill/>
        </p:spPr>
        <p:txBody>
          <a:bodyPr wrap="square" rtlCol="0">
            <a:spAutoFit/>
          </a:bodyPr>
          <a:lstStyle/>
          <a:p>
            <a:r>
              <a:rPr lang="en-US" sz="4000" b="1" dirty="0">
                <a:solidFill>
                  <a:schemeClr val="tx2">
                    <a:lumMod val="75000"/>
                  </a:schemeClr>
                </a:solidFill>
                <a:latin typeface="Arial Black"/>
                <a:cs typeface="Arial Black"/>
              </a:rPr>
              <a:t>Lugar del </a:t>
            </a:r>
            <a:r>
              <a:rPr lang="en-US" sz="4000" b="1" dirty="0" err="1">
                <a:solidFill>
                  <a:schemeClr val="tx2">
                    <a:lumMod val="75000"/>
                  </a:schemeClr>
                </a:solidFill>
                <a:latin typeface="Arial Black"/>
                <a:cs typeface="Arial Black"/>
              </a:rPr>
              <a:t>transecto</a:t>
            </a:r>
            <a:endParaRPr lang="en-US" sz="40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4061467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72795C-2E12-486F-98C6-67CE0889A6B3}"/>
              </a:ext>
            </a:extLst>
          </p:cNvPr>
          <p:cNvSpPr>
            <a:spLocks noGrp="1"/>
          </p:cNvSpPr>
          <p:nvPr>
            <p:ph type="title"/>
          </p:nvPr>
        </p:nvSpPr>
        <p:spPr>
          <a:xfrm>
            <a:off x="7032452" y="0"/>
            <a:ext cx="5097247" cy="1289693"/>
          </a:xfrm>
        </p:spPr>
        <p:txBody>
          <a:bodyPr>
            <a:noAutofit/>
          </a:bodyPr>
          <a:lstStyle/>
          <a:p>
            <a:r>
              <a:rPr lang="es-PE" sz="2800" dirty="0"/>
              <a:t>Relación distancia-tiempo desde landscapes hacia mercados</a:t>
            </a:r>
            <a:endParaRPr lang="es-ES" sz="2800" dirty="0"/>
          </a:p>
        </p:txBody>
      </p:sp>
      <p:pic>
        <p:nvPicPr>
          <p:cNvPr id="7" name="Marcador de contenido 6">
            <a:extLst>
              <a:ext uri="{FF2B5EF4-FFF2-40B4-BE49-F238E27FC236}">
                <a16:creationId xmlns:a16="http://schemas.microsoft.com/office/drawing/2014/main" id="{6C9D2625-2EEB-43FB-75D9-C8B8B33A8859}"/>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887605" y="167138"/>
            <a:ext cx="5868237" cy="6642431"/>
          </a:xfrm>
          <a:ln>
            <a:solidFill>
              <a:schemeClr val="tx1"/>
            </a:solidFill>
          </a:ln>
        </p:spPr>
      </p:pic>
      <p:pic>
        <p:nvPicPr>
          <p:cNvPr id="9" name="Imagen 8">
            <a:extLst>
              <a:ext uri="{FF2B5EF4-FFF2-40B4-BE49-F238E27FC236}">
                <a16:creationId xmlns:a16="http://schemas.microsoft.com/office/drawing/2014/main" id="{00F3F764-2B9C-0874-D0C1-85AF279A7C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9271" y="2741621"/>
            <a:ext cx="4953838" cy="3603334"/>
          </a:xfrm>
          <a:prstGeom prst="rect">
            <a:avLst/>
          </a:prstGeom>
          <a:ln>
            <a:solidFill>
              <a:schemeClr val="tx1"/>
            </a:solidFill>
          </a:ln>
        </p:spPr>
      </p:pic>
      <p:sp>
        <p:nvSpPr>
          <p:cNvPr id="12" name="Flecha: hacia abajo 11">
            <a:extLst>
              <a:ext uri="{FF2B5EF4-FFF2-40B4-BE49-F238E27FC236}">
                <a16:creationId xmlns:a16="http://schemas.microsoft.com/office/drawing/2014/main" id="{8C6ED903-C06B-1FA6-C366-51745F18FE12}"/>
              </a:ext>
            </a:extLst>
          </p:cNvPr>
          <p:cNvSpPr/>
          <p:nvPr/>
        </p:nvSpPr>
        <p:spPr>
          <a:xfrm rot="457676">
            <a:off x="4877796" y="345339"/>
            <a:ext cx="2221281" cy="288966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PE" dirty="0"/>
              <a:t>Molinos</a:t>
            </a:r>
          </a:p>
          <a:p>
            <a:pPr algn="ctr"/>
            <a:r>
              <a:rPr lang="es-PE" dirty="0"/>
              <a:t>67 km</a:t>
            </a:r>
          </a:p>
          <a:p>
            <a:pPr algn="ctr"/>
            <a:r>
              <a:rPr lang="es-PE" dirty="0"/>
              <a:t>2h.</a:t>
            </a:r>
            <a:endParaRPr lang="es-ES" dirty="0"/>
          </a:p>
        </p:txBody>
      </p:sp>
      <p:sp>
        <p:nvSpPr>
          <p:cNvPr id="14" name="Flecha: hacia abajo 13">
            <a:extLst>
              <a:ext uri="{FF2B5EF4-FFF2-40B4-BE49-F238E27FC236}">
                <a16:creationId xmlns:a16="http://schemas.microsoft.com/office/drawing/2014/main" id="{7BE31967-E38C-17A2-544B-8C49B3079D98}"/>
              </a:ext>
            </a:extLst>
          </p:cNvPr>
          <p:cNvSpPr/>
          <p:nvPr/>
        </p:nvSpPr>
        <p:spPr>
          <a:xfrm rot="3483063">
            <a:off x="10382790" y="2293126"/>
            <a:ext cx="1508843" cy="210575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PE" sz="1400" dirty="0"/>
              <a:t>Molinos</a:t>
            </a:r>
          </a:p>
          <a:p>
            <a:pPr algn="ctr"/>
            <a:r>
              <a:rPr lang="es-PE" sz="1400" dirty="0"/>
              <a:t>3km</a:t>
            </a:r>
          </a:p>
          <a:p>
            <a:pPr algn="ctr"/>
            <a:r>
              <a:rPr lang="es-PE" sz="1400" dirty="0"/>
              <a:t>40 min</a:t>
            </a:r>
            <a:endParaRPr lang="es-ES" sz="1400" dirty="0"/>
          </a:p>
        </p:txBody>
      </p:sp>
      <p:sp>
        <p:nvSpPr>
          <p:cNvPr id="15" name="Flecha: hacia abajo 14">
            <a:extLst>
              <a:ext uri="{FF2B5EF4-FFF2-40B4-BE49-F238E27FC236}">
                <a16:creationId xmlns:a16="http://schemas.microsoft.com/office/drawing/2014/main" id="{9D2A9334-A2BC-9733-89C1-A8BC4DBF4F89}"/>
              </a:ext>
            </a:extLst>
          </p:cNvPr>
          <p:cNvSpPr/>
          <p:nvPr/>
        </p:nvSpPr>
        <p:spPr>
          <a:xfrm rot="15712318">
            <a:off x="360543" y="5351824"/>
            <a:ext cx="1195829" cy="1517165"/>
          </a:xfrm>
          <a:prstGeom prst="downArrow">
            <a:avLst>
              <a:gd name="adj1" fmla="val 50958"/>
              <a:gd name="adj2" fmla="val 5636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PE" sz="1050" dirty="0"/>
              <a:t>Quisqui 16km 1h  </a:t>
            </a:r>
            <a:r>
              <a:rPr lang="es-PE" sz="1050" dirty="0" err="1"/>
              <a:t>aprox</a:t>
            </a:r>
            <a:endParaRPr lang="es-ES" sz="1050" dirty="0"/>
          </a:p>
        </p:txBody>
      </p:sp>
      <p:sp>
        <p:nvSpPr>
          <p:cNvPr id="16" name="Flecha: hacia abajo 15">
            <a:extLst>
              <a:ext uri="{FF2B5EF4-FFF2-40B4-BE49-F238E27FC236}">
                <a16:creationId xmlns:a16="http://schemas.microsoft.com/office/drawing/2014/main" id="{939A4878-D76B-62E9-7849-D4F893C67C66}"/>
              </a:ext>
            </a:extLst>
          </p:cNvPr>
          <p:cNvSpPr/>
          <p:nvPr/>
        </p:nvSpPr>
        <p:spPr>
          <a:xfrm rot="6258593">
            <a:off x="5438352" y="2903098"/>
            <a:ext cx="1232751" cy="2411436"/>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PE" sz="1000" dirty="0"/>
              <a:t>Amarilis</a:t>
            </a:r>
          </a:p>
          <a:p>
            <a:pPr algn="ctr"/>
            <a:r>
              <a:rPr lang="es-PE" sz="1000" dirty="0"/>
              <a:t>10km</a:t>
            </a:r>
          </a:p>
          <a:p>
            <a:pPr algn="ctr"/>
            <a:r>
              <a:rPr lang="es-PE" sz="1000" dirty="0"/>
              <a:t>45 min</a:t>
            </a:r>
            <a:endParaRPr lang="es-ES" sz="1000" dirty="0"/>
          </a:p>
        </p:txBody>
      </p:sp>
      <p:pic>
        <p:nvPicPr>
          <p:cNvPr id="18" name="Imagen 17">
            <a:extLst>
              <a:ext uri="{FF2B5EF4-FFF2-40B4-BE49-F238E27FC236}">
                <a16:creationId xmlns:a16="http://schemas.microsoft.com/office/drawing/2014/main" id="{F02D35F4-8110-B584-C366-255DE0014C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97003" y="5476011"/>
            <a:ext cx="1963397" cy="1268799"/>
          </a:xfrm>
          <a:prstGeom prst="rect">
            <a:avLst/>
          </a:prstGeom>
        </p:spPr>
      </p:pic>
      <p:pic>
        <p:nvPicPr>
          <p:cNvPr id="20" name="Imagen 19">
            <a:extLst>
              <a:ext uri="{FF2B5EF4-FFF2-40B4-BE49-F238E27FC236}">
                <a16:creationId xmlns:a16="http://schemas.microsoft.com/office/drawing/2014/main" id="{592A32CD-5C71-49B2-2F5A-DB7716B36D8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75861" y="1451653"/>
            <a:ext cx="4953838" cy="1043030"/>
          </a:xfrm>
          <a:prstGeom prst="rect">
            <a:avLst/>
          </a:prstGeom>
        </p:spPr>
      </p:pic>
    </p:spTree>
    <p:extLst>
      <p:ext uri="{BB962C8B-B14F-4D97-AF65-F5344CB8AC3E}">
        <p14:creationId xmlns:p14="http://schemas.microsoft.com/office/powerpoint/2010/main" val="3006884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áfico 5">
            <a:extLst>
              <a:ext uri="{FF2B5EF4-FFF2-40B4-BE49-F238E27FC236}">
                <a16:creationId xmlns:a16="http://schemas.microsoft.com/office/drawing/2014/main" id="{F219DCC1-3C05-8C7D-7B98-684FE3389C56}"/>
              </a:ext>
            </a:extLst>
          </p:cNvPr>
          <p:cNvGraphicFramePr>
            <a:graphicFrameLocks/>
          </p:cNvGraphicFramePr>
          <p:nvPr/>
        </p:nvGraphicFramePr>
        <p:xfrm>
          <a:off x="572809" y="3933880"/>
          <a:ext cx="4428903" cy="25071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áfico 6">
            <a:extLst>
              <a:ext uri="{FF2B5EF4-FFF2-40B4-BE49-F238E27FC236}">
                <a16:creationId xmlns:a16="http://schemas.microsoft.com/office/drawing/2014/main" id="{B4F262EF-23A6-00D1-B616-585FEC0E5235}"/>
              </a:ext>
            </a:extLst>
          </p:cNvPr>
          <p:cNvGraphicFramePr>
            <a:graphicFrameLocks/>
          </p:cNvGraphicFramePr>
          <p:nvPr/>
        </p:nvGraphicFramePr>
        <p:xfrm>
          <a:off x="5956998" y="3948799"/>
          <a:ext cx="5700765"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9" name="Imagen 8">
            <a:extLst>
              <a:ext uri="{FF2B5EF4-FFF2-40B4-BE49-F238E27FC236}">
                <a16:creationId xmlns:a16="http://schemas.microsoft.com/office/drawing/2014/main" id="{2A278430-DFF1-09C2-C40A-84F54F30928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3424" y="1023127"/>
            <a:ext cx="4108287" cy="2910753"/>
          </a:xfrm>
          <a:prstGeom prst="rect">
            <a:avLst/>
          </a:prstGeom>
        </p:spPr>
      </p:pic>
      <p:pic>
        <p:nvPicPr>
          <p:cNvPr id="11" name="Imagen 10">
            <a:extLst>
              <a:ext uri="{FF2B5EF4-FFF2-40B4-BE49-F238E27FC236}">
                <a16:creationId xmlns:a16="http://schemas.microsoft.com/office/drawing/2014/main" id="{1AD4FC87-4364-16BD-779F-EB73390EB7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10870" y="1038046"/>
            <a:ext cx="3467331" cy="2910753"/>
          </a:xfrm>
          <a:prstGeom prst="rect">
            <a:avLst/>
          </a:prstGeom>
        </p:spPr>
      </p:pic>
      <p:sp>
        <p:nvSpPr>
          <p:cNvPr id="10" name="TextBox 9">
            <a:extLst>
              <a:ext uri="{FF2B5EF4-FFF2-40B4-BE49-F238E27FC236}">
                <a16:creationId xmlns:a16="http://schemas.microsoft.com/office/drawing/2014/main" id="{4E9F1C96-E295-014D-AD69-552BC0D61AC1}"/>
              </a:ext>
            </a:extLst>
          </p:cNvPr>
          <p:cNvSpPr txBox="1"/>
          <p:nvPr/>
        </p:nvSpPr>
        <p:spPr>
          <a:xfrm>
            <a:off x="220981" y="124621"/>
            <a:ext cx="11720944" cy="646331"/>
          </a:xfrm>
          <a:prstGeom prst="rect">
            <a:avLst/>
          </a:prstGeom>
          <a:noFill/>
        </p:spPr>
        <p:txBody>
          <a:bodyPr wrap="square" rtlCol="0">
            <a:spAutoFit/>
          </a:bodyPr>
          <a:lstStyle/>
          <a:p>
            <a:r>
              <a:rPr lang="en-US" sz="3600" b="1" dirty="0" err="1">
                <a:solidFill>
                  <a:schemeClr val="tx2">
                    <a:lumMod val="75000"/>
                  </a:schemeClr>
                </a:solidFill>
                <a:latin typeface="Arial Black"/>
                <a:cs typeface="Arial Black"/>
              </a:rPr>
              <a:t>Distribución</a:t>
            </a:r>
            <a:r>
              <a:rPr lang="en-US" sz="3600" b="1" dirty="0">
                <a:solidFill>
                  <a:schemeClr val="tx2">
                    <a:lumMod val="75000"/>
                  </a:schemeClr>
                </a:solidFill>
                <a:latin typeface="Arial Black"/>
                <a:cs typeface="Arial Black"/>
              </a:rPr>
              <a:t> de </a:t>
            </a:r>
            <a:r>
              <a:rPr lang="en-US" sz="3600" b="1" dirty="0" err="1">
                <a:solidFill>
                  <a:schemeClr val="tx2">
                    <a:lumMod val="75000"/>
                  </a:schemeClr>
                </a:solidFill>
                <a:latin typeface="Arial Black"/>
                <a:cs typeface="Arial Black"/>
              </a:rPr>
              <a:t>puntos</a:t>
            </a:r>
            <a:r>
              <a:rPr lang="en-US" sz="3600" b="1" dirty="0">
                <a:solidFill>
                  <a:schemeClr val="tx2">
                    <a:lumMod val="75000"/>
                  </a:schemeClr>
                </a:solidFill>
                <a:latin typeface="Arial Black"/>
                <a:cs typeface="Arial Black"/>
              </a:rPr>
              <a:t> de </a:t>
            </a:r>
            <a:r>
              <a:rPr lang="en-US" sz="3600" b="1" dirty="0" err="1">
                <a:solidFill>
                  <a:schemeClr val="tx2">
                    <a:lumMod val="75000"/>
                  </a:schemeClr>
                </a:solidFill>
                <a:latin typeface="Arial Black"/>
                <a:cs typeface="Arial Black"/>
              </a:rPr>
              <a:t>venta</a:t>
            </a:r>
            <a:r>
              <a:rPr lang="en-US" sz="3600" b="1" dirty="0">
                <a:solidFill>
                  <a:schemeClr val="tx2">
                    <a:lumMod val="75000"/>
                  </a:schemeClr>
                </a:solidFill>
                <a:latin typeface="Arial Black"/>
                <a:cs typeface="Arial Black"/>
              </a:rPr>
              <a:t> de </a:t>
            </a:r>
            <a:r>
              <a:rPr lang="en-US" sz="3600" b="1" dirty="0" err="1">
                <a:solidFill>
                  <a:schemeClr val="tx2">
                    <a:lumMod val="75000"/>
                  </a:schemeClr>
                </a:solidFill>
                <a:latin typeface="Arial Black"/>
                <a:cs typeface="Arial Black"/>
              </a:rPr>
              <a:t>alimentos</a:t>
            </a:r>
            <a:endParaRPr lang="en-US" sz="36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3117984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084ED507-9126-9250-C22F-02AFA20AB6D7}"/>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1"/>
          <a:stretch/>
        </p:blipFill>
        <p:spPr>
          <a:xfrm>
            <a:off x="955325" y="155602"/>
            <a:ext cx="4386326" cy="2332188"/>
          </a:xfrm>
        </p:spPr>
      </p:pic>
      <p:pic>
        <p:nvPicPr>
          <p:cNvPr id="7" name="Imagen 6">
            <a:extLst>
              <a:ext uri="{FF2B5EF4-FFF2-40B4-BE49-F238E27FC236}">
                <a16:creationId xmlns:a16="http://schemas.microsoft.com/office/drawing/2014/main" id="{A1938E28-C9FB-8D5B-74EC-E172E81848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9542" y="2487790"/>
            <a:ext cx="4386326" cy="2006862"/>
          </a:xfrm>
          <a:prstGeom prst="rect">
            <a:avLst/>
          </a:prstGeom>
        </p:spPr>
      </p:pic>
      <p:pic>
        <p:nvPicPr>
          <p:cNvPr id="17" name="Imagen 16">
            <a:extLst>
              <a:ext uri="{FF2B5EF4-FFF2-40B4-BE49-F238E27FC236}">
                <a16:creationId xmlns:a16="http://schemas.microsoft.com/office/drawing/2014/main" id="{815B7CB8-AE97-F42F-3C98-4C76A8CA069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0768" y="4582049"/>
            <a:ext cx="4315441" cy="2275952"/>
          </a:xfrm>
          <a:prstGeom prst="rect">
            <a:avLst/>
          </a:prstGeom>
        </p:spPr>
      </p:pic>
      <p:sp>
        <p:nvSpPr>
          <p:cNvPr id="11" name="TextBox 10">
            <a:extLst>
              <a:ext uri="{FF2B5EF4-FFF2-40B4-BE49-F238E27FC236}">
                <a16:creationId xmlns:a16="http://schemas.microsoft.com/office/drawing/2014/main" id="{EE23E86A-5D55-9A4A-B3ED-A3E7FEC8A6B5}"/>
              </a:ext>
            </a:extLst>
          </p:cNvPr>
          <p:cNvSpPr txBox="1"/>
          <p:nvPr/>
        </p:nvSpPr>
        <p:spPr>
          <a:xfrm>
            <a:off x="5836699" y="967753"/>
            <a:ext cx="5943821" cy="707886"/>
          </a:xfrm>
          <a:prstGeom prst="rect">
            <a:avLst/>
          </a:prstGeom>
          <a:noFill/>
        </p:spPr>
        <p:txBody>
          <a:bodyPr wrap="square" rtlCol="0">
            <a:spAutoFit/>
          </a:bodyPr>
          <a:lstStyle/>
          <a:p>
            <a:r>
              <a:rPr lang="en-US" sz="4000" b="1" dirty="0" err="1">
                <a:solidFill>
                  <a:schemeClr val="tx2">
                    <a:lumMod val="75000"/>
                  </a:schemeClr>
                </a:solidFill>
                <a:latin typeface="Arial Black"/>
                <a:cs typeface="Arial Black"/>
              </a:rPr>
              <a:t>Comunidades</a:t>
            </a:r>
            <a:endParaRPr lang="en-US" sz="4000" b="1" dirty="0">
              <a:solidFill>
                <a:schemeClr val="tx2">
                  <a:lumMod val="75000"/>
                </a:schemeClr>
              </a:solidFill>
              <a:latin typeface="Arial Black"/>
              <a:cs typeface="Arial Black"/>
            </a:endParaRPr>
          </a:p>
        </p:txBody>
      </p:sp>
      <p:sp>
        <p:nvSpPr>
          <p:cNvPr id="12" name="TextBox 11">
            <a:extLst>
              <a:ext uri="{FF2B5EF4-FFF2-40B4-BE49-F238E27FC236}">
                <a16:creationId xmlns:a16="http://schemas.microsoft.com/office/drawing/2014/main" id="{94506963-3F8D-7B44-815F-ED9A167B1E51}"/>
              </a:ext>
            </a:extLst>
          </p:cNvPr>
          <p:cNvSpPr txBox="1"/>
          <p:nvPr/>
        </p:nvSpPr>
        <p:spPr>
          <a:xfrm>
            <a:off x="5836699" y="3268993"/>
            <a:ext cx="5943821" cy="707886"/>
          </a:xfrm>
          <a:prstGeom prst="rect">
            <a:avLst/>
          </a:prstGeom>
          <a:noFill/>
        </p:spPr>
        <p:txBody>
          <a:bodyPr wrap="square" rtlCol="0">
            <a:spAutoFit/>
          </a:bodyPr>
          <a:lstStyle/>
          <a:p>
            <a:r>
              <a:rPr lang="en-US" sz="4000" b="1" dirty="0">
                <a:solidFill>
                  <a:schemeClr val="tx2">
                    <a:lumMod val="75000"/>
                  </a:schemeClr>
                </a:solidFill>
                <a:latin typeface="Arial Black"/>
                <a:cs typeface="Arial Black"/>
              </a:rPr>
              <a:t>Ferias</a:t>
            </a:r>
          </a:p>
        </p:txBody>
      </p:sp>
      <p:sp>
        <p:nvSpPr>
          <p:cNvPr id="13" name="TextBox 12">
            <a:extLst>
              <a:ext uri="{FF2B5EF4-FFF2-40B4-BE49-F238E27FC236}">
                <a16:creationId xmlns:a16="http://schemas.microsoft.com/office/drawing/2014/main" id="{AE977B06-4B5B-0343-AED4-B7B07D01081C}"/>
              </a:ext>
            </a:extLst>
          </p:cNvPr>
          <p:cNvSpPr txBox="1"/>
          <p:nvPr/>
        </p:nvSpPr>
        <p:spPr>
          <a:xfrm>
            <a:off x="5836699" y="5366082"/>
            <a:ext cx="5943821" cy="707886"/>
          </a:xfrm>
          <a:prstGeom prst="rect">
            <a:avLst/>
          </a:prstGeom>
          <a:noFill/>
        </p:spPr>
        <p:txBody>
          <a:bodyPr wrap="square" rtlCol="0">
            <a:spAutoFit/>
          </a:bodyPr>
          <a:lstStyle/>
          <a:p>
            <a:r>
              <a:rPr lang="en-US" sz="4000" b="1" dirty="0" err="1">
                <a:solidFill>
                  <a:schemeClr val="tx2">
                    <a:lumMod val="75000"/>
                  </a:schemeClr>
                </a:solidFill>
                <a:latin typeface="Arial Black"/>
                <a:cs typeface="Arial Black"/>
              </a:rPr>
              <a:t>Mercados</a:t>
            </a:r>
            <a:endParaRPr lang="en-US" sz="40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2823347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3B12CEE-7569-66FF-C424-637E7F2BB561}"/>
              </a:ext>
            </a:extLst>
          </p:cNvPr>
          <p:cNvSpPr>
            <a:spLocks noGrp="1"/>
          </p:cNvSpPr>
          <p:nvPr>
            <p:ph idx="1"/>
          </p:nvPr>
        </p:nvSpPr>
        <p:spPr>
          <a:xfrm>
            <a:off x="6290109" y="1310640"/>
            <a:ext cx="5366656" cy="4815839"/>
          </a:xfrm>
        </p:spPr>
        <p:txBody>
          <a:bodyPr>
            <a:normAutofit fontScale="85000" lnSpcReduction="20000"/>
          </a:bodyPr>
          <a:lstStyle/>
          <a:p>
            <a:pPr>
              <a:lnSpc>
                <a:spcPct val="120000"/>
              </a:lnSpc>
            </a:pPr>
            <a:r>
              <a:rPr lang="es-PE" dirty="0"/>
              <a:t>Grupos de alimentos en los puntos de venta encontrados luego de la realización del transecto</a:t>
            </a:r>
          </a:p>
          <a:p>
            <a:pPr>
              <a:lnSpc>
                <a:spcPct val="120000"/>
              </a:lnSpc>
            </a:pPr>
            <a:endParaRPr lang="es-PE" dirty="0"/>
          </a:p>
          <a:p>
            <a:pPr>
              <a:lnSpc>
                <a:spcPct val="120000"/>
              </a:lnSpc>
            </a:pPr>
            <a:r>
              <a:rPr lang="es-PE" dirty="0"/>
              <a:t>Hortalizas, frutas y tubérculos ocupan los primeros lugares encontrados</a:t>
            </a:r>
          </a:p>
          <a:p>
            <a:pPr>
              <a:lnSpc>
                <a:spcPct val="120000"/>
              </a:lnSpc>
            </a:pPr>
            <a:endParaRPr lang="es-PE" dirty="0"/>
          </a:p>
          <a:p>
            <a:pPr>
              <a:lnSpc>
                <a:spcPct val="120000"/>
              </a:lnSpc>
            </a:pPr>
            <a:r>
              <a:rPr lang="es-PE" dirty="0"/>
              <a:t>Semillas, nueces y pescado ocuparon los últimos lugares</a:t>
            </a:r>
          </a:p>
          <a:p>
            <a:pPr>
              <a:lnSpc>
                <a:spcPct val="120000"/>
              </a:lnSpc>
            </a:pPr>
            <a:endParaRPr lang="es-ES" dirty="0"/>
          </a:p>
        </p:txBody>
      </p:sp>
      <p:pic>
        <p:nvPicPr>
          <p:cNvPr id="8" name="Imagen 7">
            <a:extLst>
              <a:ext uri="{FF2B5EF4-FFF2-40B4-BE49-F238E27FC236}">
                <a16:creationId xmlns:a16="http://schemas.microsoft.com/office/drawing/2014/main" id="{4B2B26DA-8224-A45C-8987-8F589256205F}"/>
              </a:ext>
            </a:extLst>
          </p:cNvPr>
          <p:cNvPicPr>
            <a:picLocks noChangeAspect="1"/>
          </p:cNvPicPr>
          <p:nvPr/>
        </p:nvPicPr>
        <p:blipFill>
          <a:blip r:embed="rId3"/>
          <a:stretch>
            <a:fillRect/>
          </a:stretch>
        </p:blipFill>
        <p:spPr>
          <a:xfrm>
            <a:off x="535235" y="68886"/>
            <a:ext cx="5246755" cy="6720227"/>
          </a:xfrm>
          <a:prstGeom prst="rect">
            <a:avLst/>
          </a:prstGeom>
        </p:spPr>
      </p:pic>
      <p:sp>
        <p:nvSpPr>
          <p:cNvPr id="9" name="TextBox 8">
            <a:extLst>
              <a:ext uri="{FF2B5EF4-FFF2-40B4-BE49-F238E27FC236}">
                <a16:creationId xmlns:a16="http://schemas.microsoft.com/office/drawing/2014/main" id="{32127F9B-CD8E-E64B-A564-1507DEC74614}"/>
              </a:ext>
            </a:extLst>
          </p:cNvPr>
          <p:cNvSpPr txBox="1"/>
          <p:nvPr/>
        </p:nvSpPr>
        <p:spPr>
          <a:xfrm>
            <a:off x="6172199" y="124621"/>
            <a:ext cx="5845925" cy="646331"/>
          </a:xfrm>
          <a:prstGeom prst="rect">
            <a:avLst/>
          </a:prstGeom>
          <a:noFill/>
        </p:spPr>
        <p:txBody>
          <a:bodyPr wrap="square" rtlCol="0">
            <a:spAutoFit/>
          </a:bodyPr>
          <a:lstStyle/>
          <a:p>
            <a:r>
              <a:rPr lang="en-US" sz="3600" b="1" dirty="0" err="1">
                <a:solidFill>
                  <a:schemeClr val="tx2">
                    <a:lumMod val="75000"/>
                  </a:schemeClr>
                </a:solidFill>
                <a:latin typeface="Arial Black"/>
                <a:cs typeface="Arial Black"/>
              </a:rPr>
              <a:t>Grupos</a:t>
            </a:r>
            <a:r>
              <a:rPr lang="en-US" sz="3600" b="1" dirty="0">
                <a:solidFill>
                  <a:schemeClr val="tx2">
                    <a:lumMod val="75000"/>
                  </a:schemeClr>
                </a:solidFill>
                <a:latin typeface="Arial Black"/>
                <a:cs typeface="Arial Black"/>
              </a:rPr>
              <a:t> de </a:t>
            </a:r>
            <a:r>
              <a:rPr lang="en-US" sz="3600" b="1" dirty="0" err="1">
                <a:solidFill>
                  <a:schemeClr val="tx2">
                    <a:lumMod val="75000"/>
                  </a:schemeClr>
                </a:solidFill>
                <a:latin typeface="Arial Black"/>
                <a:cs typeface="Arial Black"/>
              </a:rPr>
              <a:t>alimentos</a:t>
            </a:r>
            <a:endParaRPr lang="en-US" sz="3600"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179196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0D135676-B913-D1C0-E362-004559D1C7CB}"/>
              </a:ext>
            </a:extLst>
          </p:cNvPr>
          <p:cNvPicPr>
            <a:picLocks noGrp="1" noChangeAspect="1"/>
          </p:cNvPicPr>
          <p:nvPr>
            <p:ph idx="1"/>
          </p:nvPr>
        </p:nvPicPr>
        <p:blipFill>
          <a:blip r:embed="rId3"/>
          <a:stretch>
            <a:fillRect/>
          </a:stretch>
        </p:blipFill>
        <p:spPr>
          <a:xfrm>
            <a:off x="462879" y="622868"/>
            <a:ext cx="5480721" cy="6216506"/>
          </a:xfrm>
        </p:spPr>
      </p:pic>
      <p:pic>
        <p:nvPicPr>
          <p:cNvPr id="5" name="Imagen 4">
            <a:extLst>
              <a:ext uri="{FF2B5EF4-FFF2-40B4-BE49-F238E27FC236}">
                <a16:creationId xmlns:a16="http://schemas.microsoft.com/office/drawing/2014/main" id="{D8B470A2-792D-8505-37B1-742B8FCD60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02680" y="638108"/>
            <a:ext cx="5633121" cy="6216506"/>
          </a:xfrm>
          <a:prstGeom prst="rect">
            <a:avLst/>
          </a:prstGeom>
        </p:spPr>
      </p:pic>
      <p:sp>
        <p:nvSpPr>
          <p:cNvPr id="6" name="TextBox 5">
            <a:extLst>
              <a:ext uri="{FF2B5EF4-FFF2-40B4-BE49-F238E27FC236}">
                <a16:creationId xmlns:a16="http://schemas.microsoft.com/office/drawing/2014/main" id="{062CA735-996D-7344-B4EA-AAADF10F0F9B}"/>
              </a:ext>
            </a:extLst>
          </p:cNvPr>
          <p:cNvSpPr txBox="1"/>
          <p:nvPr/>
        </p:nvSpPr>
        <p:spPr>
          <a:xfrm>
            <a:off x="175261" y="161672"/>
            <a:ext cx="6208357" cy="369332"/>
          </a:xfrm>
          <a:prstGeom prst="rect">
            <a:avLst/>
          </a:prstGeom>
          <a:noFill/>
        </p:spPr>
        <p:txBody>
          <a:bodyPr wrap="square" rtlCol="0">
            <a:spAutoFit/>
          </a:bodyPr>
          <a:lstStyle/>
          <a:p>
            <a:r>
              <a:rPr lang="en-US" b="1" dirty="0">
                <a:solidFill>
                  <a:schemeClr val="tx2">
                    <a:lumMod val="75000"/>
                  </a:schemeClr>
                </a:solidFill>
                <a:latin typeface="Arial Black"/>
                <a:cs typeface="Arial Black"/>
              </a:rPr>
              <a:t>Tipo de punto de </a:t>
            </a:r>
            <a:r>
              <a:rPr lang="en-US" b="1" dirty="0" err="1">
                <a:solidFill>
                  <a:schemeClr val="tx2">
                    <a:lumMod val="75000"/>
                  </a:schemeClr>
                </a:solidFill>
                <a:latin typeface="Arial Black"/>
                <a:cs typeface="Arial Black"/>
              </a:rPr>
              <a:t>venta</a:t>
            </a:r>
            <a:r>
              <a:rPr lang="en-US" b="1" dirty="0">
                <a:solidFill>
                  <a:schemeClr val="tx2">
                    <a:lumMod val="75000"/>
                  </a:schemeClr>
                </a:solidFill>
                <a:latin typeface="Arial Black"/>
                <a:cs typeface="Arial Black"/>
              </a:rPr>
              <a:t> </a:t>
            </a:r>
            <a:r>
              <a:rPr lang="en-US" b="1" dirty="0" err="1">
                <a:solidFill>
                  <a:schemeClr val="tx2">
                    <a:lumMod val="75000"/>
                  </a:schemeClr>
                </a:solidFill>
                <a:latin typeface="Arial Black"/>
                <a:cs typeface="Arial Black"/>
              </a:rPr>
              <a:t>visitado</a:t>
            </a:r>
            <a:r>
              <a:rPr lang="en-US" b="1" dirty="0">
                <a:solidFill>
                  <a:schemeClr val="tx2">
                    <a:lumMod val="75000"/>
                  </a:schemeClr>
                </a:solidFill>
                <a:latin typeface="Arial Black"/>
                <a:cs typeface="Arial Black"/>
              </a:rPr>
              <a:t> </a:t>
            </a:r>
            <a:r>
              <a:rPr lang="en-US" b="1" dirty="0" err="1">
                <a:solidFill>
                  <a:schemeClr val="tx2">
                    <a:lumMod val="75000"/>
                  </a:schemeClr>
                </a:solidFill>
                <a:latin typeface="Arial Black"/>
                <a:cs typeface="Arial Black"/>
              </a:rPr>
              <a:t>por</a:t>
            </a:r>
            <a:r>
              <a:rPr lang="en-US" b="1" dirty="0">
                <a:solidFill>
                  <a:schemeClr val="tx2">
                    <a:lumMod val="75000"/>
                  </a:schemeClr>
                </a:solidFill>
                <a:latin typeface="Arial Black"/>
                <a:cs typeface="Arial Black"/>
              </a:rPr>
              <a:t> el </a:t>
            </a:r>
            <a:r>
              <a:rPr lang="en-US" b="1" dirty="0" err="1">
                <a:solidFill>
                  <a:schemeClr val="tx2">
                    <a:lumMod val="75000"/>
                  </a:schemeClr>
                </a:solidFill>
                <a:latin typeface="Arial Black"/>
                <a:cs typeface="Arial Black"/>
              </a:rPr>
              <a:t>usuario</a:t>
            </a:r>
            <a:endParaRPr lang="en-US" b="1" dirty="0">
              <a:solidFill>
                <a:schemeClr val="tx2">
                  <a:lumMod val="75000"/>
                </a:schemeClr>
              </a:solidFill>
              <a:latin typeface="Arial Black"/>
              <a:cs typeface="Arial Black"/>
            </a:endParaRPr>
          </a:p>
        </p:txBody>
      </p:sp>
      <p:sp>
        <p:nvSpPr>
          <p:cNvPr id="8" name="TextBox 7">
            <a:extLst>
              <a:ext uri="{FF2B5EF4-FFF2-40B4-BE49-F238E27FC236}">
                <a16:creationId xmlns:a16="http://schemas.microsoft.com/office/drawing/2014/main" id="{15F0980A-FCE2-2F4F-A84C-B9AA0F688EF3}"/>
              </a:ext>
            </a:extLst>
          </p:cNvPr>
          <p:cNvSpPr txBox="1"/>
          <p:nvPr/>
        </p:nvSpPr>
        <p:spPr>
          <a:xfrm>
            <a:off x="6141720" y="48421"/>
            <a:ext cx="5875019" cy="646331"/>
          </a:xfrm>
          <a:prstGeom prst="rect">
            <a:avLst/>
          </a:prstGeom>
          <a:noFill/>
        </p:spPr>
        <p:txBody>
          <a:bodyPr wrap="square" rtlCol="0">
            <a:spAutoFit/>
          </a:bodyPr>
          <a:lstStyle/>
          <a:p>
            <a:pPr algn="ctr"/>
            <a:r>
              <a:rPr lang="en-US" b="1" dirty="0" err="1">
                <a:solidFill>
                  <a:schemeClr val="tx2">
                    <a:lumMod val="75000"/>
                  </a:schemeClr>
                </a:solidFill>
                <a:latin typeface="Arial Black"/>
                <a:cs typeface="Arial Black"/>
              </a:rPr>
              <a:t>Razones</a:t>
            </a:r>
            <a:r>
              <a:rPr lang="en-US" b="1" dirty="0">
                <a:solidFill>
                  <a:schemeClr val="tx2">
                    <a:lumMod val="75000"/>
                  </a:schemeClr>
                </a:solidFill>
                <a:latin typeface="Arial Black"/>
                <a:cs typeface="Arial Black"/>
              </a:rPr>
              <a:t> de </a:t>
            </a:r>
            <a:r>
              <a:rPr lang="en-US" b="1" dirty="0" err="1">
                <a:solidFill>
                  <a:schemeClr val="tx2">
                    <a:lumMod val="75000"/>
                  </a:schemeClr>
                </a:solidFill>
                <a:latin typeface="Arial Black"/>
                <a:cs typeface="Arial Black"/>
              </a:rPr>
              <a:t>preferencias</a:t>
            </a:r>
            <a:r>
              <a:rPr lang="en-US" b="1" dirty="0">
                <a:solidFill>
                  <a:schemeClr val="tx2">
                    <a:lumMod val="75000"/>
                  </a:schemeClr>
                </a:solidFill>
                <a:latin typeface="Arial Black"/>
                <a:cs typeface="Arial Black"/>
              </a:rPr>
              <a:t> del </a:t>
            </a:r>
            <a:r>
              <a:rPr lang="en-US" b="1" dirty="0" err="1">
                <a:solidFill>
                  <a:schemeClr val="tx2">
                    <a:lumMod val="75000"/>
                  </a:schemeClr>
                </a:solidFill>
                <a:latin typeface="Arial Black"/>
                <a:cs typeface="Arial Black"/>
              </a:rPr>
              <a:t>punto</a:t>
            </a:r>
            <a:r>
              <a:rPr lang="en-US" b="1" dirty="0">
                <a:solidFill>
                  <a:schemeClr val="tx2">
                    <a:lumMod val="75000"/>
                  </a:schemeClr>
                </a:solidFill>
                <a:latin typeface="Arial Black"/>
                <a:cs typeface="Arial Black"/>
              </a:rPr>
              <a:t> de </a:t>
            </a:r>
            <a:r>
              <a:rPr lang="en-US" b="1" dirty="0" err="1">
                <a:solidFill>
                  <a:schemeClr val="tx2">
                    <a:lumMod val="75000"/>
                  </a:schemeClr>
                </a:solidFill>
                <a:latin typeface="Arial Black"/>
                <a:cs typeface="Arial Black"/>
              </a:rPr>
              <a:t>venta</a:t>
            </a:r>
            <a:r>
              <a:rPr lang="en-US" b="1" dirty="0">
                <a:solidFill>
                  <a:schemeClr val="tx2">
                    <a:lumMod val="75000"/>
                  </a:schemeClr>
                </a:solidFill>
                <a:latin typeface="Arial Black"/>
                <a:cs typeface="Arial Black"/>
              </a:rPr>
              <a:t> del </a:t>
            </a:r>
            <a:r>
              <a:rPr lang="en-US" b="1" dirty="0" err="1">
                <a:solidFill>
                  <a:schemeClr val="tx2">
                    <a:lumMod val="75000"/>
                  </a:schemeClr>
                </a:solidFill>
                <a:latin typeface="Arial Black"/>
                <a:cs typeface="Arial Black"/>
              </a:rPr>
              <a:t>usuario</a:t>
            </a:r>
            <a:endParaRPr lang="en-US" b="1" dirty="0">
              <a:solidFill>
                <a:schemeClr val="tx2">
                  <a:lumMod val="75000"/>
                </a:schemeClr>
              </a:solidFill>
              <a:latin typeface="Arial Black"/>
              <a:cs typeface="Arial Black"/>
            </a:endParaRPr>
          </a:p>
        </p:txBody>
      </p:sp>
    </p:spTree>
    <p:extLst>
      <p:ext uri="{BB962C8B-B14F-4D97-AF65-F5344CB8AC3E}">
        <p14:creationId xmlns:p14="http://schemas.microsoft.com/office/powerpoint/2010/main" val="4213913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B55A8B-B1BF-00C8-7D90-8E48E2F4CB76}"/>
              </a:ext>
            </a:extLst>
          </p:cNvPr>
          <p:cNvSpPr>
            <a:spLocks noGrp="1"/>
          </p:cNvSpPr>
          <p:nvPr>
            <p:ph type="title"/>
          </p:nvPr>
        </p:nvSpPr>
        <p:spPr/>
        <p:txBody>
          <a:bodyPr/>
          <a:lstStyle/>
          <a:p>
            <a:r>
              <a:rPr lang="es-PE" dirty="0"/>
              <a:t>Bodega en Molino - </a:t>
            </a:r>
            <a:r>
              <a:rPr lang="es-PE" dirty="0" err="1"/>
              <a:t>Umari</a:t>
            </a:r>
            <a:endParaRPr lang="es-PE" dirty="0"/>
          </a:p>
        </p:txBody>
      </p:sp>
      <p:pic>
        <p:nvPicPr>
          <p:cNvPr id="5" name="Marcador de contenido 4" descr="Imagen que contiene interior, comida, refrigerador, estante&#10;&#10;Descripción generada automáticamente">
            <a:extLst>
              <a:ext uri="{FF2B5EF4-FFF2-40B4-BE49-F238E27FC236}">
                <a16:creationId xmlns:a16="http://schemas.microsoft.com/office/drawing/2014/main" id="{9993C709-87C7-8058-64C6-DB3EB2B09E1A}"/>
              </a:ext>
            </a:extLst>
          </p:cNvPr>
          <p:cNvPicPr>
            <a:picLocks noGrp="1" noChangeAspect="1"/>
          </p:cNvPicPr>
          <p:nvPr>
            <p:ph idx="1"/>
          </p:nvPr>
        </p:nvPicPr>
        <p:blipFill rotWithShape="1">
          <a:blip r:embed="rId3"/>
          <a:srcRect r="16165" b="6498"/>
          <a:stretch/>
        </p:blipFill>
        <p:spPr>
          <a:xfrm>
            <a:off x="1496292" y="1719592"/>
            <a:ext cx="3270730" cy="4863770"/>
          </a:xfrm>
        </p:spPr>
      </p:pic>
      <p:pic>
        <p:nvPicPr>
          <p:cNvPr id="8" name="Imagen 7" descr="Una persona preparando comida en una tienda&#10;&#10;Descripción generada automáticamente con confianza media">
            <a:extLst>
              <a:ext uri="{FF2B5EF4-FFF2-40B4-BE49-F238E27FC236}">
                <a16:creationId xmlns:a16="http://schemas.microsoft.com/office/drawing/2014/main" id="{94EBF29A-5C92-E899-996F-E644D22608D7}"/>
              </a:ext>
            </a:extLst>
          </p:cNvPr>
          <p:cNvPicPr>
            <a:picLocks noChangeAspect="1"/>
          </p:cNvPicPr>
          <p:nvPr/>
        </p:nvPicPr>
        <p:blipFill>
          <a:blip r:embed="rId4"/>
          <a:stretch>
            <a:fillRect/>
          </a:stretch>
        </p:blipFill>
        <p:spPr>
          <a:xfrm>
            <a:off x="5478545" y="2077877"/>
            <a:ext cx="5529600" cy="4147200"/>
          </a:xfrm>
          <a:prstGeom prst="rect">
            <a:avLst/>
          </a:prstGeom>
        </p:spPr>
      </p:pic>
    </p:spTree>
    <p:extLst>
      <p:ext uri="{BB962C8B-B14F-4D97-AF65-F5344CB8AC3E}">
        <p14:creationId xmlns:p14="http://schemas.microsoft.com/office/powerpoint/2010/main" val="206562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546826-9E52-A3E5-3139-4CAC73859ACC}"/>
              </a:ext>
            </a:extLst>
          </p:cNvPr>
          <p:cNvSpPr>
            <a:spLocks noGrp="1"/>
          </p:cNvSpPr>
          <p:nvPr>
            <p:ph type="title"/>
          </p:nvPr>
        </p:nvSpPr>
        <p:spPr>
          <a:xfrm>
            <a:off x="-434680" y="99840"/>
            <a:ext cx="9473607" cy="1143000"/>
          </a:xfrm>
        </p:spPr>
        <p:txBody>
          <a:bodyPr/>
          <a:lstStyle/>
          <a:p>
            <a:r>
              <a:rPr lang="es-PE" dirty="0"/>
              <a:t>Feria en la ciudad de Huánuco</a:t>
            </a:r>
          </a:p>
        </p:txBody>
      </p:sp>
      <p:pic>
        <p:nvPicPr>
          <p:cNvPr id="7" name="Imagen 6" descr="Un grupo de gente en la calle&#10;&#10;Descripción generada automáticamente">
            <a:extLst>
              <a:ext uri="{FF2B5EF4-FFF2-40B4-BE49-F238E27FC236}">
                <a16:creationId xmlns:a16="http://schemas.microsoft.com/office/drawing/2014/main" id="{BDB25A61-EE0C-EA9B-684D-EB723873733A}"/>
              </a:ext>
            </a:extLst>
          </p:cNvPr>
          <p:cNvPicPr>
            <a:picLocks noChangeAspect="1"/>
          </p:cNvPicPr>
          <p:nvPr/>
        </p:nvPicPr>
        <p:blipFill>
          <a:blip r:embed="rId2"/>
          <a:stretch>
            <a:fillRect/>
          </a:stretch>
        </p:blipFill>
        <p:spPr>
          <a:xfrm>
            <a:off x="630670" y="1220629"/>
            <a:ext cx="7128567" cy="5346426"/>
          </a:xfrm>
          <a:prstGeom prst="rect">
            <a:avLst/>
          </a:prstGeom>
        </p:spPr>
      </p:pic>
      <p:sp>
        <p:nvSpPr>
          <p:cNvPr id="12" name="CuadroTexto 11">
            <a:extLst>
              <a:ext uri="{FF2B5EF4-FFF2-40B4-BE49-F238E27FC236}">
                <a16:creationId xmlns:a16="http://schemas.microsoft.com/office/drawing/2014/main" id="{E8D2CE3C-4442-3CD0-9C9C-A4EF4479F959}"/>
              </a:ext>
            </a:extLst>
          </p:cNvPr>
          <p:cNvSpPr txBox="1"/>
          <p:nvPr/>
        </p:nvSpPr>
        <p:spPr>
          <a:xfrm>
            <a:off x="8229312" y="1997625"/>
            <a:ext cx="3673128" cy="3416320"/>
          </a:xfrm>
          <a:prstGeom prst="rect">
            <a:avLst/>
          </a:prstGeom>
          <a:noFill/>
        </p:spPr>
        <p:txBody>
          <a:bodyPr wrap="square" rtlCol="0">
            <a:spAutoFit/>
          </a:bodyPr>
          <a:lstStyle/>
          <a:p>
            <a:pPr marL="285750" indent="-285750">
              <a:buFont typeface="Arial" panose="020B0604020202020204" pitchFamily="34" charset="0"/>
              <a:buChar char="•"/>
            </a:pPr>
            <a:r>
              <a:rPr lang="es-PE" sz="3600" dirty="0"/>
              <a:t>Semanalmente</a:t>
            </a:r>
          </a:p>
          <a:p>
            <a:pPr marL="285750" indent="-285750">
              <a:buFont typeface="Arial" panose="020B0604020202020204" pitchFamily="34" charset="0"/>
              <a:buChar char="•"/>
            </a:pPr>
            <a:endParaRPr lang="es-PE" sz="3600" dirty="0"/>
          </a:p>
          <a:p>
            <a:pPr marL="285750" indent="-285750">
              <a:buFont typeface="Arial" panose="020B0604020202020204" pitchFamily="34" charset="0"/>
              <a:buChar char="•"/>
            </a:pPr>
            <a:r>
              <a:rPr lang="es-PE" sz="3600" dirty="0"/>
              <a:t>Reúne en promedio 400</a:t>
            </a:r>
          </a:p>
          <a:p>
            <a:pPr marL="285750" indent="-285750">
              <a:buFont typeface="Arial" panose="020B0604020202020204" pitchFamily="34" charset="0"/>
              <a:buChar char="•"/>
            </a:pPr>
            <a:endParaRPr lang="es-PE" sz="3600" dirty="0"/>
          </a:p>
          <a:p>
            <a:pPr marL="285750" indent="-285750">
              <a:buFont typeface="Arial" panose="020B0604020202020204" pitchFamily="34" charset="0"/>
              <a:buChar char="•"/>
            </a:pPr>
            <a:r>
              <a:rPr lang="es-PE" sz="3600" dirty="0"/>
              <a:t>Puestos de venta</a:t>
            </a:r>
          </a:p>
        </p:txBody>
      </p:sp>
    </p:spTree>
    <p:extLst>
      <p:ext uri="{BB962C8B-B14F-4D97-AF65-F5344CB8AC3E}">
        <p14:creationId xmlns:p14="http://schemas.microsoft.com/office/powerpoint/2010/main" val="2996541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594DEF-3C93-809D-1338-C7F435940D0C}"/>
              </a:ext>
            </a:extLst>
          </p:cNvPr>
          <p:cNvSpPr>
            <a:spLocks noGrp="1"/>
          </p:cNvSpPr>
          <p:nvPr>
            <p:ph type="title"/>
          </p:nvPr>
        </p:nvSpPr>
        <p:spPr/>
        <p:txBody>
          <a:bodyPr/>
          <a:lstStyle/>
          <a:p>
            <a:r>
              <a:rPr lang="es-PE" dirty="0"/>
              <a:t>Feria en la ciudad de Huánuco</a:t>
            </a:r>
          </a:p>
        </p:txBody>
      </p:sp>
      <p:pic>
        <p:nvPicPr>
          <p:cNvPr id="5" name="Marcador de contenido 4" descr="Interfaz de usuario gráfica&#10;&#10;Descripción generada automáticamente">
            <a:extLst>
              <a:ext uri="{FF2B5EF4-FFF2-40B4-BE49-F238E27FC236}">
                <a16:creationId xmlns:a16="http://schemas.microsoft.com/office/drawing/2014/main" id="{F900ECF6-8752-DD96-7C55-1C8F5F3B5220}"/>
              </a:ext>
            </a:extLst>
          </p:cNvPr>
          <p:cNvPicPr>
            <a:picLocks noGrp="1" noChangeAspect="1"/>
          </p:cNvPicPr>
          <p:nvPr>
            <p:ph idx="1"/>
          </p:nvPr>
        </p:nvPicPr>
        <p:blipFill rotWithShape="1">
          <a:blip r:embed="rId3"/>
          <a:srcRect l="9021" t="6887" r="51503" b="47808"/>
          <a:stretch/>
        </p:blipFill>
        <p:spPr>
          <a:xfrm>
            <a:off x="0" y="1747569"/>
            <a:ext cx="7869895" cy="5017004"/>
          </a:xfrm>
        </p:spPr>
      </p:pic>
      <p:pic>
        <p:nvPicPr>
          <p:cNvPr id="7" name="Imagen 6" descr="Imagen que contiene exterior, comida, fruta, tabla&#10;&#10;Descripción generada automáticamente">
            <a:extLst>
              <a:ext uri="{FF2B5EF4-FFF2-40B4-BE49-F238E27FC236}">
                <a16:creationId xmlns:a16="http://schemas.microsoft.com/office/drawing/2014/main" id="{C3EFB197-EEA1-4D1B-892A-0438F5F2A988}"/>
              </a:ext>
            </a:extLst>
          </p:cNvPr>
          <p:cNvPicPr>
            <a:picLocks noChangeAspect="1"/>
          </p:cNvPicPr>
          <p:nvPr/>
        </p:nvPicPr>
        <p:blipFill rotWithShape="1">
          <a:blip r:embed="rId4"/>
          <a:srcRect b="23716"/>
          <a:stretch/>
        </p:blipFill>
        <p:spPr>
          <a:xfrm>
            <a:off x="6895250" y="1626433"/>
            <a:ext cx="5199747" cy="5231567"/>
          </a:xfrm>
          <a:prstGeom prst="rect">
            <a:avLst/>
          </a:prstGeom>
        </p:spPr>
      </p:pic>
    </p:spTree>
    <p:extLst>
      <p:ext uri="{BB962C8B-B14F-4D97-AF65-F5344CB8AC3E}">
        <p14:creationId xmlns:p14="http://schemas.microsoft.com/office/powerpoint/2010/main" val="2916409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2">
            <a:extLst>
              <a:ext uri="{FF2B5EF4-FFF2-40B4-BE49-F238E27FC236}">
                <a16:creationId xmlns:a16="http://schemas.microsoft.com/office/drawing/2014/main" id="{603A2597-4110-1B36-EC7D-346FA2F90BE3}"/>
              </a:ext>
            </a:extLst>
          </p:cNvPr>
          <p:cNvSpPr txBox="1">
            <a:spLocks/>
          </p:cNvSpPr>
          <p:nvPr/>
        </p:nvSpPr>
        <p:spPr>
          <a:xfrm>
            <a:off x="6752880" y="97538"/>
            <a:ext cx="5134319" cy="8866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s-PE" dirty="0"/>
              <a:t>Se realizó interrogantes asociadas al cambio de lugar donde se consiguen los alimentos asociadas a la pandemia de COVID 19</a:t>
            </a:r>
          </a:p>
          <a:p>
            <a:endParaRPr lang="es-ES" dirty="0"/>
          </a:p>
        </p:txBody>
      </p:sp>
      <p:sp>
        <p:nvSpPr>
          <p:cNvPr id="4" name="Marcador de contenido 3">
            <a:extLst>
              <a:ext uri="{FF2B5EF4-FFF2-40B4-BE49-F238E27FC236}">
                <a16:creationId xmlns:a16="http://schemas.microsoft.com/office/drawing/2014/main" id="{880DC76E-993A-7241-F37C-7D257A2F246A}"/>
              </a:ext>
            </a:extLst>
          </p:cNvPr>
          <p:cNvSpPr>
            <a:spLocks noGrp="1"/>
          </p:cNvSpPr>
          <p:nvPr>
            <p:ph idx="1"/>
          </p:nvPr>
        </p:nvSpPr>
        <p:spPr>
          <a:xfrm>
            <a:off x="576769" y="1436606"/>
            <a:ext cx="6115152" cy="808047"/>
          </a:xfrm>
        </p:spPr>
        <p:txBody>
          <a:bodyPr>
            <a:normAutofit/>
          </a:bodyPr>
          <a:lstStyle/>
          <a:p>
            <a:pPr marL="0" indent="0">
              <a:lnSpc>
                <a:spcPct val="120000"/>
              </a:lnSpc>
              <a:buNone/>
            </a:pPr>
            <a:r>
              <a:rPr lang="es-PE" sz="1600" dirty="0"/>
              <a:t>Durante la pandemia (desde marzo del 2020 hasta hoy) ¿Ha cambiado el lugar donde tu familia compra la mayor parte de sus alimentos?</a:t>
            </a:r>
            <a:endParaRPr lang="es-ES" sz="1600" dirty="0"/>
          </a:p>
        </p:txBody>
      </p:sp>
      <p:pic>
        <p:nvPicPr>
          <p:cNvPr id="10" name="Imagen 9">
            <a:extLst>
              <a:ext uri="{FF2B5EF4-FFF2-40B4-BE49-F238E27FC236}">
                <a16:creationId xmlns:a16="http://schemas.microsoft.com/office/drawing/2014/main" id="{DF08D81A-15B7-0F89-AFF7-EC5761FCB67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6769" y="2244653"/>
            <a:ext cx="5781913" cy="4181618"/>
          </a:xfrm>
          <a:prstGeom prst="rect">
            <a:avLst/>
          </a:prstGeom>
        </p:spPr>
      </p:pic>
      <p:pic>
        <p:nvPicPr>
          <p:cNvPr id="12" name="Imagen 11">
            <a:extLst>
              <a:ext uri="{FF2B5EF4-FFF2-40B4-BE49-F238E27FC236}">
                <a16:creationId xmlns:a16="http://schemas.microsoft.com/office/drawing/2014/main" id="{BA7D80A6-B516-CF30-EFB9-AEB2AA0AC1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91921" y="1035570"/>
            <a:ext cx="4969120" cy="5390701"/>
          </a:xfrm>
          <a:prstGeom prst="rect">
            <a:avLst/>
          </a:prstGeom>
        </p:spPr>
      </p:pic>
      <p:sp>
        <p:nvSpPr>
          <p:cNvPr id="11" name="TextBox 10">
            <a:extLst>
              <a:ext uri="{FF2B5EF4-FFF2-40B4-BE49-F238E27FC236}">
                <a16:creationId xmlns:a16="http://schemas.microsoft.com/office/drawing/2014/main" id="{5EE4C00F-9A5E-5047-A945-ACDBFA783A83}"/>
              </a:ext>
            </a:extLst>
          </p:cNvPr>
          <p:cNvSpPr txBox="1"/>
          <p:nvPr/>
        </p:nvSpPr>
        <p:spPr>
          <a:xfrm>
            <a:off x="576769" y="540874"/>
            <a:ext cx="5753099" cy="646331"/>
          </a:xfrm>
          <a:prstGeom prst="rect">
            <a:avLst/>
          </a:prstGeom>
          <a:noFill/>
        </p:spPr>
        <p:txBody>
          <a:bodyPr wrap="square" rtlCol="0">
            <a:spAutoFit/>
          </a:bodyPr>
          <a:lstStyle/>
          <a:p>
            <a:pPr algn="ctr"/>
            <a:r>
              <a:rPr lang="en-US" sz="3600" b="1" dirty="0" err="1">
                <a:solidFill>
                  <a:schemeClr val="tx2">
                    <a:lumMod val="75000"/>
                  </a:schemeClr>
                </a:solidFill>
                <a:latin typeface="Arial Black"/>
                <a:cs typeface="Arial Black"/>
              </a:rPr>
              <a:t>Impacto</a:t>
            </a:r>
            <a:r>
              <a:rPr lang="en-US" sz="3600" b="1" dirty="0">
                <a:solidFill>
                  <a:schemeClr val="tx2">
                    <a:lumMod val="75000"/>
                  </a:schemeClr>
                </a:solidFill>
                <a:latin typeface="Arial Black"/>
                <a:cs typeface="Arial Black"/>
              </a:rPr>
              <a:t> del COVID-19</a:t>
            </a:r>
          </a:p>
        </p:txBody>
      </p:sp>
    </p:spTree>
    <p:extLst>
      <p:ext uri="{BB962C8B-B14F-4D97-AF65-F5344CB8AC3E}">
        <p14:creationId xmlns:p14="http://schemas.microsoft.com/office/powerpoint/2010/main" val="832937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5387</TotalTime>
  <Words>2884</Words>
  <Application>Microsoft Office PowerPoint</Application>
  <PresentationFormat>Panorámica</PresentationFormat>
  <Paragraphs>273</Paragraphs>
  <Slides>21</Slides>
  <Notes>18</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21</vt:i4>
      </vt:variant>
    </vt:vector>
  </HeadingPairs>
  <TitlesOfParts>
    <vt:vector size="25" baseType="lpstr">
      <vt:lpstr>Arial</vt:lpstr>
      <vt:lpstr>Arial Black</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Relación distancia-tiempo desde landscapes hacia mercados</vt:lpstr>
      <vt:lpstr>Presentación de PowerPoint</vt:lpstr>
      <vt:lpstr>Presentación de PowerPoint</vt:lpstr>
      <vt:lpstr>Presentación de PowerPoint</vt:lpstr>
      <vt:lpstr>Presentación de PowerPoint</vt:lpstr>
      <vt:lpstr>Bodega en Molino - Umari</vt:lpstr>
      <vt:lpstr>Feria en la ciudad de Huánuco</vt:lpstr>
      <vt:lpstr>Feria en la ciudad de Huánuco</vt:lpstr>
      <vt:lpstr>Presentación de PowerPoint</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Jones</dc:creator>
  <cp:lastModifiedBy>Instituto de Investigación Nutricional</cp:lastModifiedBy>
  <cp:revision>242</cp:revision>
  <dcterms:created xsi:type="dcterms:W3CDTF">2014-10-01T12:26:49Z</dcterms:created>
  <dcterms:modified xsi:type="dcterms:W3CDTF">2022-07-13T17:24:00Z</dcterms:modified>
</cp:coreProperties>
</file>