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sldIdLst>
    <p:sldId id="256" r:id="rId3"/>
    <p:sldId id="259" r:id="rId4"/>
    <p:sldId id="281" r:id="rId5"/>
    <p:sldId id="258" r:id="rId6"/>
    <p:sldId id="262" r:id="rId7"/>
    <p:sldId id="263" r:id="rId8"/>
    <p:sldId id="284" r:id="rId9"/>
    <p:sldId id="283" r:id="rId10"/>
    <p:sldId id="295" r:id="rId11"/>
    <p:sldId id="282" r:id="rId12"/>
    <p:sldId id="287" r:id="rId13"/>
    <p:sldId id="297" r:id="rId14"/>
    <p:sldId id="294" r:id="rId15"/>
    <p:sldId id="290" r:id="rId16"/>
    <p:sldId id="291" r:id="rId17"/>
    <p:sldId id="292" r:id="rId18"/>
    <p:sldId id="268" r:id="rId19"/>
    <p:sldId id="274" r:id="rId20"/>
    <p:sldId id="271" r:id="rId21"/>
    <p:sldId id="275" r:id="rId22"/>
    <p:sldId id="276" r:id="rId23"/>
    <p:sldId id="278" r:id="rId24"/>
    <p:sldId id="279" r:id="rId25"/>
    <p:sldId id="280" r:id="rId26"/>
    <p:sldId id="293" r:id="rId27"/>
    <p:sldId id="266" r:id="rId28"/>
    <p:sldId id="267" r:id="rId29"/>
    <p:sldId id="265" r:id="rId30"/>
    <p:sldId id="298" r:id="rId31"/>
    <p:sldId id="257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26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8" autoAdjust="0"/>
    <p:restoredTop sz="94658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'[3 Cuadros de la Linea de Base del Maní.xls]Producción'!$L$12:$L$15</c:f>
              <c:strCache>
                <c:ptCount val="4"/>
                <c:pt idx="0">
                  <c:v>CONSUMO</c:v>
                </c:pt>
                <c:pt idx="1">
                  <c:v>VENTA</c:v>
                </c:pt>
                <c:pt idx="2">
                  <c:v>SEMILLA</c:v>
                </c:pt>
                <c:pt idx="3">
                  <c:v>TRUEQUE</c:v>
                </c:pt>
              </c:strCache>
            </c:strRef>
          </c:cat>
          <c:val>
            <c:numRef>
              <c:f>'[3 Cuadros de la Linea de Base del Maní.xls]Producción'!$M$12:$M$15</c:f>
              <c:numCache>
                <c:formatCode>0%</c:formatCode>
                <c:ptCount val="4"/>
                <c:pt idx="0">
                  <c:v>0.18</c:v>
                </c:pt>
                <c:pt idx="1">
                  <c:v>0.61</c:v>
                </c:pt>
                <c:pt idx="2">
                  <c:v>0.16</c:v>
                </c:pt>
                <c:pt idx="3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rgbClr val="000000"/>
      </a:solidFill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'[3 Cuadros de la Linea de Base del Maní.xls]Producción'!$L$12:$L$15</c:f>
              <c:strCache>
                <c:ptCount val="4"/>
                <c:pt idx="0">
                  <c:v>CONSUMO</c:v>
                </c:pt>
                <c:pt idx="1">
                  <c:v>VENTA</c:v>
                </c:pt>
                <c:pt idx="2">
                  <c:v>SEMILLA</c:v>
                </c:pt>
                <c:pt idx="3">
                  <c:v>TRUEQUE</c:v>
                </c:pt>
              </c:strCache>
            </c:strRef>
          </c:cat>
          <c:val>
            <c:numRef>
              <c:f>'[3 Cuadros de la Linea de Base del Maní.xls]Producción'!$M$12:$M$15</c:f>
              <c:numCache>
                <c:formatCode>0%</c:formatCode>
                <c:ptCount val="4"/>
                <c:pt idx="0">
                  <c:v>0.18</c:v>
                </c:pt>
                <c:pt idx="1">
                  <c:v>0.44</c:v>
                </c:pt>
                <c:pt idx="2">
                  <c:v>0.14000000000000001</c:v>
                </c:pt>
                <c:pt idx="3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noFill/>
    <a:ln>
      <a:solidFill>
        <a:srgbClr val="000000"/>
      </a:solidFill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'Conoc-destino'!$L$10:$L$11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'Conoc-destino'!$M$10:$M$11</c:f>
              <c:numCache>
                <c:formatCode>0%</c:formatCode>
                <c:ptCount val="2"/>
                <c:pt idx="0">
                  <c:v>0.63</c:v>
                </c:pt>
                <c:pt idx="1">
                  <c:v>0.37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noFill/>
    <a:ln w="19050">
      <a:solidFill>
        <a:srgbClr val="000000"/>
      </a:solidFill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173850219942016"/>
          <c:y val="0"/>
          <c:w val="0.53041564926335427"/>
          <c:h val="0.73363495338583862"/>
        </c:manualLayout>
      </c:layout>
      <c:pie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Información!$K$45:$K$46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Información!$L$45:$L$46</c:f>
              <c:numCache>
                <c:formatCode>0%</c:formatCode>
                <c:ptCount val="2"/>
                <c:pt idx="0">
                  <c:v>0.76</c:v>
                </c:pt>
                <c:pt idx="1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rgbClr val="000000"/>
      </a:solidFill>
    </a:ln>
  </c:sp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057400"/>
            <a:ext cx="7543800" cy="1371600"/>
          </a:xfrm>
        </p:spPr>
        <p:txBody>
          <a:bodyPr anchor="b"/>
          <a:lstStyle>
            <a:lvl1pPr algn="ctr">
              <a:defRPr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s-ES_tradnl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886200"/>
            <a:ext cx="7543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s-ES_tradnl" noProof="0" smtClean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Fundación 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574B9917-862D-47E8-82AC-4CA4027D1D8E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990600" y="990600"/>
            <a:ext cx="0" cy="5410200"/>
          </a:xfrm>
          <a:prstGeom prst="line">
            <a:avLst/>
          </a:prstGeom>
          <a:noFill/>
          <a:ln w="28575">
            <a:solidFill>
              <a:srgbClr val="C5262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103" name="Picture 7" descr="FVallesbrand-digital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47663"/>
            <a:ext cx="1655762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75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build="p" autoUpdateAnimBg="0" advAuto="2000">
        <p:tmplLst>
          <p:tmpl lvl="1">
            <p:tnLst>
              <p:par>
                <p:cTn presetID="12" presetClass="entr" presetSubtype="2" fill="hold" nodeType="afterEffect">
                  <p:stCondLst>
                    <p:cond delay="2000"/>
                  </p:stCondLst>
                  <p:iterate type="lt">
                    <p:tmPct val="10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Right)">
                      <p:cBhvr>
                        <p:cTn dur="75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2DF55D16-BD3A-4261-B875-2520E90B9EE9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3850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994E4E7E-E699-4F2E-B323-675543883B0B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75754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43000" y="1752600"/>
            <a:ext cx="36957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91100" y="1752600"/>
            <a:ext cx="36957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CE942959-FC0E-482C-AA92-1B2AF67AD692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195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7E21C6D6-8072-475F-95F9-8439184E9DF4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647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7A83D866-3616-45F4-A8DC-BB9DC68FD15B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2155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6D207458-7871-478D-BF6B-DE076D47B5BD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8528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A932ABF5-6638-49DE-A78B-BDFAD02BB714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168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8C35ED49-55A9-4219-BB9A-3276665BCB3A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4125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4ED88A71-0536-4794-818F-1128FD0204A6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2179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00850" y="762000"/>
            <a:ext cx="1885950" cy="5638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5505450" cy="5638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8C56D76F-5628-4785-BFF6-CFE788ADBC65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77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4F8C9-B054-492F-B9D1-D5A85D98BC14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48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6F0D8-8CFD-4CB2-AEA3-4238BB4D312F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37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A3C52-3B36-4D13-8799-80A63299327D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78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97EB1-A460-40CA-B85B-817E542AF481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49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AE634-7721-45AE-835D-8CA14A3C52A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668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45926-4256-427A-9B56-D5C19F0F592E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930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7967D-61FB-46E3-B0EE-C23A2B29214F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84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0CBDF-6532-46FE-B294-1BF267D8003B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854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FF402-E0A4-4C14-9804-597798390ABD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09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4DA359-62E0-4028-8D0A-BCAD295BCD58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31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15CD6-41B7-49A1-B889-67171233E516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7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762000"/>
            <a:ext cx="7543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752600"/>
            <a:ext cx="75438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 rot="-5400000">
            <a:off x="-266700" y="5295900"/>
            <a:ext cx="1828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rgbClr val="C5262C"/>
                </a:solidFill>
                <a:latin typeface="+mj-lt"/>
              </a:defRPr>
            </a:lvl1pPr>
          </a:lstStyle>
          <a:p>
            <a:r>
              <a:rPr lang="es-ES_tradnl" b="0">
                <a:latin typeface="Arial Black" pitchFamily="34" charset="0"/>
              </a:rPr>
              <a:t>FDTA-Valles</a:t>
            </a:r>
            <a:endParaRPr lang="es-ES_tradnl" b="0"/>
          </a:p>
          <a:p>
            <a:r>
              <a:rPr lang="es-ES_tradnl"/>
              <a:t> </a:t>
            </a:r>
          </a:p>
          <a:p>
            <a:fld id="{36912A31-6CA3-4B74-886F-CA5293DF5BCB}" type="slidenum">
              <a:rPr lang="es-ES_tradnl"/>
              <a:pPr/>
              <a:t>‹Nº›</a:t>
            </a:fld>
            <a:endParaRPr lang="es-ES_tradnl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990600" y="990600"/>
            <a:ext cx="0" cy="5410200"/>
          </a:xfrm>
          <a:prstGeom prst="line">
            <a:avLst/>
          </a:prstGeom>
          <a:noFill/>
          <a:ln w="28575">
            <a:solidFill>
              <a:srgbClr val="C5262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79" name="Picture 7" descr="FVallesbrand-digitale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47663"/>
            <a:ext cx="1655762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utoUpdateAnimBg="0"/>
      <p:bldP spid="3076" grpId="0" build="p" bldLvl="5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iterate type="wd">
                    <p:tmPct val="10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300"/>
                        <p:tgtEl>
                          <p:spTgt spid="307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iterate type="wd">
                    <p:tmPct val="10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300"/>
                        <p:tgtEl>
                          <p:spTgt spid="307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iterate type="wd">
                    <p:tmPct val="10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300"/>
                        <p:tgtEl>
                          <p:spTgt spid="307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iterate type="wd">
                    <p:tmPct val="10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300"/>
                        <p:tgtEl>
                          <p:spTgt spid="307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iterate type="wd">
                    <p:tmPct val="10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300"/>
                        <p:tgtEl>
                          <p:spTgt spid="307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i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8577A4AD-B94B-41A4-B7B2-07A7DA66A0B4}" type="slidenum">
              <a:rPr lang="en-US"/>
              <a:pPr/>
              <a:t>‹Nº›</a:t>
            </a:fld>
            <a:endParaRPr lang="en-US"/>
          </a:p>
        </p:txBody>
      </p:sp>
      <p:pic>
        <p:nvPicPr>
          <p:cNvPr id="7175" name="Picture 7" descr="FVallesbrand-digitale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6577012" cy="172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292600"/>
            <a:ext cx="802957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468313" y="5661025"/>
            <a:ext cx="82804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tabLst>
                <a:tab pos="8178800" algn="r"/>
              </a:tabLst>
            </a:pPr>
            <a:r>
              <a:rPr lang="en-US" sz="1800">
                <a:solidFill>
                  <a:schemeClr val="bg2"/>
                </a:solidFill>
                <a:latin typeface="Arial Narrow" pitchFamily="34" charset="0"/>
                <a:sym typeface="Arial Narrow" pitchFamily="34" charset="0"/>
              </a:rPr>
              <a:t>Av. Salamanca N-0675 Piso 1	fundaval@fdta-valles.org</a:t>
            </a:r>
          </a:p>
          <a:p>
            <a:pPr eaLnBrk="1" hangingPunct="1">
              <a:tabLst>
                <a:tab pos="8178800" algn="r"/>
              </a:tabLst>
            </a:pPr>
            <a:r>
              <a:rPr lang="en-US" sz="1800">
                <a:solidFill>
                  <a:schemeClr val="bg2"/>
                </a:solidFill>
                <a:latin typeface="Arial Narrow" pitchFamily="34" charset="0"/>
                <a:sym typeface="Arial Narrow" pitchFamily="34" charset="0"/>
              </a:rPr>
              <a:t>Telf. +591 (4) 452 5160 • Fax +591 (4) 411 5056	http://www.fdta-valles.org/</a:t>
            </a:r>
          </a:p>
          <a:p>
            <a:pPr eaLnBrk="1" hangingPunct="1">
              <a:tabLst>
                <a:tab pos="8178800" algn="r"/>
              </a:tabLst>
            </a:pPr>
            <a:r>
              <a:rPr lang="en-US" sz="1800">
                <a:solidFill>
                  <a:schemeClr val="bg2"/>
                </a:solidFill>
                <a:latin typeface="Arial Narrow" pitchFamily="34" charset="0"/>
                <a:sym typeface="Arial Narrow" pitchFamily="34" charset="0"/>
              </a:rPr>
              <a:t>Casilla 269	Cochabamba, Bolivia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4.pn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4.emf"/><Relationship Id="rId7" Type="http://schemas.openxmlformats.org/officeDocument/2006/relationships/image" Target="../media/image4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.png"/><Relationship Id="rId4" Type="http://schemas.openxmlformats.org/officeDocument/2006/relationships/image" Target="../media/image39.jpeg"/><Relationship Id="rId9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236142" y="1524000"/>
            <a:ext cx="75438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/>
            <a:r>
              <a:rPr lang="es-ES" sz="3200" b="1" dirty="0" smtClean="0">
                <a:solidFill>
                  <a:srgbClr val="C5262C"/>
                </a:solidFill>
                <a:latin typeface="+mj-lt"/>
              </a:rPr>
              <a:t>INCIDENCIA DE AFLATOXINAS Y OTRAS MICOTOXINAS EN LA DINAMICA ALIMENTARIA Y SOCIOECONOMICA DE FAMILIAS DE PRODUCTORES DE MANI ORGANICO</a:t>
            </a:r>
            <a:endParaRPr lang="es-ES" sz="3200" b="1" dirty="0">
              <a:solidFill>
                <a:srgbClr val="C5262C"/>
              </a:solidFill>
              <a:latin typeface="+mj-lt"/>
            </a:endParaRPr>
          </a:p>
        </p:txBody>
      </p:sp>
      <p:pic>
        <p:nvPicPr>
          <p:cNvPr id="5" name="4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62200" y="421598"/>
            <a:ext cx="4358185" cy="762000"/>
          </a:xfrm>
        </p:spPr>
        <p:txBody>
          <a:bodyPr/>
          <a:lstStyle/>
          <a:p>
            <a:r>
              <a:rPr lang="en-US" dirty="0" smtClean="0"/>
              <a:t>ANTECEDENTES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5385" y="1375202"/>
            <a:ext cx="7924800" cy="4953000"/>
          </a:xfrm>
        </p:spPr>
        <p:txBody>
          <a:bodyPr/>
          <a:lstStyle/>
          <a:p>
            <a:pPr algn="just"/>
            <a:r>
              <a:rPr lang="en-US" dirty="0" smtClean="0">
                <a:latin typeface="+mj-lt"/>
              </a:rPr>
              <a:t>El </a:t>
            </a:r>
            <a:r>
              <a:rPr lang="en-US" dirty="0" err="1" smtClean="0">
                <a:latin typeface="+mj-lt"/>
              </a:rPr>
              <a:t>destino</a:t>
            </a:r>
            <a:r>
              <a:rPr lang="en-US" dirty="0" smtClean="0">
                <a:latin typeface="+mj-lt"/>
              </a:rPr>
              <a:t> de la </a:t>
            </a:r>
            <a:r>
              <a:rPr lang="en-US" dirty="0" err="1" smtClean="0">
                <a:latin typeface="+mj-lt"/>
              </a:rPr>
              <a:t>produccion</a:t>
            </a:r>
            <a:r>
              <a:rPr lang="en-US" dirty="0" smtClean="0">
                <a:latin typeface="+mj-lt"/>
              </a:rPr>
              <a:t> de los </a:t>
            </a:r>
            <a:r>
              <a:rPr lang="en-US" dirty="0" err="1" smtClean="0">
                <a:latin typeface="+mj-lt"/>
              </a:rPr>
              <a:t>productos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producidos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por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las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familias</a:t>
            </a:r>
            <a:r>
              <a:rPr lang="en-US" dirty="0" smtClean="0">
                <a:latin typeface="+mj-lt"/>
              </a:rPr>
              <a:t> a </a:t>
            </a:r>
            <a:r>
              <a:rPr lang="en-US" dirty="0" err="1" smtClean="0">
                <a:latin typeface="+mj-lt"/>
              </a:rPr>
              <a:t>las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que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apoya</a:t>
            </a:r>
            <a:r>
              <a:rPr lang="en-US" dirty="0" smtClean="0">
                <a:latin typeface="+mj-lt"/>
              </a:rPr>
              <a:t> el </a:t>
            </a:r>
            <a:r>
              <a:rPr lang="en-US" dirty="0" err="1" smtClean="0">
                <a:latin typeface="+mj-lt"/>
              </a:rPr>
              <a:t>Proyecto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es</a:t>
            </a:r>
            <a:r>
              <a:rPr lang="en-US" dirty="0" smtClean="0">
                <a:latin typeface="+mj-lt"/>
              </a:rPr>
              <a:t> multiple y </a:t>
            </a:r>
            <a:r>
              <a:rPr lang="en-US" dirty="0" err="1" smtClean="0">
                <a:latin typeface="+mj-lt"/>
              </a:rPr>
              <a:t>combinado</a:t>
            </a:r>
            <a:r>
              <a:rPr lang="en-US" dirty="0" smtClean="0">
                <a:latin typeface="+mj-lt"/>
              </a:rPr>
              <a:t>:</a:t>
            </a:r>
          </a:p>
          <a:p>
            <a:pPr marL="0" indent="0" algn="just">
              <a:buNone/>
            </a:pPr>
            <a:endParaRPr lang="en-US" dirty="0" smtClean="0">
              <a:latin typeface="+mj-lt"/>
            </a:endParaRPr>
          </a:p>
          <a:p>
            <a:endParaRPr lang="en-US" dirty="0"/>
          </a:p>
        </p:txBody>
      </p:sp>
      <p:graphicFrame>
        <p:nvGraphicFramePr>
          <p:cNvPr id="4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3972548"/>
              </p:ext>
            </p:extLst>
          </p:nvPr>
        </p:nvGraphicFramePr>
        <p:xfrm>
          <a:off x="5562601" y="3851702"/>
          <a:ext cx="3429000" cy="2244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8116514"/>
              </p:ext>
            </p:extLst>
          </p:nvPr>
        </p:nvGraphicFramePr>
        <p:xfrm>
          <a:off x="1112292" y="3962400"/>
          <a:ext cx="3688307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455193" y="3470912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+mj-lt"/>
              </a:rPr>
              <a:t>CICLO 2009-2010</a:t>
            </a:r>
            <a:endParaRPr lang="en-US" sz="1800" dirty="0"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754806" y="348237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+mj-lt"/>
              </a:rPr>
              <a:t>CICLO 2010-2011</a:t>
            </a:r>
            <a:endParaRPr lang="en-US" sz="1800" dirty="0">
              <a:latin typeface="+mj-lt"/>
            </a:endParaRPr>
          </a:p>
        </p:txBody>
      </p:sp>
      <p:sp>
        <p:nvSpPr>
          <p:cNvPr id="9" name="8 Flecha derecha"/>
          <p:cNvSpPr/>
          <p:nvPr/>
        </p:nvSpPr>
        <p:spPr bwMode="auto">
          <a:xfrm>
            <a:off x="4967785" y="4495800"/>
            <a:ext cx="457200" cy="76200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10" name="9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982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38400" y="414774"/>
            <a:ext cx="4267200" cy="762000"/>
          </a:xfrm>
        </p:spPr>
        <p:txBody>
          <a:bodyPr/>
          <a:lstStyle/>
          <a:p>
            <a:r>
              <a:rPr lang="en-US" dirty="0" smtClean="0"/>
              <a:t>ANTECEDENTES….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6800" y="1219200"/>
            <a:ext cx="7543800" cy="5257800"/>
          </a:xfrm>
        </p:spPr>
        <p:txBody>
          <a:bodyPr/>
          <a:lstStyle/>
          <a:p>
            <a:pPr algn="just"/>
            <a:r>
              <a:rPr lang="en-US" sz="2800" dirty="0" smtClean="0">
                <a:latin typeface="+mj-lt"/>
              </a:rPr>
              <a:t>En la </a:t>
            </a:r>
            <a:r>
              <a:rPr lang="en-US" sz="2800" dirty="0" err="1" smtClean="0">
                <a:latin typeface="+mj-lt"/>
              </a:rPr>
              <a:t>primera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fase</a:t>
            </a:r>
            <a:r>
              <a:rPr lang="en-US" sz="2800" dirty="0" smtClean="0">
                <a:latin typeface="+mj-lt"/>
              </a:rPr>
              <a:t> el </a:t>
            </a:r>
            <a:r>
              <a:rPr lang="en-US" sz="2800" dirty="0" err="1" smtClean="0">
                <a:latin typeface="+mj-lt"/>
              </a:rPr>
              <a:t>proyecto</a:t>
            </a:r>
            <a:r>
              <a:rPr lang="en-US" sz="2800" dirty="0" smtClean="0">
                <a:latin typeface="+mj-lt"/>
              </a:rPr>
              <a:t> se </a:t>
            </a:r>
            <a:r>
              <a:rPr lang="en-US" sz="2800" dirty="0" err="1" smtClean="0">
                <a:latin typeface="+mj-lt"/>
              </a:rPr>
              <a:t>enfoco</a:t>
            </a:r>
            <a:r>
              <a:rPr lang="en-US" sz="2800" dirty="0" smtClean="0">
                <a:latin typeface="+mj-lt"/>
              </a:rPr>
              <a:t> en la </a:t>
            </a:r>
            <a:r>
              <a:rPr lang="en-US" sz="2800" dirty="0" err="1" smtClean="0">
                <a:latin typeface="+mj-lt"/>
              </a:rPr>
              <a:t>promocion</a:t>
            </a:r>
            <a:r>
              <a:rPr lang="en-US" sz="2800" dirty="0" smtClean="0">
                <a:latin typeface="+mj-lt"/>
              </a:rPr>
              <a:t> de la </a:t>
            </a:r>
            <a:r>
              <a:rPr lang="en-US" sz="2800" dirty="0" err="1" smtClean="0">
                <a:latin typeface="+mj-lt"/>
              </a:rPr>
              <a:t>comercializacion</a:t>
            </a:r>
            <a:r>
              <a:rPr lang="en-US" sz="2800" dirty="0" smtClean="0">
                <a:latin typeface="+mj-lt"/>
              </a:rPr>
              <a:t>, </a:t>
            </a:r>
            <a:r>
              <a:rPr lang="en-US" sz="2800" dirty="0" err="1" smtClean="0">
                <a:latin typeface="+mj-lt"/>
              </a:rPr>
              <a:t>especialmente</a:t>
            </a:r>
            <a:r>
              <a:rPr lang="en-US" sz="2800" dirty="0" smtClean="0">
                <a:latin typeface="+mj-lt"/>
              </a:rPr>
              <a:t> la </a:t>
            </a:r>
            <a:r>
              <a:rPr lang="en-US" sz="2800" dirty="0" err="1" smtClean="0">
                <a:latin typeface="+mj-lt"/>
              </a:rPr>
              <a:t>exportacion</a:t>
            </a:r>
            <a:r>
              <a:rPr lang="en-US" sz="2800" dirty="0" smtClean="0">
                <a:latin typeface="+mj-lt"/>
              </a:rPr>
              <a:t>.</a:t>
            </a:r>
          </a:p>
          <a:p>
            <a:pPr algn="just"/>
            <a:r>
              <a:rPr lang="en-US" sz="2800" dirty="0" err="1" smtClean="0">
                <a:latin typeface="+mj-lt"/>
              </a:rPr>
              <a:t>Una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limitante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para</a:t>
            </a:r>
            <a:r>
              <a:rPr lang="en-US" sz="2800" dirty="0" smtClean="0">
                <a:latin typeface="+mj-lt"/>
              </a:rPr>
              <a:t> la </a:t>
            </a:r>
            <a:r>
              <a:rPr lang="en-US" sz="2800" dirty="0" err="1" smtClean="0">
                <a:latin typeface="+mj-lt"/>
              </a:rPr>
              <a:t>exportacion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es</a:t>
            </a:r>
            <a:r>
              <a:rPr lang="en-US" sz="2800" dirty="0" smtClean="0">
                <a:latin typeface="+mj-lt"/>
              </a:rPr>
              <a:t> el </a:t>
            </a:r>
            <a:r>
              <a:rPr lang="en-US" sz="2800" dirty="0" err="1" smtClean="0">
                <a:latin typeface="+mj-lt"/>
              </a:rPr>
              <a:t>contenido</a:t>
            </a:r>
            <a:r>
              <a:rPr lang="en-US" sz="2800" dirty="0" smtClean="0">
                <a:latin typeface="+mj-lt"/>
              </a:rPr>
              <a:t> de </a:t>
            </a:r>
            <a:r>
              <a:rPr lang="en-US" sz="2800" dirty="0" err="1" smtClean="0">
                <a:latin typeface="+mj-lt"/>
              </a:rPr>
              <a:t>afltoxinas</a:t>
            </a:r>
            <a:r>
              <a:rPr lang="en-US" sz="2800" dirty="0" smtClean="0">
                <a:latin typeface="+mj-lt"/>
              </a:rPr>
              <a:t>….</a:t>
            </a:r>
            <a:r>
              <a:rPr lang="en-US" sz="2800" dirty="0" err="1" smtClean="0">
                <a:latin typeface="+mj-lt"/>
              </a:rPr>
              <a:t>sustancias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toxicas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que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producen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diversas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dolencias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y </a:t>
            </a:r>
            <a:r>
              <a:rPr lang="en-US" sz="2800" dirty="0" err="1" smtClean="0">
                <a:latin typeface="+mj-lt"/>
              </a:rPr>
              <a:t>enfermedades</a:t>
            </a:r>
            <a:r>
              <a:rPr lang="en-US" sz="2800" dirty="0" smtClean="0">
                <a:latin typeface="+mj-lt"/>
              </a:rPr>
              <a:t> en </a:t>
            </a:r>
            <a:r>
              <a:rPr lang="en-US" sz="2800" dirty="0" err="1" smtClean="0">
                <a:latin typeface="+mj-lt"/>
              </a:rPr>
              <a:t>quienes</a:t>
            </a:r>
            <a:r>
              <a:rPr lang="en-US" sz="2800" dirty="0" smtClean="0">
                <a:latin typeface="+mj-lt"/>
              </a:rPr>
              <a:t> lo </a:t>
            </a:r>
            <a:r>
              <a:rPr lang="en-US" sz="2800" dirty="0" err="1" smtClean="0">
                <a:latin typeface="+mj-lt"/>
              </a:rPr>
              <a:t>consumen</a:t>
            </a:r>
            <a:r>
              <a:rPr lang="en-US" sz="2800" dirty="0" smtClean="0">
                <a:latin typeface="+mj-lt"/>
              </a:rPr>
              <a:t>.</a:t>
            </a:r>
          </a:p>
          <a:p>
            <a:pPr algn="just"/>
            <a:r>
              <a:rPr lang="en-US" sz="2800" dirty="0" smtClean="0">
                <a:latin typeface="+mj-lt"/>
              </a:rPr>
              <a:t>En </a:t>
            </a:r>
            <a:r>
              <a:rPr lang="en-US" sz="2800" dirty="0" err="1" smtClean="0">
                <a:latin typeface="+mj-lt"/>
              </a:rPr>
              <a:t>este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contexto</a:t>
            </a:r>
            <a:r>
              <a:rPr lang="en-US" sz="2800" dirty="0" smtClean="0">
                <a:latin typeface="+mj-lt"/>
              </a:rPr>
              <a:t> se </a:t>
            </a:r>
            <a:r>
              <a:rPr lang="en-US" sz="2800" dirty="0" err="1" smtClean="0">
                <a:latin typeface="+mj-lt"/>
              </a:rPr>
              <a:t>impulsaron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acciones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para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disminuir</a:t>
            </a:r>
            <a:r>
              <a:rPr lang="en-US" sz="2800" dirty="0" smtClean="0">
                <a:latin typeface="+mj-lt"/>
              </a:rPr>
              <a:t> el </a:t>
            </a:r>
            <a:r>
              <a:rPr lang="en-US" sz="2800" dirty="0" err="1" smtClean="0">
                <a:latin typeface="+mj-lt"/>
              </a:rPr>
              <a:t>contenido</a:t>
            </a:r>
            <a:r>
              <a:rPr lang="en-US" sz="2800" dirty="0" smtClean="0">
                <a:latin typeface="+mj-lt"/>
              </a:rPr>
              <a:t> de </a:t>
            </a:r>
            <a:r>
              <a:rPr lang="en-US" sz="2800" dirty="0" err="1" smtClean="0">
                <a:latin typeface="+mj-lt"/>
              </a:rPr>
              <a:t>aflatoxinas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por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debajo</a:t>
            </a:r>
            <a:r>
              <a:rPr lang="en-US" sz="2800" dirty="0" smtClean="0">
                <a:latin typeface="+mj-lt"/>
              </a:rPr>
              <a:t> de los </a:t>
            </a:r>
            <a:r>
              <a:rPr lang="en-US" sz="2800" dirty="0" err="1" smtClean="0">
                <a:latin typeface="+mj-lt"/>
              </a:rPr>
              <a:t>limites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permisibles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por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normas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internacionales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que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es</a:t>
            </a:r>
            <a:r>
              <a:rPr lang="en-US" sz="2800" dirty="0" smtClean="0">
                <a:latin typeface="+mj-lt"/>
              </a:rPr>
              <a:t> &lt; 4ppb</a:t>
            </a:r>
            <a:r>
              <a:rPr lang="en-US" sz="2800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209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421598"/>
            <a:ext cx="4495800" cy="762000"/>
          </a:xfrm>
        </p:spPr>
        <p:txBody>
          <a:bodyPr/>
          <a:lstStyle/>
          <a:p>
            <a:r>
              <a:rPr lang="en-US" dirty="0" smtClean="0"/>
              <a:t>ANTECEDENTES…..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6800" y="1295400"/>
            <a:ext cx="7696200" cy="5257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 err="1" smtClean="0">
                <a:latin typeface="+mj-lt"/>
              </a:rPr>
              <a:t>Fruto</a:t>
            </a:r>
            <a:r>
              <a:rPr lang="en-US" sz="2800" dirty="0" smtClean="0">
                <a:latin typeface="+mj-lt"/>
              </a:rPr>
              <a:t> de </a:t>
            </a:r>
            <a:r>
              <a:rPr lang="en-US" sz="2800" dirty="0" err="1" smtClean="0">
                <a:latin typeface="+mj-lt"/>
              </a:rPr>
              <a:t>investigaciones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realizadas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durante</a:t>
            </a:r>
            <a:r>
              <a:rPr lang="en-US" sz="2800" dirty="0" smtClean="0">
                <a:latin typeface="+mj-lt"/>
              </a:rPr>
              <a:t> la </a:t>
            </a:r>
            <a:r>
              <a:rPr lang="en-US" sz="2800" dirty="0" err="1" smtClean="0">
                <a:latin typeface="+mj-lt"/>
              </a:rPr>
              <a:t>primera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fase</a:t>
            </a:r>
            <a:r>
              <a:rPr lang="en-US" sz="2800" dirty="0" smtClean="0">
                <a:latin typeface="+mj-lt"/>
              </a:rPr>
              <a:t> del </a:t>
            </a:r>
            <a:r>
              <a:rPr lang="en-US" sz="2800" dirty="0" err="1" smtClean="0">
                <a:latin typeface="+mj-lt"/>
              </a:rPr>
              <a:t>Proyecto</a:t>
            </a:r>
            <a:r>
              <a:rPr lang="en-US" sz="2800" dirty="0" smtClean="0">
                <a:latin typeface="+mj-lt"/>
              </a:rPr>
              <a:t>, se ha </a:t>
            </a:r>
            <a:r>
              <a:rPr lang="en-US" sz="2800" dirty="0" err="1" smtClean="0">
                <a:latin typeface="+mj-lt"/>
              </a:rPr>
              <a:t>desarrollado</a:t>
            </a:r>
            <a:r>
              <a:rPr lang="en-US" sz="2800" dirty="0" smtClean="0">
                <a:latin typeface="+mj-lt"/>
              </a:rPr>
              <a:t> y </a:t>
            </a:r>
            <a:r>
              <a:rPr lang="en-US" sz="2800" dirty="0" err="1" smtClean="0">
                <a:latin typeface="+mj-lt"/>
              </a:rPr>
              <a:t>aplicado</a:t>
            </a:r>
            <a:r>
              <a:rPr lang="en-US" sz="2800" dirty="0" smtClean="0">
                <a:latin typeface="+mj-lt"/>
              </a:rPr>
              <a:t>, </a:t>
            </a:r>
            <a:r>
              <a:rPr lang="en-US" sz="2800" dirty="0" err="1" smtClean="0">
                <a:latin typeface="+mj-lt"/>
              </a:rPr>
              <a:t>participativamente</a:t>
            </a:r>
            <a:r>
              <a:rPr lang="en-US" sz="2800" dirty="0" smtClean="0">
                <a:latin typeface="+mj-lt"/>
              </a:rPr>
              <a:t>, un </a:t>
            </a:r>
            <a:r>
              <a:rPr lang="en-US" sz="2800" dirty="0" err="1" smtClean="0">
                <a:latin typeface="+mj-lt"/>
              </a:rPr>
              <a:t>Sistema</a:t>
            </a:r>
            <a:r>
              <a:rPr lang="en-US" sz="2800" dirty="0" smtClean="0">
                <a:latin typeface="+mj-lt"/>
              </a:rPr>
              <a:t> de </a:t>
            </a:r>
            <a:r>
              <a:rPr lang="en-US" sz="2800" dirty="0" err="1" smtClean="0">
                <a:latin typeface="+mj-lt"/>
              </a:rPr>
              <a:t>Prevencion</a:t>
            </a:r>
            <a:r>
              <a:rPr lang="en-US" sz="2800" dirty="0" smtClean="0">
                <a:latin typeface="+mj-lt"/>
              </a:rPr>
              <a:t> y Control de </a:t>
            </a:r>
            <a:r>
              <a:rPr lang="en-US" sz="2800" dirty="0" err="1" smtClean="0">
                <a:latin typeface="+mj-lt"/>
              </a:rPr>
              <a:t>Aflatoxinas</a:t>
            </a:r>
            <a:r>
              <a:rPr lang="en-US" sz="2800" dirty="0" smtClean="0">
                <a:latin typeface="+mj-lt"/>
              </a:rPr>
              <a:t> (SIPCA), </a:t>
            </a:r>
            <a:r>
              <a:rPr lang="en-US" sz="2800" dirty="0" err="1" smtClean="0">
                <a:latin typeface="+mj-lt"/>
              </a:rPr>
              <a:t>que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consta</a:t>
            </a:r>
            <a:r>
              <a:rPr lang="en-US" sz="2800" dirty="0" smtClean="0">
                <a:latin typeface="+mj-lt"/>
              </a:rPr>
              <a:t> de 4 </a:t>
            </a:r>
            <a:r>
              <a:rPr lang="en-US" sz="2800" dirty="0" err="1" smtClean="0">
                <a:latin typeface="+mj-lt"/>
              </a:rPr>
              <a:t>practicas</a:t>
            </a:r>
            <a:r>
              <a:rPr lang="en-US" sz="2800" dirty="0" smtClean="0">
                <a:latin typeface="+mj-lt"/>
              </a:rPr>
              <a:t>:</a:t>
            </a:r>
          </a:p>
          <a:p>
            <a:pPr marL="0" indent="0" algn="just">
              <a:buNone/>
            </a:pPr>
            <a:endParaRPr lang="en-US" sz="2800" dirty="0" smtClean="0">
              <a:latin typeface="+mj-lt"/>
            </a:endParaRPr>
          </a:p>
          <a:p>
            <a:r>
              <a:rPr lang="en-US" sz="2800" dirty="0" err="1" smtClean="0">
                <a:latin typeface="+mj-lt"/>
              </a:rPr>
              <a:t>Cosecha</a:t>
            </a:r>
            <a:r>
              <a:rPr lang="en-US" sz="2800" dirty="0" smtClean="0">
                <a:latin typeface="+mj-lt"/>
              </a:rPr>
              <a:t> en </a:t>
            </a:r>
            <a:r>
              <a:rPr lang="en-US" sz="2800" dirty="0" err="1" smtClean="0">
                <a:latin typeface="+mj-lt"/>
              </a:rPr>
              <a:t>punto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optimo</a:t>
            </a:r>
            <a:r>
              <a:rPr lang="en-US" sz="2800" dirty="0" smtClean="0">
                <a:latin typeface="+mj-lt"/>
              </a:rPr>
              <a:t> de </a:t>
            </a:r>
            <a:r>
              <a:rPr lang="en-US" sz="2800" dirty="0" err="1" smtClean="0">
                <a:latin typeface="+mj-lt"/>
              </a:rPr>
              <a:t>madurez</a:t>
            </a:r>
            <a:endParaRPr lang="en-US" sz="2800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Secado</a:t>
            </a:r>
            <a:r>
              <a:rPr lang="en-US" sz="2800" dirty="0" smtClean="0">
                <a:latin typeface="+mj-lt"/>
              </a:rPr>
              <a:t> en mantas y en </a:t>
            </a:r>
            <a:r>
              <a:rPr lang="en-US" sz="2800" dirty="0" err="1" smtClean="0">
                <a:latin typeface="+mj-lt"/>
              </a:rPr>
              <a:t>capas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delgadas</a:t>
            </a:r>
            <a:endParaRPr lang="en-US" sz="2800" dirty="0" smtClean="0">
              <a:latin typeface="+mj-lt"/>
            </a:endParaRPr>
          </a:p>
          <a:p>
            <a:r>
              <a:rPr lang="en-US" sz="2800" dirty="0" err="1" smtClean="0">
                <a:latin typeface="+mj-lt"/>
              </a:rPr>
              <a:t>Seleccion</a:t>
            </a:r>
            <a:r>
              <a:rPr lang="en-US" sz="2800" dirty="0" smtClean="0">
                <a:latin typeface="+mj-lt"/>
              </a:rPr>
              <a:t> y </a:t>
            </a:r>
            <a:r>
              <a:rPr lang="en-US" sz="2800" dirty="0" err="1" smtClean="0">
                <a:latin typeface="+mj-lt"/>
              </a:rPr>
              <a:t>eliminacion</a:t>
            </a:r>
            <a:r>
              <a:rPr lang="en-US" sz="2800" dirty="0" smtClean="0">
                <a:latin typeface="+mj-lt"/>
              </a:rPr>
              <a:t> de </a:t>
            </a:r>
            <a:r>
              <a:rPr lang="en-US" sz="2800" dirty="0" err="1" smtClean="0">
                <a:latin typeface="+mj-lt"/>
              </a:rPr>
              <a:t>granos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sospechosos</a:t>
            </a:r>
            <a:endParaRPr lang="en-US" sz="2800" dirty="0" smtClean="0">
              <a:latin typeface="+mj-lt"/>
            </a:endParaRPr>
          </a:p>
          <a:p>
            <a:r>
              <a:rPr lang="en-US" sz="2800" dirty="0" err="1" smtClean="0">
                <a:latin typeface="+mj-lt"/>
              </a:rPr>
              <a:t>Almacenamiento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adecuado</a:t>
            </a:r>
            <a:endParaRPr lang="en-US" sz="2800" dirty="0">
              <a:latin typeface="+mj-lt"/>
            </a:endParaRPr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2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61166"/>
            <a:ext cx="6858000" cy="5395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209800" y="139968"/>
            <a:ext cx="487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+mj-lt"/>
              </a:rPr>
              <a:t>ANALISIS EN EL MANI PARA LA EXPORTACION CAMPAÑA 2009-2010</a:t>
            </a:r>
            <a:endParaRPr lang="en-US" dirty="0">
              <a:latin typeface="+mj-lt"/>
            </a:endParaRPr>
          </a:p>
        </p:txBody>
      </p:sp>
      <p:pic>
        <p:nvPicPr>
          <p:cNvPr id="7" name="6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087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92248"/>
            <a:ext cx="7086600" cy="567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428999" y="260486"/>
            <a:ext cx="3353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+mj-lt"/>
              </a:rPr>
              <a:t>CAMPAÑA 2010-2011 </a:t>
            </a:r>
            <a:endParaRPr lang="en-US" dirty="0">
              <a:latin typeface="+mj-lt"/>
            </a:endParaRPr>
          </a:p>
        </p:txBody>
      </p:sp>
      <p:pic>
        <p:nvPicPr>
          <p:cNvPr id="7" name="6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851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38400" y="421598"/>
            <a:ext cx="4033836" cy="762000"/>
          </a:xfrm>
        </p:spPr>
        <p:txBody>
          <a:bodyPr/>
          <a:lstStyle/>
          <a:p>
            <a:r>
              <a:rPr lang="en-US" sz="3600" dirty="0" smtClean="0"/>
              <a:t>ANTECEDENTES</a:t>
            </a:r>
            <a:endParaRPr lang="en-US" sz="3600" dirty="0"/>
          </a:p>
        </p:txBody>
      </p:sp>
      <p:graphicFrame>
        <p:nvGraphicFramePr>
          <p:cNvPr id="4" name="1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796161"/>
              </p:ext>
            </p:extLst>
          </p:nvPr>
        </p:nvGraphicFramePr>
        <p:xfrm>
          <a:off x="723329" y="4394850"/>
          <a:ext cx="34290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4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838200" y="3886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SABE QUE SU PRODUCTO VA A LA EXPORTACION</a:t>
            </a:r>
            <a:endParaRPr lang="en-US" sz="1200" b="1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084" y="2892019"/>
            <a:ext cx="4697748" cy="355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7" name="6 Flecha doblada hacia arriba"/>
          <p:cNvSpPr/>
          <p:nvPr/>
        </p:nvSpPr>
        <p:spPr bwMode="auto">
          <a:xfrm rot="10800000" flipH="1">
            <a:off x="4190998" y="2095500"/>
            <a:ext cx="1524000" cy="685800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915168" y="242191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NUEVAS REDES SOCIALES ESTBLECIDAS EN TORNO AL MANI</a:t>
            </a:r>
            <a:endParaRPr lang="en-US" sz="1200" b="1" dirty="0">
              <a:latin typeface="+mj-lt"/>
            </a:endParaRPr>
          </a:p>
        </p:txBody>
      </p:sp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328719"/>
              </p:ext>
            </p:extLst>
          </p:nvPr>
        </p:nvGraphicFramePr>
        <p:xfrm>
          <a:off x="629503" y="1835402"/>
          <a:ext cx="3312994" cy="1864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827964" y="12954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HA RECIBIDO APOYO EN LA COMERCIALIZACION</a:t>
            </a:r>
            <a:endParaRPr lang="en-US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260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62200" y="533400"/>
            <a:ext cx="4343400" cy="762000"/>
          </a:xfrm>
        </p:spPr>
        <p:txBody>
          <a:bodyPr/>
          <a:lstStyle/>
          <a:p>
            <a:r>
              <a:rPr lang="en-US" dirty="0" smtClean="0"/>
              <a:t>ANTECEDENTES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+mj-lt"/>
              </a:rPr>
              <a:t>Una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vez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comprobado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que</a:t>
            </a:r>
            <a:r>
              <a:rPr lang="en-US" dirty="0" smtClean="0">
                <a:latin typeface="+mj-lt"/>
              </a:rPr>
              <a:t> el SIPCA </a:t>
            </a:r>
            <a:r>
              <a:rPr lang="en-US" dirty="0" err="1" smtClean="0">
                <a:latin typeface="+mj-lt"/>
              </a:rPr>
              <a:t>aplicado</a:t>
            </a:r>
            <a:r>
              <a:rPr lang="en-US" dirty="0" smtClean="0">
                <a:latin typeface="+mj-lt"/>
              </a:rPr>
              <a:t> al </a:t>
            </a:r>
            <a:r>
              <a:rPr lang="en-US" dirty="0" err="1" smtClean="0">
                <a:latin typeface="+mj-lt"/>
              </a:rPr>
              <a:t>volumen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destinado</a:t>
            </a:r>
            <a:r>
              <a:rPr lang="en-US" dirty="0" smtClean="0">
                <a:latin typeface="+mj-lt"/>
              </a:rPr>
              <a:t> a la </a:t>
            </a:r>
            <a:r>
              <a:rPr lang="en-US" dirty="0" err="1" smtClean="0">
                <a:latin typeface="+mj-lt"/>
              </a:rPr>
              <a:t>exportacion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esta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generando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resultados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favorables</a:t>
            </a:r>
            <a:r>
              <a:rPr lang="en-US" dirty="0" smtClean="0">
                <a:latin typeface="+mj-lt"/>
              </a:rPr>
              <a:t>; </a:t>
            </a:r>
            <a:endParaRPr lang="en-US" dirty="0" smtClean="0">
              <a:latin typeface="+mj-lt"/>
            </a:endParaRPr>
          </a:p>
          <a:p>
            <a:r>
              <a:rPr lang="en-US" dirty="0" err="1" smtClean="0">
                <a:latin typeface="+mj-lt"/>
              </a:rPr>
              <a:t>Q</a:t>
            </a:r>
            <a:r>
              <a:rPr lang="en-US" dirty="0" err="1" smtClean="0">
                <a:latin typeface="+mj-lt"/>
              </a:rPr>
              <a:t>ue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pasa</a:t>
            </a:r>
            <a:r>
              <a:rPr lang="en-US" dirty="0" smtClean="0">
                <a:latin typeface="+mj-lt"/>
              </a:rPr>
              <a:t> con el </a:t>
            </a:r>
            <a:r>
              <a:rPr lang="en-US" dirty="0" err="1" smtClean="0">
                <a:latin typeface="+mj-lt"/>
              </a:rPr>
              <a:t>volumen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que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las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familias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destinan</a:t>
            </a:r>
            <a:r>
              <a:rPr lang="en-US" dirty="0" smtClean="0">
                <a:latin typeface="+mj-lt"/>
              </a:rPr>
              <a:t> al </a:t>
            </a:r>
            <a:r>
              <a:rPr lang="en-US" dirty="0" err="1" smtClean="0">
                <a:latin typeface="+mj-lt"/>
              </a:rPr>
              <a:t>autoconsumo</a:t>
            </a:r>
            <a:r>
              <a:rPr lang="en-US" dirty="0" smtClean="0">
                <a:latin typeface="+mj-lt"/>
              </a:rPr>
              <a:t>, a la </a:t>
            </a:r>
            <a:r>
              <a:rPr lang="en-US" dirty="0" err="1" smtClean="0">
                <a:latin typeface="+mj-lt"/>
              </a:rPr>
              <a:t>chhala</a:t>
            </a:r>
            <a:r>
              <a:rPr lang="en-US" dirty="0" smtClean="0">
                <a:latin typeface="+mj-lt"/>
              </a:rPr>
              <a:t>, a la </a:t>
            </a:r>
            <a:r>
              <a:rPr lang="en-US" dirty="0" err="1" smtClean="0">
                <a:latin typeface="+mj-lt"/>
              </a:rPr>
              <a:t>venta</a:t>
            </a:r>
            <a:r>
              <a:rPr lang="en-US" dirty="0" smtClean="0">
                <a:latin typeface="+mj-lt"/>
              </a:rPr>
              <a:t> local y a la </a:t>
            </a:r>
            <a:r>
              <a:rPr lang="en-US" dirty="0" err="1" smtClean="0">
                <a:latin typeface="+mj-lt"/>
              </a:rPr>
              <a:t>semilla</a:t>
            </a:r>
            <a:endParaRPr lang="en-US" dirty="0">
              <a:latin typeface="+mj-lt"/>
            </a:endParaRPr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311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33600" y="762000"/>
            <a:ext cx="5943600" cy="762000"/>
          </a:xfrm>
        </p:spPr>
        <p:txBody>
          <a:bodyPr/>
          <a:lstStyle/>
          <a:p>
            <a:r>
              <a:rPr lang="en-US" sz="2800" dirty="0" smtClean="0"/>
              <a:t>PREGUNTAS DE INVESTIGACION</a:t>
            </a:r>
            <a:endParaRPr lang="en-U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>
                <a:latin typeface="+mj-lt"/>
              </a:rPr>
              <a:t>Cual</a:t>
            </a:r>
            <a:r>
              <a:rPr lang="en-US" sz="2400" dirty="0" smtClean="0">
                <a:latin typeface="+mj-lt"/>
              </a:rPr>
              <a:t> la dimension de la </a:t>
            </a:r>
            <a:r>
              <a:rPr lang="en-US" sz="2400" dirty="0" err="1" smtClean="0">
                <a:latin typeface="+mj-lt"/>
              </a:rPr>
              <a:t>adopcion</a:t>
            </a:r>
            <a:r>
              <a:rPr lang="en-US" sz="2400" dirty="0" smtClean="0">
                <a:latin typeface="+mj-lt"/>
              </a:rPr>
              <a:t> del SIPCA </a:t>
            </a:r>
            <a:r>
              <a:rPr lang="en-US" sz="2400" dirty="0" err="1" smtClean="0">
                <a:latin typeface="+mj-lt"/>
              </a:rPr>
              <a:t>hacia</a:t>
            </a:r>
            <a:r>
              <a:rPr lang="en-US" sz="2400" dirty="0" smtClean="0">
                <a:latin typeface="+mj-lt"/>
              </a:rPr>
              <a:t> el </a:t>
            </a:r>
            <a:r>
              <a:rPr lang="en-US" sz="2400" dirty="0" err="1" smtClean="0">
                <a:latin typeface="+mj-lt"/>
              </a:rPr>
              <a:t>producto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destinado</a:t>
            </a:r>
            <a:r>
              <a:rPr lang="en-US" sz="2400" dirty="0" smtClean="0">
                <a:latin typeface="+mj-lt"/>
              </a:rPr>
              <a:t> a </a:t>
            </a:r>
            <a:r>
              <a:rPr lang="en-US" sz="2400" dirty="0" err="1" smtClean="0">
                <a:latin typeface="+mj-lt"/>
              </a:rPr>
              <a:t>su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consumo</a:t>
            </a:r>
            <a:r>
              <a:rPr lang="en-US" sz="2400" dirty="0" smtClean="0">
                <a:latin typeface="+mj-lt"/>
              </a:rPr>
              <a:t>?</a:t>
            </a:r>
          </a:p>
          <a:p>
            <a:r>
              <a:rPr lang="en-US" sz="2400" dirty="0" smtClean="0">
                <a:latin typeface="+mj-lt"/>
              </a:rPr>
              <a:t>Las </a:t>
            </a:r>
            <a:r>
              <a:rPr lang="en-US" sz="2400" dirty="0" err="1" smtClean="0">
                <a:latin typeface="+mj-lt"/>
              </a:rPr>
              <a:t>familias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estan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consumiendo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aflatoxinas</a:t>
            </a:r>
            <a:r>
              <a:rPr lang="en-US" sz="2400" dirty="0" smtClean="0">
                <a:latin typeface="+mj-lt"/>
              </a:rPr>
              <a:t> y </a:t>
            </a:r>
            <a:r>
              <a:rPr lang="en-US" sz="2400" dirty="0" err="1" smtClean="0">
                <a:latin typeface="+mj-lt"/>
              </a:rPr>
              <a:t>otras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mictoxinas</a:t>
            </a:r>
            <a:r>
              <a:rPr lang="en-US" sz="2400" dirty="0" smtClean="0">
                <a:latin typeface="+mj-lt"/>
              </a:rPr>
              <a:t>?</a:t>
            </a:r>
          </a:p>
          <a:p>
            <a:r>
              <a:rPr lang="en-US" sz="2400" dirty="0" smtClean="0">
                <a:latin typeface="+mj-lt"/>
              </a:rPr>
              <a:t>Las </a:t>
            </a:r>
            <a:r>
              <a:rPr lang="en-US" sz="2400" dirty="0" err="1" smtClean="0">
                <a:latin typeface="+mj-lt"/>
              </a:rPr>
              <a:t>familias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estan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intercambiando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aflatoxinas</a:t>
            </a:r>
            <a:r>
              <a:rPr lang="en-US" sz="2400" dirty="0" smtClean="0">
                <a:latin typeface="+mj-lt"/>
              </a:rPr>
              <a:t> y </a:t>
            </a:r>
            <a:r>
              <a:rPr lang="en-US" sz="2400" dirty="0" err="1" smtClean="0">
                <a:latin typeface="+mj-lt"/>
              </a:rPr>
              <a:t>otras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micotoxinas</a:t>
            </a:r>
            <a:r>
              <a:rPr lang="en-US" sz="2400" dirty="0" smtClean="0">
                <a:latin typeface="+mj-lt"/>
              </a:rPr>
              <a:t>?</a:t>
            </a:r>
          </a:p>
          <a:p>
            <a:r>
              <a:rPr lang="en-US" sz="2400" dirty="0" err="1" smtClean="0">
                <a:latin typeface="+mj-lt"/>
              </a:rPr>
              <a:t>Cuales</a:t>
            </a:r>
            <a:r>
              <a:rPr lang="en-US" sz="2400" dirty="0" smtClean="0">
                <a:latin typeface="+mj-lt"/>
              </a:rPr>
              <a:t> los </a:t>
            </a:r>
            <a:r>
              <a:rPr lang="en-US" sz="2400" dirty="0" err="1" smtClean="0">
                <a:latin typeface="+mj-lt"/>
              </a:rPr>
              <a:t>agentes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causales</a:t>
            </a:r>
            <a:r>
              <a:rPr lang="en-US" sz="2400" dirty="0" smtClean="0">
                <a:latin typeface="+mj-lt"/>
              </a:rPr>
              <a:t> de </a:t>
            </a:r>
            <a:r>
              <a:rPr lang="en-US" sz="2400" dirty="0" err="1" smtClean="0">
                <a:latin typeface="+mj-lt"/>
              </a:rPr>
              <a:t>estas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micotoxinas</a:t>
            </a:r>
            <a:r>
              <a:rPr lang="en-US" sz="2400" dirty="0" smtClean="0">
                <a:latin typeface="+mj-lt"/>
              </a:rPr>
              <a:t> y </a:t>
            </a:r>
            <a:r>
              <a:rPr lang="en-US" sz="2400" dirty="0" err="1" smtClean="0">
                <a:latin typeface="+mj-lt"/>
              </a:rPr>
              <a:t>cual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su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distribucion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geografica</a:t>
            </a:r>
            <a:r>
              <a:rPr lang="en-US" sz="2400" dirty="0" smtClean="0">
                <a:latin typeface="+mj-lt"/>
              </a:rPr>
              <a:t>?</a:t>
            </a:r>
          </a:p>
          <a:p>
            <a:r>
              <a:rPr lang="en-US" sz="2400" dirty="0" err="1" smtClean="0">
                <a:latin typeface="+mj-lt"/>
              </a:rPr>
              <a:t>Que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estrategias</a:t>
            </a:r>
            <a:r>
              <a:rPr lang="en-US" sz="2400" dirty="0" smtClean="0">
                <a:latin typeface="+mj-lt"/>
              </a:rPr>
              <a:t> se </a:t>
            </a:r>
            <a:r>
              <a:rPr lang="en-US" sz="2400" dirty="0" err="1" smtClean="0">
                <a:latin typeface="+mj-lt"/>
              </a:rPr>
              <a:t>plantean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para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disminuir</a:t>
            </a:r>
            <a:r>
              <a:rPr lang="en-US" sz="2400" dirty="0" smtClean="0">
                <a:latin typeface="+mj-lt"/>
              </a:rPr>
              <a:t> y/o en </a:t>
            </a:r>
            <a:r>
              <a:rPr lang="en-US" sz="2400" dirty="0" err="1" smtClean="0">
                <a:latin typeface="+mj-lt"/>
              </a:rPr>
              <a:t>su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caso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controlar</a:t>
            </a:r>
            <a:r>
              <a:rPr lang="en-US" sz="2400" dirty="0" smtClean="0">
                <a:latin typeface="+mj-lt"/>
              </a:rPr>
              <a:t> la </a:t>
            </a:r>
            <a:r>
              <a:rPr lang="en-US" sz="2400" dirty="0" err="1" smtClean="0">
                <a:latin typeface="+mj-lt"/>
              </a:rPr>
              <a:t>incidencia</a:t>
            </a:r>
            <a:r>
              <a:rPr lang="en-US" sz="2400" dirty="0" smtClean="0">
                <a:latin typeface="+mj-lt"/>
              </a:rPr>
              <a:t> de </a:t>
            </a:r>
            <a:r>
              <a:rPr lang="en-US" sz="2400" dirty="0" err="1" smtClean="0">
                <a:latin typeface="+mj-lt"/>
              </a:rPr>
              <a:t>aflatoxinas</a:t>
            </a:r>
            <a:r>
              <a:rPr lang="en-US" sz="2400" dirty="0" smtClean="0">
                <a:latin typeface="+mj-lt"/>
              </a:rPr>
              <a:t> y </a:t>
            </a:r>
            <a:r>
              <a:rPr lang="en-US" sz="2400" dirty="0" err="1" smtClean="0">
                <a:latin typeface="+mj-lt"/>
              </a:rPr>
              <a:t>otras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micotoxinas</a:t>
            </a:r>
            <a:r>
              <a:rPr lang="en-US" sz="2400" dirty="0" smtClean="0">
                <a:latin typeface="+mj-lt"/>
              </a:rPr>
              <a:t>? </a:t>
            </a:r>
          </a:p>
          <a:p>
            <a:endParaRPr lang="en-US" dirty="0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5518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90800" y="402264"/>
            <a:ext cx="3657600" cy="762000"/>
          </a:xfrm>
        </p:spPr>
        <p:txBody>
          <a:bodyPr/>
          <a:lstStyle/>
          <a:p>
            <a:r>
              <a:rPr lang="en-US" dirty="0" smtClean="0"/>
              <a:t>OBJETIVOS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43000" y="1524000"/>
            <a:ext cx="7696200" cy="4876800"/>
          </a:xfrm>
        </p:spPr>
        <p:txBody>
          <a:bodyPr/>
          <a:lstStyle/>
          <a:p>
            <a:r>
              <a:rPr lang="en-US" sz="2600" dirty="0" err="1" smtClean="0">
                <a:latin typeface="+mj-lt"/>
              </a:rPr>
              <a:t>Determinar</a:t>
            </a:r>
            <a:r>
              <a:rPr lang="en-US" sz="2600" dirty="0" smtClean="0">
                <a:latin typeface="+mj-lt"/>
              </a:rPr>
              <a:t> la </a:t>
            </a:r>
            <a:r>
              <a:rPr lang="en-US" sz="2600" dirty="0" err="1" smtClean="0">
                <a:latin typeface="+mj-lt"/>
              </a:rPr>
              <a:t>incidencia</a:t>
            </a:r>
            <a:r>
              <a:rPr lang="en-US" sz="2600" dirty="0" smtClean="0">
                <a:latin typeface="+mj-lt"/>
              </a:rPr>
              <a:t> de </a:t>
            </a:r>
            <a:r>
              <a:rPr lang="en-US" sz="2600" dirty="0" err="1" smtClean="0">
                <a:latin typeface="+mj-lt"/>
              </a:rPr>
              <a:t>aflatoxinas</a:t>
            </a:r>
            <a:r>
              <a:rPr lang="en-US" sz="2600" dirty="0" smtClean="0">
                <a:latin typeface="+mj-lt"/>
              </a:rPr>
              <a:t> y </a:t>
            </a:r>
            <a:r>
              <a:rPr lang="en-US" sz="2600" dirty="0" err="1" smtClean="0">
                <a:latin typeface="+mj-lt"/>
              </a:rPr>
              <a:t>otras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micotoxinas</a:t>
            </a:r>
            <a:r>
              <a:rPr lang="en-US" sz="2600" dirty="0" smtClean="0">
                <a:latin typeface="+mj-lt"/>
              </a:rPr>
              <a:t> en </a:t>
            </a:r>
            <a:r>
              <a:rPr lang="en-US" sz="2600" dirty="0" err="1" smtClean="0">
                <a:latin typeface="+mj-lt"/>
              </a:rPr>
              <a:t>mani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destinado</a:t>
            </a:r>
            <a:r>
              <a:rPr lang="en-US" sz="2600" dirty="0" smtClean="0">
                <a:latin typeface="+mj-lt"/>
              </a:rPr>
              <a:t> al </a:t>
            </a:r>
            <a:r>
              <a:rPr lang="en-US" sz="2600" dirty="0" err="1" smtClean="0">
                <a:latin typeface="+mj-lt"/>
              </a:rPr>
              <a:t>autoconsumo</a:t>
            </a:r>
            <a:r>
              <a:rPr lang="en-US" sz="2600" dirty="0" smtClean="0">
                <a:latin typeface="+mj-lt"/>
              </a:rPr>
              <a:t>, </a:t>
            </a:r>
            <a:r>
              <a:rPr lang="en-US" sz="2600" dirty="0" err="1" smtClean="0">
                <a:latin typeface="+mj-lt"/>
              </a:rPr>
              <a:t>trueque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smtClean="0">
                <a:latin typeface="+mj-lt"/>
              </a:rPr>
              <a:t>y </a:t>
            </a:r>
            <a:r>
              <a:rPr lang="en-US" sz="2600" dirty="0" err="1" smtClean="0">
                <a:latin typeface="+mj-lt"/>
              </a:rPr>
              <a:t>semilla</a:t>
            </a:r>
            <a:r>
              <a:rPr lang="en-US" sz="2600" dirty="0" smtClean="0">
                <a:latin typeface="+mj-lt"/>
              </a:rPr>
              <a:t>.</a:t>
            </a:r>
          </a:p>
          <a:p>
            <a:r>
              <a:rPr lang="en-US" sz="2600" dirty="0" err="1" smtClean="0">
                <a:latin typeface="+mj-lt"/>
              </a:rPr>
              <a:t>Elaborar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una</a:t>
            </a:r>
            <a:r>
              <a:rPr lang="en-US" sz="2600" dirty="0" smtClean="0">
                <a:latin typeface="+mj-lt"/>
              </a:rPr>
              <a:t> base de </a:t>
            </a:r>
            <a:r>
              <a:rPr lang="en-US" sz="2600" dirty="0" err="1" smtClean="0">
                <a:latin typeface="+mj-lt"/>
              </a:rPr>
              <a:t>datos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que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relaciones</a:t>
            </a:r>
            <a:r>
              <a:rPr lang="en-US" sz="2600" dirty="0" smtClean="0">
                <a:latin typeface="+mj-lt"/>
              </a:rPr>
              <a:t> los </a:t>
            </a:r>
            <a:r>
              <a:rPr lang="en-US" sz="2600" dirty="0" err="1" smtClean="0">
                <a:latin typeface="+mj-lt"/>
              </a:rPr>
              <a:t>niveles</a:t>
            </a:r>
            <a:r>
              <a:rPr lang="en-US" sz="2600" dirty="0" smtClean="0">
                <a:latin typeface="+mj-lt"/>
              </a:rPr>
              <a:t> de </a:t>
            </a:r>
            <a:r>
              <a:rPr lang="en-US" sz="2600" dirty="0" err="1" smtClean="0">
                <a:latin typeface="+mj-lt"/>
              </a:rPr>
              <a:t>mictoxinas</a:t>
            </a:r>
            <a:r>
              <a:rPr lang="en-US" sz="2600" dirty="0" smtClean="0">
                <a:latin typeface="+mj-lt"/>
              </a:rPr>
              <a:t> con </a:t>
            </a:r>
            <a:r>
              <a:rPr lang="en-US" sz="2600" dirty="0" err="1" smtClean="0">
                <a:latin typeface="+mj-lt"/>
              </a:rPr>
              <a:t>las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condiciones</a:t>
            </a:r>
            <a:r>
              <a:rPr lang="en-US" sz="2600" dirty="0" smtClean="0">
                <a:latin typeface="+mj-lt"/>
              </a:rPr>
              <a:t> de </a:t>
            </a:r>
            <a:r>
              <a:rPr lang="en-US" sz="2600" dirty="0" err="1" smtClean="0">
                <a:latin typeface="+mj-lt"/>
              </a:rPr>
              <a:t>almacenamiento</a:t>
            </a:r>
            <a:r>
              <a:rPr lang="en-US" sz="2600" dirty="0" smtClean="0">
                <a:latin typeface="+mj-lt"/>
              </a:rPr>
              <a:t> familiar y </a:t>
            </a:r>
            <a:r>
              <a:rPr lang="en-US" sz="2600" dirty="0" err="1" smtClean="0">
                <a:latin typeface="+mj-lt"/>
              </a:rPr>
              <a:t>las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caractristicas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bioclimaticas</a:t>
            </a:r>
            <a:r>
              <a:rPr lang="en-US" sz="2600" dirty="0" smtClean="0">
                <a:latin typeface="+mj-lt"/>
              </a:rPr>
              <a:t> de </a:t>
            </a:r>
            <a:r>
              <a:rPr lang="en-US" sz="2600" dirty="0" err="1" smtClean="0">
                <a:latin typeface="+mj-lt"/>
              </a:rPr>
              <a:t>las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zonas</a:t>
            </a:r>
            <a:r>
              <a:rPr lang="en-US" sz="2600" dirty="0" smtClean="0">
                <a:latin typeface="+mj-lt"/>
              </a:rPr>
              <a:t> de </a:t>
            </a:r>
            <a:r>
              <a:rPr lang="en-US" sz="2600" dirty="0" err="1" smtClean="0">
                <a:latin typeface="+mj-lt"/>
              </a:rPr>
              <a:t>producion</a:t>
            </a:r>
            <a:r>
              <a:rPr lang="en-US" sz="2600" dirty="0" smtClean="0">
                <a:latin typeface="+mj-lt"/>
              </a:rPr>
              <a:t>.</a:t>
            </a:r>
          </a:p>
          <a:p>
            <a:r>
              <a:rPr lang="en-US" sz="2600" dirty="0" err="1" smtClean="0">
                <a:latin typeface="+mj-lt"/>
              </a:rPr>
              <a:t>Desterminar</a:t>
            </a:r>
            <a:r>
              <a:rPr lang="en-US" sz="2600" dirty="0" smtClean="0">
                <a:latin typeface="+mj-lt"/>
              </a:rPr>
              <a:t> los </a:t>
            </a:r>
            <a:r>
              <a:rPr lang="en-US" sz="2600" dirty="0" err="1" smtClean="0">
                <a:latin typeface="+mj-lt"/>
              </a:rPr>
              <a:t>agentes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causales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que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producen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micotoxinas</a:t>
            </a:r>
            <a:r>
              <a:rPr lang="en-US" sz="2600" dirty="0" smtClean="0">
                <a:latin typeface="+mj-lt"/>
              </a:rPr>
              <a:t> y </a:t>
            </a:r>
            <a:r>
              <a:rPr lang="en-US" sz="2600" dirty="0" err="1" smtClean="0">
                <a:latin typeface="+mj-lt"/>
              </a:rPr>
              <a:t>otras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afltoxinas</a:t>
            </a:r>
            <a:r>
              <a:rPr lang="en-US" sz="2600" dirty="0" smtClean="0">
                <a:latin typeface="+mj-lt"/>
              </a:rPr>
              <a:t> y </a:t>
            </a:r>
            <a:r>
              <a:rPr lang="en-US" sz="2600" dirty="0" err="1" smtClean="0">
                <a:latin typeface="+mj-lt"/>
              </a:rPr>
              <a:t>su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distribucion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geografica</a:t>
            </a:r>
            <a:r>
              <a:rPr lang="en-US" sz="2600" dirty="0" smtClean="0">
                <a:latin typeface="+mj-lt"/>
              </a:rPr>
              <a:t>. </a:t>
            </a:r>
            <a:endParaRPr lang="en-US" sz="2600" dirty="0">
              <a:latin typeface="+mj-lt"/>
            </a:endParaRPr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16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9448" y="728709"/>
            <a:ext cx="7543800" cy="762000"/>
          </a:xfrm>
        </p:spPr>
        <p:txBody>
          <a:bodyPr/>
          <a:lstStyle/>
          <a:p>
            <a:r>
              <a:rPr lang="es-ES" dirty="0"/>
              <a:t>Zona de </a:t>
            </a:r>
            <a:r>
              <a:rPr lang="es-ES" dirty="0" smtClean="0"/>
              <a:t>cobertura </a:t>
            </a:r>
            <a:r>
              <a:rPr lang="es-ES" dirty="0"/>
              <a:t>del </a:t>
            </a:r>
            <a:r>
              <a:rPr lang="es-ES" dirty="0" smtClean="0"/>
              <a:t>estudio</a:t>
            </a:r>
            <a:endParaRPr lang="es-ES" dirty="0"/>
          </a:p>
        </p:txBody>
      </p:sp>
      <p:grpSp>
        <p:nvGrpSpPr>
          <p:cNvPr id="5" name="4 Grupo"/>
          <p:cNvGrpSpPr>
            <a:grpSpLocks noChangeAspect="1"/>
          </p:cNvGrpSpPr>
          <p:nvPr/>
        </p:nvGrpSpPr>
        <p:grpSpPr>
          <a:xfrm>
            <a:off x="3040415" y="3341356"/>
            <a:ext cx="6086065" cy="3347911"/>
            <a:chOff x="0" y="0"/>
            <a:chExt cx="10077450" cy="5543550"/>
          </a:xfrm>
        </p:grpSpPr>
        <p:pic>
          <p:nvPicPr>
            <p:cNvPr id="6" name="2 Imagen"/>
            <p:cNvPicPr>
              <a:picLocks noChangeAspect="1"/>
            </p:cNvPicPr>
            <p:nvPr/>
          </p:nvPicPr>
          <p:blipFill rotWithShape="1">
            <a:blip r:embed="rId2"/>
            <a:srcRect l="16409" t="18253" r="925" b="8989"/>
            <a:stretch/>
          </p:blipFill>
          <p:spPr>
            <a:xfrm>
              <a:off x="0" y="0"/>
              <a:ext cx="10077450" cy="554355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pic>
          <p:nvPicPr>
            <p:cNvPr id="7" name="3 Imagen"/>
            <p:cNvPicPr>
              <a:picLocks noChangeAspect="1"/>
            </p:cNvPicPr>
            <p:nvPr/>
          </p:nvPicPr>
          <p:blipFill rotWithShape="1">
            <a:blip r:embed="rId3"/>
            <a:srcRect l="33285" t="20627" r="23115" b="10613"/>
            <a:stretch/>
          </p:blipFill>
          <p:spPr>
            <a:xfrm>
              <a:off x="7515226" y="9525"/>
              <a:ext cx="2556654" cy="252000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1094899" y="1490709"/>
            <a:ext cx="2608263" cy="2901950"/>
            <a:chOff x="2613557" y="908720"/>
            <a:chExt cx="4968552" cy="5674609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13557" y="908720"/>
              <a:ext cx="4968552" cy="56746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/>
          </p:spPr>
        </p:pic>
        <p:pic>
          <p:nvPicPr>
            <p:cNvPr id="10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69260" y="4268393"/>
              <a:ext cx="152390" cy="1524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23189" y="3528503"/>
              <a:ext cx="152390" cy="1524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42262" y="3795245"/>
              <a:ext cx="152390" cy="1524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32708" y="3798420"/>
              <a:ext cx="152390" cy="1524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77233" y="4668506"/>
              <a:ext cx="152390" cy="1524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5421652" y="4154685"/>
              <a:ext cx="61747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1200"/>
                <a:t>Aiquile</a:t>
              </a:r>
              <a:endParaRPr lang="es-BO" sz="1200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4171750" y="3033170"/>
              <a:ext cx="68384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1200"/>
                <a:t>Anzaldo</a:t>
              </a:r>
              <a:endParaRPr lang="es-BO" sz="1200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5058799" y="3443719"/>
              <a:ext cx="64607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1200"/>
                <a:t>Mizque</a:t>
              </a:r>
              <a:endParaRPr lang="es-BO" sz="1200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6035810" y="4606880"/>
              <a:ext cx="100707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1200"/>
                <a:t>Villa Serrano </a:t>
              </a:r>
              <a:endParaRPr lang="es-BO" sz="1200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3473204" y="3746024"/>
              <a:ext cx="77110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1200"/>
                <a:t>Toro Toro</a:t>
              </a:r>
              <a:endParaRPr lang="es-BO" sz="1200"/>
            </a:p>
          </p:txBody>
        </p:sp>
        <p:pic>
          <p:nvPicPr>
            <p:cNvPr id="20" name="Picture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42322" y="4649453"/>
              <a:ext cx="285731" cy="1905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1" name="Picture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8959154">
              <a:off x="4940681" y="3634882"/>
              <a:ext cx="285731" cy="1905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2" name="Picture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21650" y="4233463"/>
              <a:ext cx="285731" cy="1905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3" name="Picture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4116822" y="3806358"/>
              <a:ext cx="223822" cy="1905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4" name="Picture 1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4375536" y="3298300"/>
              <a:ext cx="285795" cy="1904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3769301" y="2636912"/>
              <a:ext cx="114967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1400" b="1"/>
                <a:t>Cochabamba</a:t>
              </a:r>
              <a:endParaRPr lang="es-BO" sz="1400" b="1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5022683" y="4869160"/>
              <a:ext cx="103162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1400" b="1"/>
                <a:t>Chuquisaca</a:t>
              </a:r>
              <a:endParaRPr lang="es-BO" sz="1400" b="1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3626174" y="4154685"/>
              <a:ext cx="68820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1400" b="1"/>
                <a:t>Potosí </a:t>
              </a:r>
              <a:endParaRPr lang="es-BO" sz="1400" b="1"/>
            </a:p>
          </p:txBody>
        </p:sp>
      </p:grpSp>
      <p:sp>
        <p:nvSpPr>
          <p:cNvPr id="3" name="2 Flecha doblada"/>
          <p:cNvSpPr/>
          <p:nvPr/>
        </p:nvSpPr>
        <p:spPr bwMode="auto">
          <a:xfrm rot="5400000">
            <a:off x="4581866" y="1483264"/>
            <a:ext cx="1068398" cy="2266415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8" name="1 Título"/>
          <p:cNvSpPr txBox="1">
            <a:spLocks/>
          </p:cNvSpPr>
          <p:nvPr/>
        </p:nvSpPr>
        <p:spPr bwMode="auto">
          <a:xfrm>
            <a:off x="2548118" y="152400"/>
            <a:ext cx="3505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9pPr>
          </a:lstStyle>
          <a:p>
            <a:r>
              <a:rPr lang="es-ES" sz="3200" dirty="0" smtClean="0"/>
              <a:t>METODOLOGIA</a:t>
            </a:r>
            <a:endParaRPr lang="es-ES" sz="3200" dirty="0"/>
          </a:p>
        </p:txBody>
      </p:sp>
      <p:pic>
        <p:nvPicPr>
          <p:cNvPr id="29" name="28 Imagen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038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95600" y="396789"/>
            <a:ext cx="3810000" cy="762000"/>
          </a:xfrm>
        </p:spPr>
        <p:txBody>
          <a:bodyPr/>
          <a:lstStyle/>
          <a:p>
            <a:r>
              <a:rPr lang="en-US" dirty="0" smtClean="0"/>
              <a:t>METODOLOGIA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43000" y="1524000"/>
            <a:ext cx="7543800" cy="4876800"/>
          </a:xfrm>
        </p:spPr>
        <p:txBody>
          <a:bodyPr/>
          <a:lstStyle/>
          <a:p>
            <a:r>
              <a:rPr lang="en-US" dirty="0" err="1" smtClean="0"/>
              <a:t>Proceso</a:t>
            </a:r>
            <a:r>
              <a:rPr lang="en-US" dirty="0" smtClean="0"/>
              <a:t> de </a:t>
            </a:r>
            <a:r>
              <a:rPr lang="en-US" dirty="0" err="1" smtClean="0"/>
              <a:t>obtencion</a:t>
            </a:r>
            <a:r>
              <a:rPr lang="en-US" dirty="0" smtClean="0"/>
              <a:t> de </a:t>
            </a:r>
            <a:r>
              <a:rPr lang="en-US" dirty="0" err="1" smtClean="0"/>
              <a:t>muestras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Determinacion</a:t>
            </a:r>
            <a:r>
              <a:rPr lang="en-US" dirty="0" smtClean="0"/>
              <a:t> del </a:t>
            </a:r>
            <a:r>
              <a:rPr lang="en-US" dirty="0" err="1" smtClean="0"/>
              <a:t>tamano</a:t>
            </a:r>
            <a:r>
              <a:rPr lang="en-US" dirty="0" smtClean="0"/>
              <a:t> y </a:t>
            </a:r>
            <a:r>
              <a:rPr lang="en-US" dirty="0" err="1" smtClean="0"/>
              <a:t>representatividad</a:t>
            </a:r>
            <a:r>
              <a:rPr lang="en-US" dirty="0" smtClean="0"/>
              <a:t> de la </a:t>
            </a:r>
            <a:r>
              <a:rPr lang="en-US" dirty="0" err="1" smtClean="0"/>
              <a:t>muestra</a:t>
            </a:r>
            <a:endParaRPr lang="en-US" dirty="0" smtClean="0"/>
          </a:p>
          <a:p>
            <a:r>
              <a:rPr lang="en-US" dirty="0" err="1" smtClean="0"/>
              <a:t>Analisis</a:t>
            </a:r>
            <a:r>
              <a:rPr lang="en-US" dirty="0" smtClean="0"/>
              <a:t> en </a:t>
            </a:r>
            <a:r>
              <a:rPr lang="en-US" dirty="0" err="1" smtClean="0"/>
              <a:t>laboratorio</a:t>
            </a:r>
            <a:endParaRPr lang="en-US" dirty="0" smtClean="0"/>
          </a:p>
          <a:p>
            <a:r>
              <a:rPr lang="en-US" dirty="0" err="1" smtClean="0"/>
              <a:t>Cruzamiento</a:t>
            </a:r>
            <a:r>
              <a:rPr lang="en-US" dirty="0" smtClean="0"/>
              <a:t> de </a:t>
            </a:r>
            <a:r>
              <a:rPr lang="en-US" dirty="0" err="1" smtClean="0"/>
              <a:t>datos</a:t>
            </a:r>
            <a:r>
              <a:rPr lang="en-US" dirty="0" smtClean="0"/>
              <a:t> con </a:t>
            </a:r>
            <a:r>
              <a:rPr lang="en-US" dirty="0" err="1" smtClean="0"/>
              <a:t>informacion</a:t>
            </a:r>
            <a:r>
              <a:rPr lang="en-US" dirty="0" smtClean="0"/>
              <a:t> </a:t>
            </a:r>
            <a:r>
              <a:rPr lang="en-US" dirty="0" err="1" smtClean="0"/>
              <a:t>complementaria</a:t>
            </a:r>
            <a:r>
              <a:rPr lang="en-US" dirty="0" smtClean="0"/>
              <a:t>: </a:t>
            </a:r>
            <a:r>
              <a:rPr lang="en-US" dirty="0" err="1" smtClean="0"/>
              <a:t>sitio</a:t>
            </a:r>
            <a:r>
              <a:rPr lang="en-US" dirty="0" smtClean="0"/>
              <a:t> de </a:t>
            </a:r>
            <a:r>
              <a:rPr lang="en-US" dirty="0" err="1" smtClean="0"/>
              <a:t>almacen</a:t>
            </a:r>
            <a:r>
              <a:rPr lang="en-US" dirty="0" smtClean="0"/>
              <a:t>, </a:t>
            </a:r>
            <a:r>
              <a:rPr lang="en-US" dirty="0" err="1" smtClean="0"/>
              <a:t>tipo</a:t>
            </a:r>
            <a:r>
              <a:rPr lang="en-US" dirty="0" smtClean="0"/>
              <a:t> de </a:t>
            </a:r>
            <a:r>
              <a:rPr lang="en-US" dirty="0" err="1" smtClean="0"/>
              <a:t>almacen</a:t>
            </a:r>
            <a:r>
              <a:rPr lang="en-US" dirty="0" smtClean="0"/>
              <a:t>, </a:t>
            </a:r>
            <a:r>
              <a:rPr lang="en-US" dirty="0" err="1" smtClean="0"/>
              <a:t>microclima</a:t>
            </a:r>
            <a:r>
              <a:rPr lang="en-US" dirty="0" smtClean="0"/>
              <a:t>, </a:t>
            </a:r>
            <a:r>
              <a:rPr lang="en-US" dirty="0" err="1" smtClean="0"/>
              <a:t>tiempo</a:t>
            </a:r>
            <a:r>
              <a:rPr lang="en-US" dirty="0" smtClean="0"/>
              <a:t>, etc.</a:t>
            </a:r>
            <a:endParaRPr lang="en-US" dirty="0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375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Cálculo del tamaño de la muestra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498291"/>
              </p:ext>
            </p:extLst>
          </p:nvPr>
        </p:nvGraphicFramePr>
        <p:xfrm>
          <a:off x="1219200" y="1523999"/>
          <a:ext cx="7391399" cy="4802266"/>
        </p:xfrm>
        <a:graphic>
          <a:graphicData uri="http://schemas.openxmlformats.org/drawingml/2006/table">
            <a:tbl>
              <a:tblPr firstRow="1" firstCol="1" bandRow="1"/>
              <a:tblGrid>
                <a:gridCol w="1156412"/>
                <a:gridCol w="1426241"/>
                <a:gridCol w="1156412"/>
                <a:gridCol w="1156412"/>
                <a:gridCol w="1048123"/>
                <a:gridCol w="166109"/>
                <a:gridCol w="1281690"/>
              </a:tblGrid>
              <a:tr h="19829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Tamaño de la muestra para la frecuencia en una población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9424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Tamaño de la población (para el factor de corrección de la población finita o </a:t>
                      </a:r>
                      <a:r>
                        <a:rPr lang="es-ES" sz="9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fcp</a:t>
                      </a: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)(</a:t>
                      </a:r>
                      <a:r>
                        <a:rPr lang="es-ES" sz="900" i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):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97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24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frecuencia % hipotética del factor del resultado en la población (</a:t>
                      </a:r>
                      <a:r>
                        <a:rPr lang="es-ES" sz="900" i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</a:t>
                      </a: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):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94% +/-6.0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68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Límites de confianza como % de 100(absoluto +/-%)(</a:t>
                      </a:r>
                      <a:r>
                        <a:rPr lang="es-ES" sz="900" i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):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6.0%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68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Efecto de diseño (para encuestas en grupo-</a:t>
                      </a:r>
                      <a:r>
                        <a:rPr lang="es-ES" sz="900" i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EDFF</a:t>
                      </a: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):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Tamaño de la muestra(</a:t>
                      </a:r>
                      <a:r>
                        <a:rPr lang="es-ES" sz="900" b="1" i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n)</a:t>
                      </a:r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para varios Intervalos de Confianza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041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Intervalo 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Confianza (%)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Tamaño de la muestra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95%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38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Alternativas: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9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80%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9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21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90%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30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97%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43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99%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99.90%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62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9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99.99%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70</a:t>
                      </a:r>
                      <a:endParaRPr lang="es-E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24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Ecuación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6780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Tamaño de la muestra </a:t>
                      </a:r>
                      <a:r>
                        <a:rPr lang="es-ES" sz="1600" b="1" i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es-ES" sz="16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= [EDFF*Np(1-p)]/ [(d</a:t>
                      </a:r>
                      <a:r>
                        <a:rPr lang="es-ES" sz="1600" b="1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s-ES" sz="16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/Z</a:t>
                      </a:r>
                      <a:r>
                        <a:rPr lang="es-ES" sz="1600" b="1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s-ES" sz="1600" b="1" baseline="-25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1-α/2</a:t>
                      </a:r>
                      <a:r>
                        <a:rPr lang="es-ES" sz="16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*(N-1)+p*(1-p)]  </a:t>
                      </a:r>
                      <a:endParaRPr lang="es-E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978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762000"/>
            <a:ext cx="7543800" cy="914400"/>
          </a:xfrm>
        </p:spPr>
        <p:txBody>
          <a:bodyPr/>
          <a:lstStyle/>
          <a:p>
            <a:r>
              <a:rPr lang="es-MX" dirty="0" smtClean="0"/>
              <a:t>Representatividad espacial de la muestra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85900" y="2309812"/>
          <a:ext cx="6858000" cy="3533775"/>
        </p:xfrm>
        <a:graphic>
          <a:graphicData uri="http://schemas.openxmlformats.org/drawingml/2006/table">
            <a:tbl>
              <a:tblPr/>
              <a:tblGrid>
                <a:gridCol w="1143000"/>
                <a:gridCol w="1143000"/>
                <a:gridCol w="1143000"/>
                <a:gridCol w="1143000"/>
                <a:gridCol w="1143000"/>
                <a:gridCol w="1143000"/>
              </a:tblGrid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Tamaño de la Muestra por Municipio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 = 94% ±6%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Departamento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Provincia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Comunidad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Familias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Chuquisaca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Belisario Boeto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Villa Serrano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Potosí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Charcas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Torotoro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Esteban Arce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Anzaldo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Cochabamba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Carrasco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Aiquile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Mizque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Mizque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4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232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 smtClean="0"/>
              <a:t>Sistematización de datos e Información</a:t>
            </a:r>
            <a:endParaRPr lang="es-E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" t="10047" r="9826" b="10000"/>
          <a:stretch/>
        </p:blipFill>
        <p:spPr bwMode="auto">
          <a:xfrm>
            <a:off x="1088077" y="1524000"/>
            <a:ext cx="7736229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854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62200" y="263898"/>
            <a:ext cx="4267200" cy="762000"/>
          </a:xfrm>
        </p:spPr>
        <p:txBody>
          <a:bodyPr/>
          <a:lstStyle/>
          <a:p>
            <a:r>
              <a:rPr lang="es-MX" sz="2800" dirty="0" smtClean="0"/>
              <a:t>Proceso metodológico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6799" y="1143000"/>
            <a:ext cx="7924801" cy="5334000"/>
          </a:xfrm>
        </p:spPr>
        <p:txBody>
          <a:bodyPr/>
          <a:lstStyle/>
          <a:p>
            <a:r>
              <a:rPr lang="es-MX" sz="2300" dirty="0" smtClean="0"/>
              <a:t>Toma de muestras siguiendo normas técnicas</a:t>
            </a:r>
          </a:p>
          <a:p>
            <a:r>
              <a:rPr lang="es-MX" sz="2300" dirty="0" smtClean="0"/>
              <a:t>Codificación de muestras</a:t>
            </a:r>
          </a:p>
          <a:p>
            <a:r>
              <a:rPr lang="es-MX" sz="2300" dirty="0" smtClean="0"/>
              <a:t>Base de datos en plataforma MS. Access/2010, desarrollado para el </a:t>
            </a:r>
            <a:r>
              <a:rPr lang="es-ES" sz="2300" dirty="0" smtClean="0"/>
              <a:t>Sistema </a:t>
            </a:r>
            <a:r>
              <a:rPr lang="es-ES" sz="2300" dirty="0"/>
              <a:t>de </a:t>
            </a:r>
            <a:r>
              <a:rPr lang="es-ES" sz="2300" dirty="0" smtClean="0"/>
              <a:t>Prevención </a:t>
            </a:r>
            <a:r>
              <a:rPr lang="es-ES" sz="2300" dirty="0"/>
              <a:t>y Control de </a:t>
            </a:r>
            <a:r>
              <a:rPr lang="es-ES" sz="2300" dirty="0" err="1"/>
              <a:t>Aflatoxinas</a:t>
            </a:r>
            <a:r>
              <a:rPr lang="es-ES" sz="2300" dirty="0"/>
              <a:t> (SIPCA</a:t>
            </a:r>
            <a:r>
              <a:rPr lang="es-ES" sz="2300" dirty="0" smtClean="0"/>
              <a:t>)</a:t>
            </a:r>
            <a:endParaRPr lang="es-MX" sz="2300" dirty="0" smtClean="0"/>
          </a:p>
          <a:p>
            <a:r>
              <a:rPr lang="es-MX" sz="2300" dirty="0" smtClean="0"/>
              <a:t>Formularios de ingreso de datos, beneficiarios, tipo muestras, caracterización, resultados laboratorio</a:t>
            </a:r>
            <a:endParaRPr lang="es-MX" sz="2300" dirty="0"/>
          </a:p>
          <a:p>
            <a:r>
              <a:rPr lang="es-MX" sz="2300" dirty="0" smtClean="0"/>
              <a:t>Información de los beneficiario por municipio geo-</a:t>
            </a:r>
            <a:r>
              <a:rPr lang="es-MX" sz="2300" dirty="0" err="1" smtClean="0"/>
              <a:t>refenciado</a:t>
            </a:r>
            <a:r>
              <a:rPr lang="es-MX" sz="2300" dirty="0" smtClean="0"/>
              <a:t> en coordenadas UTM84 y Latitud/longitud</a:t>
            </a:r>
          </a:p>
          <a:p>
            <a:r>
              <a:rPr lang="es-MX" sz="2300" dirty="0" smtClean="0"/>
              <a:t>Enlace al Google </a:t>
            </a:r>
            <a:r>
              <a:rPr lang="es-MX" sz="2300" dirty="0" err="1" smtClean="0"/>
              <a:t>Map</a:t>
            </a:r>
            <a:r>
              <a:rPr lang="es-MX" sz="2300" dirty="0" smtClean="0"/>
              <a:t>, en la base de datos</a:t>
            </a:r>
          </a:p>
          <a:p>
            <a:r>
              <a:rPr lang="es-MX" sz="2300" dirty="0" smtClean="0"/>
              <a:t>Enlace con datos climáticos de BIOCLIM</a:t>
            </a:r>
          </a:p>
          <a:p>
            <a:r>
              <a:rPr lang="es-MX" sz="2300" dirty="0" smtClean="0"/>
              <a:t>Aplicación múltiple de control y alertas laboratorio/campo</a:t>
            </a:r>
          </a:p>
          <a:p>
            <a:r>
              <a:rPr lang="es-MX" sz="2300" dirty="0" smtClean="0"/>
              <a:t>Escalable, permanente mejora y desarrollo</a:t>
            </a:r>
          </a:p>
          <a:p>
            <a:r>
              <a:rPr lang="es-MX" sz="2300" dirty="0" smtClean="0"/>
              <a:t>Consulta, análisis y salida de información.</a:t>
            </a:r>
          </a:p>
          <a:p>
            <a:endParaRPr lang="es-ES" sz="2600" dirty="0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288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87908" y="152400"/>
            <a:ext cx="5458836" cy="652818"/>
          </a:xfrm>
        </p:spPr>
        <p:txBody>
          <a:bodyPr/>
          <a:lstStyle/>
          <a:p>
            <a:r>
              <a:rPr lang="en-US" dirty="0" smtClean="0"/>
              <a:t>TECNICA DE MUESTREO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598" y="3863831"/>
            <a:ext cx="3634620" cy="2730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115472"/>
            <a:ext cx="33528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FUNDACION-2011\fotos01\DSC001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304818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FOTOSWILLIAM004\101MSDCF\DSC0167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91520"/>
            <a:ext cx="2162905" cy="288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Flecha derecha"/>
          <p:cNvSpPr/>
          <p:nvPr/>
        </p:nvSpPr>
        <p:spPr bwMode="auto">
          <a:xfrm>
            <a:off x="4495800" y="1638300"/>
            <a:ext cx="552582" cy="9525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0" name="9 Flecha derecha"/>
          <p:cNvSpPr/>
          <p:nvPr/>
        </p:nvSpPr>
        <p:spPr bwMode="auto">
          <a:xfrm>
            <a:off x="4772091" y="4753073"/>
            <a:ext cx="552582" cy="9525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8" name="7 Flecha doblada hacia arriba"/>
          <p:cNvSpPr/>
          <p:nvPr/>
        </p:nvSpPr>
        <p:spPr bwMode="auto">
          <a:xfrm rot="10800000">
            <a:off x="4343400" y="2971795"/>
            <a:ext cx="914400" cy="803594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87404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ChangeArrowheads="1"/>
          </p:cNvSpPr>
          <p:nvPr/>
        </p:nvSpPr>
        <p:spPr bwMode="auto">
          <a:xfrm>
            <a:off x="35496" y="969963"/>
            <a:ext cx="9144000" cy="588803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endParaRPr lang="es-BO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557635" y="1400836"/>
            <a:ext cx="3294285" cy="288108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4283968" y="1400836"/>
            <a:ext cx="4530934" cy="288708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1750" name="Picture 6" descr="C:\Users\Luis\Documents\2. ASIGNATURAS\Aflatoxinas-2012\Proyecto\fotos labo\DSC00755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35496" y="4312990"/>
            <a:ext cx="3276124" cy="245709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 bwMode="auto">
          <a:xfrm>
            <a:off x="6444208" y="4430558"/>
            <a:ext cx="2641603" cy="230760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1754" name="Picture 10" descr="C:\Users\Luis\Documents\2. ASIGNATURAS\Aflatoxinas-2012\Proyecto\fotos labo\DSC00792.JPG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3275856" y="4343967"/>
            <a:ext cx="3176481" cy="238236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" name="7 Imagen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362200" y="421598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+mj-lt"/>
              </a:rPr>
              <a:t>ANALISIS DE LABORATORIO</a:t>
            </a:r>
            <a:endParaRPr lang="en-US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17713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58303" y="152400"/>
            <a:ext cx="4475897" cy="990600"/>
          </a:xfrm>
        </p:spPr>
        <p:txBody>
          <a:bodyPr/>
          <a:lstStyle/>
          <a:p>
            <a:pPr algn="just"/>
            <a:r>
              <a:rPr lang="es-MX" sz="1800" dirty="0"/>
              <a:t>Determinación de </a:t>
            </a:r>
            <a:r>
              <a:rPr lang="es-MX" sz="1800" dirty="0" err="1"/>
              <a:t>Micotoxinas</a:t>
            </a:r>
            <a:r>
              <a:rPr lang="es-MX" sz="1800" dirty="0"/>
              <a:t> </a:t>
            </a:r>
            <a:r>
              <a:rPr lang="es-MX" sz="1800" dirty="0" smtClean="0"/>
              <a:t>e </a:t>
            </a:r>
            <a:r>
              <a:rPr lang="es-MX" sz="1800" dirty="0" err="1" smtClean="0"/>
              <a:t>mani</a:t>
            </a:r>
            <a:r>
              <a:rPr lang="es-MX" sz="1800" dirty="0" smtClean="0"/>
              <a:t> y </a:t>
            </a:r>
            <a:r>
              <a:rPr lang="es-MX" sz="1800" dirty="0" err="1" smtClean="0"/>
              <a:t>maiz</a:t>
            </a:r>
            <a:r>
              <a:rPr lang="es-MX" sz="1800" dirty="0" smtClean="0"/>
              <a:t>(</a:t>
            </a:r>
            <a:r>
              <a:rPr lang="es-MX" sz="1800" dirty="0" err="1" smtClean="0"/>
              <a:t>Aflatoxina</a:t>
            </a:r>
            <a:r>
              <a:rPr lang="es-MX" sz="1800" dirty="0"/>
              <a:t>, </a:t>
            </a:r>
            <a:r>
              <a:rPr lang="es-MX" sz="1800" dirty="0" err="1"/>
              <a:t>Fumonisina</a:t>
            </a:r>
            <a:r>
              <a:rPr lang="es-MX" sz="1800" dirty="0"/>
              <a:t> y </a:t>
            </a:r>
            <a:r>
              <a:rPr lang="es-MX" sz="1800" dirty="0" err="1"/>
              <a:t>Zearalenona</a:t>
            </a:r>
            <a:r>
              <a:rPr lang="es-MX" sz="1800" dirty="0" smtClean="0"/>
              <a:t>) en laboratorio</a:t>
            </a:r>
            <a:endParaRPr lang="es-ES_tradnl" sz="1800" dirty="0"/>
          </a:p>
        </p:txBody>
      </p:sp>
      <p:pic>
        <p:nvPicPr>
          <p:cNvPr id="72" name="0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0" r="18298" b="7387"/>
          <a:stretch/>
        </p:blipFill>
        <p:spPr>
          <a:xfrm>
            <a:off x="2621526" y="2074606"/>
            <a:ext cx="1264674" cy="1209369"/>
          </a:xfrm>
          <a:prstGeom prst="rect">
            <a:avLst/>
          </a:prstGeom>
        </p:spPr>
      </p:pic>
      <p:pic>
        <p:nvPicPr>
          <p:cNvPr id="73" name="0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9" r="14341"/>
          <a:stretch/>
        </p:blipFill>
        <p:spPr bwMode="auto">
          <a:xfrm>
            <a:off x="1003574" y="2074606"/>
            <a:ext cx="1219200" cy="1209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1" name="70 Flecha derecha"/>
          <p:cNvSpPr/>
          <p:nvPr/>
        </p:nvSpPr>
        <p:spPr bwMode="auto">
          <a:xfrm>
            <a:off x="2229703" y="2497154"/>
            <a:ext cx="228600" cy="181897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75" name="74 Flecha derecha"/>
          <p:cNvSpPr/>
          <p:nvPr/>
        </p:nvSpPr>
        <p:spPr bwMode="auto">
          <a:xfrm>
            <a:off x="4000500" y="2460926"/>
            <a:ext cx="228600" cy="22368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76" name="0 Imagen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1" t="9043" r="14751"/>
          <a:stretch/>
        </p:blipFill>
        <p:spPr bwMode="auto">
          <a:xfrm rot="5400000">
            <a:off x="4453759" y="1763108"/>
            <a:ext cx="1680210" cy="20180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7" name="76 Flecha derecha"/>
          <p:cNvSpPr/>
          <p:nvPr/>
        </p:nvSpPr>
        <p:spPr bwMode="auto">
          <a:xfrm>
            <a:off x="6934200" y="1828800"/>
            <a:ext cx="457200" cy="21139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78" name="0 Imagen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3" r="6246" b="10827"/>
          <a:stretch/>
        </p:blipFill>
        <p:spPr bwMode="auto">
          <a:xfrm rot="5400000">
            <a:off x="6447778" y="1591137"/>
            <a:ext cx="2649240" cy="19818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9" name="78 Flecha derecha"/>
          <p:cNvSpPr/>
          <p:nvPr/>
        </p:nvSpPr>
        <p:spPr bwMode="auto">
          <a:xfrm>
            <a:off x="6391618" y="2453092"/>
            <a:ext cx="228600" cy="22368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74" name="73 Flecha abajo"/>
          <p:cNvSpPr/>
          <p:nvPr/>
        </p:nvSpPr>
        <p:spPr bwMode="auto">
          <a:xfrm>
            <a:off x="7569609" y="3886202"/>
            <a:ext cx="202790" cy="381000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81" name="0 Imagen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73947" y="4573180"/>
            <a:ext cx="2350770" cy="1763395"/>
          </a:xfrm>
          <a:prstGeom prst="rect">
            <a:avLst/>
          </a:prstGeom>
        </p:spPr>
      </p:pic>
      <p:sp>
        <p:nvSpPr>
          <p:cNvPr id="80" name="79 Flecha izquierda"/>
          <p:cNvSpPr/>
          <p:nvPr/>
        </p:nvSpPr>
        <p:spPr bwMode="auto">
          <a:xfrm>
            <a:off x="6450280" y="5257800"/>
            <a:ext cx="255320" cy="197077"/>
          </a:xfrm>
          <a:prstGeom prst="leftArrow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83" name="0 Imagen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0" b="5145"/>
          <a:stretch/>
        </p:blipFill>
        <p:spPr bwMode="auto">
          <a:xfrm rot="10800000">
            <a:off x="5494606" y="4800600"/>
            <a:ext cx="955674" cy="10787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4" name="83 Flecha izquierda"/>
          <p:cNvSpPr/>
          <p:nvPr/>
        </p:nvSpPr>
        <p:spPr bwMode="auto">
          <a:xfrm>
            <a:off x="5181600" y="5257800"/>
            <a:ext cx="255320" cy="197077"/>
          </a:xfrm>
          <a:prstGeom prst="leftArrow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85" name="0 Imagen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8" y="4355692"/>
            <a:ext cx="1668462" cy="1892708"/>
          </a:xfrm>
          <a:prstGeom prst="rect">
            <a:avLst/>
          </a:prstGeom>
        </p:spPr>
      </p:pic>
      <p:sp>
        <p:nvSpPr>
          <p:cNvPr id="86" name="85 Flecha izquierda"/>
          <p:cNvSpPr/>
          <p:nvPr/>
        </p:nvSpPr>
        <p:spPr bwMode="auto">
          <a:xfrm>
            <a:off x="3223137" y="5230761"/>
            <a:ext cx="255320" cy="197077"/>
          </a:xfrm>
          <a:prstGeom prst="leftArrow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87" name="0 Imagen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6" t="52186" b="7713"/>
          <a:stretch/>
        </p:blipFill>
        <p:spPr bwMode="auto">
          <a:xfrm>
            <a:off x="1036556" y="4191000"/>
            <a:ext cx="2131406" cy="23905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18 Imagen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493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1619672" y="1664775"/>
            <a:ext cx="6029992" cy="464454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2438400" y="806103"/>
            <a:ext cx="4876800" cy="838200"/>
          </a:xfrm>
        </p:spPr>
        <p:txBody>
          <a:bodyPr/>
          <a:lstStyle/>
          <a:p>
            <a:pPr algn="just"/>
            <a:r>
              <a:rPr lang="es-MX" sz="1800" dirty="0"/>
              <a:t>Determinación </a:t>
            </a:r>
            <a:r>
              <a:rPr lang="es-MX" sz="1800" dirty="0" smtClean="0"/>
              <a:t>y caracterización de los agentes causales</a:t>
            </a:r>
            <a:endParaRPr lang="es-ES_tradnl" sz="1800" dirty="0"/>
          </a:p>
        </p:txBody>
      </p:sp>
      <p:pic>
        <p:nvPicPr>
          <p:cNvPr id="4" name="3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7416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7" name="Group 92"/>
          <p:cNvGrpSpPr>
            <a:grpSpLocks/>
          </p:cNvGrpSpPr>
          <p:nvPr/>
        </p:nvGrpSpPr>
        <p:grpSpPr bwMode="auto">
          <a:xfrm>
            <a:off x="2828925" y="4343400"/>
            <a:ext cx="4191000" cy="685800"/>
            <a:chOff x="1296" y="2736"/>
            <a:chExt cx="2640" cy="432"/>
          </a:xfrm>
        </p:grpSpPr>
        <p:sp>
          <p:nvSpPr>
            <p:cNvPr id="26661" name="AutoShape 62"/>
            <p:cNvSpPr>
              <a:spLocks noChangeArrowheads="1"/>
            </p:cNvSpPr>
            <p:nvPr/>
          </p:nvSpPr>
          <p:spPr bwMode="gray">
            <a:xfrm>
              <a:off x="1511" y="2765"/>
              <a:ext cx="200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74A73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eaLnBrk="0" hangingPunct="0"/>
              <a:endParaRPr lang="es-BO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26662" name="Text Box 66"/>
            <p:cNvSpPr txBox="1">
              <a:spLocks noChangeArrowheads="1"/>
            </p:cNvSpPr>
            <p:nvPr/>
          </p:nvSpPr>
          <p:spPr bwMode="auto">
            <a:xfrm>
              <a:off x="1776" y="278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Recuento</a:t>
              </a:r>
            </a:p>
          </p:txBody>
        </p:sp>
        <p:grpSp>
          <p:nvGrpSpPr>
            <p:cNvPr id="26663" name="Group 87"/>
            <p:cNvGrpSpPr>
              <a:grpSpLocks/>
            </p:cNvGrpSpPr>
            <p:nvPr/>
          </p:nvGrpSpPr>
          <p:grpSpPr bwMode="auto">
            <a:xfrm>
              <a:off x="1296" y="2736"/>
              <a:ext cx="528" cy="432"/>
              <a:chOff x="1296" y="2736"/>
              <a:chExt cx="528" cy="432"/>
            </a:xfrm>
          </p:grpSpPr>
          <p:sp>
            <p:nvSpPr>
              <p:cNvPr id="26665" name="Oval 63"/>
              <p:cNvSpPr>
                <a:spLocks noChangeArrowheads="1"/>
              </p:cNvSpPr>
              <p:nvPr/>
            </p:nvSpPr>
            <p:spPr bwMode="gray">
              <a:xfrm rot="1758052">
                <a:off x="1311" y="2751"/>
                <a:ext cx="513" cy="417"/>
              </a:xfrm>
              <a:prstGeom prst="ellipse">
                <a:avLst/>
              </a:prstGeom>
              <a:gradFill rotWithShape="1">
                <a:gsLst>
                  <a:gs pos="0">
                    <a:srgbClr val="006600"/>
                  </a:gs>
                  <a:gs pos="100000">
                    <a:srgbClr val="002F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6666" name="Oval 64"/>
              <p:cNvSpPr>
                <a:spLocks noChangeArrowheads="1"/>
              </p:cNvSpPr>
              <p:nvPr/>
            </p:nvSpPr>
            <p:spPr bwMode="gray">
              <a:xfrm rot="1758052">
                <a:off x="1296" y="2736"/>
                <a:ext cx="515" cy="417"/>
              </a:xfrm>
              <a:prstGeom prst="ellipse">
                <a:avLst/>
              </a:prstGeom>
              <a:gradFill rotWithShape="1">
                <a:gsLst>
                  <a:gs pos="0">
                    <a:srgbClr val="74A731"/>
                  </a:gs>
                  <a:gs pos="100000">
                    <a:srgbClr val="364D1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26667" name="Picture 82" descr="Picture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344" y="2760"/>
                <a:ext cx="239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6664" name="Text Box 67"/>
            <p:cNvSpPr txBox="1">
              <a:spLocks noChangeArrowheads="1"/>
            </p:cNvSpPr>
            <p:nvPr/>
          </p:nvSpPr>
          <p:spPr bwMode="gray">
            <a:xfrm>
              <a:off x="1440" y="2754"/>
              <a:ext cx="248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solidFill>
                    <a:srgbClr val="FFFFFF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4</a:t>
              </a:r>
            </a:p>
          </p:txBody>
        </p:sp>
      </p:grpSp>
      <p:grpSp>
        <p:nvGrpSpPr>
          <p:cNvPr id="26628" name="Group 89"/>
          <p:cNvGrpSpPr>
            <a:grpSpLocks/>
          </p:cNvGrpSpPr>
          <p:nvPr/>
        </p:nvGrpSpPr>
        <p:grpSpPr bwMode="auto">
          <a:xfrm>
            <a:off x="2828925" y="1905000"/>
            <a:ext cx="3522663" cy="685800"/>
            <a:chOff x="1296" y="1200"/>
            <a:chExt cx="2219" cy="432"/>
          </a:xfrm>
        </p:grpSpPr>
        <p:sp>
          <p:nvSpPr>
            <p:cNvPr id="26654" name="AutoShape 4"/>
            <p:cNvSpPr>
              <a:spLocks noChangeArrowheads="1"/>
            </p:cNvSpPr>
            <p:nvPr/>
          </p:nvSpPr>
          <p:spPr bwMode="gray">
            <a:xfrm>
              <a:off x="1510" y="1229"/>
              <a:ext cx="2005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C5A667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eaLnBrk="0" hangingPunct="0"/>
              <a:endParaRPr lang="es-BO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26655" name="Text Box 10"/>
            <p:cNvSpPr txBox="1">
              <a:spLocks noChangeArrowheads="1"/>
            </p:cNvSpPr>
            <p:nvPr/>
          </p:nvSpPr>
          <p:spPr bwMode="gray">
            <a:xfrm>
              <a:off x="1776" y="1248"/>
              <a:ext cx="1739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Muestreo</a:t>
              </a:r>
            </a:p>
          </p:txBody>
        </p:sp>
        <p:grpSp>
          <p:nvGrpSpPr>
            <p:cNvPr id="26656" name="Group 84"/>
            <p:cNvGrpSpPr>
              <a:grpSpLocks/>
            </p:cNvGrpSpPr>
            <p:nvPr/>
          </p:nvGrpSpPr>
          <p:grpSpPr bwMode="auto">
            <a:xfrm>
              <a:off x="1296" y="1200"/>
              <a:ext cx="528" cy="432"/>
              <a:chOff x="1296" y="1200"/>
              <a:chExt cx="528" cy="432"/>
            </a:xfrm>
          </p:grpSpPr>
          <p:sp>
            <p:nvSpPr>
              <p:cNvPr id="26658" name="Oval 6"/>
              <p:cNvSpPr>
                <a:spLocks noChangeArrowheads="1"/>
              </p:cNvSpPr>
              <p:nvPr/>
            </p:nvSpPr>
            <p:spPr bwMode="gray">
              <a:xfrm rot="1758052">
                <a:off x="1310" y="1215"/>
                <a:ext cx="514" cy="417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6659" name="Oval 7"/>
              <p:cNvSpPr>
                <a:spLocks noChangeArrowheads="1"/>
              </p:cNvSpPr>
              <p:nvPr/>
            </p:nvSpPr>
            <p:spPr bwMode="gray">
              <a:xfrm rot="1758052">
                <a:off x="1296" y="1200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A67A32"/>
                  </a:gs>
                  <a:gs pos="100000">
                    <a:srgbClr val="4D381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26660" name="Picture 79" descr="Picture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344" y="1224"/>
                <a:ext cx="239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6657" name="Text Box 11"/>
            <p:cNvSpPr txBox="1">
              <a:spLocks noChangeArrowheads="1"/>
            </p:cNvSpPr>
            <p:nvPr/>
          </p:nvSpPr>
          <p:spPr bwMode="gray">
            <a:xfrm>
              <a:off x="1440" y="1218"/>
              <a:ext cx="248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solidFill>
                    <a:srgbClr val="FFFFFF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1</a:t>
              </a:r>
            </a:p>
          </p:txBody>
        </p:sp>
      </p:grpSp>
      <p:grpSp>
        <p:nvGrpSpPr>
          <p:cNvPr id="26629" name="Group 90"/>
          <p:cNvGrpSpPr>
            <a:grpSpLocks/>
          </p:cNvGrpSpPr>
          <p:nvPr/>
        </p:nvGrpSpPr>
        <p:grpSpPr bwMode="auto">
          <a:xfrm>
            <a:off x="2828925" y="2667000"/>
            <a:ext cx="3522663" cy="685800"/>
            <a:chOff x="1296" y="1680"/>
            <a:chExt cx="2219" cy="432"/>
          </a:xfrm>
        </p:grpSpPr>
        <p:sp>
          <p:nvSpPr>
            <p:cNvPr id="26647" name="AutoShape 39"/>
            <p:cNvSpPr>
              <a:spLocks noChangeArrowheads="1"/>
            </p:cNvSpPr>
            <p:nvPr/>
          </p:nvSpPr>
          <p:spPr bwMode="gray">
            <a:xfrm>
              <a:off x="1510" y="1709"/>
              <a:ext cx="2005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74A73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eaLnBrk="0" hangingPunct="0"/>
              <a:endParaRPr lang="es-BO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26648" name="Text Box 44"/>
            <p:cNvSpPr txBox="1">
              <a:spLocks noChangeArrowheads="1"/>
            </p:cNvSpPr>
            <p:nvPr/>
          </p:nvSpPr>
          <p:spPr bwMode="gray">
            <a:xfrm>
              <a:off x="1776" y="1728"/>
              <a:ext cx="1739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Siembra</a:t>
              </a:r>
            </a:p>
          </p:txBody>
        </p:sp>
        <p:grpSp>
          <p:nvGrpSpPr>
            <p:cNvPr id="26649" name="Group 85"/>
            <p:cNvGrpSpPr>
              <a:grpSpLocks/>
            </p:cNvGrpSpPr>
            <p:nvPr/>
          </p:nvGrpSpPr>
          <p:grpSpPr bwMode="auto">
            <a:xfrm>
              <a:off x="1296" y="1680"/>
              <a:ext cx="528" cy="432"/>
              <a:chOff x="1296" y="1680"/>
              <a:chExt cx="528" cy="432"/>
            </a:xfrm>
          </p:grpSpPr>
          <p:sp>
            <p:nvSpPr>
              <p:cNvPr id="26651" name="Oval 41"/>
              <p:cNvSpPr>
                <a:spLocks noChangeArrowheads="1"/>
              </p:cNvSpPr>
              <p:nvPr/>
            </p:nvSpPr>
            <p:spPr bwMode="gray">
              <a:xfrm rot="1758052">
                <a:off x="1310" y="1695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006600"/>
                  </a:gs>
                  <a:gs pos="100000">
                    <a:srgbClr val="002F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6652" name="Oval 42"/>
              <p:cNvSpPr>
                <a:spLocks noChangeArrowheads="1"/>
              </p:cNvSpPr>
              <p:nvPr/>
            </p:nvSpPr>
            <p:spPr bwMode="gray">
              <a:xfrm rot="1758052">
                <a:off x="1296" y="1680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74A731"/>
                  </a:gs>
                  <a:gs pos="100000">
                    <a:srgbClr val="364D1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26653" name="Picture 80" descr="Picture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344" y="1704"/>
                <a:ext cx="239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6650" name="Text Box 45"/>
            <p:cNvSpPr txBox="1">
              <a:spLocks noChangeArrowheads="1"/>
            </p:cNvSpPr>
            <p:nvPr/>
          </p:nvSpPr>
          <p:spPr bwMode="gray">
            <a:xfrm>
              <a:off x="1440" y="1698"/>
              <a:ext cx="248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solidFill>
                    <a:srgbClr val="FFFFFF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2</a:t>
              </a:r>
            </a:p>
          </p:txBody>
        </p:sp>
      </p:grpSp>
      <p:grpSp>
        <p:nvGrpSpPr>
          <p:cNvPr id="26630" name="Group 91"/>
          <p:cNvGrpSpPr>
            <a:grpSpLocks/>
          </p:cNvGrpSpPr>
          <p:nvPr/>
        </p:nvGrpSpPr>
        <p:grpSpPr bwMode="auto">
          <a:xfrm>
            <a:off x="2828925" y="3505200"/>
            <a:ext cx="4191000" cy="685800"/>
            <a:chOff x="1296" y="2208"/>
            <a:chExt cx="2640" cy="432"/>
          </a:xfrm>
        </p:grpSpPr>
        <p:sp>
          <p:nvSpPr>
            <p:cNvPr id="26640" name="AutoShape 47"/>
            <p:cNvSpPr>
              <a:spLocks noChangeArrowheads="1"/>
            </p:cNvSpPr>
            <p:nvPr/>
          </p:nvSpPr>
          <p:spPr bwMode="gray">
            <a:xfrm>
              <a:off x="1510" y="2237"/>
              <a:ext cx="2005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C5A667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eaLnBrk="0" hangingPunct="0"/>
              <a:endParaRPr lang="es-BO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26641" name="Text Box 52"/>
            <p:cNvSpPr txBox="1">
              <a:spLocks noChangeArrowheads="1"/>
            </p:cNvSpPr>
            <p:nvPr/>
          </p:nvSpPr>
          <p:spPr bwMode="gray">
            <a:xfrm>
              <a:off x="1776" y="2256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Cultivo</a:t>
              </a:r>
            </a:p>
          </p:txBody>
        </p:sp>
        <p:grpSp>
          <p:nvGrpSpPr>
            <p:cNvPr id="26642" name="Group 86"/>
            <p:cNvGrpSpPr>
              <a:grpSpLocks/>
            </p:cNvGrpSpPr>
            <p:nvPr/>
          </p:nvGrpSpPr>
          <p:grpSpPr bwMode="auto">
            <a:xfrm>
              <a:off x="1296" y="2208"/>
              <a:ext cx="528" cy="432"/>
              <a:chOff x="1296" y="2208"/>
              <a:chExt cx="528" cy="432"/>
            </a:xfrm>
          </p:grpSpPr>
          <p:sp>
            <p:nvSpPr>
              <p:cNvPr id="26644" name="Oval 49"/>
              <p:cNvSpPr>
                <a:spLocks noChangeArrowheads="1"/>
              </p:cNvSpPr>
              <p:nvPr/>
            </p:nvSpPr>
            <p:spPr bwMode="gray">
              <a:xfrm rot="1758052">
                <a:off x="1310" y="2223"/>
                <a:ext cx="514" cy="417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6645" name="Oval 50"/>
              <p:cNvSpPr>
                <a:spLocks noChangeArrowheads="1"/>
              </p:cNvSpPr>
              <p:nvPr/>
            </p:nvSpPr>
            <p:spPr bwMode="gray">
              <a:xfrm rot="1758052">
                <a:off x="1296" y="2208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A67A32"/>
                  </a:gs>
                  <a:gs pos="100000">
                    <a:srgbClr val="4D381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26646" name="Picture 81" descr="Picture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344" y="2232"/>
                <a:ext cx="239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6643" name="Text Box 53"/>
            <p:cNvSpPr txBox="1">
              <a:spLocks noChangeArrowheads="1"/>
            </p:cNvSpPr>
            <p:nvPr/>
          </p:nvSpPr>
          <p:spPr bwMode="gray">
            <a:xfrm>
              <a:off x="1440" y="2226"/>
              <a:ext cx="248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solidFill>
                    <a:srgbClr val="FFFFFF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3</a:t>
              </a:r>
            </a:p>
          </p:txBody>
        </p:sp>
      </p:grpSp>
      <p:grpSp>
        <p:nvGrpSpPr>
          <p:cNvPr id="26631" name="Group 93"/>
          <p:cNvGrpSpPr>
            <a:grpSpLocks/>
          </p:cNvGrpSpPr>
          <p:nvPr/>
        </p:nvGrpSpPr>
        <p:grpSpPr bwMode="auto">
          <a:xfrm>
            <a:off x="2828925" y="5181600"/>
            <a:ext cx="4191000" cy="685800"/>
            <a:chOff x="1296" y="3264"/>
            <a:chExt cx="2640" cy="432"/>
          </a:xfrm>
        </p:grpSpPr>
        <p:sp>
          <p:nvSpPr>
            <p:cNvPr id="26633" name="AutoShape 71"/>
            <p:cNvSpPr>
              <a:spLocks noChangeArrowheads="1"/>
            </p:cNvSpPr>
            <p:nvPr/>
          </p:nvSpPr>
          <p:spPr bwMode="gray">
            <a:xfrm>
              <a:off x="1510" y="3293"/>
              <a:ext cx="2005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C5A667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eaLnBrk="0" hangingPunct="0"/>
              <a:endParaRPr lang="es-BO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26634" name="Text Box 76"/>
            <p:cNvSpPr txBox="1">
              <a:spLocks noChangeArrowheads="1"/>
            </p:cNvSpPr>
            <p:nvPr/>
          </p:nvSpPr>
          <p:spPr bwMode="gray">
            <a:xfrm>
              <a:off x="1776" y="3312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Identificación</a:t>
              </a:r>
            </a:p>
          </p:txBody>
        </p:sp>
        <p:grpSp>
          <p:nvGrpSpPr>
            <p:cNvPr id="26635" name="Group 88"/>
            <p:cNvGrpSpPr>
              <a:grpSpLocks/>
            </p:cNvGrpSpPr>
            <p:nvPr/>
          </p:nvGrpSpPr>
          <p:grpSpPr bwMode="auto">
            <a:xfrm>
              <a:off x="1296" y="3264"/>
              <a:ext cx="528" cy="432"/>
              <a:chOff x="1296" y="3264"/>
              <a:chExt cx="528" cy="432"/>
            </a:xfrm>
          </p:grpSpPr>
          <p:sp>
            <p:nvSpPr>
              <p:cNvPr id="26637" name="Oval 73"/>
              <p:cNvSpPr>
                <a:spLocks noChangeArrowheads="1"/>
              </p:cNvSpPr>
              <p:nvPr/>
            </p:nvSpPr>
            <p:spPr bwMode="gray">
              <a:xfrm rot="1758052">
                <a:off x="1310" y="3279"/>
                <a:ext cx="514" cy="417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6638" name="Oval 74"/>
              <p:cNvSpPr>
                <a:spLocks noChangeArrowheads="1"/>
              </p:cNvSpPr>
              <p:nvPr/>
            </p:nvSpPr>
            <p:spPr bwMode="gray">
              <a:xfrm rot="1758052">
                <a:off x="1296" y="3264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A67A32"/>
                  </a:gs>
                  <a:gs pos="100000">
                    <a:srgbClr val="4D381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26639" name="Picture 83" descr="Picture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344" y="3288"/>
                <a:ext cx="239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6636" name="Text Box 77"/>
            <p:cNvSpPr txBox="1">
              <a:spLocks noChangeArrowheads="1"/>
            </p:cNvSpPr>
            <p:nvPr/>
          </p:nvSpPr>
          <p:spPr bwMode="gray">
            <a:xfrm>
              <a:off x="1440" y="3282"/>
              <a:ext cx="248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solidFill>
                    <a:srgbClr val="FFFFFF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5</a:t>
              </a:r>
            </a:p>
          </p:txBody>
        </p:sp>
      </p:grpSp>
      <p:sp>
        <p:nvSpPr>
          <p:cNvPr id="2" name="1 CuadroTexto"/>
          <p:cNvSpPr txBox="1"/>
          <p:nvPr/>
        </p:nvSpPr>
        <p:spPr>
          <a:xfrm>
            <a:off x="2719135" y="228600"/>
            <a:ext cx="3757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+mj-lt"/>
              </a:rPr>
              <a:t>ETAPAS DE LA CARACTERIZACION</a:t>
            </a:r>
            <a:endParaRPr lang="en-US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5" name="44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1757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0" y="893763"/>
            <a:ext cx="9144000" cy="596423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endParaRPr lang="es-BO"/>
          </a:p>
        </p:txBody>
      </p:sp>
      <p:grpSp>
        <p:nvGrpSpPr>
          <p:cNvPr id="28675" name="Group 90"/>
          <p:cNvGrpSpPr>
            <a:grpSpLocks/>
          </p:cNvGrpSpPr>
          <p:nvPr/>
        </p:nvGrpSpPr>
        <p:grpSpPr bwMode="auto">
          <a:xfrm>
            <a:off x="2855913" y="655638"/>
            <a:ext cx="3522662" cy="685800"/>
            <a:chOff x="1296" y="1680"/>
            <a:chExt cx="2219" cy="432"/>
          </a:xfrm>
        </p:grpSpPr>
        <p:sp>
          <p:nvSpPr>
            <p:cNvPr id="28680" name="AutoShape 39"/>
            <p:cNvSpPr>
              <a:spLocks noChangeArrowheads="1"/>
            </p:cNvSpPr>
            <p:nvPr/>
          </p:nvSpPr>
          <p:spPr bwMode="gray">
            <a:xfrm>
              <a:off x="1510" y="1709"/>
              <a:ext cx="2005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74A73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eaLnBrk="0" hangingPunct="0"/>
              <a:endParaRPr lang="es-BO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 Box 44"/>
            <p:cNvSpPr txBox="1">
              <a:spLocks noChangeArrowheads="1"/>
            </p:cNvSpPr>
            <p:nvPr/>
          </p:nvSpPr>
          <p:spPr bwMode="gray">
            <a:xfrm>
              <a:off x="1983" y="1681"/>
              <a:ext cx="153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eaLnBrk="0" hangingPunct="0">
                <a:defRPr/>
              </a:pPr>
              <a:r>
                <a:rPr lang="en-US" sz="36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latin typeface="Calibri" pitchFamily="34" charset="0"/>
                  <a:cs typeface="Calibri" pitchFamily="34" charset="0"/>
                </a:rPr>
                <a:t>Siembra</a:t>
              </a:r>
              <a:endPara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28682" name="Group 85"/>
            <p:cNvGrpSpPr>
              <a:grpSpLocks/>
            </p:cNvGrpSpPr>
            <p:nvPr/>
          </p:nvGrpSpPr>
          <p:grpSpPr bwMode="auto">
            <a:xfrm>
              <a:off x="1296" y="1680"/>
              <a:ext cx="528" cy="432"/>
              <a:chOff x="1296" y="1680"/>
              <a:chExt cx="528" cy="432"/>
            </a:xfrm>
          </p:grpSpPr>
          <p:sp>
            <p:nvSpPr>
              <p:cNvPr id="28684" name="Oval 41"/>
              <p:cNvSpPr>
                <a:spLocks noChangeArrowheads="1"/>
              </p:cNvSpPr>
              <p:nvPr/>
            </p:nvSpPr>
            <p:spPr bwMode="gray">
              <a:xfrm rot="1758052">
                <a:off x="1310" y="1695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006600"/>
                  </a:gs>
                  <a:gs pos="100000">
                    <a:srgbClr val="002F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8685" name="Oval 42"/>
              <p:cNvSpPr>
                <a:spLocks noChangeArrowheads="1"/>
              </p:cNvSpPr>
              <p:nvPr/>
            </p:nvSpPr>
            <p:spPr bwMode="gray">
              <a:xfrm rot="1758052">
                <a:off x="1296" y="1680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74A731"/>
                  </a:gs>
                  <a:gs pos="100000">
                    <a:srgbClr val="364D1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28686" name="Picture 80" descr="Picture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344" y="1704"/>
                <a:ext cx="239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8683" name="Text Box 45"/>
            <p:cNvSpPr txBox="1">
              <a:spLocks noChangeArrowheads="1"/>
            </p:cNvSpPr>
            <p:nvPr/>
          </p:nvSpPr>
          <p:spPr bwMode="gray">
            <a:xfrm>
              <a:off x="1440" y="1698"/>
              <a:ext cx="248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solidFill>
                    <a:srgbClr val="FFFFFF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2</a:t>
              </a:r>
            </a:p>
          </p:txBody>
        </p:sp>
      </p:grpSp>
      <p:pic>
        <p:nvPicPr>
          <p:cNvPr id="2867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3813" y="4797425"/>
            <a:ext cx="9144001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8738" y="1628775"/>
            <a:ext cx="4597401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38638" y="1628775"/>
            <a:ext cx="477043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43054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 descr="C:\Users\Luis\Documents\2. ASIGNATURAS\Aflatoxinas-2012\Proyecto\fotos labo\DSC006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713" y="2009775"/>
            <a:ext cx="2235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1"/>
          <p:cNvSpPr>
            <a:spLocks noChangeArrowheads="1"/>
          </p:cNvSpPr>
          <p:nvPr/>
        </p:nvSpPr>
        <p:spPr bwMode="auto">
          <a:xfrm>
            <a:off x="0" y="939800"/>
            <a:ext cx="9144000" cy="59182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endParaRPr lang="es-BO"/>
          </a:p>
        </p:txBody>
      </p:sp>
      <p:grpSp>
        <p:nvGrpSpPr>
          <p:cNvPr id="29700" name="Group 91"/>
          <p:cNvGrpSpPr>
            <a:grpSpLocks/>
          </p:cNvGrpSpPr>
          <p:nvPr/>
        </p:nvGrpSpPr>
        <p:grpSpPr bwMode="auto">
          <a:xfrm>
            <a:off x="2665413" y="692150"/>
            <a:ext cx="4191000" cy="742950"/>
            <a:chOff x="1296" y="2172"/>
            <a:chExt cx="2640" cy="468"/>
          </a:xfrm>
        </p:grpSpPr>
        <p:sp>
          <p:nvSpPr>
            <p:cNvPr id="29708" name="AutoShape 47"/>
            <p:cNvSpPr>
              <a:spLocks noChangeArrowheads="1"/>
            </p:cNvSpPr>
            <p:nvPr/>
          </p:nvSpPr>
          <p:spPr bwMode="gray">
            <a:xfrm>
              <a:off x="1510" y="2237"/>
              <a:ext cx="2005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C5A667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eaLnBrk="0" hangingPunct="0"/>
              <a:endParaRPr lang="es-BO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Text Box 52"/>
            <p:cNvSpPr txBox="1">
              <a:spLocks noChangeArrowheads="1"/>
            </p:cNvSpPr>
            <p:nvPr/>
          </p:nvSpPr>
          <p:spPr bwMode="gray">
            <a:xfrm>
              <a:off x="1998" y="2172"/>
              <a:ext cx="1938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eaLnBrk="0" hangingPunct="0">
                <a:defRPr/>
              </a:pPr>
              <a:r>
                <a:rPr lang="en-US" sz="36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latin typeface="Calibri" pitchFamily="34" charset="0"/>
                  <a:cs typeface="Calibri" pitchFamily="34" charset="0"/>
                </a:rPr>
                <a:t>Cultivo</a:t>
              </a:r>
              <a:endPara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29710" name="Group 86"/>
            <p:cNvGrpSpPr>
              <a:grpSpLocks/>
            </p:cNvGrpSpPr>
            <p:nvPr/>
          </p:nvGrpSpPr>
          <p:grpSpPr bwMode="auto">
            <a:xfrm>
              <a:off x="1296" y="2208"/>
              <a:ext cx="528" cy="432"/>
              <a:chOff x="1296" y="2208"/>
              <a:chExt cx="528" cy="432"/>
            </a:xfrm>
          </p:grpSpPr>
          <p:sp>
            <p:nvSpPr>
              <p:cNvPr id="29712" name="Oval 49"/>
              <p:cNvSpPr>
                <a:spLocks noChangeArrowheads="1"/>
              </p:cNvSpPr>
              <p:nvPr/>
            </p:nvSpPr>
            <p:spPr bwMode="gray">
              <a:xfrm rot="1758052">
                <a:off x="1310" y="2223"/>
                <a:ext cx="514" cy="417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9713" name="Oval 50"/>
              <p:cNvSpPr>
                <a:spLocks noChangeArrowheads="1"/>
              </p:cNvSpPr>
              <p:nvPr/>
            </p:nvSpPr>
            <p:spPr bwMode="gray">
              <a:xfrm rot="1758052">
                <a:off x="1296" y="2208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A67A32"/>
                  </a:gs>
                  <a:gs pos="100000">
                    <a:srgbClr val="4D381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29714" name="Picture 81" descr="Picture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44" y="2232"/>
                <a:ext cx="239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9711" name="Text Box 53"/>
            <p:cNvSpPr txBox="1">
              <a:spLocks noChangeArrowheads="1"/>
            </p:cNvSpPr>
            <p:nvPr/>
          </p:nvSpPr>
          <p:spPr bwMode="gray">
            <a:xfrm>
              <a:off x="1440" y="2226"/>
              <a:ext cx="248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solidFill>
                    <a:srgbClr val="FFFFFF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3</a:t>
              </a:r>
            </a:p>
          </p:txBody>
        </p:sp>
      </p:grpSp>
      <p:pic>
        <p:nvPicPr>
          <p:cNvPr id="29702" name="Picture 2" descr="C:\Users\Luis\Documents\2. ASIGNATURAS\Aflatoxinas-2012\Proyecto\fotos labo\DSC0068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563" y="1682750"/>
            <a:ext cx="26035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57525" y="1639888"/>
            <a:ext cx="2389188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3788" y="1682750"/>
            <a:ext cx="208597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7">
            <a:extLst/>
          </a:blip>
          <a:srcRect/>
          <a:stretch>
            <a:fillRect/>
          </a:stretch>
        </p:blipFill>
        <p:spPr bwMode="auto">
          <a:xfrm>
            <a:off x="366230" y="3933817"/>
            <a:ext cx="2334270" cy="21717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35853" name="Picture 13"/>
          <p:cNvPicPr>
            <a:picLocks noChangeAspect="1" noChangeArrowheads="1"/>
          </p:cNvPicPr>
          <p:nvPr/>
        </p:nvPicPr>
        <p:blipFill>
          <a:blip r:embed="rId8">
            <a:extLst/>
          </a:blip>
          <a:srcRect/>
          <a:stretch>
            <a:fillRect/>
          </a:stretch>
        </p:blipFill>
        <p:spPr bwMode="auto">
          <a:xfrm>
            <a:off x="3297894" y="3953472"/>
            <a:ext cx="2355403" cy="21324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35855" name="Picture 15"/>
          <p:cNvPicPr>
            <a:picLocks noChangeAspect="1" noChangeArrowheads="1"/>
          </p:cNvPicPr>
          <p:nvPr/>
        </p:nvPicPr>
        <p:blipFill>
          <a:blip r:embed="rId9">
            <a:extLst/>
          </a:blip>
          <a:srcRect/>
          <a:stretch>
            <a:fillRect/>
          </a:stretch>
        </p:blipFill>
        <p:spPr bwMode="auto">
          <a:xfrm>
            <a:off x="6209198" y="3953472"/>
            <a:ext cx="2241451" cy="21602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18" name="17 Imagen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0151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3" name="Group 92"/>
          <p:cNvGrpSpPr>
            <a:grpSpLocks/>
          </p:cNvGrpSpPr>
          <p:nvPr/>
        </p:nvGrpSpPr>
        <p:grpSpPr bwMode="auto">
          <a:xfrm>
            <a:off x="2665413" y="620713"/>
            <a:ext cx="4191000" cy="696912"/>
            <a:chOff x="1296" y="2729"/>
            <a:chExt cx="2640" cy="439"/>
          </a:xfrm>
        </p:grpSpPr>
        <p:sp>
          <p:nvSpPr>
            <p:cNvPr id="30728" name="AutoShape 62"/>
            <p:cNvSpPr>
              <a:spLocks noChangeArrowheads="1"/>
            </p:cNvSpPr>
            <p:nvPr/>
          </p:nvSpPr>
          <p:spPr bwMode="gray">
            <a:xfrm>
              <a:off x="1511" y="2765"/>
              <a:ext cx="200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74A73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eaLnBrk="0" hangingPunct="0"/>
              <a:endParaRPr lang="es-BO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Text Box 66"/>
            <p:cNvSpPr txBox="1">
              <a:spLocks noChangeArrowheads="1"/>
            </p:cNvSpPr>
            <p:nvPr/>
          </p:nvSpPr>
          <p:spPr bwMode="auto">
            <a:xfrm>
              <a:off x="2043" y="2729"/>
              <a:ext cx="1893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eaLnBrk="0" hangingPunct="0">
                <a:defRPr/>
              </a:pPr>
              <a:r>
                <a:rPr lang="en-US" sz="36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latin typeface="Calibri" pitchFamily="34" charset="0"/>
                  <a:cs typeface="Calibri" pitchFamily="34" charset="0"/>
                </a:rPr>
                <a:t>Recuento</a:t>
              </a:r>
              <a:endPara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30730" name="Group 87"/>
            <p:cNvGrpSpPr>
              <a:grpSpLocks/>
            </p:cNvGrpSpPr>
            <p:nvPr/>
          </p:nvGrpSpPr>
          <p:grpSpPr bwMode="auto">
            <a:xfrm>
              <a:off x="1296" y="2736"/>
              <a:ext cx="528" cy="432"/>
              <a:chOff x="1296" y="2736"/>
              <a:chExt cx="528" cy="432"/>
            </a:xfrm>
          </p:grpSpPr>
          <p:sp>
            <p:nvSpPr>
              <p:cNvPr id="30732" name="Oval 63"/>
              <p:cNvSpPr>
                <a:spLocks noChangeArrowheads="1"/>
              </p:cNvSpPr>
              <p:nvPr/>
            </p:nvSpPr>
            <p:spPr bwMode="gray">
              <a:xfrm rot="1758052">
                <a:off x="1311" y="2751"/>
                <a:ext cx="513" cy="417"/>
              </a:xfrm>
              <a:prstGeom prst="ellipse">
                <a:avLst/>
              </a:prstGeom>
              <a:gradFill rotWithShape="1">
                <a:gsLst>
                  <a:gs pos="0">
                    <a:srgbClr val="006600"/>
                  </a:gs>
                  <a:gs pos="100000">
                    <a:srgbClr val="002F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0733" name="Oval 64"/>
              <p:cNvSpPr>
                <a:spLocks noChangeArrowheads="1"/>
              </p:cNvSpPr>
              <p:nvPr/>
            </p:nvSpPr>
            <p:spPr bwMode="gray">
              <a:xfrm rot="1758052">
                <a:off x="1296" y="2736"/>
                <a:ext cx="515" cy="417"/>
              </a:xfrm>
              <a:prstGeom prst="ellipse">
                <a:avLst/>
              </a:prstGeom>
              <a:gradFill rotWithShape="1">
                <a:gsLst>
                  <a:gs pos="0">
                    <a:srgbClr val="74A731"/>
                  </a:gs>
                  <a:gs pos="100000">
                    <a:srgbClr val="364D17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s-BO"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30734" name="Picture 82" descr="Picture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344" y="2760"/>
                <a:ext cx="239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0731" name="Text Box 67"/>
            <p:cNvSpPr txBox="1">
              <a:spLocks noChangeArrowheads="1"/>
            </p:cNvSpPr>
            <p:nvPr/>
          </p:nvSpPr>
          <p:spPr bwMode="gray">
            <a:xfrm>
              <a:off x="1440" y="2754"/>
              <a:ext cx="248" cy="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solidFill>
                    <a:srgbClr val="FFFFFF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4</a:t>
              </a:r>
            </a:p>
          </p:txBody>
        </p:sp>
      </p:grp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5292080" y="1515442"/>
            <a:ext cx="2735726" cy="24882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 bwMode="auto">
          <a:xfrm>
            <a:off x="1389878" y="4328652"/>
            <a:ext cx="2755080" cy="24928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 bwMode="auto">
          <a:xfrm>
            <a:off x="5299602" y="4279883"/>
            <a:ext cx="2781921" cy="25644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6">
            <a:extLst/>
          </a:blip>
          <a:srcRect/>
          <a:stretch>
            <a:fillRect/>
          </a:stretch>
        </p:blipFill>
        <p:spPr bwMode="auto">
          <a:xfrm>
            <a:off x="1384908" y="1496168"/>
            <a:ext cx="2713410" cy="25074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15" name="14 Imagen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3266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438400" y="152400"/>
            <a:ext cx="3886200" cy="685800"/>
          </a:xfrm>
        </p:spPr>
        <p:txBody>
          <a:bodyPr/>
          <a:lstStyle/>
          <a:p>
            <a:r>
              <a:rPr lang="es-ES" sz="3600" dirty="0" smtClean="0"/>
              <a:t>RESULTADOS</a:t>
            </a:r>
            <a:endParaRPr lang="es-ES" sz="36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635" y="2009301"/>
            <a:ext cx="7833966" cy="462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 bwMode="auto">
          <a:xfrm>
            <a:off x="1207992" y="914400"/>
            <a:ext cx="7478808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C5262C"/>
                </a:solidFill>
                <a:latin typeface="Arial" charset="0"/>
              </a:defRPr>
            </a:lvl9pPr>
          </a:lstStyle>
          <a:p>
            <a:pPr algn="just"/>
            <a:r>
              <a:rPr lang="es-ES" sz="2400" dirty="0" smtClean="0">
                <a:solidFill>
                  <a:schemeClr val="tx1"/>
                </a:solidFill>
              </a:rPr>
              <a:t>Evaluación de la adopción local del Sistema de Prevención y Control de </a:t>
            </a:r>
            <a:r>
              <a:rPr lang="es-ES" sz="2400" dirty="0" err="1" smtClean="0">
                <a:solidFill>
                  <a:schemeClr val="tx1"/>
                </a:solidFill>
              </a:rPr>
              <a:t>Aflatoxinas</a:t>
            </a:r>
            <a:r>
              <a:rPr lang="es-ES" sz="2400" dirty="0" smtClean="0">
                <a:solidFill>
                  <a:schemeClr val="tx1"/>
                </a:solidFill>
              </a:rPr>
              <a:t> (SIPCA), cuatro prácticas</a:t>
            </a: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7" name="6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40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06697" y="152400"/>
            <a:ext cx="6477000" cy="914400"/>
          </a:xfrm>
        </p:spPr>
        <p:txBody>
          <a:bodyPr/>
          <a:lstStyle/>
          <a:p>
            <a:r>
              <a:rPr lang="en-US" dirty="0" err="1" smtClean="0"/>
              <a:t>Relacion</a:t>
            </a:r>
            <a:r>
              <a:rPr lang="en-US" dirty="0" smtClean="0"/>
              <a:t> con la </a:t>
            </a:r>
            <a:r>
              <a:rPr lang="en-US" dirty="0" err="1" smtClean="0"/>
              <a:t>temperatura</a:t>
            </a:r>
            <a:r>
              <a:rPr lang="en-US" dirty="0" smtClean="0"/>
              <a:t> media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zonas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60" y="1219200"/>
            <a:ext cx="866974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447800" y="2037112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latin typeface="+mj-lt"/>
              </a:rPr>
              <a:t>Torotoro</a:t>
            </a:r>
            <a:endParaRPr lang="en-US" sz="1400" b="1" dirty="0">
              <a:latin typeface="+mj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970965" y="1216223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latin typeface="+mj-lt"/>
              </a:rPr>
              <a:t>Anzaldo</a:t>
            </a:r>
            <a:endParaRPr lang="en-US" sz="1400" b="1" dirty="0"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990531" y="2344889"/>
            <a:ext cx="953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latin typeface="+mj-lt"/>
              </a:rPr>
              <a:t>Aiquile</a:t>
            </a:r>
            <a:endParaRPr lang="en-US" sz="1400" b="1" dirty="0"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059373" y="1677888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latin typeface="+mj-lt"/>
              </a:rPr>
              <a:t>Mizque</a:t>
            </a:r>
            <a:endParaRPr lang="en-US" sz="1400" b="1" dirty="0"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225654" y="5486400"/>
            <a:ext cx="1318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Villa Serrano</a:t>
            </a:r>
            <a:endParaRPr lang="en-US" sz="1400" b="1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403" y="5794177"/>
            <a:ext cx="175260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00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41114" y="228600"/>
            <a:ext cx="6623067" cy="762000"/>
          </a:xfrm>
        </p:spPr>
        <p:txBody>
          <a:bodyPr/>
          <a:lstStyle/>
          <a:p>
            <a:r>
              <a:rPr lang="en-US" dirty="0" err="1" smtClean="0"/>
              <a:t>Relacion</a:t>
            </a:r>
            <a:r>
              <a:rPr lang="en-US" dirty="0" smtClean="0"/>
              <a:t> con la </a:t>
            </a:r>
            <a:r>
              <a:rPr lang="en-US" dirty="0" err="1" smtClean="0"/>
              <a:t>Preciptacion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0" y="1524001"/>
            <a:ext cx="8738543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065" y="5257800"/>
            <a:ext cx="1981583" cy="126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990600" y="2044805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latin typeface="+mj-lt"/>
              </a:rPr>
              <a:t>Torotoro</a:t>
            </a:r>
            <a:endParaRPr lang="en-US" sz="1400" b="1" dirty="0"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498410" y="1524001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latin typeface="+mj-lt"/>
              </a:rPr>
              <a:t>Anzaldo</a:t>
            </a:r>
            <a:endParaRPr lang="en-US" sz="1400" b="1" dirty="0"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629400" y="595283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Villa Serrano</a:t>
            </a:r>
            <a:endParaRPr lang="en-US" sz="1400" b="1" dirty="0"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685873" y="219187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latin typeface="+mj-lt"/>
              </a:rPr>
              <a:t>Aiquile</a:t>
            </a:r>
            <a:endParaRPr lang="en-US" sz="1400" b="1" dirty="0">
              <a:latin typeface="+mj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352800" y="175260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latin typeface="+mj-lt"/>
              </a:rPr>
              <a:t>Mizque</a:t>
            </a:r>
            <a:endParaRPr lang="en-US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37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09800" y="421598"/>
            <a:ext cx="4114800" cy="762000"/>
          </a:xfrm>
        </p:spPr>
        <p:txBody>
          <a:bodyPr/>
          <a:lstStyle/>
          <a:p>
            <a:r>
              <a:rPr lang="en-US" dirty="0" smtClean="0"/>
              <a:t>CONCLUSIONES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6800" y="1295400"/>
            <a:ext cx="7772400" cy="5029200"/>
          </a:xfrm>
        </p:spPr>
        <p:txBody>
          <a:bodyPr/>
          <a:lstStyle/>
          <a:p>
            <a:r>
              <a:rPr lang="en-US" sz="2000" dirty="0" err="1" smtClean="0">
                <a:latin typeface="+mj-lt"/>
              </a:rPr>
              <a:t>Existe</a:t>
            </a:r>
            <a:r>
              <a:rPr lang="en-US" sz="2000" dirty="0" smtClean="0">
                <a:latin typeface="+mj-lt"/>
              </a:rPr>
              <a:t> un </a:t>
            </a:r>
            <a:r>
              <a:rPr lang="en-US" sz="2000" dirty="0" err="1" smtClean="0">
                <a:latin typeface="+mj-lt"/>
              </a:rPr>
              <a:t>proceso</a:t>
            </a:r>
            <a:r>
              <a:rPr lang="en-US" sz="2000" dirty="0" smtClean="0">
                <a:latin typeface="+mj-lt"/>
              </a:rPr>
              <a:t> de </a:t>
            </a:r>
            <a:r>
              <a:rPr lang="en-US" sz="2000" dirty="0" err="1" smtClean="0">
                <a:latin typeface="+mj-lt"/>
              </a:rPr>
              <a:t>adopcion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paulatina</a:t>
            </a:r>
            <a:r>
              <a:rPr lang="en-US" sz="2000" dirty="0" smtClean="0">
                <a:latin typeface="+mj-lt"/>
              </a:rPr>
              <a:t> del CIPCA </a:t>
            </a:r>
            <a:r>
              <a:rPr lang="en-US" sz="2000" dirty="0" err="1" smtClean="0">
                <a:latin typeface="+mj-lt"/>
              </a:rPr>
              <a:t>que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si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bien</a:t>
            </a:r>
            <a:r>
              <a:rPr lang="en-US" sz="2000" dirty="0" smtClean="0">
                <a:latin typeface="+mj-lt"/>
              </a:rPr>
              <a:t> en un principio </a:t>
            </a:r>
            <a:r>
              <a:rPr lang="en-US" sz="2000" dirty="0" err="1" smtClean="0">
                <a:latin typeface="+mj-lt"/>
              </a:rPr>
              <a:t>estaba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orientado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hacia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producto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destinado</a:t>
            </a:r>
            <a:r>
              <a:rPr lang="en-US" sz="2000" dirty="0" smtClean="0">
                <a:latin typeface="+mj-lt"/>
              </a:rPr>
              <a:t> a la </a:t>
            </a:r>
            <a:r>
              <a:rPr lang="en-US" sz="2000" dirty="0" err="1" smtClean="0">
                <a:latin typeface="+mj-lt"/>
              </a:rPr>
              <a:t>comercializacion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ya</a:t>
            </a:r>
            <a:r>
              <a:rPr lang="en-US" sz="2000" dirty="0" smtClean="0">
                <a:latin typeface="+mj-lt"/>
              </a:rPr>
              <a:t> se </a:t>
            </a:r>
            <a:r>
              <a:rPr lang="en-US" sz="2000" dirty="0" err="1" smtClean="0">
                <a:latin typeface="+mj-lt"/>
              </a:rPr>
              <a:t>esta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ampliando</a:t>
            </a:r>
            <a:r>
              <a:rPr lang="en-US" sz="2000" dirty="0" smtClean="0">
                <a:latin typeface="+mj-lt"/>
              </a:rPr>
              <a:t> al </a:t>
            </a:r>
            <a:r>
              <a:rPr lang="en-US" sz="2000" dirty="0" err="1" smtClean="0">
                <a:latin typeface="+mj-lt"/>
              </a:rPr>
              <a:t>producto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destinado</a:t>
            </a:r>
            <a:r>
              <a:rPr lang="en-US" sz="2000" dirty="0" smtClean="0">
                <a:latin typeface="+mj-lt"/>
              </a:rPr>
              <a:t> al </a:t>
            </a:r>
            <a:r>
              <a:rPr lang="en-US" sz="2000" dirty="0" err="1" smtClean="0">
                <a:latin typeface="+mj-lt"/>
              </a:rPr>
              <a:t>autoconsumo</a:t>
            </a:r>
            <a:r>
              <a:rPr lang="en-US" sz="2000" dirty="0" smtClean="0">
                <a:latin typeface="+mj-lt"/>
              </a:rPr>
              <a:t>.</a:t>
            </a:r>
          </a:p>
          <a:p>
            <a:r>
              <a:rPr lang="en-US" sz="2000" dirty="0" err="1" smtClean="0">
                <a:latin typeface="+mj-lt"/>
              </a:rPr>
              <a:t>Tomando</a:t>
            </a:r>
            <a:r>
              <a:rPr lang="en-US" sz="2000" dirty="0" smtClean="0">
                <a:latin typeface="+mj-lt"/>
              </a:rPr>
              <a:t> en </a:t>
            </a:r>
            <a:r>
              <a:rPr lang="en-US" sz="2000" dirty="0" err="1" smtClean="0">
                <a:latin typeface="+mj-lt"/>
              </a:rPr>
              <a:t>cuenta</a:t>
            </a:r>
            <a:r>
              <a:rPr lang="en-US" sz="2000" dirty="0" smtClean="0">
                <a:latin typeface="+mj-lt"/>
              </a:rPr>
              <a:t> la </a:t>
            </a:r>
            <a:r>
              <a:rPr lang="en-US" sz="2000" dirty="0" err="1" smtClean="0">
                <a:latin typeface="+mj-lt"/>
              </a:rPr>
              <a:t>norma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para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mani</a:t>
            </a:r>
            <a:r>
              <a:rPr lang="en-US" sz="2000" dirty="0" smtClean="0">
                <a:latin typeface="+mj-lt"/>
              </a:rPr>
              <a:t>, un gran </a:t>
            </a:r>
            <a:r>
              <a:rPr lang="en-US" sz="2000" dirty="0" err="1" smtClean="0">
                <a:latin typeface="+mj-lt"/>
              </a:rPr>
              <a:t>porcentaje</a:t>
            </a:r>
            <a:r>
              <a:rPr lang="en-US" sz="2000" dirty="0" smtClean="0">
                <a:latin typeface="+mj-lt"/>
              </a:rPr>
              <a:t> del </a:t>
            </a:r>
            <a:r>
              <a:rPr lang="en-US" sz="2000" dirty="0" err="1" smtClean="0">
                <a:latin typeface="+mj-lt"/>
              </a:rPr>
              <a:t>mani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consumido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por</a:t>
            </a:r>
            <a:r>
              <a:rPr lang="en-US" sz="2000" dirty="0" smtClean="0">
                <a:latin typeface="+mj-lt"/>
              </a:rPr>
              <a:t> lo </a:t>
            </a:r>
            <a:r>
              <a:rPr lang="en-US" sz="2000" dirty="0" err="1" smtClean="0">
                <a:latin typeface="+mj-lt"/>
              </a:rPr>
              <a:t>productores</a:t>
            </a:r>
            <a:r>
              <a:rPr lang="en-US" sz="2000" dirty="0" smtClean="0">
                <a:latin typeface="+mj-lt"/>
              </a:rPr>
              <a:t> se </a:t>
            </a:r>
            <a:r>
              <a:rPr lang="en-US" sz="2000" dirty="0" err="1" smtClean="0">
                <a:latin typeface="+mj-lt"/>
              </a:rPr>
              <a:t>encuentra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dentro</a:t>
            </a:r>
            <a:r>
              <a:rPr lang="en-US" sz="2000" dirty="0" smtClean="0">
                <a:latin typeface="+mj-lt"/>
              </a:rPr>
              <a:t> los </a:t>
            </a:r>
            <a:r>
              <a:rPr lang="en-US" sz="2000" dirty="0" err="1" smtClean="0">
                <a:latin typeface="+mj-lt"/>
              </a:rPr>
              <a:t>limites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permisibles</a:t>
            </a:r>
            <a:r>
              <a:rPr lang="en-US" sz="2000" dirty="0" smtClean="0">
                <a:latin typeface="+mj-lt"/>
              </a:rPr>
              <a:t> (4ppb)</a:t>
            </a:r>
            <a:endParaRPr lang="en-US" sz="2000" dirty="0" smtClean="0">
              <a:latin typeface="+mj-lt"/>
            </a:endParaRPr>
          </a:p>
          <a:p>
            <a:pPr algn="just"/>
            <a:r>
              <a:rPr lang="es-ES" sz="2000" dirty="0" smtClean="0">
                <a:latin typeface="+mj-lt"/>
              </a:rPr>
              <a:t>Si tomamos como referencia </a:t>
            </a:r>
            <a:r>
              <a:rPr lang="es-ES" sz="2000" dirty="0">
                <a:latin typeface="+mj-lt"/>
              </a:rPr>
              <a:t>la norma boliviana Maíz-Clasificación, requisitos y métodos de ensayo (NB-312008) los límites máximos de contaminación con </a:t>
            </a:r>
            <a:r>
              <a:rPr lang="es-ES" sz="2000" dirty="0" err="1">
                <a:latin typeface="+mj-lt"/>
              </a:rPr>
              <a:t>micotoxina</a:t>
            </a:r>
            <a:r>
              <a:rPr lang="es-ES" sz="2000" dirty="0">
                <a:latin typeface="+mj-lt"/>
              </a:rPr>
              <a:t> son:</a:t>
            </a:r>
          </a:p>
          <a:p>
            <a:pPr marL="0" indent="0">
              <a:buNone/>
            </a:pPr>
            <a:r>
              <a:rPr lang="es-ES" sz="2000" dirty="0" smtClean="0">
                <a:latin typeface="+mj-lt"/>
              </a:rPr>
              <a:t>- </a:t>
            </a:r>
            <a:r>
              <a:rPr lang="es-ES" sz="2000" dirty="0" err="1" smtClean="0">
                <a:latin typeface="+mj-lt"/>
              </a:rPr>
              <a:t>Aflatoxina</a:t>
            </a:r>
            <a:r>
              <a:rPr lang="es-ES" sz="2000" dirty="0">
                <a:latin typeface="+mj-lt"/>
              </a:rPr>
              <a:t>= 20ppb</a:t>
            </a:r>
          </a:p>
          <a:p>
            <a:pPr marL="0" indent="0">
              <a:buNone/>
            </a:pPr>
            <a:r>
              <a:rPr lang="es-ES" sz="2000" dirty="0" smtClean="0">
                <a:latin typeface="+mj-lt"/>
              </a:rPr>
              <a:t>- </a:t>
            </a:r>
            <a:r>
              <a:rPr lang="es-ES" sz="2000" dirty="0" err="1" smtClean="0">
                <a:latin typeface="+mj-lt"/>
              </a:rPr>
              <a:t>Fumonisina</a:t>
            </a:r>
            <a:r>
              <a:rPr lang="es-ES" sz="2000" dirty="0">
                <a:latin typeface="+mj-lt"/>
              </a:rPr>
              <a:t>= 1000ppb</a:t>
            </a:r>
          </a:p>
          <a:p>
            <a:pPr marL="0" indent="0">
              <a:buNone/>
            </a:pPr>
            <a:r>
              <a:rPr lang="es-ES" sz="2000" dirty="0" smtClean="0">
                <a:latin typeface="+mj-lt"/>
              </a:rPr>
              <a:t>- </a:t>
            </a:r>
            <a:r>
              <a:rPr lang="es-ES" sz="2000" dirty="0" err="1" smtClean="0">
                <a:latin typeface="+mj-lt"/>
              </a:rPr>
              <a:t>Zearalenona</a:t>
            </a:r>
            <a:r>
              <a:rPr lang="es-ES" sz="2000" dirty="0">
                <a:latin typeface="+mj-lt"/>
              </a:rPr>
              <a:t>= 125 </a:t>
            </a:r>
            <a:r>
              <a:rPr lang="es-ES" sz="2000" dirty="0" err="1" smtClean="0">
                <a:latin typeface="+mj-lt"/>
              </a:rPr>
              <a:t>ppb</a:t>
            </a:r>
            <a:endParaRPr lang="es-ES" sz="2000" dirty="0" smtClean="0">
              <a:latin typeface="+mj-lt"/>
            </a:endParaRPr>
          </a:p>
          <a:p>
            <a:r>
              <a:rPr lang="es-ES" sz="2000" dirty="0" smtClean="0">
                <a:latin typeface="+mj-lt"/>
              </a:rPr>
              <a:t>En este sentido los niveles encontrado son aceptables.</a:t>
            </a:r>
            <a:endParaRPr lang="es-ES" sz="2000" dirty="0">
              <a:latin typeface="+mj-lt"/>
            </a:endParaRPr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585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62200" y="381000"/>
            <a:ext cx="3733800" cy="762000"/>
          </a:xfrm>
        </p:spPr>
        <p:txBody>
          <a:bodyPr/>
          <a:lstStyle/>
          <a:p>
            <a:r>
              <a:rPr lang="en-US" dirty="0" smtClean="0"/>
              <a:t>CONCLUSIONES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43000" y="1371600"/>
            <a:ext cx="7543800" cy="5029200"/>
          </a:xfrm>
        </p:spPr>
        <p:txBody>
          <a:bodyPr/>
          <a:lstStyle/>
          <a:p>
            <a:r>
              <a:rPr lang="es-ES" sz="2400" dirty="0" smtClean="0">
                <a:latin typeface="+mj-lt"/>
              </a:rPr>
              <a:t>En maíz, las </a:t>
            </a:r>
            <a:r>
              <a:rPr lang="es-ES" sz="2400" dirty="0" err="1">
                <a:latin typeface="+mj-lt"/>
              </a:rPr>
              <a:t>fumonisinas</a:t>
            </a:r>
            <a:r>
              <a:rPr lang="es-ES" sz="2400" dirty="0">
                <a:latin typeface="+mj-lt"/>
              </a:rPr>
              <a:t>  agente causante de la enfermedad conocida como pudrición del tallo y de la mazorca, es la </a:t>
            </a:r>
            <a:r>
              <a:rPr lang="es-ES" sz="2400" dirty="0" err="1">
                <a:latin typeface="+mj-lt"/>
              </a:rPr>
              <a:t>micotoxina</a:t>
            </a:r>
            <a:r>
              <a:rPr lang="es-ES" sz="2400" dirty="0">
                <a:latin typeface="+mj-lt"/>
              </a:rPr>
              <a:t> que tuvo concentraciones más elevadas en comparación con las demás </a:t>
            </a:r>
            <a:r>
              <a:rPr lang="es-ES" sz="2400" dirty="0" err="1">
                <a:latin typeface="+mj-lt"/>
              </a:rPr>
              <a:t>micotoxinas</a:t>
            </a:r>
            <a:r>
              <a:rPr lang="es-ES" sz="2400" dirty="0">
                <a:latin typeface="+mj-lt"/>
              </a:rPr>
              <a:t> analizadas obteniendo valores a partir de 14 </a:t>
            </a:r>
            <a:r>
              <a:rPr lang="es-ES" sz="2400" dirty="0" err="1">
                <a:latin typeface="+mj-lt"/>
              </a:rPr>
              <a:t>ppb</a:t>
            </a:r>
            <a:r>
              <a:rPr lang="es-ES" sz="2400" dirty="0">
                <a:latin typeface="+mj-lt"/>
              </a:rPr>
              <a:t> hasta 420 </a:t>
            </a:r>
            <a:r>
              <a:rPr lang="es-ES" sz="2400" dirty="0" err="1">
                <a:latin typeface="+mj-lt"/>
              </a:rPr>
              <a:t>ppb</a:t>
            </a:r>
            <a:r>
              <a:rPr lang="es-ES" sz="2400" dirty="0">
                <a:latin typeface="+mj-lt"/>
              </a:rPr>
              <a:t>.  </a:t>
            </a:r>
            <a:endParaRPr lang="es-ES" sz="2400" dirty="0" smtClean="0">
              <a:latin typeface="+mj-lt"/>
            </a:endParaRPr>
          </a:p>
          <a:p>
            <a:r>
              <a:rPr lang="es-ES" sz="2400" dirty="0" smtClean="0">
                <a:latin typeface="+mj-lt"/>
              </a:rPr>
              <a:t>Se cuenta con una base de datos completa cuyo </a:t>
            </a:r>
            <a:r>
              <a:rPr lang="es-ES" sz="2400" dirty="0" err="1" smtClean="0">
                <a:latin typeface="+mj-lt"/>
              </a:rPr>
              <a:t>analisis</a:t>
            </a:r>
            <a:r>
              <a:rPr lang="es-ES" sz="2400" dirty="0" smtClean="0">
                <a:latin typeface="+mj-lt"/>
              </a:rPr>
              <a:t> nos </a:t>
            </a:r>
            <a:r>
              <a:rPr lang="es-ES" sz="2400" dirty="0" err="1" smtClean="0">
                <a:latin typeface="+mj-lt"/>
              </a:rPr>
              <a:t>permitira</a:t>
            </a:r>
            <a:r>
              <a:rPr lang="es-ES" sz="2400" dirty="0" smtClean="0">
                <a:latin typeface="+mj-lt"/>
              </a:rPr>
              <a:t> desarrollar nuevas estrategias de control y </a:t>
            </a:r>
            <a:r>
              <a:rPr lang="es-ES" sz="2400" dirty="0" err="1" smtClean="0">
                <a:latin typeface="+mj-lt"/>
              </a:rPr>
              <a:t>prvension</a:t>
            </a:r>
            <a:r>
              <a:rPr lang="es-ES" sz="2400" dirty="0" smtClean="0">
                <a:latin typeface="+mj-lt"/>
              </a:rPr>
              <a:t> tanto para la </a:t>
            </a:r>
            <a:r>
              <a:rPr lang="es-ES" sz="2400" dirty="0" err="1" smtClean="0">
                <a:latin typeface="+mj-lt"/>
              </a:rPr>
              <a:t>expoortacion</a:t>
            </a:r>
            <a:r>
              <a:rPr lang="es-ES" sz="2400" dirty="0" smtClean="0">
                <a:latin typeface="+mj-lt"/>
              </a:rPr>
              <a:t> como el autoconsumo.</a:t>
            </a:r>
            <a:endParaRPr lang="es-ES_tradnl" sz="2400" dirty="0">
              <a:latin typeface="+mj-lt"/>
            </a:endParaRPr>
          </a:p>
          <a:p>
            <a:pPr marL="0" indent="0">
              <a:buNone/>
            </a:pPr>
            <a:r>
              <a:rPr lang="es-ES" dirty="0"/>
              <a:t>.</a:t>
            </a:r>
            <a:endParaRPr lang="es-ES_tradnl" dirty="0"/>
          </a:p>
          <a:p>
            <a:endParaRPr lang="en-US" dirty="0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1870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1196975"/>
            <a:ext cx="7543800" cy="762000"/>
          </a:xfrm>
        </p:spPr>
        <p:txBody>
          <a:bodyPr/>
          <a:lstStyle/>
          <a:p>
            <a:pPr algn="r"/>
            <a:r>
              <a:rPr lang="en-US">
                <a:latin typeface="Franklin Gothic Book" pitchFamily="34" charset="0"/>
              </a:rPr>
              <a:t>(cierre)</a:t>
            </a:r>
          </a:p>
        </p:txBody>
      </p:sp>
      <p:pic>
        <p:nvPicPr>
          <p:cNvPr id="819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500438"/>
            <a:ext cx="6477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143000" y="5105400"/>
            <a:ext cx="75438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tabLst>
                <a:tab pos="8178800" algn="r"/>
              </a:tabLst>
            </a:pPr>
            <a:r>
              <a:rPr lang="es-ES" sz="1600" b="1">
                <a:solidFill>
                  <a:srgbClr val="6D5F46"/>
                </a:solidFill>
                <a:latin typeface="Franklin Gothic Book" pitchFamily="34" charset="0"/>
              </a:rPr>
              <a:t>Nombre y cargo</a:t>
            </a:r>
            <a:br>
              <a:rPr lang="es-ES" sz="1600" b="1">
                <a:solidFill>
                  <a:srgbClr val="6D5F46"/>
                </a:solidFill>
                <a:latin typeface="Franklin Gothic Book" pitchFamily="34" charset="0"/>
              </a:rPr>
            </a:br>
            <a:r>
              <a:rPr lang="es-ES" sz="1600">
                <a:solidFill>
                  <a:srgbClr val="6D5F46"/>
                </a:solidFill>
                <a:latin typeface="Franklin Gothic Book" pitchFamily="34" charset="0"/>
              </a:rPr>
              <a:t>maildecontacto@fdta-valles.org</a:t>
            </a:r>
          </a:p>
          <a:p>
            <a:pPr eaLnBrk="1" hangingPunct="1">
              <a:tabLst>
                <a:tab pos="8178800" algn="r"/>
              </a:tabLst>
            </a:pPr>
            <a:endParaRPr lang="en-US" sz="1600">
              <a:solidFill>
                <a:srgbClr val="6D5F46"/>
              </a:solidFill>
              <a:latin typeface="Franklin Gothic Book" pitchFamily="34" charset="0"/>
              <a:sym typeface="Arial Narrow" pitchFamily="34" charset="0"/>
            </a:endParaRPr>
          </a:p>
          <a:p>
            <a:pPr eaLnBrk="1" hangingPunct="1">
              <a:tabLst>
                <a:tab pos="8178800" algn="r"/>
              </a:tabLst>
            </a:pPr>
            <a:r>
              <a:rPr lang="en-US" sz="1600">
                <a:solidFill>
                  <a:srgbClr val="6D5F46"/>
                </a:solidFill>
                <a:latin typeface="Franklin Gothic Book" pitchFamily="34" charset="0"/>
                <a:sym typeface="Arial Narrow" pitchFamily="34" charset="0"/>
              </a:rPr>
              <a:t>Av. Salamanca N-675 Piso 1	</a:t>
            </a:r>
          </a:p>
          <a:p>
            <a:pPr eaLnBrk="1" hangingPunct="1">
              <a:tabLst>
                <a:tab pos="8178800" algn="r"/>
              </a:tabLst>
            </a:pPr>
            <a:r>
              <a:rPr lang="en-US" sz="1600">
                <a:solidFill>
                  <a:srgbClr val="6D5F46"/>
                </a:solidFill>
                <a:latin typeface="Franklin Gothic Book" pitchFamily="34" charset="0"/>
                <a:sym typeface="Arial Narrow" pitchFamily="34" charset="0"/>
              </a:rPr>
              <a:t>Telf. +591 (4) 452 5160 • Fax +591 (4) 411 5056	</a:t>
            </a:r>
          </a:p>
          <a:p>
            <a:pPr eaLnBrk="1" hangingPunct="1">
              <a:tabLst>
                <a:tab pos="8178800" algn="r"/>
              </a:tabLst>
            </a:pPr>
            <a:r>
              <a:rPr lang="en-US" sz="1600">
                <a:solidFill>
                  <a:srgbClr val="6D5F46"/>
                </a:solidFill>
                <a:latin typeface="Franklin Gothic Book" pitchFamily="34" charset="0"/>
                <a:sym typeface="Arial Narrow" pitchFamily="34" charset="0"/>
              </a:rPr>
              <a:t>http://www.fundacionvalles.org	</a:t>
            </a:r>
          </a:p>
          <a:p>
            <a:pPr eaLnBrk="1" hangingPunct="1">
              <a:tabLst>
                <a:tab pos="8178800" algn="r"/>
              </a:tabLst>
            </a:pPr>
            <a:r>
              <a:rPr lang="en-US" sz="1600">
                <a:solidFill>
                  <a:srgbClr val="6D5F46"/>
                </a:solidFill>
                <a:latin typeface="Franklin Gothic Book" pitchFamily="34" charset="0"/>
                <a:sym typeface="Arial Narrow" pitchFamily="34" charset="0"/>
              </a:rPr>
              <a:t>Cochabamba, Bolivia</a:t>
            </a:r>
          </a:p>
        </p:txBody>
      </p:sp>
      <p:pic>
        <p:nvPicPr>
          <p:cNvPr id="5" name="4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8877"/>
            <a:ext cx="1981201" cy="365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oficial_A">
  <a:themeElements>
    <a:clrScheme name="FDTAValles 8">
      <a:dk1>
        <a:srgbClr val="000000"/>
      </a:dk1>
      <a:lt1>
        <a:srgbClr val="FFFFFF"/>
      </a:lt1>
      <a:dk2>
        <a:srgbClr val="B31B1B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DTAValles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FDTAVall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DTAVall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8">
        <a:dk1>
          <a:srgbClr val="000000"/>
        </a:dk1>
        <a:lt1>
          <a:srgbClr val="FFFFFF"/>
        </a:lt1>
        <a:dk2>
          <a:srgbClr val="B31B1B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ción2">
  <a:themeElements>
    <a:clrScheme name="Presentación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ción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Presentación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PowerPoint_oficial_A</Template>
  <TotalTime>328</TotalTime>
  <Words>988</Words>
  <Application>Microsoft Office PowerPoint</Application>
  <PresentationFormat>Presentación en pantalla (4:3)</PresentationFormat>
  <Paragraphs>272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30</vt:i4>
      </vt:variant>
    </vt:vector>
  </HeadingPairs>
  <TitlesOfParts>
    <vt:vector size="32" baseType="lpstr">
      <vt:lpstr>PowerPoint_oficial_A</vt:lpstr>
      <vt:lpstr>Presentación2</vt:lpstr>
      <vt:lpstr>Presentación de PowerPoint</vt:lpstr>
      <vt:lpstr>ANTECEDENTES</vt:lpstr>
      <vt:lpstr>ANTECEDENTES….</vt:lpstr>
      <vt:lpstr>ANTECEDENTES…..</vt:lpstr>
      <vt:lpstr>Presentación de PowerPoint</vt:lpstr>
      <vt:lpstr>Presentación de PowerPoint</vt:lpstr>
      <vt:lpstr>ANTECEDENTES</vt:lpstr>
      <vt:lpstr>ANTECEDENTES</vt:lpstr>
      <vt:lpstr>PREGUNTAS DE INVESTIGACION</vt:lpstr>
      <vt:lpstr>OBJETIVOS</vt:lpstr>
      <vt:lpstr>Zona de cobertura del estudio</vt:lpstr>
      <vt:lpstr>METODOLOGIA</vt:lpstr>
      <vt:lpstr>Cálculo del tamaño de la muestra</vt:lpstr>
      <vt:lpstr>Representatividad espacial de la muestra</vt:lpstr>
      <vt:lpstr>Sistematización de datos e Información</vt:lpstr>
      <vt:lpstr>Proceso metodológico</vt:lpstr>
      <vt:lpstr>TECNICA DE MUESTREO</vt:lpstr>
      <vt:lpstr>Presentación de PowerPoint</vt:lpstr>
      <vt:lpstr>Determinación de Micotoxinas e mani y maiz(Aflatoxina, Fumonisina y Zearalenona) en laboratorio</vt:lpstr>
      <vt:lpstr>Determinación y caracterización de los agentes causales</vt:lpstr>
      <vt:lpstr>Presentación de PowerPoint</vt:lpstr>
      <vt:lpstr>Presentación de PowerPoint</vt:lpstr>
      <vt:lpstr>Presentación de PowerPoint</vt:lpstr>
      <vt:lpstr>Presentación de PowerPoint</vt:lpstr>
      <vt:lpstr>RESULTADOS</vt:lpstr>
      <vt:lpstr>Relacion con la temperatura media de las zonas</vt:lpstr>
      <vt:lpstr>Relacion con la Preciptacion</vt:lpstr>
      <vt:lpstr>CONCLUSIONES</vt:lpstr>
      <vt:lpstr>CONCLUSIONES</vt:lpstr>
      <vt:lpstr>(cierre)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Tito Villarroel</dc:creator>
  <cp:lastModifiedBy>Tito Villarroel</cp:lastModifiedBy>
  <cp:revision>48</cp:revision>
  <dcterms:created xsi:type="dcterms:W3CDTF">2012-07-12T12:52:53Z</dcterms:created>
  <dcterms:modified xsi:type="dcterms:W3CDTF">2012-07-16T03:25:12Z</dcterms:modified>
</cp:coreProperties>
</file>