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71" r:id="rId5"/>
    <p:sldId id="260" r:id="rId6"/>
    <p:sldId id="268" r:id="rId7"/>
    <p:sldId id="270" r:id="rId8"/>
    <p:sldId id="264" r:id="rId9"/>
    <p:sldId id="269" r:id="rId10"/>
    <p:sldId id="265" r:id="rId11"/>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7C"/>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2" autoAdjust="0"/>
    <p:restoredTop sz="80303" autoAdjust="0"/>
  </p:normalViewPr>
  <p:slideViewPr>
    <p:cSldViewPr snapToGrid="0">
      <p:cViewPr>
        <p:scale>
          <a:sx n="96" d="100"/>
          <a:sy n="96" d="100"/>
        </p:scale>
        <p:origin x="-24"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6A1C79-9351-4595-A2AE-3A5756F3938D}" type="datetimeFigureOut">
              <a:rPr lang="en-US" smtClean="0"/>
              <a:t>7/11/2022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A1DCD1-E18E-43CE-B781-DE2E079B1A51}" type="slidenum">
              <a:rPr lang="en-US" smtClean="0"/>
              <a:t>‹#›</a:t>
            </a:fld>
            <a:endParaRPr lang="en-US"/>
          </a:p>
        </p:txBody>
      </p:sp>
    </p:spTree>
    <p:extLst>
      <p:ext uri="{BB962C8B-B14F-4D97-AF65-F5344CB8AC3E}">
        <p14:creationId xmlns:p14="http://schemas.microsoft.com/office/powerpoint/2010/main" val="2272770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1"/>
                </a:solidFill>
                <a:latin typeface="Calibri" panose="020F0502020204030204" pitchFamily="34" charset="0"/>
                <a:cs typeface="Times New Roman" panose="02020603050405020304" pitchFamily="18" charset="0"/>
              </a:rPr>
              <a:t>Las producción (valor de los productos agrícolas e ingresos agrícolas), los ingresos totales, las ayudas recibidas y el tamaño del hogar se asociaron + con los que participaron y con los que se inscribieron inicialmente y luego abandonaron</a:t>
            </a:r>
            <a:endParaRPr lang="es-PE" dirty="0">
              <a:solidFill>
                <a:schemeClr val="accent1"/>
              </a:solidFill>
              <a:latin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6A1DCD1-E18E-43CE-B781-DE2E079B1A51}" type="slidenum">
              <a:rPr lang="en-US" smtClean="0"/>
              <a:t>6</a:t>
            </a:fld>
            <a:endParaRPr lang="en-US"/>
          </a:p>
        </p:txBody>
      </p:sp>
    </p:spTree>
    <p:extLst>
      <p:ext uri="{BB962C8B-B14F-4D97-AF65-F5344CB8AC3E}">
        <p14:creationId xmlns:p14="http://schemas.microsoft.com/office/powerpoint/2010/main" val="1947287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A1DCD1-E18E-43CE-B781-DE2E079B1A51}" type="slidenum">
              <a:rPr lang="en-US" smtClean="0"/>
              <a:t>9</a:t>
            </a:fld>
            <a:endParaRPr lang="en-US"/>
          </a:p>
        </p:txBody>
      </p:sp>
    </p:spTree>
    <p:extLst>
      <p:ext uri="{BB962C8B-B14F-4D97-AF65-F5344CB8AC3E}">
        <p14:creationId xmlns:p14="http://schemas.microsoft.com/office/powerpoint/2010/main" val="1447117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F5E7-E595-081E-B4A9-50027A0D8E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PE"/>
          </a:p>
        </p:txBody>
      </p:sp>
      <p:sp>
        <p:nvSpPr>
          <p:cNvPr id="3" name="Subtitle 2">
            <a:extLst>
              <a:ext uri="{FF2B5EF4-FFF2-40B4-BE49-F238E27FC236}">
                <a16:creationId xmlns:a16="http://schemas.microsoft.com/office/drawing/2014/main" id="{B705A5B1-881C-D95F-29DC-7F52E78628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PE"/>
          </a:p>
        </p:txBody>
      </p:sp>
      <p:sp>
        <p:nvSpPr>
          <p:cNvPr id="4" name="Date Placeholder 3">
            <a:extLst>
              <a:ext uri="{FF2B5EF4-FFF2-40B4-BE49-F238E27FC236}">
                <a16:creationId xmlns:a16="http://schemas.microsoft.com/office/drawing/2014/main" id="{778C90BE-DFFF-7E51-13E8-418CF7E9BB82}"/>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5" name="Footer Placeholder 4">
            <a:extLst>
              <a:ext uri="{FF2B5EF4-FFF2-40B4-BE49-F238E27FC236}">
                <a16:creationId xmlns:a16="http://schemas.microsoft.com/office/drawing/2014/main" id="{E1EAA25B-960B-6552-BF31-891C29D18959}"/>
              </a:ext>
            </a:extLst>
          </p:cNvPr>
          <p:cNvSpPr>
            <a:spLocks noGrp="1"/>
          </p:cNvSpPr>
          <p:nvPr>
            <p:ph type="ftr" sz="quarter" idx="11"/>
          </p:nvPr>
        </p:nvSpPr>
        <p:spPr/>
        <p:txBody>
          <a:bodyPr/>
          <a:lstStyle/>
          <a:p>
            <a:endParaRPr lang="es-PE"/>
          </a:p>
        </p:txBody>
      </p:sp>
      <p:sp>
        <p:nvSpPr>
          <p:cNvPr id="6" name="Slide Number Placeholder 5">
            <a:extLst>
              <a:ext uri="{FF2B5EF4-FFF2-40B4-BE49-F238E27FC236}">
                <a16:creationId xmlns:a16="http://schemas.microsoft.com/office/drawing/2014/main" id="{516FB4E8-8EF1-9C16-60EA-7BEA07B1B226}"/>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3119523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01E40-8CE3-E2B2-9D63-1FC0F99386C6}"/>
              </a:ext>
            </a:extLst>
          </p:cNvPr>
          <p:cNvSpPr>
            <a:spLocks noGrp="1"/>
          </p:cNvSpPr>
          <p:nvPr>
            <p:ph type="title"/>
          </p:nvPr>
        </p:nvSpPr>
        <p:spPr/>
        <p:txBody>
          <a:bodyPr/>
          <a:lstStyle/>
          <a:p>
            <a:r>
              <a:rPr lang="en-US"/>
              <a:t>Click to edit Master title style</a:t>
            </a:r>
            <a:endParaRPr lang="es-PE"/>
          </a:p>
        </p:txBody>
      </p:sp>
      <p:sp>
        <p:nvSpPr>
          <p:cNvPr id="3" name="Content Placeholder 2">
            <a:extLst>
              <a:ext uri="{FF2B5EF4-FFF2-40B4-BE49-F238E27FC236}">
                <a16:creationId xmlns:a16="http://schemas.microsoft.com/office/drawing/2014/main" id="{192E0AFA-6667-6728-D013-D8DF931713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4" name="Date Placeholder 3">
            <a:extLst>
              <a:ext uri="{FF2B5EF4-FFF2-40B4-BE49-F238E27FC236}">
                <a16:creationId xmlns:a16="http://schemas.microsoft.com/office/drawing/2014/main" id="{143C8AF0-D6BD-F111-87A6-C1E2A52B0DC1}"/>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5" name="Footer Placeholder 4">
            <a:extLst>
              <a:ext uri="{FF2B5EF4-FFF2-40B4-BE49-F238E27FC236}">
                <a16:creationId xmlns:a16="http://schemas.microsoft.com/office/drawing/2014/main" id="{EB1B675C-19E5-1847-55A0-1A969A7C2633}"/>
              </a:ext>
            </a:extLst>
          </p:cNvPr>
          <p:cNvSpPr>
            <a:spLocks noGrp="1"/>
          </p:cNvSpPr>
          <p:nvPr>
            <p:ph type="ftr" sz="quarter" idx="11"/>
          </p:nvPr>
        </p:nvSpPr>
        <p:spPr/>
        <p:txBody>
          <a:bodyPr/>
          <a:lstStyle/>
          <a:p>
            <a:endParaRPr lang="es-PE"/>
          </a:p>
        </p:txBody>
      </p:sp>
      <p:sp>
        <p:nvSpPr>
          <p:cNvPr id="6" name="Slide Number Placeholder 5">
            <a:extLst>
              <a:ext uri="{FF2B5EF4-FFF2-40B4-BE49-F238E27FC236}">
                <a16:creationId xmlns:a16="http://schemas.microsoft.com/office/drawing/2014/main" id="{659A2616-AF5E-2F1D-1755-FD7AE126EF7A}"/>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108482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4A51-9A3A-31EA-6CF5-DA238931EE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PE"/>
          </a:p>
        </p:txBody>
      </p:sp>
      <p:sp>
        <p:nvSpPr>
          <p:cNvPr id="3" name="Text Placeholder 2">
            <a:extLst>
              <a:ext uri="{FF2B5EF4-FFF2-40B4-BE49-F238E27FC236}">
                <a16:creationId xmlns:a16="http://schemas.microsoft.com/office/drawing/2014/main" id="{71E8652A-E8FF-383E-6076-4FAD186B5B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493993-E130-B582-08DE-34AF8CA27F9E}"/>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5" name="Footer Placeholder 4">
            <a:extLst>
              <a:ext uri="{FF2B5EF4-FFF2-40B4-BE49-F238E27FC236}">
                <a16:creationId xmlns:a16="http://schemas.microsoft.com/office/drawing/2014/main" id="{22B76F6C-FD08-8099-F123-8CABBC329C2D}"/>
              </a:ext>
            </a:extLst>
          </p:cNvPr>
          <p:cNvSpPr>
            <a:spLocks noGrp="1"/>
          </p:cNvSpPr>
          <p:nvPr>
            <p:ph type="ftr" sz="quarter" idx="11"/>
          </p:nvPr>
        </p:nvSpPr>
        <p:spPr/>
        <p:txBody>
          <a:bodyPr/>
          <a:lstStyle/>
          <a:p>
            <a:endParaRPr lang="es-PE"/>
          </a:p>
        </p:txBody>
      </p:sp>
      <p:sp>
        <p:nvSpPr>
          <p:cNvPr id="6" name="Slide Number Placeholder 5">
            <a:extLst>
              <a:ext uri="{FF2B5EF4-FFF2-40B4-BE49-F238E27FC236}">
                <a16:creationId xmlns:a16="http://schemas.microsoft.com/office/drawing/2014/main" id="{B724FFD6-513D-A96A-47D8-6C0E1EE1A114}"/>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1487294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D389-D61F-C637-CA3D-B3F21FF73661}"/>
              </a:ext>
            </a:extLst>
          </p:cNvPr>
          <p:cNvSpPr>
            <a:spLocks noGrp="1"/>
          </p:cNvSpPr>
          <p:nvPr>
            <p:ph type="title"/>
          </p:nvPr>
        </p:nvSpPr>
        <p:spPr/>
        <p:txBody>
          <a:bodyPr/>
          <a:lstStyle/>
          <a:p>
            <a:r>
              <a:rPr lang="en-US"/>
              <a:t>Click to edit Master title style</a:t>
            </a:r>
            <a:endParaRPr lang="es-PE"/>
          </a:p>
        </p:txBody>
      </p:sp>
      <p:sp>
        <p:nvSpPr>
          <p:cNvPr id="3" name="Content Placeholder 2">
            <a:extLst>
              <a:ext uri="{FF2B5EF4-FFF2-40B4-BE49-F238E27FC236}">
                <a16:creationId xmlns:a16="http://schemas.microsoft.com/office/drawing/2014/main" id="{0030A8CF-0D02-ABA0-E0BC-277B58549B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4" name="Content Placeholder 3">
            <a:extLst>
              <a:ext uri="{FF2B5EF4-FFF2-40B4-BE49-F238E27FC236}">
                <a16:creationId xmlns:a16="http://schemas.microsoft.com/office/drawing/2014/main" id="{293FC5A5-AF18-0C82-74AA-54DA36249B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5" name="Date Placeholder 4">
            <a:extLst>
              <a:ext uri="{FF2B5EF4-FFF2-40B4-BE49-F238E27FC236}">
                <a16:creationId xmlns:a16="http://schemas.microsoft.com/office/drawing/2014/main" id="{6BA93BA7-54CD-E202-C6FB-45C241139B1C}"/>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6" name="Footer Placeholder 5">
            <a:extLst>
              <a:ext uri="{FF2B5EF4-FFF2-40B4-BE49-F238E27FC236}">
                <a16:creationId xmlns:a16="http://schemas.microsoft.com/office/drawing/2014/main" id="{EB17BC84-6B0A-B67E-3F7E-8C5A28C0D470}"/>
              </a:ext>
            </a:extLst>
          </p:cNvPr>
          <p:cNvSpPr>
            <a:spLocks noGrp="1"/>
          </p:cNvSpPr>
          <p:nvPr>
            <p:ph type="ftr" sz="quarter" idx="11"/>
          </p:nvPr>
        </p:nvSpPr>
        <p:spPr/>
        <p:txBody>
          <a:bodyPr/>
          <a:lstStyle/>
          <a:p>
            <a:endParaRPr lang="es-PE"/>
          </a:p>
        </p:txBody>
      </p:sp>
      <p:sp>
        <p:nvSpPr>
          <p:cNvPr id="7" name="Slide Number Placeholder 6">
            <a:extLst>
              <a:ext uri="{FF2B5EF4-FFF2-40B4-BE49-F238E27FC236}">
                <a16:creationId xmlns:a16="http://schemas.microsoft.com/office/drawing/2014/main" id="{4206D8F8-51FF-0BB3-5D21-8F09822E65B6}"/>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103386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8C7CD-F3B7-1014-7769-4B77AF96237C}"/>
              </a:ext>
            </a:extLst>
          </p:cNvPr>
          <p:cNvSpPr>
            <a:spLocks noGrp="1"/>
          </p:cNvSpPr>
          <p:nvPr>
            <p:ph type="title"/>
          </p:nvPr>
        </p:nvSpPr>
        <p:spPr>
          <a:xfrm>
            <a:off x="839788" y="365125"/>
            <a:ext cx="10515600" cy="1325563"/>
          </a:xfrm>
        </p:spPr>
        <p:txBody>
          <a:bodyPr/>
          <a:lstStyle/>
          <a:p>
            <a:r>
              <a:rPr lang="en-US"/>
              <a:t>Click to edit Master title style</a:t>
            </a:r>
            <a:endParaRPr lang="es-PE"/>
          </a:p>
        </p:txBody>
      </p:sp>
      <p:sp>
        <p:nvSpPr>
          <p:cNvPr id="3" name="Text Placeholder 2">
            <a:extLst>
              <a:ext uri="{FF2B5EF4-FFF2-40B4-BE49-F238E27FC236}">
                <a16:creationId xmlns:a16="http://schemas.microsoft.com/office/drawing/2014/main" id="{B8274ACE-B9CB-1B63-BBD8-F1A5685BA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93D809-7509-7339-E458-991F6FA042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5" name="Text Placeholder 4">
            <a:extLst>
              <a:ext uri="{FF2B5EF4-FFF2-40B4-BE49-F238E27FC236}">
                <a16:creationId xmlns:a16="http://schemas.microsoft.com/office/drawing/2014/main" id="{5F5814BA-75A0-E63A-E7AD-DBABAB4F4C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5FBC71-4797-EAA5-5E9F-F247698081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7" name="Date Placeholder 6">
            <a:extLst>
              <a:ext uri="{FF2B5EF4-FFF2-40B4-BE49-F238E27FC236}">
                <a16:creationId xmlns:a16="http://schemas.microsoft.com/office/drawing/2014/main" id="{C1DD83FB-143A-7C11-F426-D7746E395E71}"/>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8" name="Footer Placeholder 7">
            <a:extLst>
              <a:ext uri="{FF2B5EF4-FFF2-40B4-BE49-F238E27FC236}">
                <a16:creationId xmlns:a16="http://schemas.microsoft.com/office/drawing/2014/main" id="{F166301A-AB05-4B1F-343A-B8A6D44A80E4}"/>
              </a:ext>
            </a:extLst>
          </p:cNvPr>
          <p:cNvSpPr>
            <a:spLocks noGrp="1"/>
          </p:cNvSpPr>
          <p:nvPr>
            <p:ph type="ftr" sz="quarter" idx="11"/>
          </p:nvPr>
        </p:nvSpPr>
        <p:spPr/>
        <p:txBody>
          <a:bodyPr/>
          <a:lstStyle/>
          <a:p>
            <a:endParaRPr lang="es-PE"/>
          </a:p>
        </p:txBody>
      </p:sp>
      <p:sp>
        <p:nvSpPr>
          <p:cNvPr id="9" name="Slide Number Placeholder 8">
            <a:extLst>
              <a:ext uri="{FF2B5EF4-FFF2-40B4-BE49-F238E27FC236}">
                <a16:creationId xmlns:a16="http://schemas.microsoft.com/office/drawing/2014/main" id="{F3C0D2AF-1D31-CC35-C317-C59753F6CC52}"/>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251078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405C1-31D4-C78E-01A5-86820743C701}"/>
              </a:ext>
            </a:extLst>
          </p:cNvPr>
          <p:cNvSpPr>
            <a:spLocks noGrp="1"/>
          </p:cNvSpPr>
          <p:nvPr>
            <p:ph type="title"/>
          </p:nvPr>
        </p:nvSpPr>
        <p:spPr/>
        <p:txBody>
          <a:bodyPr/>
          <a:lstStyle/>
          <a:p>
            <a:r>
              <a:rPr lang="en-US"/>
              <a:t>Click to edit Master title style</a:t>
            </a:r>
            <a:endParaRPr lang="es-PE"/>
          </a:p>
        </p:txBody>
      </p:sp>
      <p:sp>
        <p:nvSpPr>
          <p:cNvPr id="3" name="Date Placeholder 2">
            <a:extLst>
              <a:ext uri="{FF2B5EF4-FFF2-40B4-BE49-F238E27FC236}">
                <a16:creationId xmlns:a16="http://schemas.microsoft.com/office/drawing/2014/main" id="{4C80E0EB-9E74-74AF-364D-393B6E95CDBB}"/>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4" name="Footer Placeholder 3">
            <a:extLst>
              <a:ext uri="{FF2B5EF4-FFF2-40B4-BE49-F238E27FC236}">
                <a16:creationId xmlns:a16="http://schemas.microsoft.com/office/drawing/2014/main" id="{2E2B8100-201C-8AB2-4DC1-C62BF0E49F49}"/>
              </a:ext>
            </a:extLst>
          </p:cNvPr>
          <p:cNvSpPr>
            <a:spLocks noGrp="1"/>
          </p:cNvSpPr>
          <p:nvPr>
            <p:ph type="ftr" sz="quarter" idx="11"/>
          </p:nvPr>
        </p:nvSpPr>
        <p:spPr/>
        <p:txBody>
          <a:bodyPr/>
          <a:lstStyle/>
          <a:p>
            <a:endParaRPr lang="es-PE"/>
          </a:p>
        </p:txBody>
      </p:sp>
      <p:sp>
        <p:nvSpPr>
          <p:cNvPr id="5" name="Slide Number Placeholder 4">
            <a:extLst>
              <a:ext uri="{FF2B5EF4-FFF2-40B4-BE49-F238E27FC236}">
                <a16:creationId xmlns:a16="http://schemas.microsoft.com/office/drawing/2014/main" id="{CA0D323E-D3B1-6515-3DD0-3DA41A9D3113}"/>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162777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9EE5F7-0DDF-BF40-505D-828143475429}"/>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3" name="Footer Placeholder 2">
            <a:extLst>
              <a:ext uri="{FF2B5EF4-FFF2-40B4-BE49-F238E27FC236}">
                <a16:creationId xmlns:a16="http://schemas.microsoft.com/office/drawing/2014/main" id="{95203403-7C58-50F0-1989-1FBAA8304DAA}"/>
              </a:ext>
            </a:extLst>
          </p:cNvPr>
          <p:cNvSpPr>
            <a:spLocks noGrp="1"/>
          </p:cNvSpPr>
          <p:nvPr>
            <p:ph type="ftr" sz="quarter" idx="11"/>
          </p:nvPr>
        </p:nvSpPr>
        <p:spPr/>
        <p:txBody>
          <a:bodyPr/>
          <a:lstStyle/>
          <a:p>
            <a:endParaRPr lang="es-PE"/>
          </a:p>
        </p:txBody>
      </p:sp>
      <p:sp>
        <p:nvSpPr>
          <p:cNvPr id="4" name="Slide Number Placeholder 3">
            <a:extLst>
              <a:ext uri="{FF2B5EF4-FFF2-40B4-BE49-F238E27FC236}">
                <a16:creationId xmlns:a16="http://schemas.microsoft.com/office/drawing/2014/main" id="{86A1A745-FEBC-B45D-3022-3FAF03CAD731}"/>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355800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3671-D857-19C3-55ED-84E768D6A8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PE"/>
          </a:p>
        </p:txBody>
      </p:sp>
      <p:sp>
        <p:nvSpPr>
          <p:cNvPr id="3" name="Content Placeholder 2">
            <a:extLst>
              <a:ext uri="{FF2B5EF4-FFF2-40B4-BE49-F238E27FC236}">
                <a16:creationId xmlns:a16="http://schemas.microsoft.com/office/drawing/2014/main" id="{6AD1BD9F-601E-4355-536B-8B71684F66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4" name="Text Placeholder 3">
            <a:extLst>
              <a:ext uri="{FF2B5EF4-FFF2-40B4-BE49-F238E27FC236}">
                <a16:creationId xmlns:a16="http://schemas.microsoft.com/office/drawing/2014/main" id="{4E2D4980-72CB-8166-F161-2D0505BB3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6D9B52-5414-981E-692D-3FA54695D227}"/>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6" name="Footer Placeholder 5">
            <a:extLst>
              <a:ext uri="{FF2B5EF4-FFF2-40B4-BE49-F238E27FC236}">
                <a16:creationId xmlns:a16="http://schemas.microsoft.com/office/drawing/2014/main" id="{EBA42F33-8E7A-7201-1DE6-917194565D76}"/>
              </a:ext>
            </a:extLst>
          </p:cNvPr>
          <p:cNvSpPr>
            <a:spLocks noGrp="1"/>
          </p:cNvSpPr>
          <p:nvPr>
            <p:ph type="ftr" sz="quarter" idx="11"/>
          </p:nvPr>
        </p:nvSpPr>
        <p:spPr/>
        <p:txBody>
          <a:bodyPr/>
          <a:lstStyle/>
          <a:p>
            <a:endParaRPr lang="es-PE"/>
          </a:p>
        </p:txBody>
      </p:sp>
      <p:sp>
        <p:nvSpPr>
          <p:cNvPr id="7" name="Slide Number Placeholder 6">
            <a:extLst>
              <a:ext uri="{FF2B5EF4-FFF2-40B4-BE49-F238E27FC236}">
                <a16:creationId xmlns:a16="http://schemas.microsoft.com/office/drawing/2014/main" id="{56BBFE51-9AFC-1C69-DD38-B08F3AA701B5}"/>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194036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CCD49-E21E-750A-5FA4-989202AAC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PE"/>
          </a:p>
        </p:txBody>
      </p:sp>
      <p:sp>
        <p:nvSpPr>
          <p:cNvPr id="3" name="Picture Placeholder 2">
            <a:extLst>
              <a:ext uri="{FF2B5EF4-FFF2-40B4-BE49-F238E27FC236}">
                <a16:creationId xmlns:a16="http://schemas.microsoft.com/office/drawing/2014/main" id="{111A1122-BCB1-CB0E-C805-1C341544D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Text Placeholder 3">
            <a:extLst>
              <a:ext uri="{FF2B5EF4-FFF2-40B4-BE49-F238E27FC236}">
                <a16:creationId xmlns:a16="http://schemas.microsoft.com/office/drawing/2014/main" id="{748A5685-5C5D-9A2B-C80F-A57D2A6FF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D1DB41-AAEE-EE52-6FB4-04C3E40CB21C}"/>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6" name="Footer Placeholder 5">
            <a:extLst>
              <a:ext uri="{FF2B5EF4-FFF2-40B4-BE49-F238E27FC236}">
                <a16:creationId xmlns:a16="http://schemas.microsoft.com/office/drawing/2014/main" id="{C2045E0F-AB0E-489E-183F-81D5B10B78A9}"/>
              </a:ext>
            </a:extLst>
          </p:cNvPr>
          <p:cNvSpPr>
            <a:spLocks noGrp="1"/>
          </p:cNvSpPr>
          <p:nvPr>
            <p:ph type="ftr" sz="quarter" idx="11"/>
          </p:nvPr>
        </p:nvSpPr>
        <p:spPr/>
        <p:txBody>
          <a:bodyPr/>
          <a:lstStyle/>
          <a:p>
            <a:endParaRPr lang="es-PE"/>
          </a:p>
        </p:txBody>
      </p:sp>
      <p:sp>
        <p:nvSpPr>
          <p:cNvPr id="7" name="Slide Number Placeholder 6">
            <a:extLst>
              <a:ext uri="{FF2B5EF4-FFF2-40B4-BE49-F238E27FC236}">
                <a16:creationId xmlns:a16="http://schemas.microsoft.com/office/drawing/2014/main" id="{5C756AB5-86F5-62CB-892C-63D3DF471519}"/>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3486859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D796-4558-079E-635B-BBA35AAEBC60}"/>
              </a:ext>
            </a:extLst>
          </p:cNvPr>
          <p:cNvSpPr>
            <a:spLocks noGrp="1"/>
          </p:cNvSpPr>
          <p:nvPr>
            <p:ph type="title"/>
          </p:nvPr>
        </p:nvSpPr>
        <p:spPr/>
        <p:txBody>
          <a:bodyPr/>
          <a:lstStyle/>
          <a:p>
            <a:r>
              <a:rPr lang="en-US"/>
              <a:t>Click to edit Master title style</a:t>
            </a:r>
            <a:endParaRPr lang="es-PE"/>
          </a:p>
        </p:txBody>
      </p:sp>
      <p:sp>
        <p:nvSpPr>
          <p:cNvPr id="3" name="Vertical Text Placeholder 2">
            <a:extLst>
              <a:ext uri="{FF2B5EF4-FFF2-40B4-BE49-F238E27FC236}">
                <a16:creationId xmlns:a16="http://schemas.microsoft.com/office/drawing/2014/main" id="{D08A5084-3999-FEFC-3A66-75F2B35655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4" name="Date Placeholder 3">
            <a:extLst>
              <a:ext uri="{FF2B5EF4-FFF2-40B4-BE49-F238E27FC236}">
                <a16:creationId xmlns:a16="http://schemas.microsoft.com/office/drawing/2014/main" id="{52C9FD69-B5CB-CE52-1FF4-ED52F5313182}"/>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5" name="Footer Placeholder 4">
            <a:extLst>
              <a:ext uri="{FF2B5EF4-FFF2-40B4-BE49-F238E27FC236}">
                <a16:creationId xmlns:a16="http://schemas.microsoft.com/office/drawing/2014/main" id="{9899A646-5EDB-1B21-1E80-A688DBFDF819}"/>
              </a:ext>
            </a:extLst>
          </p:cNvPr>
          <p:cNvSpPr>
            <a:spLocks noGrp="1"/>
          </p:cNvSpPr>
          <p:nvPr>
            <p:ph type="ftr" sz="quarter" idx="11"/>
          </p:nvPr>
        </p:nvSpPr>
        <p:spPr/>
        <p:txBody>
          <a:bodyPr/>
          <a:lstStyle/>
          <a:p>
            <a:endParaRPr lang="es-PE"/>
          </a:p>
        </p:txBody>
      </p:sp>
      <p:sp>
        <p:nvSpPr>
          <p:cNvPr id="6" name="Slide Number Placeholder 5">
            <a:extLst>
              <a:ext uri="{FF2B5EF4-FFF2-40B4-BE49-F238E27FC236}">
                <a16:creationId xmlns:a16="http://schemas.microsoft.com/office/drawing/2014/main" id="{0C81B11A-D8D0-D8CB-91F4-1F441FF49FC1}"/>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573754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875614-E643-B019-F03E-03C3B96C9AB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PE"/>
          </a:p>
        </p:txBody>
      </p:sp>
      <p:sp>
        <p:nvSpPr>
          <p:cNvPr id="3" name="Vertical Text Placeholder 2">
            <a:extLst>
              <a:ext uri="{FF2B5EF4-FFF2-40B4-BE49-F238E27FC236}">
                <a16:creationId xmlns:a16="http://schemas.microsoft.com/office/drawing/2014/main" id="{06563126-8BFA-1F7E-701A-0C1BB0E2D6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4" name="Date Placeholder 3">
            <a:extLst>
              <a:ext uri="{FF2B5EF4-FFF2-40B4-BE49-F238E27FC236}">
                <a16:creationId xmlns:a16="http://schemas.microsoft.com/office/drawing/2014/main" id="{43AABA43-2D10-1B20-5B6F-9570BFBAA122}"/>
              </a:ext>
            </a:extLst>
          </p:cNvPr>
          <p:cNvSpPr>
            <a:spLocks noGrp="1"/>
          </p:cNvSpPr>
          <p:nvPr>
            <p:ph type="dt" sz="half" idx="10"/>
          </p:nvPr>
        </p:nvSpPr>
        <p:spPr/>
        <p:txBody>
          <a:bodyPr/>
          <a:lstStyle/>
          <a:p>
            <a:fld id="{E5A6C82E-30D4-4DC1-BA69-9B468D9F86F5}" type="datetimeFigureOut">
              <a:rPr lang="es-PE" smtClean="0"/>
              <a:t>11/07/2022</a:t>
            </a:fld>
            <a:endParaRPr lang="es-PE"/>
          </a:p>
        </p:txBody>
      </p:sp>
      <p:sp>
        <p:nvSpPr>
          <p:cNvPr id="5" name="Footer Placeholder 4">
            <a:extLst>
              <a:ext uri="{FF2B5EF4-FFF2-40B4-BE49-F238E27FC236}">
                <a16:creationId xmlns:a16="http://schemas.microsoft.com/office/drawing/2014/main" id="{EE1C2DD2-97CB-2BB7-86AF-4EA1FC9500E1}"/>
              </a:ext>
            </a:extLst>
          </p:cNvPr>
          <p:cNvSpPr>
            <a:spLocks noGrp="1"/>
          </p:cNvSpPr>
          <p:nvPr>
            <p:ph type="ftr" sz="quarter" idx="11"/>
          </p:nvPr>
        </p:nvSpPr>
        <p:spPr/>
        <p:txBody>
          <a:bodyPr/>
          <a:lstStyle/>
          <a:p>
            <a:endParaRPr lang="es-PE"/>
          </a:p>
        </p:txBody>
      </p:sp>
      <p:sp>
        <p:nvSpPr>
          <p:cNvPr id="6" name="Slide Number Placeholder 5">
            <a:extLst>
              <a:ext uri="{FF2B5EF4-FFF2-40B4-BE49-F238E27FC236}">
                <a16:creationId xmlns:a16="http://schemas.microsoft.com/office/drawing/2014/main" id="{C57084C0-FDCD-5B39-02EC-4555426ED351}"/>
              </a:ext>
            </a:extLst>
          </p:cNvPr>
          <p:cNvSpPr>
            <a:spLocks noGrp="1"/>
          </p:cNvSpPr>
          <p:nvPr>
            <p:ph type="sldNum" sz="quarter" idx="12"/>
          </p:nvPr>
        </p:nvSpPr>
        <p:spPr/>
        <p:txBody>
          <a:bodyPr/>
          <a:lstStyle/>
          <a:p>
            <a:fld id="{31DCA15A-ADD9-4F70-B9A4-27FD76FCA18F}" type="slidenum">
              <a:rPr lang="es-PE" smtClean="0"/>
              <a:t>‹#›</a:t>
            </a:fld>
            <a:endParaRPr lang="es-PE"/>
          </a:p>
        </p:txBody>
      </p:sp>
    </p:spTree>
    <p:extLst>
      <p:ext uri="{BB962C8B-B14F-4D97-AF65-F5344CB8AC3E}">
        <p14:creationId xmlns:p14="http://schemas.microsoft.com/office/powerpoint/2010/main" val="2970755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8D65E-D74A-B6F0-A027-F6BCD03CD7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PE"/>
          </a:p>
        </p:txBody>
      </p:sp>
      <p:sp>
        <p:nvSpPr>
          <p:cNvPr id="3" name="Text Placeholder 2">
            <a:extLst>
              <a:ext uri="{FF2B5EF4-FFF2-40B4-BE49-F238E27FC236}">
                <a16:creationId xmlns:a16="http://schemas.microsoft.com/office/drawing/2014/main" id="{47E2EC11-C377-2402-ADCF-B3A4B9C71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E"/>
          </a:p>
        </p:txBody>
      </p:sp>
      <p:sp>
        <p:nvSpPr>
          <p:cNvPr id="4" name="Date Placeholder 3">
            <a:extLst>
              <a:ext uri="{FF2B5EF4-FFF2-40B4-BE49-F238E27FC236}">
                <a16:creationId xmlns:a16="http://schemas.microsoft.com/office/drawing/2014/main" id="{7404930C-A7D7-8733-2F8E-A76FFC7924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A6C82E-30D4-4DC1-BA69-9B468D9F86F5}" type="datetimeFigureOut">
              <a:rPr lang="es-PE" smtClean="0"/>
              <a:t>11/07/2022</a:t>
            </a:fld>
            <a:endParaRPr lang="es-PE"/>
          </a:p>
        </p:txBody>
      </p:sp>
      <p:sp>
        <p:nvSpPr>
          <p:cNvPr id="5" name="Footer Placeholder 4">
            <a:extLst>
              <a:ext uri="{FF2B5EF4-FFF2-40B4-BE49-F238E27FC236}">
                <a16:creationId xmlns:a16="http://schemas.microsoft.com/office/drawing/2014/main" id="{0AFAF22E-C1D7-60B3-91FA-3DE1AD6E88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Slide Number Placeholder 5">
            <a:extLst>
              <a:ext uri="{FF2B5EF4-FFF2-40B4-BE49-F238E27FC236}">
                <a16:creationId xmlns:a16="http://schemas.microsoft.com/office/drawing/2014/main" id="{B05AB6A5-6D31-098A-84E8-37B6C02D35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DCA15A-ADD9-4F70-B9A4-27FD76FCA18F}" type="slidenum">
              <a:rPr lang="es-PE" smtClean="0"/>
              <a:t>‹#›</a:t>
            </a:fld>
            <a:endParaRPr lang="es-PE"/>
          </a:p>
        </p:txBody>
      </p:sp>
    </p:spTree>
    <p:extLst>
      <p:ext uri="{BB962C8B-B14F-4D97-AF65-F5344CB8AC3E}">
        <p14:creationId xmlns:p14="http://schemas.microsoft.com/office/powerpoint/2010/main" val="2125322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f"/><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tiff"/><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13">
            <a:extLst>
              <a:ext uri="{FF2B5EF4-FFF2-40B4-BE49-F238E27FC236}">
                <a16:creationId xmlns:a16="http://schemas.microsoft.com/office/drawing/2014/main" id="{FFEC932A-D897-D284-2C48-4CA9C63F0D56}"/>
              </a:ext>
            </a:extLst>
          </p:cNvPr>
          <p:cNvSpPr/>
          <p:nvPr/>
        </p:nvSpPr>
        <p:spPr>
          <a:xfrm>
            <a:off x="770176" y="5169035"/>
            <a:ext cx="10995468" cy="1062947"/>
          </a:xfrm>
          <a:prstGeom prst="roundRect">
            <a:avLst/>
          </a:prstGeom>
          <a:solidFill>
            <a:schemeClr val="accent6">
              <a:lumMod val="20000"/>
              <a:lumOff val="80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s-PE"/>
          </a:p>
        </p:txBody>
      </p:sp>
      <p:sp>
        <p:nvSpPr>
          <p:cNvPr id="7" name="Subtitle 2">
            <a:extLst>
              <a:ext uri="{FF2B5EF4-FFF2-40B4-BE49-F238E27FC236}">
                <a16:creationId xmlns:a16="http://schemas.microsoft.com/office/drawing/2014/main" id="{0232B8B8-C63F-68AA-86E2-76A837DE439B}"/>
              </a:ext>
            </a:extLst>
          </p:cNvPr>
          <p:cNvSpPr txBox="1">
            <a:spLocks/>
          </p:cNvSpPr>
          <p:nvPr/>
        </p:nvSpPr>
        <p:spPr>
          <a:xfrm>
            <a:off x="950003" y="5382464"/>
            <a:ext cx="6895283" cy="697310"/>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b="1" dirty="0">
                <a:effectLst>
                  <a:outerShdw blurRad="38100" dist="38100" dir="2700000" algn="tl">
                    <a:srgbClr val="000000">
                      <a:alpha val="43137"/>
                    </a:srgbClr>
                  </a:outerShdw>
                </a:effectLst>
                <a:ea typeface="+mj-ea"/>
                <a:cs typeface="+mj-cs"/>
              </a:rPr>
              <a:t>Katherin Meza, </a:t>
            </a:r>
            <a:r>
              <a:rPr lang="es-PE" sz="1800" b="1" dirty="0">
                <a:effectLst>
                  <a:outerShdw blurRad="38100" dist="38100" dir="2700000" algn="tl">
                    <a:srgbClr val="000000">
                      <a:alpha val="43137"/>
                    </a:srgbClr>
                  </a:outerShdw>
                </a:effectLst>
                <a:ea typeface="+mj-ea"/>
                <a:cs typeface="+mj-cs"/>
              </a:rPr>
              <a:t>Mark Caulfield</a:t>
            </a:r>
            <a:r>
              <a:rPr lang="en-US" sz="1800" b="1" dirty="0">
                <a:effectLst>
                  <a:outerShdw blurRad="38100" dist="38100" dir="2700000" algn="tl">
                    <a:srgbClr val="000000">
                      <a:alpha val="43137"/>
                    </a:srgbClr>
                  </a:outerShdw>
                </a:effectLst>
                <a:ea typeface="+mj-ea"/>
                <a:cs typeface="+mj-cs"/>
              </a:rPr>
              <a:t>, Steven Vanek, Jose Luis </a:t>
            </a:r>
            <a:r>
              <a:rPr lang="en-US" sz="1800" b="1" dirty="0" err="1">
                <a:effectLst>
                  <a:outerShdw blurRad="38100" dist="38100" dir="2700000" algn="tl">
                    <a:srgbClr val="000000">
                      <a:alpha val="43137"/>
                    </a:srgbClr>
                  </a:outerShdw>
                </a:effectLst>
                <a:ea typeface="+mj-ea"/>
                <a:cs typeface="+mj-cs"/>
              </a:rPr>
              <a:t>Loayza</a:t>
            </a:r>
            <a:r>
              <a:rPr lang="en-US" sz="1800" b="1" dirty="0">
                <a:effectLst>
                  <a:outerShdw blurRad="38100" dist="38100" dir="2700000" algn="tl">
                    <a:srgbClr val="000000">
                      <a:alpha val="43137"/>
                    </a:srgbClr>
                  </a:outerShdw>
                </a:effectLst>
                <a:ea typeface="+mj-ea"/>
                <a:cs typeface="+mj-cs"/>
              </a:rPr>
              <a:t>, Samuel Palomino, Steven Fonte, Edgar Olivera, Jhon </a:t>
            </a:r>
            <a:r>
              <a:rPr lang="en-US" sz="1800" b="1" dirty="0" err="1">
                <a:effectLst>
                  <a:outerShdw blurRad="38100" dist="38100" dir="2700000" algn="tl">
                    <a:srgbClr val="000000">
                      <a:alpha val="43137"/>
                    </a:srgbClr>
                  </a:outerShdw>
                </a:effectLst>
                <a:ea typeface="+mj-ea"/>
                <a:cs typeface="+mj-cs"/>
              </a:rPr>
              <a:t>Huaraca</a:t>
            </a:r>
            <a:r>
              <a:rPr lang="en-US" sz="1800" b="1" dirty="0">
                <a:effectLst>
                  <a:outerShdw blurRad="38100" dist="38100" dir="2700000" algn="tl">
                    <a:srgbClr val="000000">
                      <a:alpha val="43137"/>
                    </a:srgbClr>
                  </a:outerShdw>
                </a:effectLst>
                <a:ea typeface="+mj-ea"/>
                <a:cs typeface="+mj-cs"/>
              </a:rPr>
              <a:t>, Maria </a:t>
            </a:r>
            <a:r>
              <a:rPr lang="en-US" sz="1800" b="1" dirty="0" err="1">
                <a:effectLst>
                  <a:outerShdw blurRad="38100" dist="38100" dir="2700000" algn="tl">
                    <a:srgbClr val="000000">
                      <a:alpha val="43137"/>
                    </a:srgbClr>
                  </a:outerShdw>
                </a:effectLst>
                <a:ea typeface="+mj-ea"/>
                <a:cs typeface="+mj-cs"/>
              </a:rPr>
              <a:t>Scurrah</a:t>
            </a:r>
            <a:r>
              <a:rPr lang="en-US" sz="1800" b="1" dirty="0">
                <a:effectLst>
                  <a:outerShdw blurRad="38100" dist="38100" dir="2700000" algn="tl">
                    <a:srgbClr val="000000">
                      <a:alpha val="43137"/>
                    </a:srgbClr>
                  </a:outerShdw>
                </a:effectLst>
                <a:ea typeface="+mj-ea"/>
                <a:cs typeface="+mj-cs"/>
              </a:rPr>
              <a:t>, Raul Ccanto</a:t>
            </a:r>
          </a:p>
        </p:txBody>
      </p:sp>
      <p:pic>
        <p:nvPicPr>
          <p:cNvPr id="8" name="Picture 10">
            <a:extLst>
              <a:ext uri="{FF2B5EF4-FFF2-40B4-BE49-F238E27FC236}">
                <a16:creationId xmlns:a16="http://schemas.microsoft.com/office/drawing/2014/main" id="{4C419EB3-0188-18D9-2B3D-4310232B8A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22392" y="5322641"/>
            <a:ext cx="1160818" cy="730629"/>
          </a:xfrm>
          <a:prstGeom prst="rect">
            <a:avLst/>
          </a:prstGeom>
        </p:spPr>
      </p:pic>
      <p:pic>
        <p:nvPicPr>
          <p:cNvPr id="9" name="Picture 3">
            <a:extLst>
              <a:ext uri="{FF2B5EF4-FFF2-40B4-BE49-F238E27FC236}">
                <a16:creationId xmlns:a16="http://schemas.microsoft.com/office/drawing/2014/main" id="{3480EA4D-A706-2FC1-C9D1-5F3FC6C725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85204" y="5321988"/>
            <a:ext cx="1110684" cy="723143"/>
          </a:xfrm>
          <a:prstGeom prst="rect">
            <a:avLst/>
          </a:prstGeom>
        </p:spPr>
      </p:pic>
      <p:pic>
        <p:nvPicPr>
          <p:cNvPr id="10" name="Imagen 12">
            <a:extLst>
              <a:ext uri="{FF2B5EF4-FFF2-40B4-BE49-F238E27FC236}">
                <a16:creationId xmlns:a16="http://schemas.microsoft.com/office/drawing/2014/main" id="{2F3A8878-5AE2-8789-A215-09A8A87749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86621" y="5329060"/>
            <a:ext cx="1170861" cy="730629"/>
          </a:xfrm>
          <a:prstGeom prst="rect">
            <a:avLst/>
          </a:prstGeom>
        </p:spPr>
      </p:pic>
      <p:sp>
        <p:nvSpPr>
          <p:cNvPr id="15" name="TextBox 14">
            <a:extLst>
              <a:ext uri="{FF2B5EF4-FFF2-40B4-BE49-F238E27FC236}">
                <a16:creationId xmlns:a16="http://schemas.microsoft.com/office/drawing/2014/main" id="{0F9FD38B-96F7-76C5-3E9D-B4CE27194857}"/>
              </a:ext>
            </a:extLst>
          </p:cNvPr>
          <p:cNvSpPr txBox="1"/>
          <p:nvPr/>
        </p:nvSpPr>
        <p:spPr>
          <a:xfrm>
            <a:off x="589490" y="626018"/>
            <a:ext cx="5678420" cy="1569660"/>
          </a:xfrm>
          <a:prstGeom prst="rect">
            <a:avLst/>
          </a:prstGeom>
          <a:noFill/>
        </p:spPr>
        <p:txBody>
          <a:bodyPr wrap="square">
            <a:spAutoFit/>
          </a:bodyPr>
          <a:lstStyle/>
          <a:p>
            <a:pPr algn="ctr"/>
            <a:r>
              <a:rPr lang="es-ES" sz="3200" b="1" u="none" strike="noStrike" dirty="0">
                <a:latin typeface="Calibri" panose="020F0502020204030204" pitchFamily="34" charset="0"/>
              </a:rPr>
              <a:t>¿Quiénes participan en la investigación y por qué a través del tiempo?</a:t>
            </a:r>
            <a:endParaRPr lang="es-PE" sz="3200" b="1" dirty="0"/>
          </a:p>
        </p:txBody>
      </p:sp>
      <p:pic>
        <p:nvPicPr>
          <p:cNvPr id="16" name="Imagen 6">
            <a:extLst>
              <a:ext uri="{FF2B5EF4-FFF2-40B4-BE49-F238E27FC236}">
                <a16:creationId xmlns:a16="http://schemas.microsoft.com/office/drawing/2014/main" id="{7681FC8A-FC39-39B0-CDED-22FF873F75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5951" y="699764"/>
            <a:ext cx="4916558" cy="3687418"/>
          </a:xfrm>
          <a:prstGeom prst="rect">
            <a:avLst/>
          </a:prstGeom>
          <a:ln>
            <a:noFill/>
          </a:ln>
          <a:effectLst>
            <a:outerShdw blurRad="190500" algn="tl" rotWithShape="0">
              <a:srgbClr val="000000">
                <a:alpha val="70000"/>
              </a:srgbClr>
            </a:outerShdw>
          </a:effectLst>
        </p:spPr>
      </p:pic>
      <p:sp>
        <p:nvSpPr>
          <p:cNvPr id="20" name="TextBox 19">
            <a:extLst>
              <a:ext uri="{FF2B5EF4-FFF2-40B4-BE49-F238E27FC236}">
                <a16:creationId xmlns:a16="http://schemas.microsoft.com/office/drawing/2014/main" id="{FED5E3B5-E6FB-12BC-D52B-A1FBF0B4863A}"/>
              </a:ext>
            </a:extLst>
          </p:cNvPr>
          <p:cNvSpPr txBox="1"/>
          <p:nvPr/>
        </p:nvSpPr>
        <p:spPr>
          <a:xfrm>
            <a:off x="561155" y="2304159"/>
            <a:ext cx="5915775" cy="1200329"/>
          </a:xfrm>
          <a:prstGeom prst="rect">
            <a:avLst/>
          </a:prstGeom>
          <a:noFill/>
        </p:spPr>
        <p:txBody>
          <a:bodyPr wrap="square">
            <a:spAutoFit/>
          </a:bodyPr>
          <a:lstStyle/>
          <a:p>
            <a:pPr marL="0" marR="0">
              <a:spcBef>
                <a:spcPts val="1200"/>
              </a:spcBef>
              <a:spcAft>
                <a:spcPts val="0"/>
              </a:spcAft>
            </a:pPr>
            <a:r>
              <a:rPr lang="es-ES" sz="2400" b="1" i="1" dirty="0">
                <a:solidFill>
                  <a:schemeClr val="accent1"/>
                </a:solidFill>
                <a:latin typeface="Calibri" panose="020F0502020204030204" pitchFamily="34" charset="0"/>
              </a:rPr>
              <a:t>Caso de un proceso de </a:t>
            </a:r>
            <a:r>
              <a:rPr lang="es-ES" sz="2400" b="1" i="1" dirty="0" err="1">
                <a:solidFill>
                  <a:schemeClr val="accent1"/>
                </a:solidFill>
                <a:latin typeface="Calibri" panose="020F0502020204030204" pitchFamily="34" charset="0"/>
              </a:rPr>
              <a:t>investigaci</a:t>
            </a:r>
            <a:r>
              <a:rPr lang="en-US" sz="2400" b="1" i="1" dirty="0" err="1">
                <a:solidFill>
                  <a:schemeClr val="accent1"/>
                </a:solidFill>
                <a:latin typeface="Calibri" panose="020F0502020204030204" pitchFamily="34" charset="0"/>
              </a:rPr>
              <a:t>ón</a:t>
            </a:r>
            <a:r>
              <a:rPr lang="en-US" sz="2400" b="1" i="1" dirty="0">
                <a:solidFill>
                  <a:schemeClr val="accent1"/>
                </a:solidFill>
                <a:latin typeface="Calibri" panose="020F0502020204030204" pitchFamily="34" charset="0"/>
              </a:rPr>
              <a:t> con </a:t>
            </a:r>
            <a:r>
              <a:rPr lang="en-US" sz="2400" b="1" i="1" dirty="0" err="1">
                <a:solidFill>
                  <a:schemeClr val="accent1"/>
                </a:solidFill>
                <a:latin typeface="Calibri" panose="020F0502020204030204" pitchFamily="34" charset="0"/>
              </a:rPr>
              <a:t>comunidades</a:t>
            </a:r>
            <a:r>
              <a:rPr lang="en-US" sz="2400" b="1" i="1" dirty="0">
                <a:solidFill>
                  <a:schemeClr val="accent1"/>
                </a:solidFill>
                <a:latin typeface="Calibri" panose="020F0502020204030204" pitchFamily="34" charset="0"/>
              </a:rPr>
              <a:t> </a:t>
            </a:r>
            <a:r>
              <a:rPr lang="en-US" sz="2400" b="1" i="1" dirty="0" err="1">
                <a:solidFill>
                  <a:schemeClr val="accent1"/>
                </a:solidFill>
                <a:latin typeface="Calibri" panose="020F0502020204030204" pitchFamily="34" charset="0"/>
              </a:rPr>
              <a:t>sobre</a:t>
            </a:r>
            <a:r>
              <a:rPr lang="en-US" sz="2400" b="1" i="1" dirty="0">
                <a:solidFill>
                  <a:schemeClr val="accent1"/>
                </a:solidFill>
                <a:latin typeface="Calibri" panose="020F0502020204030204" pitchFamily="34" charset="0"/>
              </a:rPr>
              <a:t> </a:t>
            </a:r>
            <a:r>
              <a:rPr lang="en-US" sz="2400" b="1" i="1" dirty="0" err="1">
                <a:solidFill>
                  <a:schemeClr val="accent1"/>
                </a:solidFill>
                <a:latin typeface="Calibri" panose="020F0502020204030204" pitchFamily="34" charset="0"/>
              </a:rPr>
              <a:t>descansos</a:t>
            </a:r>
            <a:r>
              <a:rPr lang="en-US" sz="2400" b="1" i="1" dirty="0">
                <a:solidFill>
                  <a:schemeClr val="accent1"/>
                </a:solidFill>
                <a:latin typeface="Calibri" panose="020F0502020204030204" pitchFamily="34" charset="0"/>
              </a:rPr>
              <a:t> </a:t>
            </a:r>
            <a:r>
              <a:rPr lang="en-US" sz="2400" b="1" i="1" dirty="0" err="1">
                <a:solidFill>
                  <a:schemeClr val="accent1"/>
                </a:solidFill>
                <a:latin typeface="Calibri" panose="020F0502020204030204" pitchFamily="34" charset="0"/>
              </a:rPr>
              <a:t>forrajeros</a:t>
            </a:r>
            <a:r>
              <a:rPr lang="en-US" sz="2400" b="1" i="1" dirty="0">
                <a:solidFill>
                  <a:schemeClr val="accent1"/>
                </a:solidFill>
                <a:latin typeface="Calibri" panose="020F0502020204030204" pitchFamily="34" charset="0"/>
              </a:rPr>
              <a:t> </a:t>
            </a:r>
            <a:r>
              <a:rPr lang="en-US" sz="2400" b="1" i="1" dirty="0" err="1">
                <a:solidFill>
                  <a:schemeClr val="accent1"/>
                </a:solidFill>
                <a:latin typeface="Calibri" panose="020F0502020204030204" pitchFamily="34" charset="0"/>
              </a:rPr>
              <a:t>multipropósitos</a:t>
            </a:r>
            <a:r>
              <a:rPr lang="en-US" sz="2400" b="1" i="1" dirty="0">
                <a:solidFill>
                  <a:schemeClr val="accent1"/>
                </a:solidFill>
                <a:latin typeface="Calibri" panose="020F0502020204030204" pitchFamily="34" charset="0"/>
              </a:rPr>
              <a:t> </a:t>
            </a:r>
            <a:endParaRPr lang="es-PE" sz="2400" b="1" i="1" dirty="0">
              <a:solidFill>
                <a:schemeClr val="accent1"/>
              </a:solidFill>
              <a:latin typeface="Calibri" panose="020F0502020204030204" pitchFamily="34" charset="0"/>
            </a:endParaRPr>
          </a:p>
        </p:txBody>
      </p:sp>
      <p:sp>
        <p:nvSpPr>
          <p:cNvPr id="11" name="TextBox 10">
            <a:extLst>
              <a:ext uri="{FF2B5EF4-FFF2-40B4-BE49-F238E27FC236}">
                <a16:creationId xmlns:a16="http://schemas.microsoft.com/office/drawing/2014/main" id="{F2419876-C3A9-B5F6-B13A-31AE6987E3B6}"/>
              </a:ext>
            </a:extLst>
          </p:cNvPr>
          <p:cNvSpPr txBox="1"/>
          <p:nvPr/>
        </p:nvSpPr>
        <p:spPr>
          <a:xfrm>
            <a:off x="470812" y="4210853"/>
            <a:ext cx="5915775" cy="788036"/>
          </a:xfrm>
          <a:prstGeom prst="rect">
            <a:avLst/>
          </a:prstGeom>
          <a:noFill/>
        </p:spPr>
        <p:txBody>
          <a:bodyPr wrap="square">
            <a:spAutoFit/>
          </a:bodyPr>
          <a:lstStyle/>
          <a:p>
            <a:pPr marL="0" marR="0">
              <a:lnSpc>
                <a:spcPts val="1800"/>
              </a:lnSpc>
              <a:spcBef>
                <a:spcPts val="1200"/>
              </a:spcBef>
              <a:spcAft>
                <a:spcPts val="0"/>
              </a:spcAft>
            </a:pPr>
            <a:r>
              <a:rPr lang="es-ES" sz="1600" b="1" dirty="0">
                <a:solidFill>
                  <a:schemeClr val="accent1"/>
                </a:solidFill>
                <a:latin typeface="Calibri" panose="020F0502020204030204" pitchFamily="34" charset="0"/>
              </a:rPr>
              <a:t>Caulfield, M et al.  </a:t>
            </a:r>
            <a:r>
              <a:rPr lang="es-ES" sz="1600" b="1" dirty="0" err="1">
                <a:solidFill>
                  <a:schemeClr val="accent1"/>
                </a:solidFill>
                <a:latin typeface="Calibri" panose="020F0502020204030204" pitchFamily="34" charset="0"/>
              </a:rPr>
              <a:t>Submitted</a:t>
            </a:r>
            <a:r>
              <a:rPr lang="es-ES" sz="1600" b="1" dirty="0">
                <a:solidFill>
                  <a:schemeClr val="accent1"/>
                </a:solidFill>
                <a:latin typeface="Calibri" panose="020F0502020204030204" pitchFamily="34" charset="0"/>
              </a:rPr>
              <a:t>.  “</a:t>
            </a:r>
            <a:r>
              <a:rPr lang="en-US" sz="1600" b="1" dirty="0">
                <a:solidFill>
                  <a:schemeClr val="accent1"/>
                </a:solidFill>
                <a:latin typeface="Calibri" panose="020F0502020204030204" pitchFamily="34" charset="0"/>
              </a:rPr>
              <a:t>Drivers of farmer involvement in experimental forage trials in the Peruvian Andes and implications for participatory research design”</a:t>
            </a:r>
            <a:endParaRPr lang="es-PE" sz="1600" b="1" dirty="0">
              <a:solidFill>
                <a:schemeClr val="accent1"/>
              </a:solidFill>
              <a:latin typeface="Calibri" panose="020F0502020204030204" pitchFamily="34" charset="0"/>
            </a:endParaRPr>
          </a:p>
        </p:txBody>
      </p:sp>
    </p:spTree>
    <p:extLst>
      <p:ext uri="{BB962C8B-B14F-4D97-AF65-F5344CB8AC3E}">
        <p14:creationId xmlns:p14="http://schemas.microsoft.com/office/powerpoint/2010/main" val="4151169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2">
            <a:extLst>
              <a:ext uri="{FF2B5EF4-FFF2-40B4-BE49-F238E27FC236}">
                <a16:creationId xmlns:a16="http://schemas.microsoft.com/office/drawing/2014/main" id="{FB9DE207-2A0F-9F30-77A3-C7A79AAC58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83759" y="4518581"/>
            <a:ext cx="1767336" cy="2203689"/>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6A8E65DE-9F4B-8EC1-CC7A-F603B3F06925}"/>
              </a:ext>
            </a:extLst>
          </p:cNvPr>
          <p:cNvSpPr>
            <a:spLocks noGrp="1"/>
          </p:cNvSpPr>
          <p:nvPr>
            <p:ph idx="1"/>
          </p:nvPr>
        </p:nvSpPr>
        <p:spPr>
          <a:xfrm>
            <a:off x="588267" y="437754"/>
            <a:ext cx="8161769" cy="5602438"/>
          </a:xfrm>
        </p:spPr>
        <p:txBody>
          <a:bodyPr>
            <a:normAutofit fontScale="92500" lnSpcReduction="20000"/>
          </a:bodyPr>
          <a:lstStyle/>
          <a:p>
            <a:pPr marL="0" indent="0">
              <a:lnSpc>
                <a:spcPct val="120000"/>
              </a:lnSpc>
              <a:buNone/>
            </a:pPr>
            <a:r>
              <a:rPr lang="en-GB" sz="2800" b="1" dirty="0" err="1">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Antecedentes</a:t>
            </a:r>
            <a:r>
              <a:rPr lang="en-GB" sz="28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GB" sz="2100" dirty="0" err="1">
                <a:latin typeface="Calibri" panose="020F0502020204030204" pitchFamily="34" charset="0"/>
                <a:cs typeface="Times New Roman" panose="02020603050405020304" pitchFamily="18" charset="0"/>
              </a:rPr>
              <a:t>estudio</a:t>
            </a:r>
            <a:r>
              <a:rPr lang="en-GB" sz="2100" dirty="0">
                <a:latin typeface="Calibri" panose="020F0502020204030204" pitchFamily="34" charset="0"/>
                <a:cs typeface="Times New Roman" panose="02020603050405020304" pitchFamily="18" charset="0"/>
              </a:rPr>
              <a:t> </a:t>
            </a:r>
            <a:r>
              <a:rPr lang="en-GB" sz="2100" dirty="0" err="1">
                <a:latin typeface="Calibri" panose="020F0502020204030204" pitchFamily="34" charset="0"/>
                <a:cs typeface="Times New Roman" panose="02020603050405020304" pitchFamily="18" charset="0"/>
              </a:rPr>
              <a:t>realizado</a:t>
            </a:r>
            <a:r>
              <a:rPr lang="en-GB" sz="2100" dirty="0">
                <a:latin typeface="Calibri" panose="020F0502020204030204" pitchFamily="34" charset="0"/>
                <a:cs typeface="Times New Roman" panose="02020603050405020304" pitchFamily="18" charset="0"/>
              </a:rPr>
              <a:t> con </a:t>
            </a:r>
            <a:r>
              <a:rPr lang="es-ES" sz="2100" dirty="0">
                <a:latin typeface="Calibri" panose="020F0502020204030204" pitchFamily="34" charset="0"/>
                <a:cs typeface="Times New Roman" panose="02020603050405020304" pitchFamily="18" charset="0"/>
              </a:rPr>
              <a:t>agricultores que participan directa e indirectamente en los ensayo de investigación colaborativa de varios años centrado en el desarrollo de descansos basados en el forraje para regenerar el suelo, en ocho comunidades de los Andes centrales peruanos.</a:t>
            </a:r>
          </a:p>
          <a:p>
            <a:pPr marL="0" indent="0">
              <a:lnSpc>
                <a:spcPct val="120000"/>
              </a:lnSpc>
              <a:buNone/>
            </a:pPr>
            <a:endParaRPr lang="en-GB" sz="2100" dirty="0">
              <a:latin typeface="Calibri" panose="020F0502020204030204" pitchFamily="34" charset="0"/>
              <a:cs typeface="Times New Roman" panose="02020603050405020304" pitchFamily="18" charset="0"/>
            </a:endParaRPr>
          </a:p>
          <a:p>
            <a:pPr marL="0" indent="0">
              <a:buNone/>
            </a:pPr>
            <a:r>
              <a:rPr lang="en-GB" sz="2600" b="1" dirty="0" err="1">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Objetivos</a:t>
            </a:r>
            <a:r>
              <a:rPr lang="en-GB" sz="26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t>
            </a:r>
          </a:p>
          <a:p>
            <a:pPr>
              <a:lnSpc>
                <a:spcPct val="120000"/>
              </a:lnSpc>
            </a:pPr>
            <a:r>
              <a:rPr lang="en-GB" sz="2000" dirty="0" err="1">
                <a:latin typeface="Calibri" panose="020F0502020204030204" pitchFamily="34" charset="0"/>
                <a:ea typeface="Calibri" panose="020F0502020204030204" pitchFamily="34" charset="0"/>
                <a:cs typeface="Times New Roman" panose="02020603050405020304" pitchFamily="18" charset="0"/>
              </a:rPr>
              <a:t>Entender</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err="1">
                <a:latin typeface="Calibri" panose="020F0502020204030204" pitchFamily="34" charset="0"/>
                <a:ea typeface="Calibri" panose="020F0502020204030204" pitchFamily="34" charset="0"/>
                <a:cs typeface="Times New Roman" panose="02020603050405020304" pitchFamily="18" charset="0"/>
              </a:rPr>
              <a:t>si</a:t>
            </a:r>
            <a:r>
              <a:rPr lang="en-GB" sz="2000" dirty="0">
                <a:latin typeface="Calibri" panose="020F0502020204030204" pitchFamily="34" charset="0"/>
                <a:ea typeface="Calibri" panose="020F0502020204030204" pitchFamily="34" charset="0"/>
                <a:cs typeface="Times New Roman" panose="02020603050405020304" pitchFamily="18" charset="0"/>
              </a:rPr>
              <a:t> las </a:t>
            </a:r>
            <a:r>
              <a:rPr lang="en-GB" sz="2000" dirty="0" err="1">
                <a:latin typeface="Calibri" panose="020F0502020204030204" pitchFamily="34" charset="0"/>
                <a:ea typeface="Calibri" panose="020F0502020204030204" pitchFamily="34" charset="0"/>
                <a:cs typeface="Times New Roman" panose="02020603050405020304" pitchFamily="18" charset="0"/>
              </a:rPr>
              <a:t>diferencias</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err="1">
                <a:latin typeface="Calibri" panose="020F0502020204030204" pitchFamily="34" charset="0"/>
                <a:ea typeface="Calibri" panose="020F0502020204030204" pitchFamily="34" charset="0"/>
                <a:cs typeface="Times New Roman" panose="02020603050405020304" pitchFamily="18" charset="0"/>
              </a:rPr>
              <a:t>en</a:t>
            </a:r>
            <a:r>
              <a:rPr lang="en-GB" sz="2000" dirty="0">
                <a:latin typeface="Calibri" panose="020F0502020204030204" pitchFamily="34" charset="0"/>
                <a:ea typeface="Calibri" panose="020F0502020204030204" pitchFamily="34" charset="0"/>
                <a:cs typeface="Times New Roman" panose="02020603050405020304" pitchFamily="18" charset="0"/>
              </a:rPr>
              <a:t> las </a:t>
            </a:r>
            <a:r>
              <a:rPr lang="en-GB" sz="2000" dirty="0" err="1">
                <a:latin typeface="Calibri" panose="020F0502020204030204" pitchFamily="34" charset="0"/>
                <a:ea typeface="Calibri" panose="020F0502020204030204" pitchFamily="34" charset="0"/>
                <a:cs typeface="Times New Roman" panose="02020603050405020304" pitchFamily="18" charset="0"/>
              </a:rPr>
              <a:t>etapas</a:t>
            </a:r>
            <a:r>
              <a:rPr lang="en-GB" sz="2000" dirty="0">
                <a:latin typeface="Calibri" panose="020F0502020204030204" pitchFamily="34" charset="0"/>
                <a:ea typeface="Calibri" panose="020F0502020204030204" pitchFamily="34" charset="0"/>
                <a:cs typeface="Times New Roman" panose="02020603050405020304" pitchFamily="18" charset="0"/>
              </a:rPr>
              <a:t> de </a:t>
            </a:r>
            <a:r>
              <a:rPr lang="en-GB" sz="2000" dirty="0" err="1">
                <a:latin typeface="Calibri" panose="020F0502020204030204" pitchFamily="34" charset="0"/>
                <a:ea typeface="Calibri" panose="020F0502020204030204" pitchFamily="34" charset="0"/>
                <a:cs typeface="Times New Roman" panose="02020603050405020304" pitchFamily="18" charset="0"/>
              </a:rPr>
              <a:t>una</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err="1">
                <a:latin typeface="Calibri" panose="020F0502020204030204" pitchFamily="34" charset="0"/>
                <a:ea typeface="Calibri" panose="020F0502020204030204" pitchFamily="34" charset="0"/>
                <a:cs typeface="Times New Roman" panose="02020603050405020304" pitchFamily="18" charset="0"/>
              </a:rPr>
              <a:t>familia</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err="1">
                <a:latin typeface="Calibri" panose="020F0502020204030204" pitchFamily="34" charset="0"/>
                <a:ea typeface="Calibri" panose="020F0502020204030204" pitchFamily="34" charset="0"/>
                <a:cs typeface="Times New Roman" panose="02020603050405020304" pitchFamily="18" charset="0"/>
              </a:rPr>
              <a:t>podrian</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err="1">
                <a:latin typeface="Calibri" panose="020F0502020204030204" pitchFamily="34" charset="0"/>
                <a:ea typeface="Calibri" panose="020F0502020204030204" pitchFamily="34" charset="0"/>
                <a:cs typeface="Times New Roman" panose="02020603050405020304" pitchFamily="18" charset="0"/>
              </a:rPr>
              <a:t>explicar</a:t>
            </a:r>
            <a:r>
              <a:rPr lang="en-GB" sz="2000" dirty="0">
                <a:latin typeface="Calibri" panose="020F0502020204030204" pitchFamily="34" charset="0"/>
                <a:ea typeface="Calibri" panose="020F0502020204030204" pitchFamily="34" charset="0"/>
                <a:cs typeface="Times New Roman" panose="02020603050405020304" pitchFamily="18" charset="0"/>
              </a:rPr>
              <a:t> las </a:t>
            </a:r>
            <a:r>
              <a:rPr lang="en-GB" sz="2000" dirty="0" err="1">
                <a:latin typeface="Calibri" panose="020F0502020204030204" pitchFamily="34" charset="0"/>
                <a:ea typeface="Calibri" panose="020F0502020204030204" pitchFamily="34" charset="0"/>
                <a:cs typeface="Times New Roman" panose="02020603050405020304" pitchFamily="18" charset="0"/>
              </a:rPr>
              <a:t>diferencias</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err="1">
                <a:latin typeface="Calibri" panose="020F0502020204030204" pitchFamily="34" charset="0"/>
                <a:ea typeface="Calibri" panose="020F0502020204030204" pitchFamily="34" charset="0"/>
                <a:cs typeface="Times New Roman" panose="02020603050405020304" pitchFamily="18" charset="0"/>
              </a:rPr>
              <a:t>en</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err="1">
                <a:latin typeface="Calibri" panose="020F0502020204030204" pitchFamily="34" charset="0"/>
                <a:ea typeface="Calibri" panose="020F0502020204030204" pitchFamily="34" charset="0"/>
                <a:cs typeface="Times New Roman" panose="02020603050405020304" pitchFamily="18" charset="0"/>
              </a:rPr>
              <a:t>participacion</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a:effectLst/>
                <a:latin typeface="Calibri" panose="020F0502020204030204" pitchFamily="34" charset="0"/>
                <a:ea typeface="Calibri" panose="020F0502020204030204" pitchFamily="34" charset="0"/>
                <a:cs typeface="Times New Roman" panose="02020603050405020304" pitchFamily="18" charset="0"/>
              </a:rPr>
              <a:t>(Barnes </a:t>
            </a:r>
            <a:r>
              <a:rPr lang="en-GB" sz="2000" i="1" dirty="0">
                <a:effectLst/>
                <a:latin typeface="Calibri" panose="020F0502020204030204" pitchFamily="34" charset="0"/>
                <a:ea typeface="Calibri" panose="020F0502020204030204" pitchFamily="34" charset="0"/>
                <a:cs typeface="Times New Roman" panose="02020603050405020304" pitchFamily="18" charset="0"/>
              </a:rPr>
              <a:t>et al.</a:t>
            </a:r>
            <a:r>
              <a:rPr lang="en-GB" sz="2000" dirty="0">
                <a:effectLst/>
                <a:latin typeface="Calibri" panose="020F0502020204030204" pitchFamily="34" charset="0"/>
                <a:ea typeface="Calibri" panose="020F0502020204030204" pitchFamily="34" charset="0"/>
                <a:cs typeface="Times New Roman" panose="02020603050405020304" pitchFamily="18" charset="0"/>
              </a:rPr>
              <a:t>, 2020; de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Sherbinin</a:t>
            </a: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r>
              <a:rPr lang="en-GB" sz="2000" i="1" dirty="0">
                <a:effectLst/>
                <a:latin typeface="Calibri" panose="020F0502020204030204" pitchFamily="34" charset="0"/>
                <a:ea typeface="Calibri" panose="020F0502020204030204" pitchFamily="34" charset="0"/>
                <a:cs typeface="Times New Roman" panose="02020603050405020304" pitchFamily="18" charset="0"/>
              </a:rPr>
              <a:t>et al.</a:t>
            </a:r>
            <a:r>
              <a:rPr lang="en-GB" sz="2000" dirty="0">
                <a:effectLst/>
                <a:latin typeface="Calibri" panose="020F0502020204030204" pitchFamily="34" charset="0"/>
                <a:ea typeface="Calibri" panose="020F0502020204030204" pitchFamily="34" charset="0"/>
                <a:cs typeface="Times New Roman" panose="02020603050405020304" pitchFamily="18" charset="0"/>
              </a:rPr>
              <a:t>, 2008;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Perz</a:t>
            </a:r>
            <a:r>
              <a:rPr lang="en-GB" sz="2000" dirty="0">
                <a:effectLst/>
                <a:latin typeface="Calibri" panose="020F0502020204030204" pitchFamily="34" charset="0"/>
                <a:ea typeface="Calibri" panose="020F0502020204030204" pitchFamily="34" charset="0"/>
                <a:cs typeface="Times New Roman" panose="02020603050405020304" pitchFamily="18" charset="0"/>
              </a:rPr>
              <a:t> &amp; Walker, 2002; Walker </a:t>
            </a:r>
            <a:r>
              <a:rPr lang="en-GB" sz="2000" i="1" dirty="0">
                <a:effectLst/>
                <a:latin typeface="Calibri" panose="020F0502020204030204" pitchFamily="34" charset="0"/>
                <a:ea typeface="Calibri" panose="020F0502020204030204" pitchFamily="34" charset="0"/>
                <a:cs typeface="Times New Roman" panose="02020603050405020304" pitchFamily="18" charset="0"/>
              </a:rPr>
              <a:t>et al.</a:t>
            </a:r>
            <a:r>
              <a:rPr lang="en-GB" sz="2000" dirty="0">
                <a:effectLst/>
                <a:latin typeface="Calibri" panose="020F0502020204030204" pitchFamily="34" charset="0"/>
                <a:ea typeface="Calibri" panose="020F0502020204030204" pitchFamily="34" charset="0"/>
                <a:cs typeface="Times New Roman" panose="02020603050405020304" pitchFamily="18" charset="0"/>
              </a:rPr>
              <a:t>, 2002).</a:t>
            </a:r>
          </a:p>
          <a:p>
            <a:pPr>
              <a:lnSpc>
                <a:spcPct val="120000"/>
              </a:lnSpc>
            </a:pPr>
            <a:r>
              <a:rPr lang="es-ES" sz="2000" dirty="0">
                <a:latin typeface="Calibri" panose="020F0502020204030204" pitchFamily="34" charset="0"/>
                <a:cs typeface="Times New Roman" panose="02020603050405020304" pitchFamily="18" charset="0"/>
              </a:rPr>
              <a:t>Identificar los obstáculos a la participación de los agricultores en la investigación,  nos podría permitiría ser más inclusivos e involucrar activamente a una variedad de miembros de la comunidad en el futuro.</a:t>
            </a:r>
          </a:p>
          <a:p>
            <a:pPr>
              <a:lnSpc>
                <a:spcPct val="120000"/>
              </a:lnSpc>
            </a:pPr>
            <a:r>
              <a:rPr lang="es-ES" sz="2000" dirty="0">
                <a:latin typeface="Calibri" panose="020F0502020204030204" pitchFamily="34" charset="0"/>
                <a:cs typeface="Times New Roman" panose="02020603050405020304" pitchFamily="18" charset="0"/>
              </a:rPr>
              <a:t>Generar más matices en la comprensión de las diferencias entre los grupos de participación. </a:t>
            </a:r>
            <a:endParaRPr lang="en-US" sz="2000" dirty="0">
              <a:latin typeface="Calibri" panose="020F0502020204030204" pitchFamily="34" charset="0"/>
              <a:cs typeface="Times New Roman" panose="02020603050405020304" pitchFamily="18" charset="0"/>
            </a:endParaRPr>
          </a:p>
          <a:p>
            <a:pPr>
              <a:lnSpc>
                <a:spcPct val="120000"/>
              </a:lnSpc>
            </a:pPr>
            <a:r>
              <a:rPr lang="en-GB" sz="2000" dirty="0" err="1">
                <a:effectLst/>
                <a:latin typeface="Calibri" panose="020F0502020204030204" pitchFamily="34" charset="0"/>
                <a:ea typeface="Calibri" panose="020F0502020204030204" pitchFamily="34" charset="0"/>
                <a:cs typeface="Times New Roman" panose="02020603050405020304" pitchFamily="18" charset="0"/>
              </a:rPr>
              <a:t>Explorar</a:t>
            </a: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r>
              <a:rPr lang="en-GB" sz="2000" dirty="0">
                <a:latin typeface="Calibri" panose="020F0502020204030204" pitchFamily="34" charset="0"/>
                <a:ea typeface="Calibri" panose="020F0502020204030204" pitchFamily="34" charset="0"/>
                <a:cs typeface="Times New Roman" panose="02020603050405020304" pitchFamily="18" charset="0"/>
              </a:rPr>
              <a:t>q</a:t>
            </a:r>
            <a:r>
              <a:rPr lang="en-GB" sz="2000" dirty="0">
                <a:effectLst/>
                <a:latin typeface="Calibri" panose="020F0502020204030204" pitchFamily="34" charset="0"/>
                <a:ea typeface="Calibri" panose="020F0502020204030204" pitchFamily="34" charset="0"/>
                <a:cs typeface="Times New Roman" panose="02020603050405020304" pitchFamily="18" charset="0"/>
              </a:rPr>
              <a:t>ue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funciona</a:t>
            </a:r>
            <a:r>
              <a:rPr lang="en-GB" sz="2000" dirty="0">
                <a:effectLst/>
                <a:latin typeface="Calibri" panose="020F0502020204030204" pitchFamily="34" charset="0"/>
                <a:ea typeface="Calibri" panose="020F0502020204030204" pitchFamily="34" charset="0"/>
                <a:cs typeface="Times New Roman" panose="02020603050405020304" pitchFamily="18" charset="0"/>
              </a:rPr>
              <a:t> para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quien</a:t>
            </a:r>
            <a:r>
              <a:rPr lang="en-GB" sz="2000" dirty="0">
                <a:effectLst/>
                <a:latin typeface="Calibri" panose="020F0502020204030204" pitchFamily="34" charset="0"/>
                <a:ea typeface="Calibri" panose="020F0502020204030204" pitchFamily="34" charset="0"/>
                <a:cs typeface="Times New Roman" panose="02020603050405020304" pitchFamily="18" charset="0"/>
              </a:rPr>
              <a:t> y </a:t>
            </a:r>
            <a:r>
              <a:rPr lang="en-GB" sz="2000" dirty="0" err="1">
                <a:effectLst/>
                <a:latin typeface="Calibri" panose="020F0502020204030204" pitchFamily="34" charset="0"/>
                <a:ea typeface="Calibri" panose="020F0502020204030204" pitchFamily="34" charset="0"/>
                <a:cs typeface="Times New Roman" panose="02020603050405020304" pitchFamily="18" charset="0"/>
              </a:rPr>
              <a:t>donde</a:t>
            </a:r>
            <a:r>
              <a:rPr lang="en-GB" sz="20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12">
            <a:extLst>
              <a:ext uri="{FF2B5EF4-FFF2-40B4-BE49-F238E27FC236}">
                <a16:creationId xmlns:a16="http://schemas.microsoft.com/office/drawing/2014/main" id="{3548BB90-4087-7497-C1F1-AB07003DA2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499" b="18544"/>
          <a:stretch/>
        </p:blipFill>
        <p:spPr>
          <a:xfrm>
            <a:off x="9239963" y="437754"/>
            <a:ext cx="2011132" cy="2395401"/>
          </a:xfrm>
          <a:prstGeom prst="rect">
            <a:avLst/>
          </a:prstGeom>
          <a:ln>
            <a:noFill/>
          </a:ln>
          <a:effectLst>
            <a:outerShdw blurRad="292100" dist="139700" dir="2700000" algn="tl" rotWithShape="0">
              <a:srgbClr val="333333">
                <a:alpha val="65000"/>
              </a:srgbClr>
            </a:outerShdw>
          </a:effectLst>
        </p:spPr>
      </p:pic>
      <p:pic>
        <p:nvPicPr>
          <p:cNvPr id="6" name="Imagen 23">
            <a:extLst>
              <a:ext uri="{FF2B5EF4-FFF2-40B4-BE49-F238E27FC236}">
                <a16:creationId xmlns:a16="http://schemas.microsoft.com/office/drawing/2014/main" id="{27F43D4B-4BB1-2443-0291-F1DCBB78CA7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084" t="7488" r="49584"/>
          <a:stretch/>
        </p:blipFill>
        <p:spPr>
          <a:xfrm rot="5400000">
            <a:off x="9267990" y="2340019"/>
            <a:ext cx="2203688" cy="27496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8458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D7B3-7CD9-5586-4423-EB21F63E7F38}"/>
              </a:ext>
            </a:extLst>
          </p:cNvPr>
          <p:cNvSpPr>
            <a:spLocks noGrp="1"/>
          </p:cNvSpPr>
          <p:nvPr>
            <p:ph type="title"/>
          </p:nvPr>
        </p:nvSpPr>
        <p:spPr>
          <a:xfrm>
            <a:off x="838200" y="365125"/>
            <a:ext cx="10515600" cy="549275"/>
          </a:xfrm>
        </p:spPr>
        <p:txBody>
          <a:bodyPr>
            <a:normAutofit fontScale="90000"/>
          </a:bodyPr>
          <a:lstStyle/>
          <a:p>
            <a:r>
              <a:rPr lang="en-US" sz="3600" b="1" dirty="0" err="1">
                <a:solidFill>
                  <a:schemeClr val="accent2">
                    <a:lumMod val="75000"/>
                  </a:schemeClr>
                </a:solidFill>
                <a:latin typeface="Calibri" panose="020F0502020204030204" pitchFamily="34" charset="0"/>
                <a:cs typeface="Times New Roman" panose="02020603050405020304" pitchFamily="18" charset="0"/>
              </a:rPr>
              <a:t>Metodologia</a:t>
            </a:r>
            <a:endParaRPr lang="es-PE" sz="3600" b="1" dirty="0">
              <a:solidFill>
                <a:schemeClr val="accent2">
                  <a:lumMod val="75000"/>
                </a:schemeClr>
              </a:solidFill>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B7DA6FD-AD7A-5E14-DCC8-667072478896}"/>
              </a:ext>
            </a:extLst>
          </p:cNvPr>
          <p:cNvSpPr>
            <a:spLocks noGrp="1"/>
          </p:cNvSpPr>
          <p:nvPr>
            <p:ph idx="1"/>
          </p:nvPr>
        </p:nvSpPr>
        <p:spPr>
          <a:xfrm>
            <a:off x="5072906" y="625846"/>
            <a:ext cx="6472973" cy="5762076"/>
          </a:xfrm>
        </p:spPr>
        <p:txBody>
          <a:bodyPr>
            <a:normAutofit lnSpcReduction="10000"/>
          </a:bodyPr>
          <a:lstStyle/>
          <a:p>
            <a:pPr marL="0" indent="0">
              <a:lnSpc>
                <a:spcPct val="110000"/>
              </a:lnSpc>
              <a:buNone/>
            </a:pPr>
            <a:r>
              <a:rPr lang="en-GB" sz="1800" b="1" dirty="0" err="1">
                <a:solidFill>
                  <a:schemeClr val="accent2"/>
                </a:solidFill>
              </a:rPr>
              <a:t>Encuesta</a:t>
            </a:r>
            <a:r>
              <a:rPr lang="en-GB" sz="1800" b="1" dirty="0">
                <a:solidFill>
                  <a:schemeClr val="accent2"/>
                </a:solidFill>
              </a:rPr>
              <a:t> </a:t>
            </a:r>
            <a:r>
              <a:rPr lang="en-GB" sz="1800" b="1" dirty="0" err="1">
                <a:solidFill>
                  <a:schemeClr val="accent2"/>
                </a:solidFill>
              </a:rPr>
              <a:t>RhoMIS</a:t>
            </a:r>
            <a:r>
              <a:rPr lang="en-GB" sz="1800" b="1" dirty="0">
                <a:solidFill>
                  <a:schemeClr val="accent2"/>
                </a:solidFill>
              </a:rPr>
              <a:t> </a:t>
            </a:r>
            <a:r>
              <a:rPr lang="en-GB" sz="1800" dirty="0"/>
              <a:t>(</a:t>
            </a:r>
            <a:r>
              <a:rPr lang="es-ES" sz="1800" dirty="0"/>
              <a:t>encuesta de indicadores múltiples en hogares rurales</a:t>
            </a:r>
            <a:r>
              <a:rPr lang="en-GB" sz="1800" dirty="0"/>
              <a:t>): C</a:t>
            </a:r>
            <a:r>
              <a:rPr lang="es-ES" sz="1800" dirty="0" err="1"/>
              <a:t>aracteriza</a:t>
            </a:r>
            <a:r>
              <a:rPr lang="es-ES" sz="1800" dirty="0"/>
              <a:t> los factores socioeconómicos de los hogares agrícolas, las estrategias de subsistencia y las prácticas de gestión de suelos y cultivos de los miembros de la comunidad </a:t>
            </a:r>
          </a:p>
          <a:p>
            <a:pPr>
              <a:lnSpc>
                <a:spcPct val="100000"/>
              </a:lnSpc>
              <a:spcBef>
                <a:spcPts val="0"/>
              </a:spcBef>
            </a:pPr>
            <a:r>
              <a:rPr lang="en-GB" sz="1600" dirty="0"/>
              <a:t>171 </a:t>
            </a:r>
            <a:r>
              <a:rPr lang="en-GB" sz="1600" dirty="0" err="1"/>
              <a:t>encuestados</a:t>
            </a:r>
            <a:r>
              <a:rPr lang="en-GB" sz="1600" dirty="0"/>
              <a:t>, </a:t>
            </a:r>
            <a:r>
              <a:rPr lang="en-GB" sz="1600" dirty="0" err="1"/>
              <a:t>selectos</a:t>
            </a:r>
            <a:r>
              <a:rPr lang="en-GB" sz="1600" dirty="0"/>
              <a:t> al azar y </a:t>
            </a:r>
            <a:r>
              <a:rPr lang="en-GB" sz="1600" dirty="0" err="1"/>
              <a:t>proporcional</a:t>
            </a:r>
            <a:r>
              <a:rPr lang="en-GB" sz="1600" dirty="0"/>
              <a:t> al </a:t>
            </a:r>
            <a:r>
              <a:rPr lang="en-GB" sz="1600" dirty="0" err="1"/>
              <a:t>numero</a:t>
            </a:r>
            <a:r>
              <a:rPr lang="en-GB" sz="1600" dirty="0"/>
              <a:t> de </a:t>
            </a:r>
            <a:r>
              <a:rPr lang="en-GB" sz="1600" dirty="0" err="1"/>
              <a:t>comuneros</a:t>
            </a:r>
            <a:r>
              <a:rPr lang="en-GB" sz="1600" dirty="0"/>
              <a:t> </a:t>
            </a:r>
            <a:r>
              <a:rPr lang="en-GB" sz="1600" dirty="0" err="1"/>
              <a:t>dentro</a:t>
            </a:r>
            <a:r>
              <a:rPr lang="en-GB" sz="1600" dirty="0"/>
              <a:t> de las </a:t>
            </a:r>
            <a:r>
              <a:rPr lang="en-GB" sz="1600" dirty="0" err="1"/>
              <a:t>comunidades</a:t>
            </a:r>
            <a:r>
              <a:rPr lang="en-GB" sz="1600" dirty="0"/>
              <a:t>.</a:t>
            </a:r>
          </a:p>
          <a:p>
            <a:pPr>
              <a:lnSpc>
                <a:spcPct val="100000"/>
              </a:lnSpc>
              <a:spcBef>
                <a:spcPts val="0"/>
              </a:spcBef>
            </a:pPr>
            <a:r>
              <a:rPr lang="en-GB" sz="1600" dirty="0"/>
              <a:t>RHoMIS </a:t>
            </a:r>
            <a:r>
              <a:rPr lang="en-GB" sz="1600" dirty="0" err="1"/>
              <a:t>Adaptado</a:t>
            </a:r>
            <a:r>
              <a:rPr lang="en-GB" sz="1600" dirty="0"/>
              <a:t> a la cordillera peruana con </a:t>
            </a:r>
            <a:r>
              <a:rPr lang="en-GB" sz="1600" dirty="0" err="1"/>
              <a:t>pisos</a:t>
            </a:r>
            <a:r>
              <a:rPr lang="en-GB" sz="1600" dirty="0"/>
              <a:t> </a:t>
            </a:r>
            <a:r>
              <a:rPr lang="en-GB" sz="1600" dirty="0" err="1"/>
              <a:t>ecologicos</a:t>
            </a:r>
            <a:r>
              <a:rPr lang="en-GB" sz="1600" dirty="0"/>
              <a:t> </a:t>
            </a:r>
            <a:r>
              <a:rPr lang="en-GB" sz="1600" dirty="0" err="1"/>
              <a:t>en</a:t>
            </a:r>
            <a:r>
              <a:rPr lang="en-GB" sz="1600" dirty="0"/>
              <a:t> un </a:t>
            </a:r>
            <a:r>
              <a:rPr lang="en-GB" sz="1600" dirty="0" err="1"/>
              <a:t>trabajo</a:t>
            </a:r>
            <a:r>
              <a:rPr lang="en-GB" sz="1600" dirty="0"/>
              <a:t> </a:t>
            </a:r>
            <a:r>
              <a:rPr lang="en-GB" sz="1600" dirty="0" err="1"/>
              <a:t>intensivo</a:t>
            </a:r>
            <a:r>
              <a:rPr lang="en-GB" sz="1600" dirty="0"/>
              <a:t> con </a:t>
            </a:r>
            <a:r>
              <a:rPr lang="en-GB" sz="1600" dirty="0" err="1"/>
              <a:t>el</a:t>
            </a:r>
            <a:r>
              <a:rPr lang="en-GB" sz="1600" dirty="0"/>
              <a:t> </a:t>
            </a:r>
            <a:r>
              <a:rPr lang="en-GB" sz="1600" dirty="0" err="1"/>
              <a:t>equipo</a:t>
            </a:r>
            <a:r>
              <a:rPr lang="en-GB" sz="1600" dirty="0"/>
              <a:t> Rhomis y </a:t>
            </a:r>
            <a:r>
              <a:rPr lang="en-GB" sz="1600" dirty="0" err="1"/>
              <a:t>apoyo</a:t>
            </a:r>
            <a:r>
              <a:rPr lang="en-GB" sz="1600" dirty="0"/>
              <a:t> de Stats4SD</a:t>
            </a:r>
          </a:p>
          <a:p>
            <a:pPr>
              <a:lnSpc>
                <a:spcPct val="100000"/>
              </a:lnSpc>
              <a:spcBef>
                <a:spcPts val="0"/>
              </a:spcBef>
            </a:pPr>
            <a:r>
              <a:rPr lang="en-GB" sz="1600" dirty="0"/>
              <a:t>Se </a:t>
            </a:r>
            <a:r>
              <a:rPr lang="en-GB" sz="1600" dirty="0" err="1"/>
              <a:t>realizo</a:t>
            </a:r>
            <a:r>
              <a:rPr lang="en-GB" sz="1600" dirty="0"/>
              <a:t> entre </a:t>
            </a:r>
            <a:r>
              <a:rPr lang="en-GB" sz="1600" dirty="0" err="1"/>
              <a:t>febrero</a:t>
            </a:r>
            <a:r>
              <a:rPr lang="en-GB" sz="1600" dirty="0"/>
              <a:t> y </a:t>
            </a:r>
            <a:r>
              <a:rPr lang="en-GB" sz="1600" dirty="0" err="1"/>
              <a:t>marzo</a:t>
            </a:r>
            <a:r>
              <a:rPr lang="en-GB" sz="1600" dirty="0"/>
              <a:t>, 2018.</a:t>
            </a:r>
          </a:p>
          <a:p>
            <a:pPr>
              <a:lnSpc>
                <a:spcPct val="100000"/>
              </a:lnSpc>
              <a:spcBef>
                <a:spcPts val="0"/>
              </a:spcBef>
            </a:pPr>
            <a:r>
              <a:rPr lang="en-GB" sz="1600" dirty="0" err="1"/>
              <a:t>Algunos</a:t>
            </a:r>
            <a:r>
              <a:rPr lang="en-GB" sz="1600" dirty="0"/>
              <a:t> </a:t>
            </a:r>
            <a:r>
              <a:rPr lang="en-GB" sz="1600" dirty="0" err="1"/>
              <a:t>resultados</a:t>
            </a:r>
            <a:r>
              <a:rPr lang="en-GB" sz="1600" dirty="0"/>
              <a:t> </a:t>
            </a:r>
            <a:r>
              <a:rPr lang="en-GB" sz="1600" dirty="0" err="1"/>
              <a:t>tambien</a:t>
            </a:r>
            <a:r>
              <a:rPr lang="en-GB" sz="1600" dirty="0"/>
              <a:t> de la </a:t>
            </a:r>
            <a:r>
              <a:rPr lang="en-GB" sz="1600" dirty="0" err="1"/>
              <a:t>repetición</a:t>
            </a:r>
            <a:r>
              <a:rPr lang="en-GB" sz="1600" dirty="0"/>
              <a:t> </a:t>
            </a:r>
            <a:r>
              <a:rPr lang="en-GB" sz="1600" dirty="0" err="1"/>
              <a:t>en</a:t>
            </a:r>
            <a:r>
              <a:rPr lang="en-GB" sz="1600" dirty="0"/>
              <a:t> </a:t>
            </a:r>
            <a:r>
              <a:rPr lang="en-GB" sz="1600" dirty="0" err="1"/>
              <a:t>marzo</a:t>
            </a:r>
            <a:r>
              <a:rPr lang="en-GB" sz="1600" dirty="0"/>
              <a:t> 2022</a:t>
            </a:r>
          </a:p>
          <a:p>
            <a:pPr marL="0" marR="0">
              <a:lnSpc>
                <a:spcPct val="100000"/>
              </a:lnSpc>
              <a:spcBef>
                <a:spcPts val="0"/>
              </a:spcBef>
              <a:spcAft>
                <a:spcPts val="800"/>
              </a:spcAft>
            </a:pPr>
            <a:r>
              <a:rPr lang="en-GB" sz="1600" dirty="0"/>
              <a:t>Los </a:t>
            </a:r>
            <a:r>
              <a:rPr lang="en-GB" sz="1600" dirty="0" err="1"/>
              <a:t>entrevistados</a:t>
            </a:r>
            <a:r>
              <a:rPr lang="en-GB" sz="1600" dirty="0"/>
              <a:t> </a:t>
            </a:r>
            <a:r>
              <a:rPr lang="en-GB" sz="1600" dirty="0" err="1"/>
              <a:t>fueron</a:t>
            </a:r>
            <a:r>
              <a:rPr lang="en-GB" sz="1600" dirty="0"/>
              <a:t> </a:t>
            </a:r>
            <a:r>
              <a:rPr lang="en-GB" sz="1600" dirty="0" err="1"/>
              <a:t>categorizados</a:t>
            </a:r>
            <a:r>
              <a:rPr lang="en-GB" sz="1600" dirty="0"/>
              <a:t> </a:t>
            </a:r>
            <a:r>
              <a:rPr lang="en-GB" sz="1600" dirty="0" err="1"/>
              <a:t>en</a:t>
            </a:r>
            <a:r>
              <a:rPr lang="en-GB" sz="1600" dirty="0"/>
              <a:t> cuatro </a:t>
            </a:r>
            <a:r>
              <a:rPr lang="en-GB" sz="1600" dirty="0" err="1"/>
              <a:t>grupos</a:t>
            </a:r>
            <a:r>
              <a:rPr lang="en-GB" sz="1600" dirty="0"/>
              <a:t>: </a:t>
            </a:r>
          </a:p>
          <a:p>
            <a:pPr marL="395288" lvl="1" indent="-163513">
              <a:lnSpc>
                <a:spcPct val="110000"/>
              </a:lnSpc>
              <a:spcBef>
                <a:spcPts val="0"/>
              </a:spcBef>
              <a:spcAft>
                <a:spcPts val="800"/>
              </a:spcAft>
              <a:buAutoNum type="arabicParenR"/>
            </a:pPr>
            <a:r>
              <a:rPr lang="es-ES" sz="1600" b="1" dirty="0"/>
              <a:t> Participantes plenos (P): </a:t>
            </a:r>
            <a:r>
              <a:rPr lang="es-ES" sz="1600" dirty="0"/>
              <a:t>los que participaron en la investigación mediante el establecimiento del experimento en al menos una  parcelas</a:t>
            </a:r>
          </a:p>
          <a:p>
            <a:pPr marL="395288" lvl="1" indent="-163513">
              <a:lnSpc>
                <a:spcPct val="110000"/>
              </a:lnSpc>
              <a:spcBef>
                <a:spcPts val="0"/>
              </a:spcBef>
              <a:spcAft>
                <a:spcPts val="800"/>
              </a:spcAft>
              <a:buAutoNum type="arabicParenR"/>
            </a:pPr>
            <a:r>
              <a:rPr lang="es-ES" sz="1600" b="1" dirty="0"/>
              <a:t> Abandonados (D): </a:t>
            </a:r>
            <a:r>
              <a:rPr lang="es-ES" sz="1600" dirty="0"/>
              <a:t>hogares agrícolas que inicialmente habían instalado el experimento, pero que posteriormente abandonaron el estudio</a:t>
            </a:r>
          </a:p>
          <a:p>
            <a:pPr marL="231775" lvl="1" indent="0">
              <a:lnSpc>
                <a:spcPct val="110000"/>
              </a:lnSpc>
              <a:spcBef>
                <a:spcPts val="0"/>
              </a:spcBef>
              <a:spcAft>
                <a:spcPts val="800"/>
              </a:spcAft>
              <a:buNone/>
            </a:pPr>
            <a:r>
              <a:rPr lang="es-ES" sz="1600" b="1" dirty="0"/>
              <a:t>3)</a:t>
            </a:r>
            <a:r>
              <a:rPr lang="es-ES" sz="1600" dirty="0"/>
              <a:t> </a:t>
            </a:r>
            <a:r>
              <a:rPr lang="es-ES" sz="1600" b="1" dirty="0"/>
              <a:t>Sólo reuniones (A): </a:t>
            </a:r>
            <a:r>
              <a:rPr lang="es-ES" sz="1600" dirty="0"/>
              <a:t>hogares agrícolas que asistían regularmente a las reuniones, pero que nunca establecieron las parcelas experimentales</a:t>
            </a:r>
          </a:p>
          <a:p>
            <a:pPr marL="395288" lvl="1" indent="-163513">
              <a:lnSpc>
                <a:spcPct val="110000"/>
              </a:lnSpc>
              <a:spcBef>
                <a:spcPts val="0"/>
              </a:spcBef>
              <a:spcAft>
                <a:spcPts val="800"/>
              </a:spcAft>
              <a:buAutoNum type="arabicParenR"/>
            </a:pPr>
            <a:r>
              <a:rPr lang="es-ES" sz="1600" b="1" dirty="0"/>
              <a:t> No participantes (N): </a:t>
            </a:r>
            <a:r>
              <a:rPr lang="es-ES" sz="1600" dirty="0"/>
              <a:t>hogares que no habían instalado los experimentales ni asistido a las reuniones</a:t>
            </a:r>
          </a:p>
        </p:txBody>
      </p:sp>
      <p:grpSp>
        <p:nvGrpSpPr>
          <p:cNvPr id="53" name="Group 52">
            <a:extLst>
              <a:ext uri="{FF2B5EF4-FFF2-40B4-BE49-F238E27FC236}">
                <a16:creationId xmlns:a16="http://schemas.microsoft.com/office/drawing/2014/main" id="{0DC9578F-E3AD-EFC0-9E6F-91006B5D57BE}"/>
              </a:ext>
            </a:extLst>
          </p:cNvPr>
          <p:cNvGrpSpPr/>
          <p:nvPr/>
        </p:nvGrpSpPr>
        <p:grpSpPr>
          <a:xfrm>
            <a:off x="256086" y="973023"/>
            <a:ext cx="4684404" cy="4911954"/>
            <a:chOff x="838200" y="1369849"/>
            <a:chExt cx="4993890" cy="4911954"/>
          </a:xfrm>
        </p:grpSpPr>
        <p:grpSp>
          <p:nvGrpSpPr>
            <p:cNvPr id="21" name="Group 20">
              <a:extLst>
                <a:ext uri="{FF2B5EF4-FFF2-40B4-BE49-F238E27FC236}">
                  <a16:creationId xmlns:a16="http://schemas.microsoft.com/office/drawing/2014/main" id="{F2FB13D2-520E-4EB5-4AF7-2469F5E8E25A}"/>
                </a:ext>
              </a:extLst>
            </p:cNvPr>
            <p:cNvGrpSpPr/>
            <p:nvPr/>
          </p:nvGrpSpPr>
          <p:grpSpPr>
            <a:xfrm>
              <a:off x="838200" y="1369849"/>
              <a:ext cx="4993890" cy="4911954"/>
              <a:chOff x="609660" y="1174651"/>
              <a:chExt cx="4876742" cy="4752180"/>
            </a:xfrm>
          </p:grpSpPr>
          <p:pic>
            <p:nvPicPr>
              <p:cNvPr id="18" name="Picture 17">
                <a:extLst>
                  <a:ext uri="{FF2B5EF4-FFF2-40B4-BE49-F238E27FC236}">
                    <a16:creationId xmlns:a16="http://schemas.microsoft.com/office/drawing/2014/main" id="{1508F7E7-0FAA-C47F-F20A-9096B5781A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6956" y="1174651"/>
                <a:ext cx="4849446" cy="4508698"/>
              </a:xfrm>
              <a:prstGeom prst="rect">
                <a:avLst/>
              </a:prstGeom>
            </p:spPr>
          </p:pic>
          <p:pic>
            <p:nvPicPr>
              <p:cNvPr id="12" name="Picture 11">
                <a:extLst>
                  <a:ext uri="{FF2B5EF4-FFF2-40B4-BE49-F238E27FC236}">
                    <a16:creationId xmlns:a16="http://schemas.microsoft.com/office/drawing/2014/main" id="{4F320E22-0102-3CE8-8DAB-86CA8F77FB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77" r="-1"/>
              <a:stretch/>
            </p:blipFill>
            <p:spPr>
              <a:xfrm>
                <a:off x="609660" y="5674633"/>
                <a:ext cx="4876742" cy="252198"/>
              </a:xfrm>
              <a:prstGeom prst="rect">
                <a:avLst/>
              </a:prstGeom>
            </p:spPr>
          </p:pic>
          <p:pic>
            <p:nvPicPr>
              <p:cNvPr id="13" name="Picture 12">
                <a:extLst>
                  <a:ext uri="{FF2B5EF4-FFF2-40B4-BE49-F238E27FC236}">
                    <a16:creationId xmlns:a16="http://schemas.microsoft.com/office/drawing/2014/main" id="{FF30CE04-063C-B25D-4511-356C31B6D3F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85557" y="4776842"/>
                <a:ext cx="829595" cy="925088"/>
              </a:xfrm>
              <a:prstGeom prst="rect">
                <a:avLst/>
              </a:prstGeom>
            </p:spPr>
          </p:pic>
        </p:grpSp>
        <p:sp>
          <p:nvSpPr>
            <p:cNvPr id="22" name="TextBox 21">
              <a:extLst>
                <a:ext uri="{FF2B5EF4-FFF2-40B4-BE49-F238E27FC236}">
                  <a16:creationId xmlns:a16="http://schemas.microsoft.com/office/drawing/2014/main" id="{9D814178-45F3-372F-852B-738ED288AB5A}"/>
                </a:ext>
              </a:extLst>
            </p:cNvPr>
            <p:cNvSpPr txBox="1"/>
            <p:nvPr/>
          </p:nvSpPr>
          <p:spPr>
            <a:xfrm>
              <a:off x="3880075" y="4940862"/>
              <a:ext cx="1337480" cy="307777"/>
            </a:xfrm>
            <a:prstGeom prst="rect">
              <a:avLst/>
            </a:prstGeom>
            <a:solidFill>
              <a:srgbClr val="7C7C7C">
                <a:alpha val="21176"/>
              </a:srgbClr>
            </a:solidFill>
          </p:spPr>
          <p:txBody>
            <a:bodyPr wrap="square" rtlCol="0">
              <a:spAutoFit/>
            </a:bodyPr>
            <a:lstStyle/>
            <a:p>
              <a:r>
                <a:rPr lang="en-GB" sz="1400" b="1" dirty="0" err="1">
                  <a:effectLst/>
                  <a:latin typeface="Calibri" panose="020F0502020204030204" pitchFamily="34" charset="0"/>
                  <a:ea typeface="Calibri" panose="020F0502020204030204" pitchFamily="34" charset="0"/>
                  <a:cs typeface="Times New Roman" panose="02020603050405020304" pitchFamily="18" charset="0"/>
                </a:rPr>
                <a:t>Cruzccasa</a:t>
              </a:r>
              <a:endParaRPr lang="es-PE" sz="1400" b="1" dirty="0"/>
            </a:p>
          </p:txBody>
        </p:sp>
        <p:sp>
          <p:nvSpPr>
            <p:cNvPr id="26" name="TextBox 25">
              <a:extLst>
                <a:ext uri="{FF2B5EF4-FFF2-40B4-BE49-F238E27FC236}">
                  <a16:creationId xmlns:a16="http://schemas.microsoft.com/office/drawing/2014/main" id="{DDC92170-2DEB-DCFA-CDB9-E68C230C3C87}"/>
                </a:ext>
              </a:extLst>
            </p:cNvPr>
            <p:cNvSpPr txBox="1"/>
            <p:nvPr/>
          </p:nvSpPr>
          <p:spPr>
            <a:xfrm>
              <a:off x="3917854" y="4267136"/>
              <a:ext cx="1337480" cy="307777"/>
            </a:xfrm>
            <a:prstGeom prst="rect">
              <a:avLst/>
            </a:prstGeom>
            <a:solidFill>
              <a:srgbClr val="7C7C7C">
                <a:alpha val="21176"/>
              </a:srgbClr>
            </a:solidFill>
          </p:spPr>
          <p:txBody>
            <a:bodyPr wrap="square">
              <a:spAutoFit/>
            </a:bodyPr>
            <a:lstStyle/>
            <a:p>
              <a:r>
                <a:rPr lang="en-GB" sz="1400" b="1" dirty="0">
                  <a:effectLst/>
                  <a:latin typeface="Calibri" panose="020F0502020204030204" pitchFamily="34" charset="0"/>
                  <a:ea typeface="Calibri" panose="020F0502020204030204" pitchFamily="34" charset="0"/>
                  <a:cs typeface="Times New Roman" panose="02020603050405020304" pitchFamily="18" charset="0"/>
                </a:rPr>
                <a:t>Urubamba</a:t>
              </a:r>
              <a:endParaRPr lang="es-PE" sz="1400" b="1" dirty="0"/>
            </a:p>
          </p:txBody>
        </p:sp>
        <p:sp>
          <p:nvSpPr>
            <p:cNvPr id="28" name="TextBox 27">
              <a:extLst>
                <a:ext uri="{FF2B5EF4-FFF2-40B4-BE49-F238E27FC236}">
                  <a16:creationId xmlns:a16="http://schemas.microsoft.com/office/drawing/2014/main" id="{610C2A30-668C-4D8F-3EEB-3D0E3EDF486B}"/>
                </a:ext>
              </a:extLst>
            </p:cNvPr>
            <p:cNvSpPr txBox="1"/>
            <p:nvPr/>
          </p:nvSpPr>
          <p:spPr>
            <a:xfrm>
              <a:off x="2575956" y="3370522"/>
              <a:ext cx="1173708" cy="307777"/>
            </a:xfrm>
            <a:prstGeom prst="rect">
              <a:avLst/>
            </a:prstGeom>
            <a:solidFill>
              <a:srgbClr val="7C7C7C">
                <a:alpha val="21176"/>
              </a:srgbClr>
            </a:solidFill>
          </p:spPr>
          <p:txBody>
            <a:bodyPr wrap="square">
              <a:spAutoFit/>
            </a:bodyPr>
            <a:lstStyle/>
            <a:p>
              <a:r>
                <a:rPr lang="en-GB" sz="1400" b="1" dirty="0" err="1">
                  <a:effectLst/>
                  <a:latin typeface="Calibri" panose="020F0502020204030204" pitchFamily="34" charset="0"/>
                  <a:ea typeface="Calibri" panose="020F0502020204030204" pitchFamily="34" charset="0"/>
                  <a:cs typeface="Times New Roman" panose="02020603050405020304" pitchFamily="18" charset="0"/>
                </a:rPr>
                <a:t>Pomavilca</a:t>
              </a:r>
              <a:endParaRPr lang="es-PE" sz="1400" b="1" dirty="0"/>
            </a:p>
          </p:txBody>
        </p:sp>
        <p:sp>
          <p:nvSpPr>
            <p:cNvPr id="30" name="TextBox 29">
              <a:extLst>
                <a:ext uri="{FF2B5EF4-FFF2-40B4-BE49-F238E27FC236}">
                  <a16:creationId xmlns:a16="http://schemas.microsoft.com/office/drawing/2014/main" id="{0473533F-243A-CCCC-FA7A-5C16AF504F27}"/>
                </a:ext>
              </a:extLst>
            </p:cNvPr>
            <p:cNvSpPr txBox="1"/>
            <p:nvPr/>
          </p:nvSpPr>
          <p:spPr>
            <a:xfrm>
              <a:off x="1439452" y="3818365"/>
              <a:ext cx="1630047" cy="307777"/>
            </a:xfrm>
            <a:prstGeom prst="rect">
              <a:avLst/>
            </a:prstGeom>
            <a:solidFill>
              <a:srgbClr val="7C7C7C">
                <a:alpha val="21176"/>
              </a:srgbClr>
            </a:solidFill>
          </p:spPr>
          <p:txBody>
            <a:bodyPr wrap="square">
              <a:spAutoFit/>
            </a:bodyPr>
            <a:lstStyle/>
            <a:p>
              <a:r>
                <a:rPr lang="en-GB" sz="1400" b="1" dirty="0" err="1">
                  <a:effectLst/>
                  <a:latin typeface="Calibri" panose="020F0502020204030204" pitchFamily="34" charset="0"/>
                  <a:ea typeface="Calibri" panose="020F0502020204030204" pitchFamily="34" charset="0"/>
                  <a:cs typeface="Times New Roman" panose="02020603050405020304" pitchFamily="18" charset="0"/>
                </a:rPr>
                <a:t>Pacchomolinos</a:t>
              </a:r>
              <a:endParaRPr lang="es-PE" sz="1400" b="1" dirty="0"/>
            </a:p>
          </p:txBody>
        </p:sp>
        <p:sp>
          <p:nvSpPr>
            <p:cNvPr id="32" name="TextBox 31">
              <a:extLst>
                <a:ext uri="{FF2B5EF4-FFF2-40B4-BE49-F238E27FC236}">
                  <a16:creationId xmlns:a16="http://schemas.microsoft.com/office/drawing/2014/main" id="{37F63777-0AEC-7A72-F446-CAB34102DC81}"/>
                </a:ext>
              </a:extLst>
            </p:cNvPr>
            <p:cNvSpPr txBox="1"/>
            <p:nvPr/>
          </p:nvSpPr>
          <p:spPr>
            <a:xfrm>
              <a:off x="1732020" y="4260708"/>
              <a:ext cx="1630047" cy="523220"/>
            </a:xfrm>
            <a:prstGeom prst="rect">
              <a:avLst/>
            </a:prstGeom>
            <a:solidFill>
              <a:srgbClr val="7C7C7C">
                <a:alpha val="21176"/>
              </a:srgbClr>
            </a:solidFill>
          </p:spPr>
          <p:txBody>
            <a:bodyPr wrap="square">
              <a:spAutoFit/>
            </a:bodyPr>
            <a:lstStyle/>
            <a:p>
              <a:r>
                <a:rPr lang="en-GB" sz="1400" b="1" dirty="0">
                  <a:effectLst/>
                  <a:latin typeface="Calibri" panose="020F0502020204030204" pitchFamily="34" charset="0"/>
                  <a:ea typeface="Calibri" panose="020F0502020204030204" pitchFamily="34" charset="0"/>
                  <a:cs typeface="Times New Roman" panose="02020603050405020304" pitchFamily="18" charset="0"/>
                </a:rPr>
                <a:t>Santa Cruz de Paccho</a:t>
              </a:r>
              <a:endParaRPr lang="es-PE" sz="1400" b="1" dirty="0"/>
            </a:p>
          </p:txBody>
        </p:sp>
        <p:sp>
          <p:nvSpPr>
            <p:cNvPr id="34" name="TextBox 33">
              <a:extLst>
                <a:ext uri="{FF2B5EF4-FFF2-40B4-BE49-F238E27FC236}">
                  <a16:creationId xmlns:a16="http://schemas.microsoft.com/office/drawing/2014/main" id="{B33FBB72-14BF-4E37-AD4D-E4EC4D37C1AE}"/>
                </a:ext>
              </a:extLst>
            </p:cNvPr>
            <p:cNvSpPr txBox="1"/>
            <p:nvPr/>
          </p:nvSpPr>
          <p:spPr>
            <a:xfrm>
              <a:off x="4140142" y="2699731"/>
              <a:ext cx="1334068" cy="307777"/>
            </a:xfrm>
            <a:prstGeom prst="rect">
              <a:avLst/>
            </a:prstGeom>
            <a:solidFill>
              <a:srgbClr val="7C7C7C">
                <a:alpha val="21176"/>
              </a:srgbClr>
            </a:solidFill>
          </p:spPr>
          <p:txBody>
            <a:bodyPr wrap="square">
              <a:spAutoFit/>
            </a:bodyPr>
            <a:lstStyle/>
            <a:p>
              <a:r>
                <a:rPr lang="en-GB" sz="1400" b="1" dirty="0" err="1">
                  <a:effectLst/>
                  <a:latin typeface="Calibri" panose="020F0502020204030204" pitchFamily="34" charset="0"/>
                  <a:ea typeface="Calibri" panose="020F0502020204030204" pitchFamily="34" charset="0"/>
                  <a:cs typeface="Times New Roman" panose="02020603050405020304" pitchFamily="18" charset="0"/>
                </a:rPr>
                <a:t>Huahuanca</a:t>
              </a:r>
              <a:endParaRPr lang="es-PE" sz="1400" b="1" dirty="0"/>
            </a:p>
          </p:txBody>
        </p:sp>
        <p:sp>
          <p:nvSpPr>
            <p:cNvPr id="38" name="TextBox 37">
              <a:extLst>
                <a:ext uri="{FF2B5EF4-FFF2-40B4-BE49-F238E27FC236}">
                  <a16:creationId xmlns:a16="http://schemas.microsoft.com/office/drawing/2014/main" id="{08635FB4-9E91-7E0D-7940-45FDD00440DB}"/>
                </a:ext>
              </a:extLst>
            </p:cNvPr>
            <p:cNvSpPr txBox="1"/>
            <p:nvPr/>
          </p:nvSpPr>
          <p:spPr>
            <a:xfrm>
              <a:off x="4017312" y="2230554"/>
              <a:ext cx="1334068" cy="307777"/>
            </a:xfrm>
            <a:prstGeom prst="rect">
              <a:avLst/>
            </a:prstGeom>
            <a:solidFill>
              <a:srgbClr val="DBDBDB">
                <a:alpha val="14902"/>
              </a:srgbClr>
            </a:solidFill>
          </p:spPr>
          <p:txBody>
            <a:bodyPr wrap="square">
              <a:spAutoFit/>
            </a:bodyPr>
            <a:lstStyle/>
            <a:p>
              <a:endParaRPr lang="es-PE" sz="1400" b="1" dirty="0"/>
            </a:p>
          </p:txBody>
        </p:sp>
        <p:sp>
          <p:nvSpPr>
            <p:cNvPr id="41" name="TextBox 40">
              <a:extLst>
                <a:ext uri="{FF2B5EF4-FFF2-40B4-BE49-F238E27FC236}">
                  <a16:creationId xmlns:a16="http://schemas.microsoft.com/office/drawing/2014/main" id="{6B38B795-7F9C-38F5-E517-8FA3A1E30AD7}"/>
                </a:ext>
              </a:extLst>
            </p:cNvPr>
            <p:cNvSpPr txBox="1"/>
            <p:nvPr/>
          </p:nvSpPr>
          <p:spPr>
            <a:xfrm>
              <a:off x="3954433" y="3633674"/>
              <a:ext cx="1337480" cy="307777"/>
            </a:xfrm>
            <a:prstGeom prst="rect">
              <a:avLst/>
            </a:prstGeom>
            <a:solidFill>
              <a:srgbClr val="7C7C7C">
                <a:alpha val="21176"/>
              </a:srgbClr>
            </a:solidFill>
          </p:spPr>
          <p:txBody>
            <a:bodyPr wrap="square">
              <a:spAutoFit/>
            </a:bodyPr>
            <a:lstStyle/>
            <a:p>
              <a:r>
                <a:rPr lang="en-GB" sz="1400" b="1" dirty="0" err="1">
                  <a:effectLst/>
                  <a:latin typeface="Calibri" panose="020F0502020204030204" pitchFamily="34" charset="0"/>
                  <a:ea typeface="Calibri" panose="020F0502020204030204" pitchFamily="34" charset="0"/>
                  <a:cs typeface="Times New Roman" panose="02020603050405020304" pitchFamily="18" charset="0"/>
                </a:rPr>
                <a:t>Jacaspampa</a:t>
              </a:r>
              <a:endParaRPr lang="es-PE" sz="1400" b="1" dirty="0"/>
            </a:p>
          </p:txBody>
        </p:sp>
        <p:sp>
          <p:nvSpPr>
            <p:cNvPr id="43" name="TextBox 42">
              <a:extLst>
                <a:ext uri="{FF2B5EF4-FFF2-40B4-BE49-F238E27FC236}">
                  <a16:creationId xmlns:a16="http://schemas.microsoft.com/office/drawing/2014/main" id="{82B4E567-E0A9-5ED3-F890-54E5C2AD2F4F}"/>
                </a:ext>
              </a:extLst>
            </p:cNvPr>
            <p:cNvSpPr txBox="1"/>
            <p:nvPr/>
          </p:nvSpPr>
          <p:spPr>
            <a:xfrm>
              <a:off x="3456313" y="2508298"/>
              <a:ext cx="713376" cy="307777"/>
            </a:xfrm>
            <a:prstGeom prst="rect">
              <a:avLst/>
            </a:prstGeom>
            <a:solidFill>
              <a:srgbClr val="7C7C7C">
                <a:alpha val="21176"/>
              </a:srgbClr>
            </a:solidFill>
          </p:spPr>
          <p:txBody>
            <a:bodyPr wrap="square">
              <a:spAutoFit/>
            </a:bodyPr>
            <a:lstStyle/>
            <a:p>
              <a:r>
                <a:rPr lang="en-GB" sz="1400" b="1" dirty="0" err="1">
                  <a:effectLst/>
                  <a:latin typeface="Calibri" panose="020F0502020204030204" pitchFamily="34" charset="0"/>
                  <a:ea typeface="Calibri" panose="020F0502020204030204" pitchFamily="34" charset="0"/>
                  <a:cs typeface="Times New Roman" panose="02020603050405020304" pitchFamily="18" charset="0"/>
                </a:rPr>
                <a:t>Tizo</a:t>
              </a:r>
              <a:endParaRPr lang="es-PE" sz="1400" b="1" dirty="0"/>
            </a:p>
          </p:txBody>
        </p:sp>
        <p:sp>
          <p:nvSpPr>
            <p:cNvPr id="45" name="Oval 44">
              <a:extLst>
                <a:ext uri="{FF2B5EF4-FFF2-40B4-BE49-F238E27FC236}">
                  <a16:creationId xmlns:a16="http://schemas.microsoft.com/office/drawing/2014/main" id="{049BD140-F5B7-ED80-EA6D-C4C8C2526473}"/>
                </a:ext>
              </a:extLst>
            </p:cNvPr>
            <p:cNvSpPr/>
            <p:nvPr/>
          </p:nvSpPr>
          <p:spPr>
            <a:xfrm>
              <a:off x="3383092" y="2687700"/>
              <a:ext cx="73221" cy="100414"/>
            </a:xfrm>
            <a:prstGeom prst="ellipse">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PE"/>
            </a:p>
          </p:txBody>
        </p:sp>
        <p:sp>
          <p:nvSpPr>
            <p:cNvPr id="46" name="Oval 45">
              <a:extLst>
                <a:ext uri="{FF2B5EF4-FFF2-40B4-BE49-F238E27FC236}">
                  <a16:creationId xmlns:a16="http://schemas.microsoft.com/office/drawing/2014/main" id="{9D196F89-B9B3-F80F-F2E8-2D8BB874DC18}"/>
                </a:ext>
              </a:extLst>
            </p:cNvPr>
            <p:cNvSpPr/>
            <p:nvPr/>
          </p:nvSpPr>
          <p:spPr>
            <a:xfrm>
              <a:off x="3539184" y="3605580"/>
              <a:ext cx="100029" cy="7272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PE"/>
            </a:p>
          </p:txBody>
        </p:sp>
        <p:sp>
          <p:nvSpPr>
            <p:cNvPr id="47" name="Oval 46">
              <a:extLst>
                <a:ext uri="{FF2B5EF4-FFF2-40B4-BE49-F238E27FC236}">
                  <a16:creationId xmlns:a16="http://schemas.microsoft.com/office/drawing/2014/main" id="{F5470C63-9AD7-3582-F0CB-A2E22A88C833}"/>
                </a:ext>
              </a:extLst>
            </p:cNvPr>
            <p:cNvSpPr/>
            <p:nvPr/>
          </p:nvSpPr>
          <p:spPr>
            <a:xfrm>
              <a:off x="3036650" y="4017425"/>
              <a:ext cx="95729" cy="10871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PE"/>
            </a:p>
          </p:txBody>
        </p:sp>
        <p:sp>
          <p:nvSpPr>
            <p:cNvPr id="48" name="Oval 47">
              <a:extLst>
                <a:ext uri="{FF2B5EF4-FFF2-40B4-BE49-F238E27FC236}">
                  <a16:creationId xmlns:a16="http://schemas.microsoft.com/office/drawing/2014/main" id="{C190677A-EECD-A43B-3FB9-E453A80551C4}"/>
                </a:ext>
              </a:extLst>
            </p:cNvPr>
            <p:cNvSpPr/>
            <p:nvPr/>
          </p:nvSpPr>
          <p:spPr>
            <a:xfrm>
              <a:off x="3177601" y="4360439"/>
              <a:ext cx="59125" cy="9034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PE"/>
            </a:p>
          </p:txBody>
        </p:sp>
        <p:sp>
          <p:nvSpPr>
            <p:cNvPr id="49" name="Oval 48">
              <a:extLst>
                <a:ext uri="{FF2B5EF4-FFF2-40B4-BE49-F238E27FC236}">
                  <a16:creationId xmlns:a16="http://schemas.microsoft.com/office/drawing/2014/main" id="{CFBBD5CC-FF7D-116E-D4EA-95181FBB3FC7}"/>
                </a:ext>
              </a:extLst>
            </p:cNvPr>
            <p:cNvSpPr/>
            <p:nvPr/>
          </p:nvSpPr>
          <p:spPr>
            <a:xfrm>
              <a:off x="4081450" y="2920757"/>
              <a:ext cx="88239" cy="86752"/>
            </a:xfrm>
            <a:prstGeom prst="ellipse">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PE"/>
            </a:p>
          </p:txBody>
        </p:sp>
        <p:sp>
          <p:nvSpPr>
            <p:cNvPr id="50" name="Oval 49">
              <a:extLst>
                <a:ext uri="{FF2B5EF4-FFF2-40B4-BE49-F238E27FC236}">
                  <a16:creationId xmlns:a16="http://schemas.microsoft.com/office/drawing/2014/main" id="{2BB5263B-0B40-12AE-736B-7546F68DA8CB}"/>
                </a:ext>
              </a:extLst>
            </p:cNvPr>
            <p:cNvSpPr/>
            <p:nvPr/>
          </p:nvSpPr>
          <p:spPr>
            <a:xfrm>
              <a:off x="4017313" y="3934739"/>
              <a:ext cx="122830" cy="80729"/>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PE"/>
            </a:p>
          </p:txBody>
        </p:sp>
        <p:sp>
          <p:nvSpPr>
            <p:cNvPr id="51" name="Oval 50">
              <a:extLst>
                <a:ext uri="{FF2B5EF4-FFF2-40B4-BE49-F238E27FC236}">
                  <a16:creationId xmlns:a16="http://schemas.microsoft.com/office/drawing/2014/main" id="{75D21774-6631-4E51-1E6D-143AA60B347C}"/>
                </a:ext>
              </a:extLst>
            </p:cNvPr>
            <p:cNvSpPr/>
            <p:nvPr/>
          </p:nvSpPr>
          <p:spPr>
            <a:xfrm>
              <a:off x="3813482" y="4494154"/>
              <a:ext cx="66593" cy="8076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PE" b="1" dirty="0"/>
            </a:p>
          </p:txBody>
        </p:sp>
        <p:sp>
          <p:nvSpPr>
            <p:cNvPr id="52" name="Oval 51">
              <a:extLst>
                <a:ext uri="{FF2B5EF4-FFF2-40B4-BE49-F238E27FC236}">
                  <a16:creationId xmlns:a16="http://schemas.microsoft.com/office/drawing/2014/main" id="{C844DB83-94A0-2866-72F3-84F534E27352}"/>
                </a:ext>
              </a:extLst>
            </p:cNvPr>
            <p:cNvSpPr/>
            <p:nvPr/>
          </p:nvSpPr>
          <p:spPr>
            <a:xfrm>
              <a:off x="3803919" y="5169726"/>
              <a:ext cx="113935" cy="78913"/>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PE"/>
            </a:p>
          </p:txBody>
        </p:sp>
      </p:grpSp>
      <p:sp>
        <p:nvSpPr>
          <p:cNvPr id="54" name="TextBox 53">
            <a:extLst>
              <a:ext uri="{FF2B5EF4-FFF2-40B4-BE49-F238E27FC236}">
                <a16:creationId xmlns:a16="http://schemas.microsoft.com/office/drawing/2014/main" id="{5AEC1AFA-5B22-8EC4-76CE-C0865A2345C6}"/>
              </a:ext>
            </a:extLst>
          </p:cNvPr>
          <p:cNvSpPr txBox="1"/>
          <p:nvPr/>
        </p:nvSpPr>
        <p:spPr>
          <a:xfrm>
            <a:off x="371721" y="5832369"/>
            <a:ext cx="4835921" cy="523220"/>
          </a:xfrm>
          <a:prstGeom prst="rect">
            <a:avLst/>
          </a:prstGeom>
          <a:noFill/>
        </p:spPr>
        <p:txBody>
          <a:bodyPr wrap="square" rtlCol="0">
            <a:spAutoFit/>
          </a:bodyPr>
          <a:lstStyle/>
          <a:p>
            <a:r>
              <a:rPr lang="en-US" sz="1400" b="1" dirty="0"/>
              <a:t>Figura1. </a:t>
            </a:r>
            <a:r>
              <a:rPr lang="en-US" sz="1400" dirty="0" err="1"/>
              <a:t>Ocho</a:t>
            </a:r>
            <a:r>
              <a:rPr lang="en-US" sz="1400" dirty="0"/>
              <a:t> </a:t>
            </a:r>
            <a:r>
              <a:rPr lang="en-US" sz="1400" dirty="0" err="1"/>
              <a:t>comunidas</a:t>
            </a:r>
            <a:r>
              <a:rPr lang="en-US" sz="1400" dirty="0"/>
              <a:t> </a:t>
            </a:r>
            <a:r>
              <a:rPr lang="en-US" sz="1400" dirty="0" err="1"/>
              <a:t>en</a:t>
            </a:r>
            <a:r>
              <a:rPr lang="en-US" sz="1400" dirty="0"/>
              <a:t> a lo largo de las </a:t>
            </a:r>
            <a:r>
              <a:rPr lang="en-US" sz="1400" dirty="0" err="1"/>
              <a:t>regiones</a:t>
            </a:r>
            <a:r>
              <a:rPr lang="en-US" sz="1400" dirty="0"/>
              <a:t> de </a:t>
            </a:r>
            <a:r>
              <a:rPr lang="en-US" sz="1400" dirty="0" err="1"/>
              <a:t>Junin</a:t>
            </a:r>
            <a:r>
              <a:rPr lang="en-US" sz="1400" dirty="0"/>
              <a:t>, Huancavelica, y Ayacucho </a:t>
            </a:r>
            <a:r>
              <a:rPr lang="en-US" sz="1400" dirty="0" err="1"/>
              <a:t>en</a:t>
            </a:r>
            <a:r>
              <a:rPr lang="en-US" sz="1400" dirty="0"/>
              <a:t> </a:t>
            </a:r>
            <a:r>
              <a:rPr lang="en-US" sz="1400" dirty="0" err="1"/>
              <a:t>los</a:t>
            </a:r>
            <a:r>
              <a:rPr lang="en-US" sz="1400" dirty="0"/>
              <a:t> Andes </a:t>
            </a:r>
            <a:r>
              <a:rPr lang="en-US" sz="1400" dirty="0" err="1"/>
              <a:t>centrales</a:t>
            </a:r>
            <a:r>
              <a:rPr lang="en-US" sz="1400" dirty="0"/>
              <a:t> del Peru. </a:t>
            </a:r>
            <a:endParaRPr lang="es-PE" sz="1400" dirty="0"/>
          </a:p>
        </p:txBody>
      </p:sp>
    </p:spTree>
    <p:extLst>
      <p:ext uri="{BB962C8B-B14F-4D97-AF65-F5344CB8AC3E}">
        <p14:creationId xmlns:p14="http://schemas.microsoft.com/office/powerpoint/2010/main" val="1560662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12">
            <a:extLst>
              <a:ext uri="{FF2B5EF4-FFF2-40B4-BE49-F238E27FC236}">
                <a16:creationId xmlns:a16="http://schemas.microsoft.com/office/drawing/2014/main" id="{2BF08C30-6B55-8113-448F-4B61D8DE9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195" y="732673"/>
            <a:ext cx="3595103" cy="2696327"/>
          </a:xfrm>
          <a:prstGeom prst="rect">
            <a:avLst/>
          </a:prstGeom>
        </p:spPr>
      </p:pic>
      <p:sp>
        <p:nvSpPr>
          <p:cNvPr id="2" name="Title 1">
            <a:extLst>
              <a:ext uri="{FF2B5EF4-FFF2-40B4-BE49-F238E27FC236}">
                <a16:creationId xmlns:a16="http://schemas.microsoft.com/office/drawing/2014/main" id="{31277C87-B61D-157B-D6A2-78DAD56A9FEA}"/>
              </a:ext>
            </a:extLst>
          </p:cNvPr>
          <p:cNvSpPr>
            <a:spLocks noGrp="1"/>
          </p:cNvSpPr>
          <p:nvPr>
            <p:ph type="title"/>
          </p:nvPr>
        </p:nvSpPr>
        <p:spPr>
          <a:xfrm>
            <a:off x="580620" y="365125"/>
            <a:ext cx="6583354" cy="1325563"/>
          </a:xfrm>
        </p:spPr>
        <p:txBody>
          <a:bodyPr>
            <a:normAutofit fontScale="90000"/>
          </a:bodyPr>
          <a:lstStyle/>
          <a:p>
            <a:r>
              <a:rPr lang="en-GB" sz="3100" b="1" dirty="0" err="1">
                <a:solidFill>
                  <a:schemeClr val="accent2"/>
                </a:solidFill>
              </a:rPr>
              <a:t>Entrevistas</a:t>
            </a:r>
            <a:r>
              <a:rPr lang="en-GB" sz="3100" b="1" dirty="0">
                <a:solidFill>
                  <a:schemeClr val="accent2"/>
                </a:solidFill>
              </a:rPr>
              <a:t> de </a:t>
            </a:r>
            <a:r>
              <a:rPr lang="en-GB" sz="3100" b="1" dirty="0" err="1">
                <a:solidFill>
                  <a:schemeClr val="accent2"/>
                </a:solidFill>
              </a:rPr>
              <a:t>seguimiento</a:t>
            </a:r>
            <a:r>
              <a:rPr lang="en-GB" sz="3100" b="1" dirty="0">
                <a:solidFill>
                  <a:schemeClr val="accent2"/>
                </a:solidFill>
              </a:rPr>
              <a:t>: </a:t>
            </a:r>
            <a:r>
              <a:rPr lang="es-ES" sz="3100" dirty="0"/>
              <a:t>características de los hogares, gestión y producción agrícola, medios de vida, seguridad alimentaria y toma de decisiones.</a:t>
            </a:r>
            <a:endParaRPr lang="en-US" dirty="0"/>
          </a:p>
        </p:txBody>
      </p:sp>
      <p:sp>
        <p:nvSpPr>
          <p:cNvPr id="3" name="Content Placeholder 2">
            <a:extLst>
              <a:ext uri="{FF2B5EF4-FFF2-40B4-BE49-F238E27FC236}">
                <a16:creationId xmlns:a16="http://schemas.microsoft.com/office/drawing/2014/main" id="{F947A11C-F7AC-D835-5362-02CB6157EB36}"/>
              </a:ext>
            </a:extLst>
          </p:cNvPr>
          <p:cNvSpPr>
            <a:spLocks noGrp="1"/>
          </p:cNvSpPr>
          <p:nvPr>
            <p:ph idx="1"/>
          </p:nvPr>
        </p:nvSpPr>
        <p:spPr>
          <a:xfrm>
            <a:off x="868686" y="1994239"/>
            <a:ext cx="5810410" cy="3869848"/>
          </a:xfrm>
        </p:spPr>
        <p:txBody>
          <a:bodyPr>
            <a:normAutofit fontScale="85000" lnSpcReduction="20000"/>
          </a:bodyPr>
          <a:lstStyle/>
          <a:p>
            <a:pPr marL="0" lvl="1" indent="0">
              <a:lnSpc>
                <a:spcPct val="110000"/>
              </a:lnSpc>
              <a:spcBef>
                <a:spcPts val="0"/>
              </a:spcBef>
              <a:spcAft>
                <a:spcPts val="800"/>
              </a:spcAft>
              <a:buNone/>
            </a:pPr>
            <a:r>
              <a:rPr lang="es-ES" sz="2200" dirty="0"/>
              <a:t>Las entrevistas se realizaron en quechua y español (1 mujer, 1 varón), total 46 entrevistas (en persona y por celular), análisis por repetición de mensajes claves, con los siguientes enfoques:</a:t>
            </a:r>
          </a:p>
          <a:p>
            <a:pPr marL="231775" lvl="1" indent="0">
              <a:lnSpc>
                <a:spcPct val="110000"/>
              </a:lnSpc>
              <a:spcBef>
                <a:spcPts val="0"/>
              </a:spcBef>
              <a:spcAft>
                <a:spcPts val="800"/>
              </a:spcAft>
              <a:buNone/>
            </a:pPr>
            <a:r>
              <a:rPr lang="es-ES" sz="2300" dirty="0">
                <a:effectLst/>
                <a:latin typeface="Calibri" panose="020F0502020204030204" pitchFamily="34" charset="0"/>
                <a:ea typeface="Calibri" panose="020F0502020204030204" pitchFamily="34" charset="0"/>
                <a:cs typeface="Times New Roman" panose="02020603050405020304" pitchFamily="18" charset="0"/>
              </a:rPr>
              <a:t>1) las etapas del hogar en el "ciclo de vida" de la explotación y su influencia en la participación en la investigación-  Familias jóvenes, </a:t>
            </a:r>
            <a:r>
              <a:rPr lang="es-ES" sz="2300" dirty="0" err="1">
                <a:effectLst/>
                <a:latin typeface="Calibri" panose="020F0502020204030204" pitchFamily="34" charset="0"/>
                <a:ea typeface="Calibri" panose="020F0502020204030204" pitchFamily="34" charset="0"/>
                <a:cs typeface="Times New Roman" panose="02020603050405020304" pitchFamily="18" charset="0"/>
              </a:rPr>
              <a:t>consolodidas</a:t>
            </a:r>
            <a:r>
              <a:rPr lang="es-ES" sz="2300" dirty="0">
                <a:effectLst/>
                <a:latin typeface="Calibri" panose="020F0502020204030204" pitchFamily="34" charset="0"/>
                <a:ea typeface="Calibri" panose="020F0502020204030204" pitchFamily="34" charset="0"/>
                <a:cs typeface="Times New Roman" panose="02020603050405020304" pitchFamily="18" charset="0"/>
              </a:rPr>
              <a:t>, y de adultos mayores</a:t>
            </a:r>
          </a:p>
          <a:p>
            <a:pPr marL="231775" lvl="1" indent="0">
              <a:lnSpc>
                <a:spcPct val="110000"/>
              </a:lnSpc>
              <a:spcBef>
                <a:spcPts val="0"/>
              </a:spcBef>
              <a:spcAft>
                <a:spcPts val="800"/>
              </a:spcAft>
              <a:buNone/>
            </a:pPr>
            <a:r>
              <a:rPr lang="es-ES" sz="2300" dirty="0">
                <a:effectLst/>
                <a:latin typeface="Calibri" panose="020F0502020204030204" pitchFamily="34" charset="0"/>
                <a:ea typeface="Calibri" panose="020F0502020204030204" pitchFamily="34" charset="0"/>
                <a:cs typeface="Times New Roman" panose="02020603050405020304" pitchFamily="18" charset="0"/>
              </a:rPr>
              <a:t>2) las razones para participar (o no) en el proyecto,</a:t>
            </a:r>
          </a:p>
          <a:p>
            <a:pPr marL="231775" lvl="1" indent="0">
              <a:lnSpc>
                <a:spcPct val="110000"/>
              </a:lnSpc>
              <a:spcBef>
                <a:spcPts val="0"/>
              </a:spcBef>
              <a:spcAft>
                <a:spcPts val="800"/>
              </a:spcAft>
              <a:buNone/>
            </a:pPr>
            <a:r>
              <a:rPr lang="es-ES" sz="2300" dirty="0">
                <a:effectLst/>
                <a:latin typeface="Calibri" panose="020F0502020204030204" pitchFamily="34" charset="0"/>
                <a:ea typeface="Calibri" panose="020F0502020204030204" pitchFamily="34" charset="0"/>
                <a:cs typeface="Times New Roman" panose="02020603050405020304" pitchFamily="18" charset="0"/>
              </a:rPr>
              <a:t>3) la gestión del ganado y el forraje</a:t>
            </a:r>
          </a:p>
          <a:p>
            <a:pPr marL="231775" lvl="1" indent="0">
              <a:lnSpc>
                <a:spcPct val="110000"/>
              </a:lnSpc>
              <a:spcBef>
                <a:spcPts val="0"/>
              </a:spcBef>
              <a:spcAft>
                <a:spcPts val="800"/>
              </a:spcAft>
              <a:buNone/>
            </a:pPr>
            <a:r>
              <a:rPr lang="es-ES" sz="2300" dirty="0">
                <a:effectLst/>
                <a:latin typeface="Calibri" panose="020F0502020204030204" pitchFamily="34" charset="0"/>
                <a:ea typeface="Calibri" panose="020F0502020204030204" pitchFamily="34" charset="0"/>
                <a:cs typeface="Times New Roman" panose="02020603050405020304" pitchFamily="18" charset="0"/>
              </a:rPr>
              <a:t>4) la gestión de la tierra y la fertilidad.</a:t>
            </a:r>
          </a:p>
          <a:p>
            <a:endParaRPr lang="en-US" dirty="0"/>
          </a:p>
        </p:txBody>
      </p:sp>
      <p:pic>
        <p:nvPicPr>
          <p:cNvPr id="7" name="Imagen 10">
            <a:extLst>
              <a:ext uri="{FF2B5EF4-FFF2-40B4-BE49-F238E27FC236}">
                <a16:creationId xmlns:a16="http://schemas.microsoft.com/office/drawing/2014/main" id="{3C9254F3-B21B-D96A-7F81-5E33B2458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1554" y="3037409"/>
            <a:ext cx="2354666" cy="3139554"/>
          </a:xfrm>
          <a:prstGeom prst="rect">
            <a:avLst/>
          </a:prstGeom>
        </p:spPr>
      </p:pic>
    </p:spTree>
    <p:extLst>
      <p:ext uri="{BB962C8B-B14F-4D97-AF65-F5344CB8AC3E}">
        <p14:creationId xmlns:p14="http://schemas.microsoft.com/office/powerpoint/2010/main" val="236664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8A83-A717-4D71-BF00-3922BB103780}"/>
              </a:ext>
            </a:extLst>
          </p:cNvPr>
          <p:cNvSpPr>
            <a:spLocks noGrp="1"/>
          </p:cNvSpPr>
          <p:nvPr>
            <p:ph type="title"/>
          </p:nvPr>
        </p:nvSpPr>
        <p:spPr>
          <a:xfrm>
            <a:off x="677919" y="158780"/>
            <a:ext cx="10515600" cy="630514"/>
          </a:xfrm>
        </p:spPr>
        <p:txBody>
          <a:bodyPr>
            <a:normAutofit/>
          </a:bodyPr>
          <a:lstStyle/>
          <a:p>
            <a:r>
              <a:rPr lang="en-US" sz="3200" b="1" dirty="0" err="1">
                <a:solidFill>
                  <a:schemeClr val="accent2">
                    <a:lumMod val="75000"/>
                  </a:schemeClr>
                </a:solidFill>
                <a:latin typeface="Calibri" panose="020F0502020204030204" pitchFamily="34" charset="0"/>
                <a:cs typeface="Times New Roman" panose="02020603050405020304" pitchFamily="18" charset="0"/>
              </a:rPr>
              <a:t>Resultados</a:t>
            </a:r>
            <a:endParaRPr lang="es-PE" sz="3200" b="1" dirty="0">
              <a:solidFill>
                <a:schemeClr val="accent2">
                  <a:lumMod val="75000"/>
                </a:schemeClr>
              </a:solidFill>
              <a:latin typeface="Calibri" panose="020F0502020204030204" pitchFamily="34" charset="0"/>
              <a:cs typeface="Times New Roman" panose="02020603050405020304" pitchFamily="18" charset="0"/>
            </a:endParaRPr>
          </a:p>
        </p:txBody>
      </p:sp>
      <p:pic>
        <p:nvPicPr>
          <p:cNvPr id="4" name="Picture 3" descr="Chart, histogram&#10;&#10;Description automatically generated">
            <a:extLst>
              <a:ext uri="{FF2B5EF4-FFF2-40B4-BE49-F238E27FC236}">
                <a16:creationId xmlns:a16="http://schemas.microsoft.com/office/drawing/2014/main" id="{00A0B970-2D1B-787F-2FB7-FBAFE6A5C8E8}"/>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77919" y="2110899"/>
            <a:ext cx="7529193" cy="4250879"/>
          </a:xfrm>
          <a:prstGeom prst="rect">
            <a:avLst/>
          </a:prstGeom>
          <a:noFill/>
          <a:ln>
            <a:noFill/>
          </a:ln>
        </p:spPr>
      </p:pic>
      <p:sp>
        <p:nvSpPr>
          <p:cNvPr id="10" name="TextBox 9">
            <a:extLst>
              <a:ext uri="{FF2B5EF4-FFF2-40B4-BE49-F238E27FC236}">
                <a16:creationId xmlns:a16="http://schemas.microsoft.com/office/drawing/2014/main" id="{01403838-E1FC-53F5-89A0-E6C34D970AC6}"/>
              </a:ext>
            </a:extLst>
          </p:cNvPr>
          <p:cNvSpPr txBox="1"/>
          <p:nvPr/>
        </p:nvSpPr>
        <p:spPr>
          <a:xfrm>
            <a:off x="1905109" y="1337300"/>
            <a:ext cx="6093724" cy="923330"/>
          </a:xfrm>
          <a:prstGeom prst="rect">
            <a:avLst/>
          </a:prstGeom>
          <a:noFill/>
        </p:spPr>
        <p:txBody>
          <a:bodyPr wrap="square">
            <a:spAutoFit/>
          </a:bodyPr>
          <a:lstStyle/>
          <a:p>
            <a:r>
              <a:rPr lang="es-ES" dirty="0">
                <a:solidFill>
                  <a:schemeClr val="accent6">
                    <a:lumMod val="50000"/>
                  </a:schemeClr>
                </a:solidFill>
              </a:rPr>
              <a:t>La proporción de jefe de familia de mediana edad (45-55 años) fue mayor en el caso de los participantes.</a:t>
            </a:r>
          </a:p>
          <a:p>
            <a:endParaRPr lang="es-ES" dirty="0"/>
          </a:p>
        </p:txBody>
      </p:sp>
      <p:pic>
        <p:nvPicPr>
          <p:cNvPr id="12" name="Imagen 49">
            <a:extLst>
              <a:ext uri="{FF2B5EF4-FFF2-40B4-BE49-F238E27FC236}">
                <a16:creationId xmlns:a16="http://schemas.microsoft.com/office/drawing/2014/main" id="{BF468A59-9CA9-CF9B-1A38-D44EA4D45B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565"/>
          <a:stretch/>
        </p:blipFill>
        <p:spPr>
          <a:xfrm>
            <a:off x="8947654" y="3633716"/>
            <a:ext cx="2868650" cy="2620091"/>
          </a:xfrm>
          <a:prstGeom prst="rect">
            <a:avLst/>
          </a:prstGeom>
          <a:ln>
            <a:noFill/>
          </a:ln>
          <a:effectLst>
            <a:outerShdw blurRad="292100" dist="139700" dir="2700000" algn="tl" rotWithShape="0">
              <a:srgbClr val="333333">
                <a:alpha val="65000"/>
              </a:srgbClr>
            </a:outerShdw>
          </a:effectLst>
        </p:spPr>
      </p:pic>
      <p:pic>
        <p:nvPicPr>
          <p:cNvPr id="13" name="Imagen 50">
            <a:extLst>
              <a:ext uri="{FF2B5EF4-FFF2-40B4-BE49-F238E27FC236}">
                <a16:creationId xmlns:a16="http://schemas.microsoft.com/office/drawing/2014/main" id="{911D2D1E-D96B-63A8-7224-FBE20AE6FA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2011"/>
          <a:stretch/>
        </p:blipFill>
        <p:spPr>
          <a:xfrm>
            <a:off x="8947654" y="1005237"/>
            <a:ext cx="2868650" cy="2492296"/>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6F1E541E-E802-5C5B-4F9C-CBA7C694D76E}"/>
              </a:ext>
            </a:extLst>
          </p:cNvPr>
          <p:cNvSpPr txBox="1"/>
          <p:nvPr/>
        </p:nvSpPr>
        <p:spPr>
          <a:xfrm>
            <a:off x="1321330" y="6389990"/>
            <a:ext cx="7857849" cy="338554"/>
          </a:xfrm>
          <a:prstGeom prst="rect">
            <a:avLst/>
          </a:prstGeom>
          <a:noFill/>
        </p:spPr>
        <p:txBody>
          <a:bodyPr wrap="square">
            <a:spAutoFit/>
          </a:bodyPr>
          <a:lstStyle/>
          <a:p>
            <a:r>
              <a:rPr lang="es-ES" sz="1600" b="1" dirty="0"/>
              <a:t>Figura 2: </a:t>
            </a:r>
            <a:r>
              <a:rPr lang="es-ES" sz="1600" dirty="0"/>
              <a:t>Perfil de edad de los participantes (arriba) y de los no participantes (abajo)</a:t>
            </a:r>
            <a:endParaRPr lang="es-PE" sz="1600" dirty="0"/>
          </a:p>
        </p:txBody>
      </p:sp>
      <p:sp>
        <p:nvSpPr>
          <p:cNvPr id="16" name="Title 1">
            <a:extLst>
              <a:ext uri="{FF2B5EF4-FFF2-40B4-BE49-F238E27FC236}">
                <a16:creationId xmlns:a16="http://schemas.microsoft.com/office/drawing/2014/main" id="{5F48CE7F-8340-F1E5-971E-CD3F9C5A52CE}"/>
              </a:ext>
            </a:extLst>
          </p:cNvPr>
          <p:cNvSpPr txBox="1">
            <a:spLocks/>
          </p:cNvSpPr>
          <p:nvPr/>
        </p:nvSpPr>
        <p:spPr>
          <a:xfrm>
            <a:off x="677919" y="819582"/>
            <a:ext cx="6555394" cy="6305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accent2">
                    <a:lumMod val="75000"/>
                  </a:schemeClr>
                </a:solidFill>
                <a:latin typeface="Calibri" panose="020F0502020204030204" pitchFamily="34" charset="0"/>
                <a:cs typeface="Times New Roman" panose="02020603050405020304" pitchFamily="18" charset="0"/>
              </a:rPr>
              <a:t>1. </a:t>
            </a:r>
            <a:r>
              <a:rPr lang="en-US" sz="3200" b="1" dirty="0" err="1">
                <a:solidFill>
                  <a:schemeClr val="accent2">
                    <a:lumMod val="75000"/>
                  </a:schemeClr>
                </a:solidFill>
                <a:latin typeface="Calibri" panose="020F0502020204030204" pitchFamily="34" charset="0"/>
                <a:cs typeface="Times New Roman" panose="02020603050405020304" pitchFamily="18" charset="0"/>
              </a:rPr>
              <a:t>Rhomis</a:t>
            </a:r>
            <a:endParaRPr lang="es-PE" sz="3200" b="1" dirty="0">
              <a:solidFill>
                <a:schemeClr val="accent2">
                  <a:lumMod val="75000"/>
                </a:schemeClr>
              </a:solidFill>
              <a:latin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EF41664-B18E-69C6-5624-ACCA7889FE5D}"/>
              </a:ext>
            </a:extLst>
          </p:cNvPr>
          <p:cNvSpPr txBox="1"/>
          <p:nvPr/>
        </p:nvSpPr>
        <p:spPr>
          <a:xfrm rot="17365605">
            <a:off x="4099754" y="3067183"/>
            <a:ext cx="1957589" cy="369332"/>
          </a:xfrm>
          <a:prstGeom prst="rect">
            <a:avLst/>
          </a:prstGeom>
          <a:noFill/>
        </p:spPr>
        <p:txBody>
          <a:bodyPr wrap="square" rtlCol="0">
            <a:spAutoFit/>
          </a:bodyPr>
          <a:lstStyle/>
          <a:p>
            <a:r>
              <a:rPr lang="en-US" b="1" dirty="0" err="1"/>
              <a:t>consolidados</a:t>
            </a:r>
            <a:endParaRPr lang="en-US" b="1" dirty="0"/>
          </a:p>
        </p:txBody>
      </p:sp>
      <p:sp>
        <p:nvSpPr>
          <p:cNvPr id="11" name="TextBox 10">
            <a:extLst>
              <a:ext uri="{FF2B5EF4-FFF2-40B4-BE49-F238E27FC236}">
                <a16:creationId xmlns:a16="http://schemas.microsoft.com/office/drawing/2014/main" id="{3AE28582-D897-F1FE-A156-6D6FA2287091}"/>
              </a:ext>
            </a:extLst>
          </p:cNvPr>
          <p:cNvSpPr txBox="1"/>
          <p:nvPr/>
        </p:nvSpPr>
        <p:spPr>
          <a:xfrm rot="17499206">
            <a:off x="2976822" y="3481695"/>
            <a:ext cx="1957589" cy="400110"/>
          </a:xfrm>
          <a:prstGeom prst="rect">
            <a:avLst/>
          </a:prstGeom>
          <a:noFill/>
        </p:spPr>
        <p:txBody>
          <a:bodyPr wrap="square" rtlCol="0">
            <a:spAutoFit/>
          </a:bodyPr>
          <a:lstStyle/>
          <a:p>
            <a:r>
              <a:rPr lang="en-US" sz="2000" b="1" dirty="0" err="1"/>
              <a:t>jovenes</a:t>
            </a:r>
            <a:endParaRPr lang="en-US" b="1" dirty="0"/>
          </a:p>
        </p:txBody>
      </p:sp>
      <p:sp>
        <p:nvSpPr>
          <p:cNvPr id="14" name="TextBox 13">
            <a:extLst>
              <a:ext uri="{FF2B5EF4-FFF2-40B4-BE49-F238E27FC236}">
                <a16:creationId xmlns:a16="http://schemas.microsoft.com/office/drawing/2014/main" id="{70278277-CF76-83C0-ADCA-A79F69E4A5AD}"/>
              </a:ext>
            </a:extLst>
          </p:cNvPr>
          <p:cNvSpPr txBox="1"/>
          <p:nvPr/>
        </p:nvSpPr>
        <p:spPr>
          <a:xfrm rot="17531351">
            <a:off x="5497572" y="2789485"/>
            <a:ext cx="1957589" cy="369332"/>
          </a:xfrm>
          <a:prstGeom prst="rect">
            <a:avLst/>
          </a:prstGeom>
          <a:noFill/>
        </p:spPr>
        <p:txBody>
          <a:bodyPr wrap="square" rtlCol="0">
            <a:spAutoFit/>
          </a:bodyPr>
          <a:lstStyle/>
          <a:p>
            <a:r>
              <a:rPr lang="en-US" b="1" dirty="0" err="1"/>
              <a:t>Adultos</a:t>
            </a:r>
            <a:r>
              <a:rPr lang="en-US" b="1" dirty="0"/>
              <a:t> </a:t>
            </a:r>
            <a:r>
              <a:rPr lang="en-US" b="1" dirty="0" err="1"/>
              <a:t>mayores</a:t>
            </a:r>
            <a:endParaRPr lang="en-US" b="1" dirty="0"/>
          </a:p>
        </p:txBody>
      </p:sp>
    </p:spTree>
    <p:extLst>
      <p:ext uri="{BB962C8B-B14F-4D97-AF65-F5344CB8AC3E}">
        <p14:creationId xmlns:p14="http://schemas.microsoft.com/office/powerpoint/2010/main" val="3258490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7554-BD8B-B616-4560-1D4C0AE0F9A3}"/>
              </a:ext>
            </a:extLst>
          </p:cNvPr>
          <p:cNvSpPr>
            <a:spLocks noGrp="1"/>
          </p:cNvSpPr>
          <p:nvPr>
            <p:ph type="title"/>
          </p:nvPr>
        </p:nvSpPr>
        <p:spPr>
          <a:xfrm>
            <a:off x="406686" y="471848"/>
            <a:ext cx="11100370" cy="663959"/>
          </a:xfrm>
        </p:spPr>
        <p:txBody>
          <a:bodyPr>
            <a:noAutofit/>
          </a:bodyPr>
          <a:lstStyle/>
          <a:p>
            <a:r>
              <a:rPr lang="es-PE" sz="3200" dirty="0"/>
              <a:t>Análisis de Componentes Principales revela correspondencia entre grupos de participación y factores de los hogares</a:t>
            </a:r>
          </a:p>
        </p:txBody>
      </p:sp>
      <p:pic>
        <p:nvPicPr>
          <p:cNvPr id="5" name="Picture 4">
            <a:extLst>
              <a:ext uri="{FF2B5EF4-FFF2-40B4-BE49-F238E27FC236}">
                <a16:creationId xmlns:a16="http://schemas.microsoft.com/office/drawing/2014/main" id="{E25BD76A-88E0-CB02-6102-39D0F91E7B21}"/>
              </a:ext>
            </a:extLst>
          </p:cNvPr>
          <p:cNvPicPr>
            <a:picLocks noChangeAspect="1"/>
          </p:cNvPicPr>
          <p:nvPr/>
        </p:nvPicPr>
        <p:blipFill>
          <a:blip r:embed="rId3"/>
          <a:stretch>
            <a:fillRect/>
          </a:stretch>
        </p:blipFill>
        <p:spPr>
          <a:xfrm>
            <a:off x="241271" y="1531512"/>
            <a:ext cx="6658886" cy="4715175"/>
          </a:xfrm>
          <a:prstGeom prst="rect">
            <a:avLst/>
          </a:prstGeom>
        </p:spPr>
      </p:pic>
      <p:sp>
        <p:nvSpPr>
          <p:cNvPr id="6" name="TextBox 5">
            <a:extLst>
              <a:ext uri="{FF2B5EF4-FFF2-40B4-BE49-F238E27FC236}">
                <a16:creationId xmlns:a16="http://schemas.microsoft.com/office/drawing/2014/main" id="{A0810A62-A535-B7E9-5CAE-EF75FA69E939}"/>
              </a:ext>
            </a:extLst>
          </p:cNvPr>
          <p:cNvSpPr txBox="1"/>
          <p:nvPr/>
        </p:nvSpPr>
        <p:spPr>
          <a:xfrm>
            <a:off x="3955669" y="1719976"/>
            <a:ext cx="1250731" cy="600164"/>
          </a:xfrm>
          <a:prstGeom prst="rect">
            <a:avLst/>
          </a:prstGeom>
          <a:solidFill>
            <a:schemeClr val="bg1">
              <a:lumMod val="85000"/>
            </a:schemeClr>
          </a:solidFill>
        </p:spPr>
        <p:txBody>
          <a:bodyPr wrap="square" rtlCol="0">
            <a:spAutoFit/>
          </a:bodyPr>
          <a:lstStyle/>
          <a:p>
            <a:r>
              <a:rPr lang="en-US" sz="1100" b="1" dirty="0">
                <a:latin typeface="Arial" panose="020B0604020202020204" pitchFamily="34" charset="0"/>
                <a:cs typeface="Arial" panose="020B0604020202020204" pitchFamily="34" charset="0"/>
              </a:rPr>
              <a:t>Meses de </a:t>
            </a:r>
          </a:p>
          <a:p>
            <a:r>
              <a:rPr lang="en-US" sz="1100" b="1" dirty="0" err="1">
                <a:latin typeface="Arial" panose="020B0604020202020204" pitchFamily="34" charset="0"/>
                <a:cs typeface="Arial" panose="020B0604020202020204" pitchFamily="34" charset="0"/>
              </a:rPr>
              <a:t>inseguridad</a:t>
            </a:r>
            <a:r>
              <a:rPr lang="en-US" sz="1100" b="1" dirty="0">
                <a:latin typeface="Arial" panose="020B0604020202020204" pitchFamily="34" charset="0"/>
                <a:cs typeface="Arial" panose="020B0604020202020204" pitchFamily="34" charset="0"/>
              </a:rPr>
              <a:t> aliment.</a:t>
            </a:r>
          </a:p>
        </p:txBody>
      </p:sp>
      <p:sp>
        <p:nvSpPr>
          <p:cNvPr id="7" name="TextBox 6">
            <a:extLst>
              <a:ext uri="{FF2B5EF4-FFF2-40B4-BE49-F238E27FC236}">
                <a16:creationId xmlns:a16="http://schemas.microsoft.com/office/drawing/2014/main" id="{6117AB74-C4AF-2168-44D7-7367CD832BAE}"/>
              </a:ext>
            </a:extLst>
          </p:cNvPr>
          <p:cNvSpPr txBox="1"/>
          <p:nvPr/>
        </p:nvSpPr>
        <p:spPr>
          <a:xfrm>
            <a:off x="4447099" y="2530185"/>
            <a:ext cx="1250731" cy="430887"/>
          </a:xfrm>
          <a:prstGeom prst="rect">
            <a:avLst/>
          </a:prstGeom>
          <a:solidFill>
            <a:schemeClr val="bg1">
              <a:lumMod val="85000"/>
            </a:schemeClr>
          </a:solidFill>
        </p:spPr>
        <p:txBody>
          <a:bodyPr wrap="square" rtlCol="0">
            <a:spAutoFit/>
          </a:bodyPr>
          <a:lstStyle/>
          <a:p>
            <a:r>
              <a:rPr lang="en-US" sz="1100" b="1" dirty="0" err="1">
                <a:latin typeface="Arial" panose="020B0604020202020204" pitchFamily="34" charset="0"/>
                <a:cs typeface="Arial" panose="020B0604020202020204" pitchFamily="34" charset="0"/>
              </a:rPr>
              <a:t>Diversidad</a:t>
            </a:r>
            <a:endParaRPr lang="en-US" sz="1100" b="1"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De la </a:t>
            </a:r>
            <a:r>
              <a:rPr lang="en-US" sz="1100" b="1" dirty="0" err="1">
                <a:latin typeface="Arial" panose="020B0604020202020204" pitchFamily="34" charset="0"/>
                <a:cs typeface="Arial" panose="020B0604020202020204" pitchFamily="34" charset="0"/>
              </a:rPr>
              <a:t>dieta</a:t>
            </a:r>
            <a:endParaRPr lang="en-US" sz="11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03BBCCC-F235-0A2D-6EC8-0955A3469741}"/>
              </a:ext>
            </a:extLst>
          </p:cNvPr>
          <p:cNvSpPr txBox="1"/>
          <p:nvPr/>
        </p:nvSpPr>
        <p:spPr>
          <a:xfrm>
            <a:off x="5072464" y="3158696"/>
            <a:ext cx="1250731" cy="600164"/>
          </a:xfrm>
          <a:prstGeom prst="rect">
            <a:avLst/>
          </a:prstGeom>
          <a:solidFill>
            <a:schemeClr val="bg1">
              <a:lumMod val="85000"/>
            </a:schemeClr>
          </a:solidFill>
        </p:spPr>
        <p:txBody>
          <a:bodyPr wrap="square" rtlCol="0">
            <a:spAutoFit/>
          </a:bodyPr>
          <a:lstStyle/>
          <a:p>
            <a:r>
              <a:rPr lang="en-US" sz="1100" b="1" dirty="0" err="1">
                <a:latin typeface="Arial" panose="020B0604020202020204" pitchFamily="34" charset="0"/>
                <a:cs typeface="Arial" panose="020B0604020202020204" pitchFamily="34" charset="0"/>
              </a:rPr>
              <a:t>Ingresos</a:t>
            </a:r>
            <a:r>
              <a:rPr lang="en-US" sz="1100" b="1" dirty="0">
                <a:latin typeface="Arial" panose="020B0604020202020204" pitchFamily="34" charset="0"/>
                <a:cs typeface="Arial" panose="020B0604020202020204" pitchFamily="34" charset="0"/>
              </a:rPr>
              <a:t> y valor de la </a:t>
            </a:r>
            <a:r>
              <a:rPr lang="en-US" sz="1100" b="1" dirty="0" err="1">
                <a:latin typeface="Arial" panose="020B0604020202020204" pitchFamily="34" charset="0"/>
                <a:cs typeface="Arial" panose="020B0604020202020204" pitchFamily="34" charset="0"/>
              </a:rPr>
              <a:t>producción</a:t>
            </a:r>
            <a:endParaRPr lang="en-US" sz="11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DE50326-93A0-4E92-3CF0-85A6E582883D}"/>
              </a:ext>
            </a:extLst>
          </p:cNvPr>
          <p:cNvSpPr txBox="1"/>
          <p:nvPr/>
        </p:nvSpPr>
        <p:spPr>
          <a:xfrm>
            <a:off x="4801138" y="4774573"/>
            <a:ext cx="1250731" cy="261610"/>
          </a:xfrm>
          <a:prstGeom prst="rect">
            <a:avLst/>
          </a:prstGeom>
          <a:solidFill>
            <a:schemeClr val="bg1">
              <a:lumMod val="85000"/>
            </a:schemeClr>
          </a:solidFill>
        </p:spPr>
        <p:txBody>
          <a:bodyPr wrap="square" rtlCol="0">
            <a:spAutoFit/>
          </a:bodyPr>
          <a:lstStyle/>
          <a:p>
            <a:r>
              <a:rPr lang="en-US" sz="1100" b="1" dirty="0" err="1">
                <a:latin typeface="Arial" panose="020B0604020202020204" pitchFamily="34" charset="0"/>
                <a:cs typeface="Arial" panose="020B0604020202020204" pitchFamily="34" charset="0"/>
              </a:rPr>
              <a:t>Tenenc</a:t>
            </a:r>
            <a:r>
              <a:rPr lang="en-US" sz="1100" b="1" dirty="0">
                <a:latin typeface="Arial" panose="020B0604020202020204" pitchFamily="34" charset="0"/>
                <a:cs typeface="Arial" panose="020B0604020202020204" pitchFamily="34" charset="0"/>
              </a:rPr>
              <a:t>. </a:t>
            </a:r>
            <a:r>
              <a:rPr lang="en-US" sz="1100" b="1" dirty="0" err="1">
                <a:latin typeface="Arial" panose="020B0604020202020204" pitchFamily="34" charset="0"/>
                <a:cs typeface="Arial" panose="020B0604020202020204" pitchFamily="34" charset="0"/>
              </a:rPr>
              <a:t>ganado</a:t>
            </a:r>
            <a:endParaRPr lang="en-US" sz="11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C7AE151-615C-575F-6E92-60BD498D519F}"/>
              </a:ext>
            </a:extLst>
          </p:cNvPr>
          <p:cNvSpPr txBox="1"/>
          <p:nvPr/>
        </p:nvSpPr>
        <p:spPr>
          <a:xfrm>
            <a:off x="3196368" y="4901477"/>
            <a:ext cx="1250731" cy="430887"/>
          </a:xfrm>
          <a:prstGeom prst="rect">
            <a:avLst/>
          </a:prstGeom>
          <a:solidFill>
            <a:schemeClr val="bg1">
              <a:lumMod val="85000"/>
            </a:schemeClr>
          </a:solidFill>
        </p:spPr>
        <p:txBody>
          <a:bodyPr wrap="square" rtlCol="0">
            <a:spAutoFit/>
          </a:bodyPr>
          <a:lstStyle/>
          <a:p>
            <a:r>
              <a:rPr lang="en-US" sz="1100" b="1" dirty="0">
                <a:latin typeface="Arial" panose="020B0604020202020204" pitchFamily="34" charset="0"/>
                <a:cs typeface="Arial" panose="020B0604020202020204" pitchFamily="34" charset="0"/>
              </a:rPr>
              <a:t>Tierra </a:t>
            </a:r>
            <a:r>
              <a:rPr lang="en-US" sz="1100" b="1" dirty="0" err="1">
                <a:latin typeface="Arial" panose="020B0604020202020204" pitchFamily="34" charset="0"/>
                <a:cs typeface="Arial" panose="020B0604020202020204" pitchFamily="34" charset="0"/>
              </a:rPr>
              <a:t>cultivada</a:t>
            </a:r>
            <a:endParaRPr lang="en-US" sz="1100" b="1" dirty="0">
              <a:latin typeface="Arial" panose="020B0604020202020204" pitchFamily="34" charset="0"/>
              <a:cs typeface="Arial" panose="020B0604020202020204" pitchFamily="34" charset="0"/>
            </a:endParaRPr>
          </a:p>
          <a:p>
            <a:endParaRPr lang="en-US" sz="110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E62EF24C-C1D7-FD3A-27F6-329AAD447173}"/>
              </a:ext>
            </a:extLst>
          </p:cNvPr>
          <p:cNvSpPr txBox="1"/>
          <p:nvPr/>
        </p:nvSpPr>
        <p:spPr>
          <a:xfrm>
            <a:off x="4896523" y="5701264"/>
            <a:ext cx="1199477" cy="261610"/>
          </a:xfrm>
          <a:prstGeom prst="rect">
            <a:avLst/>
          </a:prstGeom>
          <a:solidFill>
            <a:schemeClr val="bg1">
              <a:lumMod val="85000"/>
            </a:schemeClr>
          </a:solidFill>
        </p:spPr>
        <p:txBody>
          <a:bodyPr wrap="square" rtlCol="0">
            <a:spAutoFit/>
          </a:bodyPr>
          <a:lstStyle/>
          <a:p>
            <a:r>
              <a:rPr lang="en-US" sz="1100" b="1" dirty="0">
                <a:latin typeface="Arial" panose="020B0604020202020204" pitchFamily="34" charset="0"/>
                <a:cs typeface="Arial" panose="020B0604020202020204" pitchFamily="34" charset="0"/>
              </a:rPr>
              <a:t>Nivel Educ.</a:t>
            </a:r>
          </a:p>
        </p:txBody>
      </p:sp>
      <p:sp>
        <p:nvSpPr>
          <p:cNvPr id="12" name="TextBox 11">
            <a:extLst>
              <a:ext uri="{FF2B5EF4-FFF2-40B4-BE49-F238E27FC236}">
                <a16:creationId xmlns:a16="http://schemas.microsoft.com/office/drawing/2014/main" id="{B1A31731-16F1-A49C-4FC8-EE0644EA0E96}"/>
              </a:ext>
            </a:extLst>
          </p:cNvPr>
          <p:cNvSpPr txBox="1"/>
          <p:nvPr/>
        </p:nvSpPr>
        <p:spPr>
          <a:xfrm>
            <a:off x="4672606" y="4129409"/>
            <a:ext cx="1250731" cy="430887"/>
          </a:xfrm>
          <a:prstGeom prst="rect">
            <a:avLst/>
          </a:prstGeom>
          <a:solidFill>
            <a:schemeClr val="bg1">
              <a:lumMod val="85000"/>
            </a:schemeClr>
          </a:solidFill>
        </p:spPr>
        <p:txBody>
          <a:bodyPr wrap="square" rtlCol="0">
            <a:spAutoFit/>
          </a:bodyPr>
          <a:lstStyle/>
          <a:p>
            <a:r>
              <a:rPr lang="en-US" sz="1100" b="1" dirty="0" err="1">
                <a:latin typeface="Arial" panose="020B0604020202020204" pitchFamily="34" charset="0"/>
                <a:cs typeface="Arial" panose="020B0604020202020204" pitchFamily="34" charset="0"/>
              </a:rPr>
              <a:t>Tamaño</a:t>
            </a:r>
            <a:r>
              <a:rPr lang="en-US" sz="1100" b="1" dirty="0">
                <a:latin typeface="Arial" panose="020B0604020202020204" pitchFamily="34" charset="0"/>
                <a:cs typeface="Arial" panose="020B0604020202020204" pitchFamily="34" charset="0"/>
              </a:rPr>
              <a:t> del Hogar</a:t>
            </a:r>
          </a:p>
        </p:txBody>
      </p:sp>
      <p:sp>
        <p:nvSpPr>
          <p:cNvPr id="13" name="TextBox 12">
            <a:extLst>
              <a:ext uri="{FF2B5EF4-FFF2-40B4-BE49-F238E27FC236}">
                <a16:creationId xmlns:a16="http://schemas.microsoft.com/office/drawing/2014/main" id="{ED98D34C-C549-723C-EBAB-AC53C2485813}"/>
              </a:ext>
            </a:extLst>
          </p:cNvPr>
          <p:cNvSpPr txBox="1"/>
          <p:nvPr/>
        </p:nvSpPr>
        <p:spPr>
          <a:xfrm>
            <a:off x="2227881" y="3720826"/>
            <a:ext cx="1008480" cy="430887"/>
          </a:xfrm>
          <a:prstGeom prst="rect">
            <a:avLst/>
          </a:prstGeom>
          <a:solidFill>
            <a:schemeClr val="bg1">
              <a:lumMod val="85000"/>
            </a:schemeClr>
          </a:solidFill>
        </p:spPr>
        <p:txBody>
          <a:bodyPr wrap="square" rtlCol="0">
            <a:spAutoFit/>
          </a:bodyPr>
          <a:lstStyle/>
          <a:p>
            <a:r>
              <a:rPr lang="en-US" sz="1100" b="1" dirty="0" err="1">
                <a:latin typeface="Arial" panose="020B0604020202020204" pitchFamily="34" charset="0"/>
                <a:cs typeface="Arial" panose="020B0604020202020204" pitchFamily="34" charset="0"/>
              </a:rPr>
              <a:t>Edad</a:t>
            </a:r>
            <a:r>
              <a:rPr lang="en-US" sz="1100" b="1" dirty="0">
                <a:latin typeface="Arial" panose="020B0604020202020204" pitchFamily="34" charset="0"/>
                <a:cs typeface="Arial" panose="020B0604020202020204" pitchFamily="34" charset="0"/>
              </a:rPr>
              <a:t> Jefe Hogar</a:t>
            </a:r>
          </a:p>
        </p:txBody>
      </p:sp>
      <p:sp>
        <p:nvSpPr>
          <p:cNvPr id="14" name="TextBox 13">
            <a:extLst>
              <a:ext uri="{FF2B5EF4-FFF2-40B4-BE49-F238E27FC236}">
                <a16:creationId xmlns:a16="http://schemas.microsoft.com/office/drawing/2014/main" id="{D3CF54AD-700E-2C1F-6F31-9851D7F9A008}"/>
              </a:ext>
            </a:extLst>
          </p:cNvPr>
          <p:cNvSpPr txBox="1"/>
          <p:nvPr/>
        </p:nvSpPr>
        <p:spPr>
          <a:xfrm>
            <a:off x="5256496" y="3825679"/>
            <a:ext cx="1250731" cy="261610"/>
          </a:xfrm>
          <a:prstGeom prst="rect">
            <a:avLst/>
          </a:prstGeom>
          <a:solidFill>
            <a:schemeClr val="bg1">
              <a:lumMod val="85000"/>
            </a:schemeClr>
          </a:solidFill>
        </p:spPr>
        <p:txBody>
          <a:bodyPr wrap="square" rtlCol="0">
            <a:spAutoFit/>
          </a:bodyPr>
          <a:lstStyle/>
          <a:p>
            <a:r>
              <a:rPr lang="en-US" sz="1100" b="1" dirty="0">
                <a:latin typeface="Arial" panose="020B0604020202020204" pitchFamily="34" charset="0"/>
                <a:cs typeface="Arial" panose="020B0604020202020204" pitchFamily="34" charset="0"/>
              </a:rPr>
              <a:t>Ayuda </a:t>
            </a:r>
            <a:r>
              <a:rPr lang="en-US" sz="1100" b="1" dirty="0" err="1">
                <a:latin typeface="Arial" panose="020B0604020202020204" pitchFamily="34" charset="0"/>
                <a:cs typeface="Arial" panose="020B0604020202020204" pitchFamily="34" charset="0"/>
              </a:rPr>
              <a:t>recibida</a:t>
            </a:r>
            <a:endParaRPr lang="en-US" sz="1100"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1D029E5-242B-13B9-60FA-EA87BFAD200B}"/>
              </a:ext>
            </a:extLst>
          </p:cNvPr>
          <p:cNvSpPr txBox="1"/>
          <p:nvPr/>
        </p:nvSpPr>
        <p:spPr>
          <a:xfrm>
            <a:off x="6985602" y="1402525"/>
            <a:ext cx="4739673" cy="1200329"/>
          </a:xfrm>
          <a:prstGeom prst="rect">
            <a:avLst/>
          </a:prstGeom>
          <a:noFill/>
        </p:spPr>
        <p:txBody>
          <a:bodyPr wrap="square">
            <a:spAutoFit/>
          </a:bodyPr>
          <a:lstStyle/>
          <a:p>
            <a:r>
              <a:rPr lang="es-E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CP</a:t>
            </a:r>
            <a:r>
              <a:rPr lang="es-ES"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1</a:t>
            </a:r>
            <a:r>
              <a:rPr lang="es-E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variables que describen el valor de la producción y la edad del hogar</a:t>
            </a:r>
          </a:p>
          <a:p>
            <a:r>
              <a:rPr lang="es-ES"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CP2:</a:t>
            </a:r>
            <a:r>
              <a:rPr lang="es-E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se asoció con la </a:t>
            </a:r>
            <a:r>
              <a:rPr lang="es-ES" sz="1800"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seg</a:t>
            </a:r>
            <a:r>
              <a:rPr lang="es-E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alimentaria, la diversidad de la dieta y el nivel educativo.</a:t>
            </a:r>
            <a:endParaRPr lang="es-PE" dirty="0">
              <a:solidFill>
                <a:schemeClr val="accent1"/>
              </a:solidFill>
            </a:endParaRPr>
          </a:p>
        </p:txBody>
      </p:sp>
      <p:sp>
        <p:nvSpPr>
          <p:cNvPr id="16" name="TextBox 15">
            <a:extLst>
              <a:ext uri="{FF2B5EF4-FFF2-40B4-BE49-F238E27FC236}">
                <a16:creationId xmlns:a16="http://schemas.microsoft.com/office/drawing/2014/main" id="{DD7DB97E-EDA5-0CCD-BB7F-59D9039128E4}"/>
              </a:ext>
            </a:extLst>
          </p:cNvPr>
          <p:cNvSpPr txBox="1"/>
          <p:nvPr/>
        </p:nvSpPr>
        <p:spPr>
          <a:xfrm>
            <a:off x="7149658" y="3011853"/>
            <a:ext cx="4317811" cy="923330"/>
          </a:xfrm>
          <a:prstGeom prst="rect">
            <a:avLst/>
          </a:prstGeom>
          <a:noFill/>
        </p:spPr>
        <p:txBody>
          <a:bodyPr wrap="square">
            <a:spAutoFit/>
          </a:bodyPr>
          <a:lstStyle/>
          <a:p>
            <a:r>
              <a:rPr lang="es-ES" dirty="0">
                <a:solidFill>
                  <a:schemeClr val="accent1"/>
                </a:solidFill>
                <a:latin typeface="Calibri" panose="020F0502020204030204" pitchFamily="34" charset="0"/>
                <a:cs typeface="Times New Roman" panose="02020603050405020304" pitchFamily="18" charset="0"/>
              </a:rPr>
              <a:t>Participantes en los ensayos se asociaron mayormente con la ganadería, un mayor nivel educativo y más tierras cultivadas. </a:t>
            </a:r>
            <a:endParaRPr lang="es-PE" dirty="0">
              <a:solidFill>
                <a:schemeClr val="accent1"/>
              </a:solidFill>
              <a:latin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B980A5F1-3064-3AB1-938F-4223C16D63AB}"/>
              </a:ext>
            </a:extLst>
          </p:cNvPr>
          <p:cNvSpPr txBox="1"/>
          <p:nvPr/>
        </p:nvSpPr>
        <p:spPr>
          <a:xfrm>
            <a:off x="7149658" y="4904773"/>
            <a:ext cx="4310366" cy="923330"/>
          </a:xfrm>
          <a:prstGeom prst="rect">
            <a:avLst/>
          </a:prstGeom>
          <a:noFill/>
        </p:spPr>
        <p:txBody>
          <a:bodyPr wrap="square">
            <a:spAutoFit/>
          </a:bodyPr>
          <a:lstStyle/>
          <a:p>
            <a:r>
              <a:rPr lang="es-ES" dirty="0">
                <a:solidFill>
                  <a:schemeClr val="accent1"/>
                </a:solidFill>
                <a:latin typeface="Calibri" panose="020F0502020204030204" pitchFamily="34" charset="0"/>
                <a:cs typeface="Times New Roman" panose="02020603050405020304" pitchFamily="18" charset="0"/>
              </a:rPr>
              <a:t>Los no participantes tienden a ser hogares con menos mano de obra (</a:t>
            </a:r>
            <a:r>
              <a:rPr lang="es-ES" dirty="0" err="1">
                <a:solidFill>
                  <a:schemeClr val="accent1"/>
                </a:solidFill>
                <a:latin typeface="Calibri" panose="020F0502020204030204" pitchFamily="34" charset="0"/>
                <a:cs typeface="Times New Roman" panose="02020603050405020304" pitchFamily="18" charset="0"/>
              </a:rPr>
              <a:t>tama</a:t>
            </a:r>
            <a:r>
              <a:rPr lang="en-US" dirty="0" err="1">
                <a:solidFill>
                  <a:schemeClr val="accent1"/>
                </a:solidFill>
                <a:latin typeface="Calibri" panose="020F0502020204030204" pitchFamily="34" charset="0"/>
                <a:cs typeface="Times New Roman" panose="02020603050405020304" pitchFamily="18" charset="0"/>
              </a:rPr>
              <a:t>ño</a:t>
            </a:r>
            <a:r>
              <a:rPr lang="en-US" dirty="0">
                <a:solidFill>
                  <a:schemeClr val="accent1"/>
                </a:solidFill>
                <a:latin typeface="Calibri" panose="020F0502020204030204" pitchFamily="34" charset="0"/>
                <a:cs typeface="Times New Roman" panose="02020603050405020304" pitchFamily="18" charset="0"/>
              </a:rPr>
              <a:t>), </a:t>
            </a:r>
            <a:r>
              <a:rPr lang="en-US" dirty="0" err="1">
                <a:solidFill>
                  <a:schemeClr val="accent1"/>
                </a:solidFill>
                <a:latin typeface="Calibri" panose="020F0502020204030204" pitchFamily="34" charset="0"/>
                <a:cs typeface="Times New Roman" panose="02020603050405020304" pitchFamily="18" charset="0"/>
              </a:rPr>
              <a:t>menos</a:t>
            </a:r>
            <a:r>
              <a:rPr lang="en-US" dirty="0">
                <a:solidFill>
                  <a:schemeClr val="accent1"/>
                </a:solidFill>
                <a:latin typeface="Calibri" panose="020F0502020204030204" pitchFamily="34" charset="0"/>
                <a:cs typeface="Times New Roman" panose="02020603050405020304" pitchFamily="18" charset="0"/>
              </a:rPr>
              <a:t> valor de la </a:t>
            </a:r>
            <a:r>
              <a:rPr lang="en-US" dirty="0" err="1">
                <a:solidFill>
                  <a:schemeClr val="accent1"/>
                </a:solidFill>
                <a:latin typeface="Calibri" panose="020F0502020204030204" pitchFamily="34" charset="0"/>
                <a:cs typeface="Times New Roman" panose="02020603050405020304" pitchFamily="18" charset="0"/>
              </a:rPr>
              <a:t>producción</a:t>
            </a:r>
            <a:r>
              <a:rPr lang="en-US" dirty="0">
                <a:solidFill>
                  <a:schemeClr val="accent1"/>
                </a:solidFill>
                <a:latin typeface="Calibri" panose="020F0502020204030204" pitchFamily="34" charset="0"/>
                <a:cs typeface="Times New Roman" panose="02020603050405020304" pitchFamily="18" charset="0"/>
              </a:rPr>
              <a:t>, y la </a:t>
            </a:r>
            <a:r>
              <a:rPr lang="en-US" dirty="0" err="1">
                <a:solidFill>
                  <a:schemeClr val="accent1"/>
                </a:solidFill>
                <a:latin typeface="Calibri" panose="020F0502020204030204" pitchFamily="34" charset="0"/>
                <a:cs typeface="Times New Roman" panose="02020603050405020304" pitchFamily="18" charset="0"/>
              </a:rPr>
              <a:t>edad</a:t>
            </a:r>
            <a:r>
              <a:rPr lang="en-US" dirty="0">
                <a:solidFill>
                  <a:schemeClr val="accent1"/>
                </a:solidFill>
                <a:latin typeface="Calibri" panose="020F0502020204030204" pitchFamily="34" charset="0"/>
                <a:cs typeface="Times New Roman" panose="02020603050405020304" pitchFamily="18" charset="0"/>
              </a:rPr>
              <a:t> </a:t>
            </a:r>
            <a:r>
              <a:rPr lang="en-US" dirty="0" err="1">
                <a:solidFill>
                  <a:schemeClr val="accent1"/>
                </a:solidFill>
                <a:latin typeface="Calibri" panose="020F0502020204030204" pitchFamily="34" charset="0"/>
                <a:cs typeface="Times New Roman" panose="02020603050405020304" pitchFamily="18" charset="0"/>
              </a:rPr>
              <a:t>avanzada</a:t>
            </a:r>
            <a:r>
              <a:rPr lang="en-US" dirty="0">
                <a:solidFill>
                  <a:schemeClr val="accent1"/>
                </a:solidFill>
                <a:latin typeface="Calibri" panose="020F0502020204030204" pitchFamily="34" charset="0"/>
                <a:cs typeface="Times New Roman" panose="02020603050405020304" pitchFamily="18" charset="0"/>
              </a:rPr>
              <a:t>.</a:t>
            </a:r>
            <a:endParaRPr lang="es-PE" dirty="0">
              <a:solidFill>
                <a:schemeClr val="accent1"/>
              </a:solidFill>
              <a:latin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6725C01A-1955-89E5-B4B1-F96D36CCC3A7}"/>
              </a:ext>
            </a:extLst>
          </p:cNvPr>
          <p:cNvSpPr txBox="1"/>
          <p:nvPr/>
        </p:nvSpPr>
        <p:spPr>
          <a:xfrm>
            <a:off x="7196690" y="5923521"/>
            <a:ext cx="4310366" cy="646331"/>
          </a:xfrm>
          <a:prstGeom prst="rect">
            <a:avLst/>
          </a:prstGeom>
          <a:noFill/>
        </p:spPr>
        <p:txBody>
          <a:bodyPr wrap="square">
            <a:spAutoFit/>
          </a:bodyPr>
          <a:lstStyle/>
          <a:p>
            <a:r>
              <a:rPr lang="en-US" dirty="0">
                <a:solidFill>
                  <a:schemeClr val="accent1"/>
                </a:solidFill>
                <a:latin typeface="Calibri" panose="020F0502020204030204" pitchFamily="34" charset="0"/>
                <a:cs typeface="Times New Roman" panose="02020603050405020304" pitchFamily="18" charset="0"/>
              </a:rPr>
              <a:t>Sin embargo hay </a:t>
            </a:r>
            <a:r>
              <a:rPr lang="en-US" dirty="0" err="1">
                <a:solidFill>
                  <a:schemeClr val="accent1"/>
                </a:solidFill>
                <a:latin typeface="Calibri" panose="020F0502020204030204" pitchFamily="34" charset="0"/>
                <a:cs typeface="Times New Roman" panose="02020603050405020304" pitchFamily="18" charset="0"/>
              </a:rPr>
              <a:t>bastante</a:t>
            </a:r>
            <a:r>
              <a:rPr lang="en-US" dirty="0">
                <a:solidFill>
                  <a:schemeClr val="accent1"/>
                </a:solidFill>
                <a:latin typeface="Calibri" panose="020F0502020204030204" pitchFamily="34" charset="0"/>
                <a:cs typeface="Times New Roman" panose="02020603050405020304" pitchFamily="18" charset="0"/>
              </a:rPr>
              <a:t> </a:t>
            </a:r>
            <a:r>
              <a:rPr lang="en-US" dirty="0" err="1">
                <a:solidFill>
                  <a:schemeClr val="accent1"/>
                </a:solidFill>
                <a:latin typeface="Calibri" panose="020F0502020204030204" pitchFamily="34" charset="0"/>
                <a:cs typeface="Times New Roman" panose="02020603050405020304" pitchFamily="18" charset="0"/>
              </a:rPr>
              <a:t>traslape</a:t>
            </a:r>
            <a:r>
              <a:rPr lang="en-US" dirty="0">
                <a:solidFill>
                  <a:schemeClr val="accent1"/>
                </a:solidFill>
                <a:latin typeface="Calibri" panose="020F0502020204030204" pitchFamily="34" charset="0"/>
                <a:cs typeface="Times New Roman" panose="02020603050405020304" pitchFamily="18" charset="0"/>
              </a:rPr>
              <a:t> </a:t>
            </a:r>
            <a:r>
              <a:rPr lang="en-US" dirty="0" err="1">
                <a:solidFill>
                  <a:schemeClr val="accent1"/>
                </a:solidFill>
                <a:latin typeface="Calibri" panose="020F0502020204030204" pitchFamily="34" charset="0"/>
                <a:cs typeface="Times New Roman" panose="02020603050405020304" pitchFamily="18" charset="0"/>
              </a:rPr>
              <a:t>en</a:t>
            </a:r>
            <a:r>
              <a:rPr lang="en-US" dirty="0">
                <a:solidFill>
                  <a:schemeClr val="accent1"/>
                </a:solidFill>
                <a:latin typeface="Calibri" panose="020F0502020204030204" pitchFamily="34" charset="0"/>
                <a:cs typeface="Times New Roman" panose="02020603050405020304" pitchFamily="18" charset="0"/>
              </a:rPr>
              <a:t> </a:t>
            </a:r>
            <a:r>
              <a:rPr lang="en-US" dirty="0" err="1">
                <a:solidFill>
                  <a:schemeClr val="accent1"/>
                </a:solidFill>
                <a:latin typeface="Calibri" panose="020F0502020204030204" pitchFamily="34" charset="0"/>
                <a:cs typeface="Times New Roman" panose="02020603050405020304" pitchFamily="18" charset="0"/>
              </a:rPr>
              <a:t>los</a:t>
            </a:r>
            <a:r>
              <a:rPr lang="en-US" dirty="0">
                <a:solidFill>
                  <a:schemeClr val="accent1"/>
                </a:solidFill>
                <a:latin typeface="Calibri" panose="020F0502020204030204" pitchFamily="34" charset="0"/>
                <a:cs typeface="Times New Roman" panose="02020603050405020304" pitchFamily="18" charset="0"/>
              </a:rPr>
              <a:t> </a:t>
            </a:r>
            <a:r>
              <a:rPr lang="en-US" dirty="0" err="1">
                <a:solidFill>
                  <a:schemeClr val="accent1"/>
                </a:solidFill>
                <a:latin typeface="Calibri" panose="020F0502020204030204" pitchFamily="34" charset="0"/>
                <a:cs typeface="Times New Roman" panose="02020603050405020304" pitchFamily="18" charset="0"/>
              </a:rPr>
              <a:t>grupos</a:t>
            </a:r>
            <a:r>
              <a:rPr lang="en-US" dirty="0">
                <a:solidFill>
                  <a:schemeClr val="accent1"/>
                </a:solidFill>
                <a:latin typeface="Calibri" panose="020F0502020204030204" pitchFamily="34" charset="0"/>
                <a:cs typeface="Times New Roman" panose="02020603050405020304" pitchFamily="18" charset="0"/>
              </a:rPr>
              <a:t>.</a:t>
            </a:r>
            <a:endParaRPr lang="es-PE" dirty="0">
              <a:solidFill>
                <a:schemeClr val="accent1"/>
              </a:solidFill>
              <a:latin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8540442E-B37B-FD4E-C123-1801B5C90108}"/>
              </a:ext>
            </a:extLst>
          </p:cNvPr>
          <p:cNvSpPr txBox="1"/>
          <p:nvPr/>
        </p:nvSpPr>
        <p:spPr>
          <a:xfrm>
            <a:off x="7149658" y="3978147"/>
            <a:ext cx="4317811" cy="923330"/>
          </a:xfrm>
          <a:prstGeom prst="rect">
            <a:avLst/>
          </a:prstGeom>
          <a:noFill/>
        </p:spPr>
        <p:txBody>
          <a:bodyPr wrap="square">
            <a:spAutoFit/>
          </a:bodyPr>
          <a:lstStyle/>
          <a:p>
            <a:r>
              <a:rPr lang="es-ES" dirty="0">
                <a:solidFill>
                  <a:schemeClr val="accent1"/>
                </a:solidFill>
                <a:latin typeface="Calibri" panose="020F0502020204030204" pitchFamily="34" charset="0"/>
                <a:cs typeface="Times New Roman" panose="02020603050405020304" pitchFamily="18" charset="0"/>
              </a:rPr>
              <a:t>Abandono de los experimentos: mas inseguridad y menos tierras -  ¿un nivel mas alto de vulnerabilidad?</a:t>
            </a:r>
            <a:endParaRPr lang="es-PE" dirty="0">
              <a:solidFill>
                <a:schemeClr val="accent1"/>
              </a:solidFill>
              <a:latin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B056C4EF-E710-BCB8-943F-F7D7974A89F9}"/>
              </a:ext>
            </a:extLst>
          </p:cNvPr>
          <p:cNvSpPr txBox="1"/>
          <p:nvPr/>
        </p:nvSpPr>
        <p:spPr>
          <a:xfrm>
            <a:off x="1062435" y="2005254"/>
            <a:ext cx="1199477" cy="400110"/>
          </a:xfrm>
          <a:prstGeom prst="rect">
            <a:avLst/>
          </a:prstGeom>
          <a:solidFill>
            <a:schemeClr val="accent6">
              <a:lumMod val="20000"/>
              <a:lumOff val="80000"/>
            </a:schemeClr>
          </a:solidFill>
        </p:spPr>
        <p:txBody>
          <a:bodyPr wrap="square" rtlCol="0">
            <a:spAutoFit/>
          </a:bodyPr>
          <a:lstStyle/>
          <a:p>
            <a:r>
              <a:rPr lang="en-US" sz="1000" b="1" dirty="0" err="1">
                <a:latin typeface="Arial" panose="020B0604020202020204" pitchFamily="34" charset="0"/>
                <a:cs typeface="Arial" panose="020B0604020202020204" pitchFamily="34" charset="0"/>
              </a:rPr>
              <a:t>Participante</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en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ensayos</a:t>
            </a:r>
            <a:endParaRPr lang="en-US" sz="100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F1A3B72-039B-F62E-E222-DC610F386CF2}"/>
              </a:ext>
            </a:extLst>
          </p:cNvPr>
          <p:cNvSpPr txBox="1"/>
          <p:nvPr/>
        </p:nvSpPr>
        <p:spPr>
          <a:xfrm>
            <a:off x="1062434" y="2400959"/>
            <a:ext cx="1873949" cy="400110"/>
          </a:xfrm>
          <a:prstGeom prst="rect">
            <a:avLst/>
          </a:prstGeom>
          <a:solidFill>
            <a:schemeClr val="accent6">
              <a:lumMod val="20000"/>
              <a:lumOff val="80000"/>
            </a:schemeClr>
          </a:solidFill>
        </p:spPr>
        <p:txBody>
          <a:bodyPr wrap="square" rtlCol="0">
            <a:spAutoFit/>
          </a:bodyPr>
          <a:lstStyle/>
          <a:p>
            <a:r>
              <a:rPr lang="en-US" sz="1000" b="1" dirty="0" err="1">
                <a:latin typeface="Arial" panose="020B0604020202020204" pitchFamily="34" charset="0"/>
                <a:cs typeface="Arial" panose="020B0604020202020204" pitchFamily="34" charset="0"/>
              </a:rPr>
              <a:t>Participante</a:t>
            </a:r>
            <a:r>
              <a:rPr lang="en-US" sz="1000" b="1" dirty="0">
                <a:latin typeface="Arial" panose="020B0604020202020204" pitchFamily="34" charset="0"/>
                <a:cs typeface="Arial" panose="020B0604020202020204" pitchFamily="34" charset="0"/>
              </a:rPr>
              <a:t> + </a:t>
            </a:r>
            <a:r>
              <a:rPr lang="en-US" sz="1000" b="1" dirty="0" err="1">
                <a:latin typeface="Arial" panose="020B0604020202020204" pitchFamily="34" charset="0"/>
                <a:cs typeface="Arial" panose="020B0604020202020204" pitchFamily="34" charset="0"/>
              </a:rPr>
              <a:t>abandono</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en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ensayos</a:t>
            </a:r>
            <a:endParaRPr lang="en-US" sz="1000"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2FFB763A-10BC-9C5A-1456-F3322DFF74B9}"/>
              </a:ext>
            </a:extLst>
          </p:cNvPr>
          <p:cNvSpPr txBox="1"/>
          <p:nvPr/>
        </p:nvSpPr>
        <p:spPr>
          <a:xfrm>
            <a:off x="1062435" y="2801069"/>
            <a:ext cx="1199477" cy="246221"/>
          </a:xfrm>
          <a:prstGeom prst="rect">
            <a:avLst/>
          </a:prstGeom>
          <a:solidFill>
            <a:schemeClr val="accent6">
              <a:lumMod val="20000"/>
              <a:lumOff val="80000"/>
            </a:schemeClr>
          </a:solidFill>
        </p:spPr>
        <p:txBody>
          <a:bodyPr wrap="square" rtlCol="0">
            <a:spAutoFit/>
          </a:bodyPr>
          <a:lstStyle/>
          <a:p>
            <a:r>
              <a:rPr lang="en-US" sz="1000" b="1" dirty="0">
                <a:latin typeface="Arial" panose="020B0604020202020204" pitchFamily="34" charset="0"/>
                <a:cs typeface="Arial" panose="020B0604020202020204" pitchFamily="34" charset="0"/>
              </a:rPr>
              <a:t>Solo </a:t>
            </a:r>
            <a:r>
              <a:rPr lang="en-US" sz="1000" b="1" dirty="0" err="1">
                <a:latin typeface="Arial" panose="020B0604020202020204" pitchFamily="34" charset="0"/>
                <a:cs typeface="Arial" panose="020B0604020202020204" pitchFamily="34" charset="0"/>
              </a:rPr>
              <a:t>reuinones</a:t>
            </a:r>
            <a:endParaRPr lang="en-US" sz="1000"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C44110C-F3C2-B142-26C0-799854ABC46E}"/>
              </a:ext>
            </a:extLst>
          </p:cNvPr>
          <p:cNvSpPr txBox="1"/>
          <p:nvPr/>
        </p:nvSpPr>
        <p:spPr>
          <a:xfrm>
            <a:off x="1111803" y="3159533"/>
            <a:ext cx="1605638" cy="246221"/>
          </a:xfrm>
          <a:prstGeom prst="rect">
            <a:avLst/>
          </a:prstGeom>
          <a:solidFill>
            <a:schemeClr val="accent6">
              <a:lumMod val="20000"/>
              <a:lumOff val="80000"/>
            </a:schemeClr>
          </a:solidFill>
        </p:spPr>
        <p:txBody>
          <a:bodyPr wrap="square" rtlCol="0">
            <a:spAutoFit/>
          </a:bodyPr>
          <a:lstStyle/>
          <a:p>
            <a:r>
              <a:rPr lang="en-US" sz="1000" b="1" dirty="0" err="1">
                <a:latin typeface="Arial" panose="020B0604020202020204" pitchFamily="34" charset="0"/>
                <a:cs typeface="Arial" panose="020B0604020202020204" pitchFamily="34" charset="0"/>
              </a:rPr>
              <a:t>Ninguna</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participación</a:t>
            </a:r>
            <a:endParaRPr lang="en-US"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1668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807B7-1BCE-1199-38F2-B6127C200A33}"/>
              </a:ext>
            </a:extLst>
          </p:cNvPr>
          <p:cNvSpPr>
            <a:spLocks noGrp="1"/>
          </p:cNvSpPr>
          <p:nvPr>
            <p:ph type="title"/>
          </p:nvPr>
        </p:nvSpPr>
        <p:spPr>
          <a:xfrm>
            <a:off x="206365" y="241350"/>
            <a:ext cx="8367166" cy="619125"/>
          </a:xfrm>
        </p:spPr>
        <p:txBody>
          <a:bodyPr>
            <a:noAutofit/>
          </a:bodyPr>
          <a:lstStyle/>
          <a:p>
            <a:r>
              <a:rPr lang="es-UY" sz="2000" b="1" dirty="0"/>
              <a:t>Resultados de repetir el Rhomis en 2022 que confirman a estas tendencias</a:t>
            </a:r>
          </a:p>
        </p:txBody>
      </p:sp>
      <p:pic>
        <p:nvPicPr>
          <p:cNvPr id="4" name="Picture 3">
            <a:extLst>
              <a:ext uri="{FF2B5EF4-FFF2-40B4-BE49-F238E27FC236}">
                <a16:creationId xmlns:a16="http://schemas.microsoft.com/office/drawing/2014/main" id="{846B94D1-60DE-7449-56DA-332FD25303E3}"/>
              </a:ext>
            </a:extLst>
          </p:cNvPr>
          <p:cNvPicPr>
            <a:picLocks noChangeAspect="1"/>
          </p:cNvPicPr>
          <p:nvPr/>
        </p:nvPicPr>
        <p:blipFill rotWithShape="1">
          <a:blip r:embed="rId2"/>
          <a:srcRect t="4671"/>
          <a:stretch/>
        </p:blipFill>
        <p:spPr>
          <a:xfrm>
            <a:off x="375640" y="1905963"/>
            <a:ext cx="5011346" cy="4062411"/>
          </a:xfrm>
          <a:prstGeom prst="rect">
            <a:avLst/>
          </a:prstGeom>
        </p:spPr>
      </p:pic>
      <p:pic>
        <p:nvPicPr>
          <p:cNvPr id="5" name="Picture 4">
            <a:extLst>
              <a:ext uri="{FF2B5EF4-FFF2-40B4-BE49-F238E27FC236}">
                <a16:creationId xmlns:a16="http://schemas.microsoft.com/office/drawing/2014/main" id="{9024C273-8430-126F-1892-13286BDFF79B}"/>
              </a:ext>
            </a:extLst>
          </p:cNvPr>
          <p:cNvPicPr>
            <a:picLocks noChangeAspect="1"/>
          </p:cNvPicPr>
          <p:nvPr/>
        </p:nvPicPr>
        <p:blipFill>
          <a:blip r:embed="rId3"/>
          <a:stretch>
            <a:fillRect/>
          </a:stretch>
        </p:blipFill>
        <p:spPr>
          <a:xfrm>
            <a:off x="6434737" y="971802"/>
            <a:ext cx="4087302" cy="3377890"/>
          </a:xfrm>
          <a:prstGeom prst="rect">
            <a:avLst/>
          </a:prstGeom>
        </p:spPr>
      </p:pic>
      <p:sp>
        <p:nvSpPr>
          <p:cNvPr id="16" name="TextBox 15">
            <a:extLst>
              <a:ext uri="{FF2B5EF4-FFF2-40B4-BE49-F238E27FC236}">
                <a16:creationId xmlns:a16="http://schemas.microsoft.com/office/drawing/2014/main" id="{FEFEFA96-D39F-1D37-DE23-E72B441DA23B}"/>
              </a:ext>
            </a:extLst>
          </p:cNvPr>
          <p:cNvSpPr txBox="1"/>
          <p:nvPr/>
        </p:nvSpPr>
        <p:spPr>
          <a:xfrm>
            <a:off x="6044619" y="4644245"/>
            <a:ext cx="5353050" cy="923330"/>
          </a:xfrm>
          <a:prstGeom prst="rect">
            <a:avLst/>
          </a:prstGeom>
          <a:noFill/>
        </p:spPr>
        <p:txBody>
          <a:bodyPr wrap="square" rtlCol="0">
            <a:spAutoFit/>
          </a:bodyPr>
          <a:lstStyle/>
          <a:p>
            <a:r>
              <a:rPr lang="es-UY" dirty="0"/>
              <a:t>Experimentos &gt; Solo Reuniones &gt; Menor participación para </a:t>
            </a:r>
            <a:r>
              <a:rPr lang="es-UY" dirty="0" err="1"/>
              <a:t>area</a:t>
            </a:r>
            <a:r>
              <a:rPr lang="es-UY" dirty="0"/>
              <a:t> total cultivable y aumento en </a:t>
            </a:r>
            <a:r>
              <a:rPr lang="es-UY" dirty="0" err="1"/>
              <a:t>area</a:t>
            </a:r>
            <a:r>
              <a:rPr lang="es-UY" dirty="0"/>
              <a:t> de forrajes en los </a:t>
            </a:r>
            <a:r>
              <a:rPr lang="es-UY" dirty="0" err="1"/>
              <a:t>ultimos</a:t>
            </a:r>
            <a:r>
              <a:rPr lang="es-UY" dirty="0"/>
              <a:t> 5 años (periodo del Proyecto) </a:t>
            </a:r>
          </a:p>
        </p:txBody>
      </p:sp>
      <p:sp>
        <p:nvSpPr>
          <p:cNvPr id="17" name="TextBox 16">
            <a:extLst>
              <a:ext uri="{FF2B5EF4-FFF2-40B4-BE49-F238E27FC236}">
                <a16:creationId xmlns:a16="http://schemas.microsoft.com/office/drawing/2014/main" id="{A94DFA46-C25E-DF1E-21DC-8F3829FDD2BE}"/>
              </a:ext>
            </a:extLst>
          </p:cNvPr>
          <p:cNvSpPr txBox="1"/>
          <p:nvPr/>
        </p:nvSpPr>
        <p:spPr>
          <a:xfrm>
            <a:off x="375640" y="971802"/>
            <a:ext cx="5381625" cy="707886"/>
          </a:xfrm>
          <a:prstGeom prst="rect">
            <a:avLst/>
          </a:prstGeom>
          <a:noFill/>
        </p:spPr>
        <p:txBody>
          <a:bodyPr wrap="square" rtlCol="0">
            <a:spAutoFit/>
          </a:bodyPr>
          <a:lstStyle/>
          <a:p>
            <a:r>
              <a:rPr lang="es-UY" sz="2000" b="1" dirty="0"/>
              <a:t>¿Aumentaron o Redujeron su </a:t>
            </a:r>
            <a:r>
              <a:rPr lang="es-UY" sz="2000" b="1" dirty="0" err="1"/>
              <a:t>area</a:t>
            </a:r>
            <a:r>
              <a:rPr lang="es-UY" sz="2000" b="1" dirty="0"/>
              <a:t> de forrajes en los </a:t>
            </a:r>
            <a:r>
              <a:rPr lang="es-UY" sz="2000" b="1" dirty="0" err="1"/>
              <a:t>ultimos</a:t>
            </a:r>
            <a:r>
              <a:rPr lang="es-UY" sz="2000" b="1" dirty="0"/>
              <a:t> 5 años?  N=200</a:t>
            </a:r>
          </a:p>
        </p:txBody>
      </p:sp>
    </p:spTree>
    <p:extLst>
      <p:ext uri="{BB962C8B-B14F-4D97-AF65-F5344CB8AC3E}">
        <p14:creationId xmlns:p14="http://schemas.microsoft.com/office/powerpoint/2010/main" val="41816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CAB98-D0C9-C9AD-FA2D-BA4E4EFB7ECE}"/>
              </a:ext>
            </a:extLst>
          </p:cNvPr>
          <p:cNvSpPr>
            <a:spLocks noGrp="1"/>
          </p:cNvSpPr>
          <p:nvPr>
            <p:ph type="title"/>
          </p:nvPr>
        </p:nvSpPr>
        <p:spPr>
          <a:xfrm>
            <a:off x="398061" y="198825"/>
            <a:ext cx="10515600" cy="562923"/>
          </a:xfrm>
        </p:spPr>
        <p:txBody>
          <a:bodyPr/>
          <a:lstStyle/>
          <a:p>
            <a:r>
              <a:rPr lang="en-US" sz="3200" b="1" dirty="0" err="1">
                <a:solidFill>
                  <a:schemeClr val="accent2">
                    <a:lumMod val="75000"/>
                  </a:schemeClr>
                </a:solidFill>
                <a:latin typeface="Calibri" panose="020F0502020204030204" pitchFamily="34" charset="0"/>
                <a:cs typeface="Times New Roman" panose="02020603050405020304" pitchFamily="18" charset="0"/>
              </a:rPr>
              <a:t>Enriquecer</a:t>
            </a:r>
            <a:r>
              <a:rPr lang="en-US" sz="3200" b="1" dirty="0">
                <a:solidFill>
                  <a:schemeClr val="accent2">
                    <a:lumMod val="75000"/>
                  </a:schemeClr>
                </a:solidFill>
                <a:latin typeface="Calibri" panose="020F0502020204030204" pitchFamily="34" charset="0"/>
                <a:cs typeface="Times New Roman" panose="02020603050405020304" pitchFamily="18" charset="0"/>
              </a:rPr>
              <a:t> la </a:t>
            </a:r>
            <a:r>
              <a:rPr lang="en-US" sz="3200" b="1" dirty="0" err="1">
                <a:solidFill>
                  <a:schemeClr val="accent2">
                    <a:lumMod val="75000"/>
                  </a:schemeClr>
                </a:solidFill>
                <a:latin typeface="Calibri" panose="020F0502020204030204" pitchFamily="34" charset="0"/>
                <a:cs typeface="Times New Roman" panose="02020603050405020304" pitchFamily="18" charset="0"/>
              </a:rPr>
              <a:t>comprensión</a:t>
            </a:r>
            <a:r>
              <a:rPr lang="en-US" sz="3200" b="1" dirty="0">
                <a:solidFill>
                  <a:schemeClr val="accent2">
                    <a:lumMod val="75000"/>
                  </a:schemeClr>
                </a:solidFill>
                <a:latin typeface="Calibri" panose="020F0502020204030204" pitchFamily="34" charset="0"/>
                <a:cs typeface="Times New Roman" panose="02020603050405020304" pitchFamily="18" charset="0"/>
              </a:rPr>
              <a:t> con las </a:t>
            </a:r>
            <a:r>
              <a:rPr lang="en-US" sz="3200" b="1" dirty="0" err="1">
                <a:solidFill>
                  <a:schemeClr val="accent2">
                    <a:lumMod val="75000"/>
                  </a:schemeClr>
                </a:solidFill>
                <a:latin typeface="Calibri" panose="020F0502020204030204" pitchFamily="34" charset="0"/>
                <a:cs typeface="Times New Roman" panose="02020603050405020304" pitchFamily="18" charset="0"/>
              </a:rPr>
              <a:t>entrevistas</a:t>
            </a:r>
            <a:r>
              <a:rPr lang="en-US" sz="3200" b="1" dirty="0">
                <a:solidFill>
                  <a:schemeClr val="accent2">
                    <a:lumMod val="75000"/>
                  </a:schemeClr>
                </a:solidFill>
                <a:latin typeface="Calibri" panose="020F0502020204030204" pitchFamily="34" charset="0"/>
                <a:cs typeface="Times New Roman" panose="02020603050405020304" pitchFamily="18" charset="0"/>
              </a:rPr>
              <a:t> </a:t>
            </a:r>
            <a:r>
              <a:rPr lang="en-US" sz="3200" b="1" dirty="0" err="1">
                <a:solidFill>
                  <a:schemeClr val="accent2">
                    <a:lumMod val="75000"/>
                  </a:schemeClr>
                </a:solidFill>
                <a:latin typeface="Calibri" panose="020F0502020204030204" pitchFamily="34" charset="0"/>
                <a:cs typeface="Times New Roman" panose="02020603050405020304" pitchFamily="18" charset="0"/>
              </a:rPr>
              <a:t>cualitativas</a:t>
            </a:r>
            <a:endParaRPr lang="es-PE" sz="3200" b="1" dirty="0">
              <a:solidFill>
                <a:schemeClr val="accent2">
                  <a:lumMod val="75000"/>
                </a:schemeClr>
              </a:solidFill>
              <a:latin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6D59694B-03DF-FF31-4C47-C86A7D935093}"/>
              </a:ext>
            </a:extLst>
          </p:cNvPr>
          <p:cNvSpPr txBox="1"/>
          <p:nvPr/>
        </p:nvSpPr>
        <p:spPr>
          <a:xfrm>
            <a:off x="398061" y="761748"/>
            <a:ext cx="7067440" cy="5724644"/>
          </a:xfrm>
          <a:prstGeom prst="rect">
            <a:avLst/>
          </a:prstGeom>
          <a:noFill/>
        </p:spPr>
        <p:txBody>
          <a:bodyPr wrap="square" rtlCol="0">
            <a:spAutoFit/>
          </a:bodyPr>
          <a:lstStyle/>
          <a:p>
            <a:r>
              <a:rPr lang="es-UY" sz="2000" b="1" dirty="0">
                <a:solidFill>
                  <a:srgbClr val="002060"/>
                </a:solidFill>
              </a:rPr>
              <a:t>Lo que IMPULSA = mayor probabilidad de participar</a:t>
            </a:r>
          </a:p>
          <a:p>
            <a:endParaRPr lang="es-UY" dirty="0"/>
          </a:p>
          <a:p>
            <a:pPr marL="285750" indent="-285750">
              <a:spcAft>
                <a:spcPts val="600"/>
              </a:spcAft>
              <a:buFont typeface="Arial" panose="020B0604020202020204" pitchFamily="34" charset="0"/>
              <a:buChar char="•"/>
            </a:pPr>
            <a:r>
              <a:rPr lang="es-UY" dirty="0"/>
              <a:t>Tamaño del hogar (un indicador de </a:t>
            </a:r>
            <a:r>
              <a:rPr lang="es-UY" dirty="0" err="1"/>
              <a:t>sa</a:t>
            </a:r>
            <a:r>
              <a:rPr lang="es-UY" dirty="0"/>
              <a:t> mano de obra)</a:t>
            </a:r>
          </a:p>
          <a:p>
            <a:pPr marL="285750" indent="-285750">
              <a:spcAft>
                <a:spcPts val="600"/>
              </a:spcAft>
              <a:buFont typeface="Arial" panose="020B0604020202020204" pitchFamily="34" charset="0"/>
              <a:buChar char="•"/>
            </a:pPr>
            <a:r>
              <a:rPr lang="es-UY" dirty="0"/>
              <a:t>Hogares al medio de “ciclo de vida’” de la finca consolidados</a:t>
            </a:r>
          </a:p>
          <a:p>
            <a:pPr marL="285750" indent="-285750">
              <a:spcAft>
                <a:spcPts val="600"/>
              </a:spcAft>
              <a:buFont typeface="Arial" panose="020B0604020202020204" pitchFamily="34" charset="0"/>
              <a:buChar char="•"/>
            </a:pPr>
            <a:r>
              <a:rPr lang="es-UY" dirty="0"/>
              <a:t>Algunos indican la necesidad de riego para aumentar la producción de biomasa del barbecho mejorado y hacer que mereciera la pena. </a:t>
            </a:r>
          </a:p>
          <a:p>
            <a:pPr marL="285750" indent="-285750">
              <a:spcAft>
                <a:spcPts val="600"/>
              </a:spcAft>
              <a:buFont typeface="Arial" panose="020B0604020202020204" pitchFamily="34" charset="0"/>
              <a:buChar char="•"/>
            </a:pPr>
            <a:r>
              <a:rPr lang="es-UY" dirty="0"/>
              <a:t>Hogares con sistemas mixtos que tienen mas animales.</a:t>
            </a:r>
          </a:p>
          <a:p>
            <a:pPr marL="285750" indent="-285750">
              <a:spcAft>
                <a:spcPts val="600"/>
              </a:spcAft>
              <a:buFont typeface="Arial" panose="020B0604020202020204" pitchFamily="34" charset="0"/>
              <a:buChar char="•"/>
            </a:pPr>
            <a:r>
              <a:rPr lang="es-UY" dirty="0"/>
              <a:t>Los que crían cuyes (vínculo a la necesidad de forrajes)</a:t>
            </a:r>
          </a:p>
          <a:p>
            <a:pPr marL="285750" indent="-285750">
              <a:spcAft>
                <a:spcPts val="600"/>
              </a:spcAft>
              <a:buFont typeface="Arial" panose="020B0604020202020204" pitchFamily="34" charset="0"/>
              <a:buChar char="•"/>
            </a:pPr>
            <a:r>
              <a:rPr lang="es-UY" dirty="0"/>
              <a:t>Entrevistados con mayor conocimiento en prácticas agroecológicas.</a:t>
            </a:r>
          </a:p>
          <a:p>
            <a:pPr marL="285750" indent="-285750">
              <a:spcAft>
                <a:spcPts val="600"/>
              </a:spcAft>
              <a:buFont typeface="Arial" panose="020B0604020202020204" pitchFamily="34" charset="0"/>
              <a:buChar char="•"/>
            </a:pPr>
            <a:r>
              <a:rPr lang="es-UY" dirty="0"/>
              <a:t>Entrevistados con conocimiento de métodos agrícolas más industrializados (uso de fertilizantes químicos, pesticidas y labranza mecanizada) revelan tendencias y impulsos variados, </a:t>
            </a:r>
            <a:r>
              <a:rPr lang="es-UY" dirty="0" err="1"/>
              <a:t>pos</a:t>
            </a:r>
            <a:r>
              <a:rPr lang="es-UY" dirty="0"/>
              <a:t>. y </a:t>
            </a:r>
            <a:r>
              <a:rPr lang="es-UY" dirty="0" err="1"/>
              <a:t>neg</a:t>
            </a:r>
            <a:r>
              <a:rPr lang="es-UY" dirty="0"/>
              <a:t>.  Últimamente la tendencia de querer reemplazar agroquímicos ha aumentado.</a:t>
            </a:r>
          </a:p>
          <a:p>
            <a:pPr marL="285750" indent="-285750">
              <a:spcAft>
                <a:spcPts val="600"/>
              </a:spcAft>
              <a:buFont typeface="Arial" panose="020B0604020202020204" pitchFamily="34" charset="0"/>
              <a:buChar char="•"/>
            </a:pPr>
            <a:r>
              <a:rPr lang="es-UY" dirty="0"/>
              <a:t>Cuanto más tierra tenga un hogar en la zona alta (y en la zona media hasta cierto punto), más probable que participe (corresponde a </a:t>
            </a:r>
            <a:r>
              <a:rPr lang="es-UY" dirty="0" err="1"/>
              <a:t>ganaderia</a:t>
            </a:r>
            <a:r>
              <a:rPr lang="es-UY" dirty="0"/>
              <a:t>?)</a:t>
            </a:r>
          </a:p>
          <a:p>
            <a:pPr marL="285750" indent="-285750">
              <a:spcAft>
                <a:spcPts val="600"/>
              </a:spcAft>
              <a:buFont typeface="Arial" panose="020B0604020202020204" pitchFamily="34" charset="0"/>
              <a:buChar char="•"/>
            </a:pPr>
            <a:r>
              <a:rPr lang="es-UY" dirty="0"/>
              <a:t>Hogares que mantienen mas prácticas tradicionales de descanso.</a:t>
            </a:r>
          </a:p>
        </p:txBody>
      </p:sp>
      <p:pic>
        <p:nvPicPr>
          <p:cNvPr id="5" name="Imagen 13">
            <a:extLst>
              <a:ext uri="{FF2B5EF4-FFF2-40B4-BE49-F238E27FC236}">
                <a16:creationId xmlns:a16="http://schemas.microsoft.com/office/drawing/2014/main" id="{305CA752-7C2E-CE3B-5B39-4A97F214367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3550" y="1103021"/>
            <a:ext cx="4061633" cy="30462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4382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3B399F6-4519-E20B-29F2-16BDB28F8CA0}"/>
              </a:ext>
            </a:extLst>
          </p:cNvPr>
          <p:cNvSpPr txBox="1">
            <a:spLocks noGrp="1"/>
          </p:cNvSpPr>
          <p:nvPr>
            <p:ph idx="1"/>
          </p:nvPr>
        </p:nvSpPr>
        <p:spPr>
          <a:xfrm>
            <a:off x="398061" y="872583"/>
            <a:ext cx="7584583" cy="5643596"/>
          </a:xfrm>
          <a:prstGeom prst="rect">
            <a:avLst/>
          </a:prstGeom>
          <a:noFill/>
        </p:spPr>
        <p:txBody>
          <a:bodyPr wrap="square" rtlCol="0">
            <a:spAutoFit/>
          </a:bodyPr>
          <a:lstStyle/>
          <a:p>
            <a:pPr marL="0" indent="0">
              <a:spcBef>
                <a:spcPts val="600"/>
              </a:spcBef>
              <a:buNone/>
            </a:pPr>
            <a:r>
              <a:rPr lang="es-UY" sz="2400" b="1" dirty="0">
                <a:solidFill>
                  <a:srgbClr val="002060"/>
                </a:solidFill>
              </a:rPr>
              <a:t>Lo que REDUCE = MENOS posibilidad de participar</a:t>
            </a:r>
          </a:p>
          <a:p>
            <a:pPr marL="0" indent="0">
              <a:spcBef>
                <a:spcPts val="600"/>
              </a:spcBef>
              <a:buNone/>
            </a:pPr>
            <a:endParaRPr lang="es-UY" sz="2400" dirty="0"/>
          </a:p>
          <a:p>
            <a:pPr marL="285750" indent="-285750">
              <a:spcBef>
                <a:spcPts val="0"/>
              </a:spcBef>
              <a:spcAft>
                <a:spcPts val="800"/>
              </a:spcAft>
              <a:buFont typeface="Arial" panose="020B0604020202020204" pitchFamily="34" charset="0"/>
              <a:buChar char="•"/>
            </a:pPr>
            <a:r>
              <a:rPr lang="es-UY" sz="1800" dirty="0"/>
              <a:t>Hogares más jóvenes, con importantes actividades de subsistencia no agrícolas y con niños pequeños</a:t>
            </a:r>
          </a:p>
          <a:p>
            <a:pPr marL="285750" indent="-285750">
              <a:spcBef>
                <a:spcPts val="0"/>
              </a:spcBef>
              <a:spcAft>
                <a:spcPts val="800"/>
              </a:spcAft>
              <a:buFont typeface="Arial" panose="020B0604020202020204" pitchFamily="34" charset="0"/>
              <a:buChar char="•"/>
            </a:pPr>
            <a:r>
              <a:rPr lang="es-UY" sz="1800" dirty="0"/>
              <a:t>Hogares de mayor edad, con hijos emigrado a centros urbanos, menos propensos a participar en los ensayos debido a la falta de mano de obra y, en general, a una menor energía</a:t>
            </a:r>
          </a:p>
          <a:p>
            <a:pPr marL="285750" indent="-285750">
              <a:spcBef>
                <a:spcPts val="0"/>
              </a:spcBef>
              <a:spcAft>
                <a:spcPts val="800"/>
              </a:spcAft>
              <a:buFont typeface="Arial" panose="020B0604020202020204" pitchFamily="34" charset="0"/>
              <a:buChar char="•"/>
            </a:pPr>
            <a:r>
              <a:rPr lang="es-UY" sz="1800" dirty="0"/>
              <a:t>Hogares con menor dotación de recursos o sea “más vulnerables"</a:t>
            </a:r>
          </a:p>
          <a:p>
            <a:pPr marL="285750" indent="-285750">
              <a:spcBef>
                <a:spcPts val="0"/>
              </a:spcBef>
              <a:spcAft>
                <a:spcPts val="800"/>
              </a:spcAft>
              <a:buFont typeface="Arial" panose="020B0604020202020204" pitchFamily="34" charset="0"/>
              <a:buChar char="•"/>
            </a:pPr>
            <a:r>
              <a:rPr lang="es-UY" sz="1800" dirty="0"/>
              <a:t>Hogares que menos recibieran "regalos" materiales o incentivos similares.</a:t>
            </a:r>
          </a:p>
          <a:p>
            <a:pPr marL="285750" indent="-285750">
              <a:spcBef>
                <a:spcPts val="0"/>
              </a:spcBef>
              <a:spcAft>
                <a:spcPts val="800"/>
              </a:spcAft>
              <a:buFont typeface="Arial" panose="020B0604020202020204" pitchFamily="34" charset="0"/>
              <a:buChar char="•"/>
            </a:pPr>
            <a:r>
              <a:rPr lang="es-UY" sz="1800" dirty="0"/>
              <a:t>Hogares que poseen menos tierra</a:t>
            </a:r>
          </a:p>
          <a:p>
            <a:pPr marL="285750" indent="-285750">
              <a:spcBef>
                <a:spcPts val="0"/>
              </a:spcBef>
              <a:spcAft>
                <a:spcPts val="800"/>
              </a:spcAft>
              <a:buFont typeface="Arial" panose="020B0604020202020204" pitchFamily="34" charset="0"/>
              <a:buChar char="•"/>
            </a:pPr>
            <a:r>
              <a:rPr lang="es-UY" sz="1800" dirty="0"/>
              <a:t>El agua de riego puede que aumente la frecuencia e intensidad de los cultivos, desplazando las oportunidades de gestión del descansos y, por tanto, disminuyendo el interés</a:t>
            </a:r>
          </a:p>
          <a:p>
            <a:pPr marL="285750" indent="-285750">
              <a:spcBef>
                <a:spcPts val="0"/>
              </a:spcBef>
              <a:spcAft>
                <a:spcPts val="800"/>
              </a:spcAft>
              <a:buFont typeface="Arial" panose="020B0604020202020204" pitchFamily="34" charset="0"/>
              <a:buChar char="•"/>
            </a:pPr>
            <a:r>
              <a:rPr lang="es-UY" sz="1800" dirty="0"/>
              <a:t>Hogares mas agrícolas (a contraste con la ganadería)</a:t>
            </a:r>
          </a:p>
          <a:p>
            <a:pPr marL="285750" indent="-285750">
              <a:spcBef>
                <a:spcPts val="0"/>
              </a:spcBef>
              <a:spcAft>
                <a:spcPts val="800"/>
              </a:spcAft>
              <a:buFont typeface="Arial" panose="020B0604020202020204" pitchFamily="34" charset="0"/>
              <a:buChar char="•"/>
            </a:pPr>
            <a:r>
              <a:rPr lang="es-UY" sz="1800" dirty="0"/>
              <a:t>Hogares-pastores con acceso a pastos permanentes y otros fuentes de forraje (compra/propia producción-riego) </a:t>
            </a:r>
          </a:p>
          <a:p>
            <a:pPr marL="285750" indent="-285750">
              <a:spcBef>
                <a:spcPts val="0"/>
              </a:spcBef>
              <a:spcAft>
                <a:spcPts val="800"/>
              </a:spcAft>
              <a:buFont typeface="Arial" panose="020B0604020202020204" pitchFamily="34" charset="0"/>
              <a:buChar char="•"/>
            </a:pPr>
            <a:r>
              <a:rPr lang="es-UY" sz="1800" dirty="0"/>
              <a:t>Eventos inesperados (alguien cayera enfermo o que el experimento al inicio no fuera exitoso durante el primer ano)</a:t>
            </a:r>
          </a:p>
        </p:txBody>
      </p:sp>
      <p:sp>
        <p:nvSpPr>
          <p:cNvPr id="5" name="Title 1">
            <a:extLst>
              <a:ext uri="{FF2B5EF4-FFF2-40B4-BE49-F238E27FC236}">
                <a16:creationId xmlns:a16="http://schemas.microsoft.com/office/drawing/2014/main" id="{712EA0A8-A3C9-64EB-CA3D-877179D9A5D3}"/>
              </a:ext>
            </a:extLst>
          </p:cNvPr>
          <p:cNvSpPr txBox="1">
            <a:spLocks/>
          </p:cNvSpPr>
          <p:nvPr/>
        </p:nvSpPr>
        <p:spPr>
          <a:xfrm>
            <a:off x="398061" y="198825"/>
            <a:ext cx="10515600" cy="5629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chemeClr val="accent2">
                    <a:lumMod val="75000"/>
                  </a:schemeClr>
                </a:solidFill>
                <a:latin typeface="Calibri" panose="020F0502020204030204" pitchFamily="34" charset="0"/>
                <a:cs typeface="Times New Roman" panose="02020603050405020304" pitchFamily="18" charset="0"/>
              </a:rPr>
              <a:t>Enriquecer</a:t>
            </a:r>
            <a:r>
              <a:rPr lang="en-US" sz="3200" b="1" dirty="0">
                <a:solidFill>
                  <a:schemeClr val="accent2">
                    <a:lumMod val="75000"/>
                  </a:schemeClr>
                </a:solidFill>
                <a:latin typeface="Calibri" panose="020F0502020204030204" pitchFamily="34" charset="0"/>
                <a:cs typeface="Times New Roman" panose="02020603050405020304" pitchFamily="18" charset="0"/>
              </a:rPr>
              <a:t> la </a:t>
            </a:r>
            <a:r>
              <a:rPr lang="en-US" sz="3200" b="1" dirty="0" err="1">
                <a:solidFill>
                  <a:schemeClr val="accent2">
                    <a:lumMod val="75000"/>
                  </a:schemeClr>
                </a:solidFill>
                <a:latin typeface="Calibri" panose="020F0502020204030204" pitchFamily="34" charset="0"/>
                <a:cs typeface="Times New Roman" panose="02020603050405020304" pitchFamily="18" charset="0"/>
              </a:rPr>
              <a:t>comprensión</a:t>
            </a:r>
            <a:r>
              <a:rPr lang="en-US" sz="3200" b="1" dirty="0">
                <a:solidFill>
                  <a:schemeClr val="accent2">
                    <a:lumMod val="75000"/>
                  </a:schemeClr>
                </a:solidFill>
                <a:latin typeface="Calibri" panose="020F0502020204030204" pitchFamily="34" charset="0"/>
                <a:cs typeface="Times New Roman" panose="02020603050405020304" pitchFamily="18" charset="0"/>
              </a:rPr>
              <a:t> con las </a:t>
            </a:r>
            <a:r>
              <a:rPr lang="en-US" sz="3200" b="1" dirty="0" err="1">
                <a:solidFill>
                  <a:schemeClr val="accent2">
                    <a:lumMod val="75000"/>
                  </a:schemeClr>
                </a:solidFill>
                <a:latin typeface="Calibri" panose="020F0502020204030204" pitchFamily="34" charset="0"/>
                <a:cs typeface="Times New Roman" panose="02020603050405020304" pitchFamily="18" charset="0"/>
              </a:rPr>
              <a:t>entrevistas</a:t>
            </a:r>
            <a:r>
              <a:rPr lang="en-US" sz="3200" b="1" dirty="0">
                <a:solidFill>
                  <a:schemeClr val="accent2">
                    <a:lumMod val="75000"/>
                  </a:schemeClr>
                </a:solidFill>
                <a:latin typeface="Calibri" panose="020F0502020204030204" pitchFamily="34" charset="0"/>
                <a:cs typeface="Times New Roman" panose="02020603050405020304" pitchFamily="18" charset="0"/>
              </a:rPr>
              <a:t> </a:t>
            </a:r>
            <a:r>
              <a:rPr lang="en-US" sz="3200" b="1" dirty="0" err="1">
                <a:solidFill>
                  <a:schemeClr val="accent2">
                    <a:lumMod val="75000"/>
                  </a:schemeClr>
                </a:solidFill>
                <a:latin typeface="Calibri" panose="020F0502020204030204" pitchFamily="34" charset="0"/>
                <a:cs typeface="Times New Roman" panose="02020603050405020304" pitchFamily="18" charset="0"/>
              </a:rPr>
              <a:t>cualitativas</a:t>
            </a:r>
            <a:endParaRPr lang="es-PE" sz="3200" b="1" dirty="0">
              <a:solidFill>
                <a:schemeClr val="accent2">
                  <a:lumMod val="75000"/>
                </a:schemeClr>
              </a:solidFill>
              <a:latin typeface="Calibri" panose="020F0502020204030204" pitchFamily="34" charset="0"/>
              <a:cs typeface="Times New Roman" panose="02020603050405020304" pitchFamily="18" charset="0"/>
            </a:endParaRPr>
          </a:p>
        </p:txBody>
      </p:sp>
      <p:pic>
        <p:nvPicPr>
          <p:cNvPr id="9" name="Imagen 54">
            <a:extLst>
              <a:ext uri="{FF2B5EF4-FFF2-40B4-BE49-F238E27FC236}">
                <a16:creationId xmlns:a16="http://schemas.microsoft.com/office/drawing/2014/main" id="{C0442B69-590D-772E-E434-AF14415A46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9213" y="1342291"/>
            <a:ext cx="3022679" cy="2443101"/>
          </a:xfrm>
          <a:prstGeom prst="rect">
            <a:avLst/>
          </a:prstGeom>
        </p:spPr>
      </p:pic>
      <p:pic>
        <p:nvPicPr>
          <p:cNvPr id="12" name="Imagen 26">
            <a:extLst>
              <a:ext uri="{FF2B5EF4-FFF2-40B4-BE49-F238E27FC236}">
                <a16:creationId xmlns:a16="http://schemas.microsoft.com/office/drawing/2014/main" id="{201CB32C-6B2B-52A8-CDA7-E439656CE0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59213" y="3893305"/>
            <a:ext cx="3064069" cy="25360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20413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2003E-D749-92D7-E715-78FC8C215509}"/>
              </a:ext>
            </a:extLst>
          </p:cNvPr>
          <p:cNvSpPr>
            <a:spLocks noGrp="1"/>
          </p:cNvSpPr>
          <p:nvPr>
            <p:ph type="title"/>
          </p:nvPr>
        </p:nvSpPr>
        <p:spPr>
          <a:xfrm>
            <a:off x="838200" y="365125"/>
            <a:ext cx="10515600" cy="535627"/>
          </a:xfrm>
        </p:spPr>
        <p:txBody>
          <a:bodyPr>
            <a:normAutofit/>
          </a:bodyPr>
          <a:lstStyle/>
          <a:p>
            <a:r>
              <a:rPr lang="en-US" sz="2400" b="1" dirty="0" err="1">
                <a:solidFill>
                  <a:schemeClr val="accent2">
                    <a:lumMod val="75000"/>
                  </a:schemeClr>
                </a:solidFill>
                <a:latin typeface="Calibri" panose="020F0502020204030204" pitchFamily="34" charset="0"/>
                <a:cs typeface="Times New Roman" panose="02020603050405020304" pitchFamily="18" charset="0"/>
              </a:rPr>
              <a:t>Conclusiones</a:t>
            </a:r>
            <a:r>
              <a:rPr lang="en-US" sz="2400" b="1" dirty="0">
                <a:solidFill>
                  <a:schemeClr val="accent2">
                    <a:lumMod val="75000"/>
                  </a:schemeClr>
                </a:solidFill>
                <a:latin typeface="Calibri" panose="020F0502020204030204" pitchFamily="34" charset="0"/>
                <a:cs typeface="Times New Roman" panose="02020603050405020304" pitchFamily="18" charset="0"/>
              </a:rPr>
              <a:t> y </a:t>
            </a:r>
            <a:r>
              <a:rPr lang="en-US" sz="2400" b="1" dirty="0" err="1">
                <a:solidFill>
                  <a:schemeClr val="accent2">
                    <a:lumMod val="75000"/>
                  </a:schemeClr>
                </a:solidFill>
                <a:latin typeface="Calibri" panose="020F0502020204030204" pitchFamily="34" charset="0"/>
                <a:cs typeface="Times New Roman" panose="02020603050405020304" pitchFamily="18" charset="0"/>
              </a:rPr>
              <a:t>proximos</a:t>
            </a:r>
            <a:r>
              <a:rPr lang="en-US" sz="2400" b="1" dirty="0">
                <a:solidFill>
                  <a:schemeClr val="accent2">
                    <a:lumMod val="75000"/>
                  </a:schemeClr>
                </a:solidFill>
                <a:latin typeface="Calibri" panose="020F0502020204030204" pitchFamily="34" charset="0"/>
                <a:cs typeface="Times New Roman" panose="02020603050405020304" pitchFamily="18" charset="0"/>
              </a:rPr>
              <a:t> pasos</a:t>
            </a:r>
            <a:endParaRPr lang="es-PE" sz="2400" b="1" dirty="0">
              <a:solidFill>
                <a:schemeClr val="accent2">
                  <a:lumMod val="75000"/>
                </a:schemeClr>
              </a:solidFill>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236678A-1B74-4A18-7F81-818C177A1DC6}"/>
              </a:ext>
            </a:extLst>
          </p:cNvPr>
          <p:cNvSpPr>
            <a:spLocks noGrp="1"/>
          </p:cNvSpPr>
          <p:nvPr>
            <p:ph idx="1"/>
          </p:nvPr>
        </p:nvSpPr>
        <p:spPr>
          <a:xfrm>
            <a:off x="933449" y="900751"/>
            <a:ext cx="9871925" cy="5281108"/>
          </a:xfrm>
        </p:spPr>
        <p:txBody>
          <a:bodyPr>
            <a:noAutofit/>
          </a:bodyPr>
          <a:lstStyle/>
          <a:p>
            <a:pPr>
              <a:spcBef>
                <a:spcPts val="600"/>
              </a:spcBef>
            </a:pPr>
            <a:r>
              <a:rPr lang="es-UY" sz="2000" dirty="0">
                <a:effectLst/>
                <a:latin typeface="Calibri" panose="020F0502020204030204" pitchFamily="34" charset="0"/>
                <a:ea typeface="Calibri" panose="020F0502020204030204" pitchFamily="34" charset="0"/>
                <a:cs typeface="Times New Roman" panose="02020603050405020304" pitchFamily="18" charset="0"/>
              </a:rPr>
              <a:t>Un grupo de ‘experimentadores’  corresponde a un grupo de hogares con mas prioridad en ganader</a:t>
            </a:r>
            <a:r>
              <a:rPr lang="es-UY" sz="2000" dirty="0">
                <a:latin typeface="Calibri" panose="020F0502020204030204" pitchFamily="34" charset="0"/>
                <a:ea typeface="Calibri" panose="020F0502020204030204" pitchFamily="34" charset="0"/>
                <a:cs typeface="Times New Roman" panose="02020603050405020304" pitchFamily="18" charset="0"/>
              </a:rPr>
              <a:t>ía y mas tenencia de tierra, posiblemente al medio de un ‘ciclo de vida’ de la finca.</a:t>
            </a:r>
          </a:p>
          <a:p>
            <a:pPr>
              <a:spcBef>
                <a:spcPts val="600"/>
              </a:spcBef>
            </a:pPr>
            <a:r>
              <a:rPr lang="es-UY" sz="2000" dirty="0">
                <a:latin typeface="Calibri" panose="020F0502020204030204" pitchFamily="34" charset="0"/>
                <a:ea typeface="Calibri" panose="020F0502020204030204" pitchFamily="34" charset="0"/>
                <a:cs typeface="Times New Roman" panose="02020603050405020304" pitchFamily="18" charset="0"/>
              </a:rPr>
              <a:t>Abandono de experimentos por los resultados de estos mismos, por eventos inesperados, y ligado en general a vulnerabilidad o falta de mano de obra.</a:t>
            </a:r>
          </a:p>
          <a:p>
            <a:pPr>
              <a:spcBef>
                <a:spcPts val="600"/>
              </a:spcBef>
            </a:pPr>
            <a:r>
              <a:rPr lang="es-UY" sz="2000" dirty="0">
                <a:latin typeface="Calibri" panose="020F0502020204030204" pitchFamily="34" charset="0"/>
                <a:ea typeface="Calibri" panose="020F0502020204030204" pitchFamily="34" charset="0"/>
                <a:cs typeface="Times New Roman" panose="02020603050405020304" pitchFamily="18" charset="0"/>
              </a:rPr>
              <a:t>H</a:t>
            </a:r>
            <a:r>
              <a:rPr lang="es-UY" sz="2000" dirty="0">
                <a:effectLst/>
                <a:latin typeface="Calibri" panose="020F0502020204030204" pitchFamily="34" charset="0"/>
                <a:ea typeface="Calibri" panose="020F0502020204030204" pitchFamily="34" charset="0"/>
                <a:cs typeface="Times New Roman" panose="02020603050405020304" pitchFamily="18" charset="0"/>
              </a:rPr>
              <a:t>ay un grup</a:t>
            </a:r>
            <a:r>
              <a:rPr lang="es-UY" sz="2000" dirty="0">
                <a:latin typeface="Calibri" panose="020F0502020204030204" pitchFamily="34" charset="0"/>
                <a:ea typeface="Calibri" panose="020F0502020204030204" pitchFamily="34" charset="0"/>
                <a:cs typeface="Times New Roman" panose="02020603050405020304" pitchFamily="18" charset="0"/>
              </a:rPr>
              <a:t>o significativo ‘solo reuniones’ que puede actuar en las </a:t>
            </a:r>
            <a:r>
              <a:rPr lang="es-UY" sz="2000" dirty="0" err="1">
                <a:latin typeface="Calibri" panose="020F0502020204030204" pitchFamily="34" charset="0"/>
                <a:ea typeface="Calibri" panose="020F0502020204030204" pitchFamily="34" charset="0"/>
                <a:cs typeface="Times New Roman" panose="02020603050405020304" pitchFamily="18" charset="0"/>
              </a:rPr>
              <a:t>dinamicas</a:t>
            </a:r>
            <a:r>
              <a:rPr lang="es-UY" sz="2000" dirty="0">
                <a:latin typeface="Calibri" panose="020F0502020204030204" pitchFamily="34" charset="0"/>
                <a:ea typeface="Calibri" panose="020F0502020204030204" pitchFamily="34" charset="0"/>
                <a:cs typeface="Times New Roman" panose="02020603050405020304" pitchFamily="18" charset="0"/>
              </a:rPr>
              <a:t> de difusión y que necesita ser incluido.</a:t>
            </a:r>
          </a:p>
          <a:p>
            <a:pPr>
              <a:spcBef>
                <a:spcPts val="600"/>
              </a:spcBef>
            </a:pPr>
            <a:r>
              <a:rPr lang="es-UY" sz="2000" dirty="0">
                <a:effectLst/>
                <a:latin typeface="Calibri" panose="020F0502020204030204" pitchFamily="34" charset="0"/>
                <a:ea typeface="Calibri" panose="020F0502020204030204" pitchFamily="34" charset="0"/>
                <a:cs typeface="Times New Roman" panose="02020603050405020304" pitchFamily="18" charset="0"/>
              </a:rPr>
              <a:t>Fincas </a:t>
            </a:r>
            <a:r>
              <a:rPr lang="es-UY" sz="2000" dirty="0" err="1">
                <a:latin typeface="Calibri" panose="020F0502020204030204" pitchFamily="34" charset="0"/>
                <a:ea typeface="Calibri" panose="020F0502020204030204" pitchFamily="34" charset="0"/>
                <a:cs typeface="Times New Roman" panose="02020603050405020304" pitchFamily="18" charset="0"/>
              </a:rPr>
              <a:t>j</a:t>
            </a:r>
            <a:r>
              <a:rPr lang="es-UY" sz="2000" dirty="0" err="1">
                <a:effectLst/>
                <a:latin typeface="Calibri" panose="020F0502020204030204" pitchFamily="34" charset="0"/>
                <a:ea typeface="Calibri" panose="020F0502020204030204" pitchFamily="34" charset="0"/>
                <a:cs typeface="Times New Roman" panose="02020603050405020304" pitchFamily="18" charset="0"/>
              </a:rPr>
              <a:t>ovenes</a:t>
            </a:r>
            <a:r>
              <a:rPr lang="es-UY" sz="2000" dirty="0">
                <a:effectLst/>
                <a:latin typeface="Calibri" panose="020F0502020204030204" pitchFamily="34" charset="0"/>
                <a:ea typeface="Calibri" panose="020F0502020204030204" pitchFamily="34" charset="0"/>
                <a:cs typeface="Times New Roman" panose="02020603050405020304" pitchFamily="18" charset="0"/>
              </a:rPr>
              <a:t> en establecimiento</a:t>
            </a:r>
            <a:r>
              <a:rPr lang="es-UY" sz="2000" dirty="0">
                <a:latin typeface="Calibri" panose="020F0502020204030204" pitchFamily="34" charset="0"/>
                <a:ea typeface="Calibri" panose="020F0502020204030204" pitchFamily="34" charset="0"/>
                <a:cs typeface="Times New Roman" panose="02020603050405020304" pitchFamily="18" charset="0"/>
              </a:rPr>
              <a:t>, y fincas con adultos mayores quizás representa un grupo que espera para ver el valor de las innovaciones probadas por los ‘experimentadores’.</a:t>
            </a:r>
          </a:p>
          <a:p>
            <a:pPr>
              <a:spcBef>
                <a:spcPts val="600"/>
              </a:spcBef>
            </a:pPr>
            <a:r>
              <a:rPr lang="es-UY" sz="2000" dirty="0" err="1">
                <a:latin typeface="Calibri" panose="020F0502020204030204" pitchFamily="34" charset="0"/>
                <a:ea typeface="Calibri" panose="020F0502020204030204" pitchFamily="34" charset="0"/>
                <a:cs typeface="Times New Roman" panose="02020603050405020304" pitchFamily="18" charset="0"/>
              </a:rPr>
              <a:t>Est</a:t>
            </a:r>
            <a:r>
              <a:rPr lang="es-UY" sz="2000" dirty="0">
                <a:latin typeface="Calibri" panose="020F0502020204030204" pitchFamily="34" charset="0"/>
                <a:ea typeface="Calibri" panose="020F0502020204030204" pitchFamily="34" charset="0"/>
                <a:cs typeface="Times New Roman" panose="02020603050405020304" pitchFamily="18" charset="0"/>
              </a:rPr>
              <a:t> preciso integrar estas observaciones y preguntas en conversaciones con las comunidades y redes sobre procesos de cambio.</a:t>
            </a:r>
          </a:p>
          <a:p>
            <a:pPr>
              <a:spcBef>
                <a:spcPts val="600"/>
              </a:spcBef>
            </a:pPr>
            <a:r>
              <a:rPr lang="es-UY" sz="2000" dirty="0">
                <a:latin typeface="Calibri" panose="020F0502020204030204" pitchFamily="34" charset="0"/>
                <a:ea typeface="Calibri" panose="020F0502020204030204" pitchFamily="34" charset="0"/>
                <a:cs typeface="Times New Roman" panose="02020603050405020304" pitchFamily="18" charset="0"/>
              </a:rPr>
              <a:t>La investigación participativa en AE debería establecer </a:t>
            </a:r>
            <a:r>
              <a:rPr lang="es-UY" sz="2000" dirty="0" err="1">
                <a:latin typeface="Calibri" panose="020F0502020204030204" pitchFamily="34" charset="0"/>
                <a:ea typeface="Calibri" panose="020F0502020204030204" pitchFamily="34" charset="0"/>
                <a:cs typeface="Times New Roman" panose="02020603050405020304" pitchFamily="18" charset="0"/>
              </a:rPr>
              <a:t>vias</a:t>
            </a:r>
            <a:r>
              <a:rPr lang="es-UY" sz="2000" dirty="0">
                <a:latin typeface="Calibri" panose="020F0502020204030204" pitchFamily="34" charset="0"/>
                <a:ea typeface="Calibri" panose="020F0502020204030204" pitchFamily="34" charset="0"/>
                <a:cs typeface="Times New Roman" panose="02020603050405020304" pitchFamily="18" charset="0"/>
              </a:rPr>
              <a:t> de </a:t>
            </a:r>
            <a:r>
              <a:rPr lang="es-UY" sz="2000" dirty="0" err="1">
                <a:latin typeface="Calibri" panose="020F0502020204030204" pitchFamily="34" charset="0"/>
                <a:ea typeface="Calibri" panose="020F0502020204030204" pitchFamily="34" charset="0"/>
                <a:cs typeface="Times New Roman" panose="02020603050405020304" pitchFamily="18" charset="0"/>
              </a:rPr>
              <a:t>inclusion</a:t>
            </a:r>
            <a:r>
              <a:rPr lang="es-UY" sz="2000" dirty="0">
                <a:latin typeface="Calibri" panose="020F0502020204030204" pitchFamily="34" charset="0"/>
                <a:ea typeface="Calibri" panose="020F0502020204030204" pitchFamily="34" charset="0"/>
                <a:cs typeface="Times New Roman" panose="02020603050405020304" pitchFamily="18" charset="0"/>
              </a:rPr>
              <a:t> en los procesos mediante oportunidades para los no participantes o los que esperan la validación de nuevas prácticas.</a:t>
            </a:r>
          </a:p>
          <a:p>
            <a:pPr>
              <a:spcBef>
                <a:spcPts val="600"/>
              </a:spcBef>
            </a:pPr>
            <a:r>
              <a:rPr lang="es-UY" sz="2000" dirty="0">
                <a:latin typeface="Calibri" panose="020F0502020204030204" pitchFamily="34" charset="0"/>
                <a:ea typeface="Calibri" panose="020F0502020204030204" pitchFamily="34" charset="0"/>
                <a:cs typeface="Times New Roman" panose="02020603050405020304" pitchFamily="18" charset="0"/>
              </a:rPr>
              <a:t>Comprender estas motivaciones es parte clave de </a:t>
            </a:r>
            <a:r>
              <a:rPr lang="es-UY" sz="2000" dirty="0" err="1">
                <a:latin typeface="Calibri" panose="020F0502020204030204" pitchFamily="34" charset="0"/>
                <a:ea typeface="Calibri" panose="020F0502020204030204" pitchFamily="34" charset="0"/>
                <a:cs typeface="Times New Roman" panose="02020603050405020304" pitchFamily="18" charset="0"/>
              </a:rPr>
              <a:t>expander</a:t>
            </a:r>
            <a:r>
              <a:rPr lang="es-UY" sz="2000" dirty="0">
                <a:latin typeface="Calibri" panose="020F0502020204030204" pitchFamily="34" charset="0"/>
                <a:ea typeface="Calibri" panose="020F0502020204030204" pitchFamily="34" charset="0"/>
                <a:cs typeface="Times New Roman" panose="02020603050405020304" pitchFamily="18" charset="0"/>
              </a:rPr>
              <a:t> el enfoque de una escala de parcela a una perspectiva de paisaje, </a:t>
            </a:r>
            <a:r>
              <a:rPr lang="es-UY" sz="2000" dirty="0" err="1">
                <a:latin typeface="Calibri" panose="020F0502020204030204" pitchFamily="34" charset="0"/>
                <a:ea typeface="Calibri" panose="020F0502020204030204" pitchFamily="34" charset="0"/>
                <a:cs typeface="Times New Roman" panose="02020603050405020304" pitchFamily="18" charset="0"/>
              </a:rPr>
              <a:t>gestion</a:t>
            </a:r>
            <a:r>
              <a:rPr lang="es-UY" sz="2000" dirty="0">
                <a:latin typeface="Calibri" panose="020F0502020204030204" pitchFamily="34" charset="0"/>
                <a:ea typeface="Calibri" panose="020F0502020204030204" pitchFamily="34" charset="0"/>
                <a:cs typeface="Times New Roman" panose="02020603050405020304" pitchFamily="18" charset="0"/>
              </a:rPr>
              <a:t> comunitaria, y </a:t>
            </a:r>
            <a:r>
              <a:rPr lang="es-UY" sz="2000" dirty="0" err="1">
                <a:latin typeface="Calibri" panose="020F0502020204030204" pitchFamily="34" charset="0"/>
                <a:ea typeface="Calibri" panose="020F0502020204030204" pitchFamily="34" charset="0"/>
                <a:cs typeface="Times New Roman" panose="02020603050405020304" pitchFamily="18" charset="0"/>
              </a:rPr>
              <a:t>transiciónes</a:t>
            </a:r>
            <a:r>
              <a:rPr lang="es-UY" sz="2000" dirty="0">
                <a:latin typeface="Calibri" panose="020F0502020204030204" pitchFamily="34" charset="0"/>
                <a:ea typeface="Calibri" panose="020F0502020204030204" pitchFamily="34" charset="0"/>
                <a:cs typeface="Times New Roman" panose="02020603050405020304" pitchFamily="18" charset="0"/>
              </a:rPr>
              <a:t>.</a:t>
            </a:r>
          </a:p>
          <a:p>
            <a:pPr>
              <a:spcBef>
                <a:spcPts val="600"/>
              </a:spcBef>
            </a:pPr>
            <a:endParaRPr lang="es-UY" sz="2000" dirty="0">
              <a:latin typeface="Calibri" panose="020F0502020204030204" pitchFamily="34" charset="0"/>
              <a:ea typeface="Calibri" panose="020F0502020204030204" pitchFamily="34" charset="0"/>
              <a:cs typeface="Times New Roman" panose="02020603050405020304" pitchFamily="18" charset="0"/>
            </a:endParaRPr>
          </a:p>
          <a:p>
            <a:pPr marL="0" indent="0" algn="ctr">
              <a:spcBef>
                <a:spcPts val="600"/>
              </a:spcBef>
              <a:buNone/>
            </a:pPr>
            <a:r>
              <a:rPr lang="es-UY" dirty="0">
                <a:latin typeface="Calibri" panose="020F0502020204030204" pitchFamily="34" charset="0"/>
                <a:ea typeface="Calibri" panose="020F0502020204030204" pitchFamily="34" charset="0"/>
                <a:cs typeface="Times New Roman" panose="02020603050405020304" pitchFamily="18" charset="0"/>
              </a:rPr>
              <a:t>¡GRACIAS!</a:t>
            </a:r>
          </a:p>
        </p:txBody>
      </p:sp>
    </p:spTree>
    <p:extLst>
      <p:ext uri="{BB962C8B-B14F-4D97-AF65-F5344CB8AC3E}">
        <p14:creationId xmlns:p14="http://schemas.microsoft.com/office/powerpoint/2010/main" val="1148814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1947</TotalTime>
  <Words>1440</Words>
  <Application>Microsoft Office PowerPoint</Application>
  <PresentationFormat>Widescreen</PresentationFormat>
  <Paragraphs>106</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Metodologia</vt:lpstr>
      <vt:lpstr>Entrevistas de seguimiento: características de los hogares, gestión y producción agrícola, medios de vida, seguridad alimentaria y toma de decisiones.</vt:lpstr>
      <vt:lpstr>Resultados</vt:lpstr>
      <vt:lpstr>Análisis de Componentes Principales revela correspondencia entre grupos de participación y factores de los hogares</vt:lpstr>
      <vt:lpstr>Resultados de repetir el Rhomis en 2022 que confirman a estas tendencias</vt:lpstr>
      <vt:lpstr>Enriquecer la comprensión con las entrevistas cualitativas</vt:lpstr>
      <vt:lpstr>PowerPoint Presentation</vt:lpstr>
      <vt:lpstr>Conclusiones y proximos pasos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Compartir los aprendizajes sobre la motivación de diferentes agricultores sobre porque participan o no en las actividades de los proyectos, cambios en general y específicamente relacionado a prácticas AE.</dc:title>
  <dc:creator>Katherin Paola Meza Retamozo</dc:creator>
  <cp:lastModifiedBy>Steven Vanek</cp:lastModifiedBy>
  <cp:revision>19</cp:revision>
  <dcterms:created xsi:type="dcterms:W3CDTF">2022-07-09T13:42:59Z</dcterms:created>
  <dcterms:modified xsi:type="dcterms:W3CDTF">2022-07-12T06:24:28Z</dcterms:modified>
</cp:coreProperties>
</file>