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56" r:id="rId2"/>
    <p:sldId id="287" r:id="rId3"/>
    <p:sldId id="286" r:id="rId4"/>
    <p:sldId id="273" r:id="rId5"/>
    <p:sldId id="289" r:id="rId6"/>
    <p:sldId id="291" r:id="rId7"/>
    <p:sldId id="274" r:id="rId8"/>
    <p:sldId id="276" r:id="rId9"/>
    <p:sldId id="28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33CC33"/>
    <a:srgbClr val="FF3300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Yapuchiris%20Fase%20I%20Sep%202011%20a%20Ago%202014\Gesti&#243;n%202013%20-%202014\15.%20GCO%20y%20SIME\Informe%20de%20monitoreo%20del%20proyecto%2011-38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Yapuchiris%20Fase%20I%20Sep%202011%20a%20Ago%202014\Gesti&#243;n%202013%20-%202014\15.%20GCO%20y%20SIME\Informe%20de%20monitoreo%20del%20proyecto%2011-38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Yapuchiris%20Fase%20I%20Sep%202011%20a%20Ago%202014\Gesti&#243;n%202013%20-%202014\15.%20GCO%20y%20SIME\Informe%20de%20monitoreo%20del%20proyecto%2011-38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/>
          <a:lstStyle/>
          <a:p>
            <a:pPr>
              <a:defRPr sz="2000" b="1">
                <a:solidFill>
                  <a:schemeClr val="tx1"/>
                </a:solidFill>
                <a:latin typeface="+mn-lt"/>
              </a:defRPr>
            </a:pPr>
            <a:r>
              <a:rPr lang="es-BO" sz="2000" b="1" dirty="0">
                <a:solidFill>
                  <a:schemeClr val="tx1"/>
                </a:solidFill>
                <a:latin typeface="+mn-lt"/>
              </a:rPr>
              <a:t>¿Porque decidió participar/acceder a la Asistencia Técnica </a:t>
            </a:r>
            <a:r>
              <a:rPr lang="es-BO" sz="2000" b="1" dirty="0" err="1">
                <a:solidFill>
                  <a:schemeClr val="tx1"/>
                </a:solidFill>
                <a:latin typeface="+mn-lt"/>
              </a:rPr>
              <a:t>Yapuchiri</a:t>
            </a:r>
            <a:r>
              <a:rPr lang="es-BO" sz="2000" b="1" dirty="0">
                <a:solidFill>
                  <a:schemeClr val="tx1"/>
                </a:solidFill>
                <a:latin typeface="+mn-lt"/>
              </a:rPr>
              <a:t>? N=56</a:t>
            </a:r>
          </a:p>
        </c:rich>
      </c:tx>
      <c:layout>
        <c:manualLayout>
          <c:xMode val="edge"/>
          <c:yMode val="edge"/>
          <c:x val="0.17159061438899217"/>
          <c:y val="2.5498080918059406E-3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'Encuesta MOS'!$BE$1:$BL$1</c:f>
              <c:strCache>
                <c:ptCount val="8"/>
                <c:pt idx="0">
                  <c:v>Resolver problemas productivos por plagas</c:v>
                </c:pt>
                <c:pt idx="1">
                  <c:v>Resolver problemas productivos por mal clima</c:v>
                </c:pt>
                <c:pt idx="2">
                  <c:v>Acceder/aprender a tecnologia productiva agroecológica</c:v>
                </c:pt>
                <c:pt idx="3">
                  <c:v>Para evitar multas</c:v>
                </c:pt>
                <c:pt idx="4">
                  <c:v>Para informarse</c:v>
                </c:pt>
                <c:pt idx="5">
                  <c:v>Para mejorar  producción</c:v>
                </c:pt>
                <c:pt idx="6">
                  <c:v>para recibir apoyo (con contraparte)</c:v>
                </c:pt>
                <c:pt idx="7">
                  <c:v>Para trabajar en grupo de forma organizada</c:v>
                </c:pt>
              </c:strCache>
            </c:strRef>
          </c:cat>
          <c:val>
            <c:numRef>
              <c:f>'Encuesta MOS'!$BE$61:$BL$61</c:f>
              <c:numCache>
                <c:formatCode>General</c:formatCode>
                <c:ptCount val="8"/>
                <c:pt idx="0">
                  <c:v>8</c:v>
                </c:pt>
                <c:pt idx="1">
                  <c:v>3</c:v>
                </c:pt>
                <c:pt idx="2">
                  <c:v>27</c:v>
                </c:pt>
                <c:pt idx="3">
                  <c:v>8</c:v>
                </c:pt>
                <c:pt idx="4">
                  <c:v>3</c:v>
                </c:pt>
                <c:pt idx="5">
                  <c:v>10</c:v>
                </c:pt>
                <c:pt idx="6">
                  <c:v>6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4-4A16-8070-D3B87829A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06569728"/>
        <c:axId val="106571264"/>
      </c:barChart>
      <c:catAx>
        <c:axId val="10656972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BO"/>
          </a:p>
        </c:txPr>
        <c:crossAx val="106571264"/>
        <c:crosses val="autoZero"/>
        <c:auto val="1"/>
        <c:lblAlgn val="ctr"/>
        <c:lblOffset val="100"/>
        <c:noMultiLvlLbl val="0"/>
      </c:catAx>
      <c:valAx>
        <c:axId val="106571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569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tx1"/>
          </a:solidFill>
        </a:defRPr>
      </a:pPr>
      <a:endParaRPr lang="es-B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 algn="ctr" rtl="0">
              <a:defRPr lang="es-BO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BO" sz="20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¿Que tema de la Asistencia Técnica </a:t>
            </a:r>
            <a:r>
              <a:rPr lang="es-BO" sz="20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Yapuchiri</a:t>
            </a:r>
            <a:r>
              <a:rPr lang="es-BO" sz="20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 fue útil? N=56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'Encuesta MOS'!$CI$1:$CK$1</c:f>
              <c:strCache>
                <c:ptCount val="3"/>
                <c:pt idx="0">
                  <c:v>BIOINSUMOS PARA HELADAS, GRANIZOS</c:v>
                </c:pt>
                <c:pt idx="1">
                  <c:v>BIOINSUMOS PARA CONTROLAR PLAGAS</c:v>
                </c:pt>
                <c:pt idx="2">
                  <c:v>NO PUDE APLICAR (POR SALUD, NO ENTENDI, NO TENGO AYUDA, ES MAS FACIL EL QUÍMICO)  </c:v>
                </c:pt>
              </c:strCache>
            </c:strRef>
          </c:cat>
          <c:val>
            <c:numRef>
              <c:f>'Encuesta MOS'!$CI$61:$CK$61</c:f>
              <c:numCache>
                <c:formatCode>General</c:formatCode>
                <c:ptCount val="3"/>
                <c:pt idx="0">
                  <c:v>13</c:v>
                </c:pt>
                <c:pt idx="1">
                  <c:v>41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E-43EB-82AA-581E85BB9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819200"/>
        <c:axId val="108820736"/>
      </c:barChart>
      <c:catAx>
        <c:axId val="10881920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08820736"/>
        <c:crosses val="autoZero"/>
        <c:auto val="1"/>
        <c:lblAlgn val="ctr"/>
        <c:lblOffset val="100"/>
        <c:noMultiLvlLbl val="0"/>
      </c:catAx>
      <c:valAx>
        <c:axId val="10882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8819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tx1"/>
          </a:solidFill>
        </a:defRPr>
      </a:pPr>
      <a:endParaRPr lang="es-B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>
                <a:solidFill>
                  <a:schemeClr val="tx1"/>
                </a:solidFill>
              </a:defRPr>
            </a:pPr>
            <a:r>
              <a:rPr lang="es-BO" sz="2000" dirty="0">
                <a:solidFill>
                  <a:schemeClr val="tx1"/>
                </a:solidFill>
              </a:rPr>
              <a:t>¿Que piensa de la Asistencia Técnica </a:t>
            </a:r>
            <a:r>
              <a:rPr lang="es-BO" sz="2000" dirty="0" err="1">
                <a:solidFill>
                  <a:schemeClr val="tx1"/>
                </a:solidFill>
              </a:rPr>
              <a:t>Yapuchiri</a:t>
            </a:r>
            <a:r>
              <a:rPr lang="es-BO" sz="2000" dirty="0">
                <a:solidFill>
                  <a:schemeClr val="tx1"/>
                </a:solidFill>
              </a:rPr>
              <a:t> recibida?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'Encuesta MOS'!$BR$1:$CG$1</c:f>
              <c:strCache>
                <c:ptCount val="16"/>
                <c:pt idx="0">
                  <c:v>Bueno y útil</c:v>
                </c:pt>
                <c:pt idx="1">
                  <c:v>Nos ayuda para salvar la papa del gorgojo</c:v>
                </c:pt>
                <c:pt idx="2">
                  <c:v>No hay muchas reuniones para aprender y cuando hay llegan tarde </c:v>
                </c:pt>
                <c:pt idx="3">
                  <c:v>Esta bien antes la papa era amarga ahora es rico, pero no hay que fallar con la fumigación</c:v>
                </c:pt>
                <c:pt idx="4">
                  <c:v>Regular</c:v>
                </c:pt>
                <c:pt idx="5">
                  <c:v>Necesitamos aprender mas</c:v>
                </c:pt>
                <c:pt idx="6">
                  <c:v>Cambiamos lo quimico por lo natural</c:v>
                </c:pt>
                <c:pt idx="7">
                  <c:v>Nos transmiten en nuestro idioma (cultura)</c:v>
                </c:pt>
                <c:pt idx="8">
                  <c:v>Es pérdida de tiempo, prefiero comprar karate (químico)</c:v>
                </c:pt>
                <c:pt idx="9">
                  <c:v>Nos ayuda para salvar la papa de la helada</c:v>
                </c:pt>
                <c:pt idx="10">
                  <c:v>Mejorar didáctica</c:v>
                </c:pt>
                <c:pt idx="11">
                  <c:v>Es bueno pero la gente solo quiere recibir regalos</c:v>
                </c:pt>
                <c:pt idx="12">
                  <c:v>Es bueno aprender conocen de la realidad</c:v>
                </c:pt>
                <c:pt idx="13">
                  <c:v>Consensuamos entre los jovenes, los yapuchirirs y  experimentamos</c:v>
                </c:pt>
                <c:pt idx="14">
                  <c:v>Ahora queremos AT en ganaderia</c:v>
                </c:pt>
                <c:pt idx="15">
                  <c:v>Antes era bueno ahora hay desanimo del Yapuchiri y de nosotros.</c:v>
                </c:pt>
              </c:strCache>
            </c:strRef>
          </c:cat>
          <c:val>
            <c:numRef>
              <c:f>'Encuesta MOS'!$BR$61:$CG$61</c:f>
              <c:numCache>
                <c:formatCode>General</c:formatCode>
                <c:ptCount val="16"/>
                <c:pt idx="0">
                  <c:v>52</c:v>
                </c:pt>
                <c:pt idx="1">
                  <c:v>16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2-48E5-B5CB-842305AA2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584320"/>
        <c:axId val="108793856"/>
      </c:barChart>
      <c:catAx>
        <c:axId val="10658432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  <a:endParaRPr lang="es-BO"/>
          </a:p>
        </c:txPr>
        <c:crossAx val="108793856"/>
        <c:crosses val="autoZero"/>
        <c:auto val="1"/>
        <c:lblAlgn val="ctr"/>
        <c:lblOffset val="100"/>
        <c:noMultiLvlLbl val="0"/>
      </c:catAx>
      <c:valAx>
        <c:axId val="108793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584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es-BO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8B5D2A-2F95-47EE-BCA6-37E75F5478B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C9BF0EC7-CD41-4B4E-9C48-5EC16B2F38C5}">
      <dgm:prSet phldrT="[Texto]" custT="1"/>
      <dgm:spPr/>
      <dgm:t>
        <a:bodyPr/>
        <a:lstStyle/>
        <a:p>
          <a:r>
            <a:rPr lang="es-MX" sz="2000" b="0" dirty="0">
              <a:solidFill>
                <a:schemeClr val="tx1"/>
              </a:solidFill>
              <a:latin typeface="Impact" panose="020B0806030902050204" pitchFamily="34" charset="0"/>
            </a:rPr>
            <a:t>En aprendizaje</a:t>
          </a:r>
          <a:endParaRPr lang="es-BO" sz="2000" b="0" dirty="0">
            <a:solidFill>
              <a:schemeClr val="tx1"/>
            </a:solidFill>
            <a:latin typeface="Impact" panose="020B0806030902050204" pitchFamily="34" charset="0"/>
          </a:endParaRPr>
        </a:p>
      </dgm:t>
    </dgm:pt>
    <dgm:pt modelId="{0C43741C-2BE9-4A3B-8211-0F82D0376A61}" type="parTrans" cxnId="{B78499AE-4FD5-46E0-BF79-A7763425C763}">
      <dgm:prSet/>
      <dgm:spPr/>
      <dgm:t>
        <a:bodyPr/>
        <a:lstStyle/>
        <a:p>
          <a:endParaRPr lang="es-BO"/>
        </a:p>
      </dgm:t>
    </dgm:pt>
    <dgm:pt modelId="{5A2BFD19-87BB-4120-8D9A-E554EFBB8D78}" type="sibTrans" cxnId="{B78499AE-4FD5-46E0-BF79-A7763425C763}">
      <dgm:prSet/>
      <dgm:spPr/>
      <dgm:t>
        <a:bodyPr/>
        <a:lstStyle/>
        <a:p>
          <a:endParaRPr lang="es-BO"/>
        </a:p>
      </dgm:t>
    </dgm:pt>
    <dgm:pt modelId="{87DE5192-6D71-424A-A181-3E748A725982}">
      <dgm:prSet phldrT="[Texto]" custT="1"/>
      <dgm:spPr>
        <a:solidFill>
          <a:srgbClr val="A5B592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A5B59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42240" tIns="81280" rIns="142240" bIns="81280" numCol="1" spcCol="1270" anchor="ctr" anchorCtr="0"/>
        <a:lstStyle/>
        <a:p>
          <a:r>
            <a:rPr lang="es-MX" sz="2000" b="0" kern="1200" dirty="0">
              <a:solidFill>
                <a:prstClr val="black"/>
              </a:solidFill>
              <a:latin typeface="Impact" panose="020B0806030902050204" pitchFamily="34" charset="0"/>
              <a:ea typeface="+mn-ea"/>
              <a:cs typeface="+mn-cs"/>
            </a:rPr>
            <a:t>En investigación local</a:t>
          </a:r>
          <a:endParaRPr lang="es-BO" sz="1100" b="1" kern="1200" dirty="0"/>
        </a:p>
      </dgm:t>
    </dgm:pt>
    <dgm:pt modelId="{3D8B2A26-E065-4D58-BE52-8543739A5A7A}" type="parTrans" cxnId="{68EFEE30-AD0F-4E4E-AB52-B1D7446B2CBD}">
      <dgm:prSet/>
      <dgm:spPr/>
      <dgm:t>
        <a:bodyPr/>
        <a:lstStyle/>
        <a:p>
          <a:endParaRPr lang="es-BO"/>
        </a:p>
      </dgm:t>
    </dgm:pt>
    <dgm:pt modelId="{645A3BF9-5740-4AFA-B13A-EC748F4C42EB}" type="sibTrans" cxnId="{68EFEE30-AD0F-4E4E-AB52-B1D7446B2CBD}">
      <dgm:prSet/>
      <dgm:spPr/>
      <dgm:t>
        <a:bodyPr/>
        <a:lstStyle/>
        <a:p>
          <a:endParaRPr lang="es-BO"/>
        </a:p>
      </dgm:t>
    </dgm:pt>
    <dgm:pt modelId="{5D918819-1518-4254-AA59-5397C631EF2D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Un 37% desarrolla investigaciones con la familia ya que el uso de los recursos es decisión de la familia; un 24% investiga junto con otros </a:t>
          </a:r>
          <a:r>
            <a:rPr lang="es-MX" dirty="0" err="1">
              <a:latin typeface="Arial" panose="020B0604020202020204" pitchFamily="34" charset="0"/>
              <a:cs typeface="Arial" panose="020B0604020202020204" pitchFamily="34" charset="0"/>
            </a:rPr>
            <a:t>Yapuchiris</a:t>
          </a:r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 y/o vecinos; un 19% indica investiga con técnicos de instituciones; y un 19% investiga solo</a:t>
          </a:r>
          <a:r>
            <a:rPr lang="es-ES" dirty="0"/>
            <a:t>. </a:t>
          </a:r>
          <a:endParaRPr lang="es-BO" dirty="0"/>
        </a:p>
      </dgm:t>
    </dgm:pt>
    <dgm:pt modelId="{57A6AE82-6B02-401C-8B91-E0F14102CF7E}" type="parTrans" cxnId="{11F1D5E0-3926-4046-B4CB-D9F64E5B8E90}">
      <dgm:prSet/>
      <dgm:spPr/>
      <dgm:t>
        <a:bodyPr/>
        <a:lstStyle/>
        <a:p>
          <a:endParaRPr lang="es-BO"/>
        </a:p>
      </dgm:t>
    </dgm:pt>
    <dgm:pt modelId="{8C8B1875-301E-4CF2-8E7D-1F7A84764495}" type="sibTrans" cxnId="{11F1D5E0-3926-4046-B4CB-D9F64E5B8E90}">
      <dgm:prSet/>
      <dgm:spPr/>
      <dgm:t>
        <a:bodyPr/>
        <a:lstStyle/>
        <a:p>
          <a:endParaRPr lang="es-BO"/>
        </a:p>
      </dgm:t>
    </dgm:pt>
    <dgm:pt modelId="{FBD46460-A6DB-4DE1-A560-A3E2E1F13CC4}">
      <dgm:prSet phldrT="[Texto]" custT="1"/>
      <dgm:spPr/>
      <dgm:t>
        <a:bodyPr/>
        <a:lstStyle/>
        <a:p>
          <a:r>
            <a:rPr lang="es-MX" sz="2000" b="0" dirty="0">
              <a:solidFill>
                <a:schemeClr val="tx1"/>
              </a:solidFill>
              <a:latin typeface="Impact" panose="020B0806030902050204" pitchFamily="34" charset="0"/>
            </a:rPr>
            <a:t>En innovación</a:t>
          </a:r>
          <a:endParaRPr lang="es-BO" sz="2000" b="0" dirty="0">
            <a:solidFill>
              <a:schemeClr val="tx1"/>
            </a:solidFill>
            <a:latin typeface="Impact" panose="020B0806030902050204" pitchFamily="34" charset="0"/>
          </a:endParaRPr>
        </a:p>
      </dgm:t>
    </dgm:pt>
    <dgm:pt modelId="{4D1EC70D-5A9A-4F67-9A73-C9E05F6B972A}" type="parTrans" cxnId="{D1493A18-8AA0-4429-A5B8-F80D61B66C0A}">
      <dgm:prSet/>
      <dgm:spPr/>
      <dgm:t>
        <a:bodyPr/>
        <a:lstStyle/>
        <a:p>
          <a:endParaRPr lang="es-BO"/>
        </a:p>
      </dgm:t>
    </dgm:pt>
    <dgm:pt modelId="{91E95B2A-DEA8-43FF-8B75-4AE60D8A5018}" type="sibTrans" cxnId="{D1493A18-8AA0-4429-A5B8-F80D61B66C0A}">
      <dgm:prSet/>
      <dgm:spPr/>
      <dgm:t>
        <a:bodyPr/>
        <a:lstStyle/>
        <a:p>
          <a:endParaRPr lang="es-BO"/>
        </a:p>
      </dgm:t>
    </dgm:pt>
    <dgm:pt modelId="{73CD1826-2FFC-4777-A784-60EDB7EB073E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No todos tienen la capacidad de realizar difusión de sus conocimientos: 31% alcanzo el nivel de </a:t>
          </a:r>
          <a:r>
            <a:rPr lang="es-MX" dirty="0" err="1">
              <a:latin typeface="Arial" panose="020B0604020202020204" pitchFamily="34" charset="0"/>
              <a:cs typeface="Arial" panose="020B0604020202020204" pitchFamily="34" charset="0"/>
            </a:rPr>
            <a:t>Yapuchiris</a:t>
          </a:r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 expertos. 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Una mayor capacidad de difusión está relacionada con cuatro aspectos:</a:t>
          </a:r>
          <a:endParaRPr lang="es-BO" dirty="0"/>
        </a:p>
      </dgm:t>
    </dgm:pt>
    <dgm:pt modelId="{D20D8DE0-A25A-4987-B14F-1CEDFF84C3D3}" type="parTrans" cxnId="{3324CD34-3F61-4BC9-B82A-05EB17AE4E87}">
      <dgm:prSet/>
      <dgm:spPr/>
      <dgm:t>
        <a:bodyPr/>
        <a:lstStyle/>
        <a:p>
          <a:endParaRPr lang="es-BO"/>
        </a:p>
      </dgm:t>
    </dgm:pt>
    <dgm:pt modelId="{C43FE638-5F1D-4DCD-BAA3-0D6A1B74CACC}" type="sibTrans" cxnId="{3324CD34-3F61-4BC9-B82A-05EB17AE4E87}">
      <dgm:prSet/>
      <dgm:spPr/>
      <dgm:t>
        <a:bodyPr/>
        <a:lstStyle/>
        <a:p>
          <a:endParaRPr lang="es-BO"/>
        </a:p>
      </dgm:t>
    </dgm:pt>
    <dgm:pt modelId="{3F67E85C-C50D-40B6-8C49-5769D88202E6}">
      <dgm:prSet phldrT="[Texto]" custT="1"/>
      <dgm:spPr/>
      <dgm:t>
        <a:bodyPr/>
        <a:lstStyle/>
        <a:p>
          <a:r>
            <a:rPr lang="es-MX" sz="2000" b="0" dirty="0">
              <a:solidFill>
                <a:schemeClr val="tx1"/>
              </a:solidFill>
              <a:latin typeface="Impact" panose="020B0806030902050204" pitchFamily="34" charset="0"/>
            </a:rPr>
            <a:t>En compartir</a:t>
          </a:r>
          <a:endParaRPr lang="es-BO" sz="2000" b="0" dirty="0">
            <a:solidFill>
              <a:schemeClr val="tx1"/>
            </a:solidFill>
            <a:latin typeface="Impact" panose="020B0806030902050204" pitchFamily="34" charset="0"/>
          </a:endParaRPr>
        </a:p>
      </dgm:t>
    </dgm:pt>
    <dgm:pt modelId="{8175C822-3808-426F-9BAC-1E0552883A09}" type="parTrans" cxnId="{CEE115CD-7656-4764-911C-A9DCE2010566}">
      <dgm:prSet/>
      <dgm:spPr/>
      <dgm:t>
        <a:bodyPr/>
        <a:lstStyle/>
        <a:p>
          <a:endParaRPr lang="es-BO"/>
        </a:p>
      </dgm:t>
    </dgm:pt>
    <dgm:pt modelId="{D0D5F170-2669-427D-B2C7-9BBA1F4BF49C}" type="sibTrans" cxnId="{CEE115CD-7656-4764-911C-A9DCE2010566}">
      <dgm:prSet/>
      <dgm:spPr/>
      <dgm:t>
        <a:bodyPr/>
        <a:lstStyle/>
        <a:p>
          <a:endParaRPr lang="es-BO"/>
        </a:p>
      </dgm:t>
    </dgm:pt>
    <dgm:pt modelId="{C3D930ED-0482-4843-A186-276CC385969A}">
      <dgm:prSet phldrT="[Texto]"/>
      <dgm:spPr/>
      <dgm:t>
        <a:bodyPr/>
        <a:lstStyle/>
        <a:p>
          <a:r>
            <a:rPr lang="es-MX" dirty="0"/>
            <a:t>Aprender es una de las mayores motivaciones. 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100% de los </a:t>
          </a:r>
          <a:r>
            <a:rPr lang="es-ES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Yapuchiris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reportan cinco fuentes de aprendizaje: i) de sus propias pruebas, </a:t>
          </a:r>
          <a:r>
            <a:rPr lang="es-ES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ii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 de otros productores, </a:t>
          </a:r>
          <a:r>
            <a:rPr lang="es-ES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iii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 de capacitaciones, </a:t>
          </a:r>
          <a:r>
            <a:rPr lang="es-ES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iv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 de escuelas de campo, v) de intercambios de experiencias. </a:t>
          </a:r>
          <a:endParaRPr lang="es-BO" dirty="0"/>
        </a:p>
      </dgm:t>
    </dgm:pt>
    <dgm:pt modelId="{DC22A228-BB1C-41CB-81F0-F0853A84E101}" type="parTrans" cxnId="{262CD63F-6337-47EE-9424-1F9086D05005}">
      <dgm:prSet/>
      <dgm:spPr/>
      <dgm:t>
        <a:bodyPr/>
        <a:lstStyle/>
        <a:p>
          <a:endParaRPr lang="es-BO"/>
        </a:p>
      </dgm:t>
    </dgm:pt>
    <dgm:pt modelId="{3FC808B8-6886-4ACB-B86C-1DEF95835EAD}" type="sibTrans" cxnId="{262CD63F-6337-47EE-9424-1F9086D05005}">
      <dgm:prSet/>
      <dgm:spPr/>
      <dgm:t>
        <a:bodyPr/>
        <a:lstStyle/>
        <a:p>
          <a:endParaRPr lang="es-BO"/>
        </a:p>
      </dgm:t>
    </dgm:pt>
    <dgm:pt modelId="{BC67F4D7-EBF0-4173-8A20-F61381565545}">
      <dgm:prSet phldrT="[Texto]"/>
      <dgm:spPr/>
      <dgm:t>
        <a:bodyPr/>
        <a:lstStyle/>
        <a:p>
          <a:r>
            <a:rPr lang="es-MX" dirty="0"/>
            <a:t>Demanda de certificación de competencias para articularse.</a:t>
          </a:r>
          <a:endParaRPr lang="es-BO" dirty="0"/>
        </a:p>
      </dgm:t>
    </dgm:pt>
    <dgm:pt modelId="{20A9B2FF-3BFD-4A74-898A-51EA0BA5986B}" type="parTrans" cxnId="{DCEB1C22-6702-4F0F-9239-C712D2DF9C52}">
      <dgm:prSet/>
      <dgm:spPr/>
      <dgm:t>
        <a:bodyPr/>
        <a:lstStyle/>
        <a:p>
          <a:endParaRPr lang="es-BO"/>
        </a:p>
      </dgm:t>
    </dgm:pt>
    <dgm:pt modelId="{80BAFC60-5B67-492E-BB90-7C708D71574C}" type="sibTrans" cxnId="{DCEB1C22-6702-4F0F-9239-C712D2DF9C52}">
      <dgm:prSet/>
      <dgm:spPr/>
      <dgm:t>
        <a:bodyPr/>
        <a:lstStyle/>
        <a:p>
          <a:endParaRPr lang="es-BO"/>
        </a:p>
      </dgm:t>
    </dgm:pt>
    <dgm:pt modelId="{C2AFE1F0-3094-4D1F-AB31-30D91D315650}">
      <dgm:prSet phldrT="[Texto]"/>
      <dgm:spPr/>
      <dgm:t>
        <a:bodyPr/>
        <a:lstStyle/>
        <a:p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El género no es limitante para mujeres </a:t>
          </a:r>
          <a:r>
            <a:rPr lang="es-MX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por la modalidad de acceso a las fuentes de aprendizaje y </a:t>
          </a:r>
          <a:r>
            <a:rPr lang="es-MX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complementariedad de roles en la familia </a:t>
          </a:r>
          <a:r>
            <a:rPr lang="es-MX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(“…aunque no tengo mucho tiempo, mi familia me apoya para aprender…a veces me acompañan mis hijos…es mejor cuando la capacitación es en la comunidad…”</a:t>
          </a:r>
          <a:r>
            <a:rPr lang="es-MX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).</a:t>
          </a:r>
          <a:endParaRPr lang="es-BO" dirty="0"/>
        </a:p>
      </dgm:t>
    </dgm:pt>
    <dgm:pt modelId="{44D3D38F-6D97-48CD-9A37-D45010D67666}" type="parTrans" cxnId="{38005162-724F-478C-BBBE-2A6DEEE8B256}">
      <dgm:prSet/>
      <dgm:spPr/>
      <dgm:t>
        <a:bodyPr/>
        <a:lstStyle/>
        <a:p>
          <a:endParaRPr lang="es-BO"/>
        </a:p>
      </dgm:t>
    </dgm:pt>
    <dgm:pt modelId="{258E038B-6681-4B8A-B5F8-7B979F9A726B}" type="sibTrans" cxnId="{38005162-724F-478C-BBBE-2A6DEEE8B256}">
      <dgm:prSet/>
      <dgm:spPr/>
      <dgm:t>
        <a:bodyPr/>
        <a:lstStyle/>
        <a:p>
          <a:endParaRPr lang="es-BO"/>
        </a:p>
      </dgm:t>
    </dgm:pt>
    <dgm:pt modelId="{A4F272EF-DAB4-4BE0-B044-8BEEDD40E094}">
      <dgm:prSet phldrT="[Texto]"/>
      <dgm:spPr/>
      <dgm:t>
        <a:bodyPr/>
        <a:lstStyle/>
        <a:p>
          <a:r>
            <a:rPr lang="es-ES" dirty="0"/>
            <a:t>La investigación en sus parcelas incrementa conocimientos en los agricultores </a:t>
          </a:r>
          <a:r>
            <a:rPr lang="es-ES" dirty="0" err="1"/>
            <a:t>Yapuchiris</a:t>
          </a:r>
          <a:r>
            <a:rPr lang="es-ES" dirty="0"/>
            <a:t> y la capacidad de “</a:t>
          </a:r>
          <a:r>
            <a:rPr lang="es-ES" i="1" dirty="0">
              <a:solidFill>
                <a:srgbClr val="002060"/>
              </a:solidFill>
            </a:rPr>
            <a:t>argumentar porque funciona o no puede funcionar un determinado conocimiento en su contexto y compartir sus hallazgos de forma más confiable</a:t>
          </a:r>
          <a:r>
            <a:rPr lang="es-ES" dirty="0"/>
            <a:t>”. </a:t>
          </a:r>
          <a:endParaRPr lang="es-BO" dirty="0"/>
        </a:p>
      </dgm:t>
    </dgm:pt>
    <dgm:pt modelId="{365C8BD2-F7AF-4C14-A150-84B71B10243D}" type="parTrans" cxnId="{97108D10-FADA-4854-8A05-C25B4BA7F251}">
      <dgm:prSet/>
      <dgm:spPr/>
      <dgm:t>
        <a:bodyPr/>
        <a:lstStyle/>
        <a:p>
          <a:endParaRPr lang="es-BO"/>
        </a:p>
      </dgm:t>
    </dgm:pt>
    <dgm:pt modelId="{28483811-FAEE-4A33-A471-D95E2FE1FC05}" type="sibTrans" cxnId="{97108D10-FADA-4854-8A05-C25B4BA7F251}">
      <dgm:prSet/>
      <dgm:spPr/>
      <dgm:t>
        <a:bodyPr/>
        <a:lstStyle/>
        <a:p>
          <a:endParaRPr lang="es-BO"/>
        </a:p>
      </dgm:t>
    </dgm:pt>
    <dgm:pt modelId="{2BBE6ADD-AEC8-40D3-8A57-44B4AB2D78D8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  <a:ea typeface="Calibri" panose="020F0502020204030204" pitchFamily="34" charset="0"/>
            </a:rPr>
            <a:t>Un 58% de los encuestados valoran los beneficios logrados con las innovaciones desarrollados en sus parcelas “</a:t>
          </a:r>
          <a:r>
            <a:rPr lang="es-BO" i="1" dirty="0">
              <a:solidFill>
                <a:srgbClr val="002060"/>
              </a:solidFill>
              <a:ea typeface="Calibri" panose="020F0502020204030204" pitchFamily="34" charset="0"/>
            </a:rPr>
            <a:t>consideran que hay cambios integrales, desde la producción primaria hasta la mejora de la economía familiar</a:t>
          </a:r>
          <a:r>
            <a:rPr lang="es-BO" dirty="0">
              <a:solidFill>
                <a:schemeClr val="tx1"/>
              </a:solidFill>
              <a:ea typeface="Calibri" panose="020F0502020204030204" pitchFamily="34" charset="0"/>
            </a:rPr>
            <a:t>”, un 25% considera que los beneficios se encuentran en un nivel regular, es decir, “</a:t>
          </a:r>
          <a:r>
            <a:rPr lang="es-BO" i="1" dirty="0">
              <a:solidFill>
                <a:srgbClr val="002060"/>
              </a:solidFill>
              <a:ea typeface="Calibri" panose="020F0502020204030204" pitchFamily="34" charset="0"/>
            </a:rPr>
            <a:t>ven mejoras pero aún falta avanzar</a:t>
          </a:r>
          <a:r>
            <a:rPr lang="es-BO" dirty="0">
              <a:solidFill>
                <a:schemeClr val="tx1"/>
              </a:solidFill>
              <a:ea typeface="Calibri" panose="020F0502020204030204" pitchFamily="34" charset="0"/>
            </a:rPr>
            <a:t>”, y un 8% se encuentra en un nivel de poco beneficio porque aún están en proceso de los primeros pasos.</a:t>
          </a:r>
          <a:endParaRPr lang="es-BO" dirty="0">
            <a:solidFill>
              <a:schemeClr val="tx1"/>
            </a:solidFill>
          </a:endParaRPr>
        </a:p>
      </dgm:t>
    </dgm:pt>
    <dgm:pt modelId="{46FCC91F-AEBB-400B-8F6A-D1C2A7C49DCD}" type="parTrans" cxnId="{994F5292-C147-4EA3-A7A0-720D0E744E5C}">
      <dgm:prSet/>
      <dgm:spPr/>
      <dgm:t>
        <a:bodyPr/>
        <a:lstStyle/>
        <a:p>
          <a:endParaRPr lang="es-BO"/>
        </a:p>
      </dgm:t>
    </dgm:pt>
    <dgm:pt modelId="{68F0E4DE-AEC9-4B11-A006-36B9B5681D30}" type="sibTrans" cxnId="{994F5292-C147-4EA3-A7A0-720D0E744E5C}">
      <dgm:prSet/>
      <dgm:spPr/>
      <dgm:t>
        <a:bodyPr/>
        <a:lstStyle/>
        <a:p>
          <a:endParaRPr lang="es-BO"/>
        </a:p>
      </dgm:t>
    </dgm:pt>
    <dgm:pt modelId="{E20EB559-1001-4517-B0DF-D95D815C3D76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Antigüedad y u</a:t>
          </a:r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n mayor reconocimiento social por diferentes actores (familia, comunidad, organización, otras comunidades y otras organizaciones).</a:t>
          </a:r>
          <a:endParaRPr lang="es-BO" dirty="0"/>
        </a:p>
      </dgm:t>
    </dgm:pt>
    <dgm:pt modelId="{7D30CC60-3EDE-48B9-9D52-17E6A2F23D0A}" type="parTrans" cxnId="{07B67322-408C-4EAE-9231-4443B5278F30}">
      <dgm:prSet/>
      <dgm:spPr/>
      <dgm:t>
        <a:bodyPr/>
        <a:lstStyle/>
        <a:p>
          <a:endParaRPr lang="es-BO"/>
        </a:p>
      </dgm:t>
    </dgm:pt>
    <dgm:pt modelId="{DC0C67C8-0DAE-44B7-8790-B0A8F061D97C}" type="sibTrans" cxnId="{07B67322-408C-4EAE-9231-4443B5278F30}">
      <dgm:prSet/>
      <dgm:spPr/>
      <dgm:t>
        <a:bodyPr/>
        <a:lstStyle/>
        <a:p>
          <a:endParaRPr lang="es-BO"/>
        </a:p>
      </dgm:t>
    </dgm:pt>
    <dgm:pt modelId="{59B7FFCF-FB95-4B26-AA5F-8E8BC5C0DEB7}">
      <dgm:prSet phldrT="[Texto]"/>
      <dgm:spPr/>
      <dgm:t>
        <a:bodyPr/>
        <a:lstStyle/>
        <a:p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Factores socioeconómicos como acceso a tierra, estado civil casados y género (hombres). </a:t>
          </a:r>
          <a:endParaRPr lang="es-BO" dirty="0"/>
        </a:p>
      </dgm:t>
    </dgm:pt>
    <dgm:pt modelId="{F48720FC-E0D6-46AD-A4AC-573805246111}" type="parTrans" cxnId="{B880AD95-33A0-4AAD-8967-3A3F2A941C8D}">
      <dgm:prSet/>
      <dgm:spPr/>
      <dgm:t>
        <a:bodyPr/>
        <a:lstStyle/>
        <a:p>
          <a:endParaRPr lang="es-BO"/>
        </a:p>
      </dgm:t>
    </dgm:pt>
    <dgm:pt modelId="{48A01810-C54C-4C7B-A5A8-D2AA49D55AA2}" type="sibTrans" cxnId="{B880AD95-33A0-4AAD-8967-3A3F2A941C8D}">
      <dgm:prSet/>
      <dgm:spPr/>
      <dgm:t>
        <a:bodyPr/>
        <a:lstStyle/>
        <a:p>
          <a:endParaRPr lang="es-BO"/>
        </a:p>
      </dgm:t>
    </dgm:pt>
    <dgm:pt modelId="{D965F209-2CCE-4EE0-A8B2-1173E2F905A1}">
      <dgm:prSet phldrT="[Texto]"/>
      <dgm:spPr/>
      <dgm:t>
        <a:bodyPr/>
        <a:lstStyle/>
        <a:p>
          <a:r>
            <a:rPr lang="es-E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Habilidades comunicacionales y </a:t>
          </a:r>
          <a:r>
            <a:rPr lang="es-MX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carisma (“</a:t>
          </a:r>
          <a:r>
            <a:rPr lang="es-MX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don de gente y voluntad para enseñar</a:t>
          </a:r>
          <a:r>
            <a:rPr lang="es-MX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”, es decir, “no egoísta” y de “trato paciente”. </a:t>
          </a:r>
          <a:endParaRPr lang="es-BO" dirty="0"/>
        </a:p>
      </dgm:t>
    </dgm:pt>
    <dgm:pt modelId="{A7F7DB46-046C-4E44-AA74-5A43B0B698A4}" type="parTrans" cxnId="{28AEA58A-5D58-4F47-B21F-0ED4C4516C0A}">
      <dgm:prSet/>
      <dgm:spPr/>
      <dgm:t>
        <a:bodyPr/>
        <a:lstStyle/>
        <a:p>
          <a:endParaRPr lang="es-BO"/>
        </a:p>
      </dgm:t>
    </dgm:pt>
    <dgm:pt modelId="{2818909A-A44F-4D6F-B8F3-86F818E8BA12}" type="sibTrans" cxnId="{28AEA58A-5D58-4F47-B21F-0ED4C4516C0A}">
      <dgm:prSet/>
      <dgm:spPr/>
      <dgm:t>
        <a:bodyPr/>
        <a:lstStyle/>
        <a:p>
          <a:endParaRPr lang="es-BO"/>
        </a:p>
      </dgm:t>
    </dgm:pt>
    <dgm:pt modelId="{9FE30A98-141A-4FAD-A9A1-417513B81B0E}" type="pres">
      <dgm:prSet presAssocID="{208B5D2A-2F95-47EE-BCA6-37E75F5478BC}" presName="Name0" presStyleCnt="0">
        <dgm:presLayoutVars>
          <dgm:dir/>
          <dgm:animLvl val="lvl"/>
          <dgm:resizeHandles val="exact"/>
        </dgm:presLayoutVars>
      </dgm:prSet>
      <dgm:spPr/>
    </dgm:pt>
    <dgm:pt modelId="{929DDF1D-DB2F-4299-8564-2514909FBD1F}" type="pres">
      <dgm:prSet presAssocID="{C9BF0EC7-CD41-4B4E-9C48-5EC16B2F38C5}" presName="composite" presStyleCnt="0"/>
      <dgm:spPr/>
    </dgm:pt>
    <dgm:pt modelId="{87EBD354-F313-4066-9C05-01781EAB7CD3}" type="pres">
      <dgm:prSet presAssocID="{C9BF0EC7-CD41-4B4E-9C48-5EC16B2F38C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202636AB-C277-49E4-B2D3-B70444892B86}" type="pres">
      <dgm:prSet presAssocID="{C9BF0EC7-CD41-4B4E-9C48-5EC16B2F38C5}" presName="desTx" presStyleLbl="alignAccFollowNode1" presStyleIdx="0" presStyleCnt="4">
        <dgm:presLayoutVars>
          <dgm:bulletEnabled val="1"/>
        </dgm:presLayoutVars>
      </dgm:prSet>
      <dgm:spPr/>
    </dgm:pt>
    <dgm:pt modelId="{C9A0A6DF-47D8-4790-AF49-0531B63F64B6}" type="pres">
      <dgm:prSet presAssocID="{5A2BFD19-87BB-4120-8D9A-E554EFBB8D78}" presName="space" presStyleCnt="0"/>
      <dgm:spPr/>
    </dgm:pt>
    <dgm:pt modelId="{F82E52A6-B168-4A5E-B53D-9DB73837BB58}" type="pres">
      <dgm:prSet presAssocID="{87DE5192-6D71-424A-A181-3E748A725982}" presName="composite" presStyleCnt="0"/>
      <dgm:spPr/>
    </dgm:pt>
    <dgm:pt modelId="{DED0B768-72C1-4533-B945-C480F8B5DB0F}" type="pres">
      <dgm:prSet presAssocID="{87DE5192-6D71-424A-A181-3E748A725982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2954460" y="324541"/>
          <a:ext cx="2587856" cy="451489"/>
        </a:xfrm>
        <a:prstGeom prst="rect">
          <a:avLst/>
        </a:prstGeom>
      </dgm:spPr>
    </dgm:pt>
    <dgm:pt modelId="{F5F92658-F452-4427-84CD-F9F0CA3470A8}" type="pres">
      <dgm:prSet presAssocID="{87DE5192-6D71-424A-A181-3E748A725982}" presName="desTx" presStyleLbl="alignAccFollowNode1" presStyleIdx="1" presStyleCnt="4">
        <dgm:presLayoutVars>
          <dgm:bulletEnabled val="1"/>
        </dgm:presLayoutVars>
      </dgm:prSet>
      <dgm:spPr/>
    </dgm:pt>
    <dgm:pt modelId="{1710EF77-4843-4655-853B-C0DFAC10C430}" type="pres">
      <dgm:prSet presAssocID="{645A3BF9-5740-4AFA-B13A-EC748F4C42EB}" presName="space" presStyleCnt="0"/>
      <dgm:spPr/>
    </dgm:pt>
    <dgm:pt modelId="{DE0BCEC3-91D4-474B-90BF-1DF832034F67}" type="pres">
      <dgm:prSet presAssocID="{FBD46460-A6DB-4DE1-A560-A3E2E1F13CC4}" presName="composite" presStyleCnt="0"/>
      <dgm:spPr/>
    </dgm:pt>
    <dgm:pt modelId="{91CC5777-53B0-417A-BE80-B14FB3B3CA22}" type="pres">
      <dgm:prSet presAssocID="{FBD46460-A6DB-4DE1-A560-A3E2E1F13CC4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AE70A7E-2DFF-4B71-AE9A-53008C4F6FDC}" type="pres">
      <dgm:prSet presAssocID="{FBD46460-A6DB-4DE1-A560-A3E2E1F13CC4}" presName="desTx" presStyleLbl="alignAccFollowNode1" presStyleIdx="2" presStyleCnt="4">
        <dgm:presLayoutVars>
          <dgm:bulletEnabled val="1"/>
        </dgm:presLayoutVars>
      </dgm:prSet>
      <dgm:spPr/>
    </dgm:pt>
    <dgm:pt modelId="{341D60EB-B884-438C-B618-61C330563801}" type="pres">
      <dgm:prSet presAssocID="{91E95B2A-DEA8-43FF-8B75-4AE60D8A5018}" presName="space" presStyleCnt="0"/>
      <dgm:spPr/>
    </dgm:pt>
    <dgm:pt modelId="{2EFB57D2-7BC3-4196-B0BB-4B930B963445}" type="pres">
      <dgm:prSet presAssocID="{3F67E85C-C50D-40B6-8C49-5769D88202E6}" presName="composite" presStyleCnt="0"/>
      <dgm:spPr/>
    </dgm:pt>
    <dgm:pt modelId="{438F24D8-C499-4FEF-8F8E-671FA3618C1F}" type="pres">
      <dgm:prSet presAssocID="{3F67E85C-C50D-40B6-8C49-5769D88202E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D849AA7-AB4C-4699-AB5E-9C6AFF7691F9}" type="pres">
      <dgm:prSet presAssocID="{3F67E85C-C50D-40B6-8C49-5769D88202E6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7108D10-FADA-4854-8A05-C25B4BA7F251}" srcId="{87DE5192-6D71-424A-A181-3E748A725982}" destId="{A4F272EF-DAB4-4BE0-B044-8BEEDD40E094}" srcOrd="0" destOrd="0" parTransId="{365C8BD2-F7AF-4C14-A150-84B71B10243D}" sibTransId="{28483811-FAEE-4A33-A471-D95E2FE1FC05}"/>
    <dgm:cxn modelId="{A9D53116-4C0F-4ECB-8BA2-3B9C94C7464D}" type="presOf" srcId="{FBD46460-A6DB-4DE1-A560-A3E2E1F13CC4}" destId="{91CC5777-53B0-417A-BE80-B14FB3B3CA22}" srcOrd="0" destOrd="0" presId="urn:microsoft.com/office/officeart/2005/8/layout/hList1"/>
    <dgm:cxn modelId="{D1493A18-8AA0-4429-A5B8-F80D61B66C0A}" srcId="{208B5D2A-2F95-47EE-BCA6-37E75F5478BC}" destId="{FBD46460-A6DB-4DE1-A560-A3E2E1F13CC4}" srcOrd="2" destOrd="0" parTransId="{4D1EC70D-5A9A-4F67-9A73-C9E05F6B972A}" sibTransId="{91E95B2A-DEA8-43FF-8B75-4AE60D8A5018}"/>
    <dgm:cxn modelId="{DCEB1C22-6702-4F0F-9239-C712D2DF9C52}" srcId="{C9BF0EC7-CD41-4B4E-9C48-5EC16B2F38C5}" destId="{BC67F4D7-EBF0-4173-8A20-F61381565545}" srcOrd="2" destOrd="0" parTransId="{20A9B2FF-3BFD-4A74-898A-51EA0BA5986B}" sibTransId="{80BAFC60-5B67-492E-BB90-7C708D71574C}"/>
    <dgm:cxn modelId="{07B67322-408C-4EAE-9231-4443B5278F30}" srcId="{73CD1826-2FFC-4777-A784-60EDB7EB073E}" destId="{E20EB559-1001-4517-B0DF-D95D815C3D76}" srcOrd="0" destOrd="0" parTransId="{7D30CC60-3EDE-48B9-9D52-17E6A2F23D0A}" sibTransId="{DC0C67C8-0DAE-44B7-8790-B0A8F061D97C}"/>
    <dgm:cxn modelId="{240E142A-00CA-4345-B89E-39F45DDB90A9}" type="presOf" srcId="{2BBE6ADD-AEC8-40D3-8A57-44B4AB2D78D8}" destId="{EAE70A7E-2DFF-4B71-AE9A-53008C4F6FDC}" srcOrd="0" destOrd="0" presId="urn:microsoft.com/office/officeart/2005/8/layout/hList1"/>
    <dgm:cxn modelId="{68EFEE30-AD0F-4E4E-AB52-B1D7446B2CBD}" srcId="{208B5D2A-2F95-47EE-BCA6-37E75F5478BC}" destId="{87DE5192-6D71-424A-A181-3E748A725982}" srcOrd="1" destOrd="0" parTransId="{3D8B2A26-E065-4D58-BE52-8543739A5A7A}" sibTransId="{645A3BF9-5740-4AFA-B13A-EC748F4C42EB}"/>
    <dgm:cxn modelId="{3324CD34-3F61-4BC9-B82A-05EB17AE4E87}" srcId="{3F67E85C-C50D-40B6-8C49-5769D88202E6}" destId="{73CD1826-2FFC-4777-A784-60EDB7EB073E}" srcOrd="0" destOrd="0" parTransId="{D20D8DE0-A25A-4987-B14F-1CEDFF84C3D3}" sibTransId="{C43FE638-5F1D-4DCD-BAA3-0D6A1B74CACC}"/>
    <dgm:cxn modelId="{262CD63F-6337-47EE-9424-1F9086D05005}" srcId="{C9BF0EC7-CD41-4B4E-9C48-5EC16B2F38C5}" destId="{C3D930ED-0482-4843-A186-276CC385969A}" srcOrd="0" destOrd="0" parTransId="{DC22A228-BB1C-41CB-81F0-F0853A84E101}" sibTransId="{3FC808B8-6886-4ACB-B86C-1DEF95835EAD}"/>
    <dgm:cxn modelId="{8AD9DB60-9D6E-4F02-8031-D705CDF3AA3B}" type="presOf" srcId="{C3D930ED-0482-4843-A186-276CC385969A}" destId="{202636AB-C277-49E4-B2D3-B70444892B86}" srcOrd="0" destOrd="0" presId="urn:microsoft.com/office/officeart/2005/8/layout/hList1"/>
    <dgm:cxn modelId="{38005162-724F-478C-BBBE-2A6DEEE8B256}" srcId="{C9BF0EC7-CD41-4B4E-9C48-5EC16B2F38C5}" destId="{C2AFE1F0-3094-4D1F-AB31-30D91D315650}" srcOrd="1" destOrd="0" parTransId="{44D3D38F-6D97-48CD-9A37-D45010D67666}" sibTransId="{258E038B-6681-4B8A-B5F8-7B979F9A726B}"/>
    <dgm:cxn modelId="{2F7EAE6A-1FD4-4899-BCC9-FA514E7B5D82}" type="presOf" srcId="{C9BF0EC7-CD41-4B4E-9C48-5EC16B2F38C5}" destId="{87EBD354-F313-4066-9C05-01781EAB7CD3}" srcOrd="0" destOrd="0" presId="urn:microsoft.com/office/officeart/2005/8/layout/hList1"/>
    <dgm:cxn modelId="{28AEA58A-5D58-4F47-B21F-0ED4C4516C0A}" srcId="{73CD1826-2FFC-4777-A784-60EDB7EB073E}" destId="{D965F209-2CCE-4EE0-A8B2-1173E2F905A1}" srcOrd="2" destOrd="0" parTransId="{A7F7DB46-046C-4E44-AA74-5A43B0B698A4}" sibTransId="{2818909A-A44F-4D6F-B8F3-86F818E8BA12}"/>
    <dgm:cxn modelId="{994F5292-C147-4EA3-A7A0-720D0E744E5C}" srcId="{FBD46460-A6DB-4DE1-A560-A3E2E1F13CC4}" destId="{2BBE6ADD-AEC8-40D3-8A57-44B4AB2D78D8}" srcOrd="0" destOrd="0" parTransId="{46FCC91F-AEBB-400B-8F6A-D1C2A7C49DCD}" sibTransId="{68F0E4DE-AEC9-4B11-A006-36B9B5681D30}"/>
    <dgm:cxn modelId="{B880AD95-33A0-4AAD-8967-3A3F2A941C8D}" srcId="{73CD1826-2FFC-4777-A784-60EDB7EB073E}" destId="{59B7FFCF-FB95-4B26-AA5F-8E8BC5C0DEB7}" srcOrd="1" destOrd="0" parTransId="{F48720FC-E0D6-46AD-A4AC-573805246111}" sibTransId="{48A01810-C54C-4C7B-A5A8-D2AA49D55AA2}"/>
    <dgm:cxn modelId="{E507699A-AE98-44B0-BA93-5E8C2E3AE40C}" type="presOf" srcId="{BC67F4D7-EBF0-4173-8A20-F61381565545}" destId="{202636AB-C277-49E4-B2D3-B70444892B86}" srcOrd="0" destOrd="2" presId="urn:microsoft.com/office/officeart/2005/8/layout/hList1"/>
    <dgm:cxn modelId="{B78499AE-4FD5-46E0-BF79-A7763425C763}" srcId="{208B5D2A-2F95-47EE-BCA6-37E75F5478BC}" destId="{C9BF0EC7-CD41-4B4E-9C48-5EC16B2F38C5}" srcOrd="0" destOrd="0" parTransId="{0C43741C-2BE9-4A3B-8211-0F82D0376A61}" sibTransId="{5A2BFD19-87BB-4120-8D9A-E554EFBB8D78}"/>
    <dgm:cxn modelId="{174108B2-86C3-4281-82E7-BD4C79FE076E}" type="presOf" srcId="{C2AFE1F0-3094-4D1F-AB31-30D91D315650}" destId="{202636AB-C277-49E4-B2D3-B70444892B86}" srcOrd="0" destOrd="1" presId="urn:microsoft.com/office/officeart/2005/8/layout/hList1"/>
    <dgm:cxn modelId="{3EA0ADC1-BB2F-40CB-A5B9-59C79F17404F}" type="presOf" srcId="{87DE5192-6D71-424A-A181-3E748A725982}" destId="{DED0B768-72C1-4533-B945-C480F8B5DB0F}" srcOrd="0" destOrd="0" presId="urn:microsoft.com/office/officeart/2005/8/layout/hList1"/>
    <dgm:cxn modelId="{F7840CC2-7C95-4B4A-8144-107EA6B35D93}" type="presOf" srcId="{3F67E85C-C50D-40B6-8C49-5769D88202E6}" destId="{438F24D8-C499-4FEF-8F8E-671FA3618C1F}" srcOrd="0" destOrd="0" presId="urn:microsoft.com/office/officeart/2005/8/layout/hList1"/>
    <dgm:cxn modelId="{4AB235CC-F6AE-4A92-9D41-9D442F4EB203}" type="presOf" srcId="{59B7FFCF-FB95-4B26-AA5F-8E8BC5C0DEB7}" destId="{8D849AA7-AB4C-4699-AB5E-9C6AFF7691F9}" srcOrd="0" destOrd="2" presId="urn:microsoft.com/office/officeart/2005/8/layout/hList1"/>
    <dgm:cxn modelId="{CEE115CD-7656-4764-911C-A9DCE2010566}" srcId="{208B5D2A-2F95-47EE-BCA6-37E75F5478BC}" destId="{3F67E85C-C50D-40B6-8C49-5769D88202E6}" srcOrd="3" destOrd="0" parTransId="{8175C822-3808-426F-9BAC-1E0552883A09}" sibTransId="{D0D5F170-2669-427D-B2C7-9BBA1F4BF49C}"/>
    <dgm:cxn modelId="{C727C7CE-4D41-40EE-B19E-61D01AAC9CB8}" type="presOf" srcId="{E20EB559-1001-4517-B0DF-D95D815C3D76}" destId="{8D849AA7-AB4C-4699-AB5E-9C6AFF7691F9}" srcOrd="0" destOrd="1" presId="urn:microsoft.com/office/officeart/2005/8/layout/hList1"/>
    <dgm:cxn modelId="{F0EF96D7-DB18-44EB-B7F1-621F33C7F1CF}" type="presOf" srcId="{A4F272EF-DAB4-4BE0-B044-8BEEDD40E094}" destId="{F5F92658-F452-4427-84CD-F9F0CA3470A8}" srcOrd="0" destOrd="0" presId="urn:microsoft.com/office/officeart/2005/8/layout/hList1"/>
    <dgm:cxn modelId="{E35AADD9-8386-4D43-AB61-5E2EDAA7631B}" type="presOf" srcId="{208B5D2A-2F95-47EE-BCA6-37E75F5478BC}" destId="{9FE30A98-141A-4FAD-A9A1-417513B81B0E}" srcOrd="0" destOrd="0" presId="urn:microsoft.com/office/officeart/2005/8/layout/hList1"/>
    <dgm:cxn modelId="{BBC833DB-69EF-4988-91B8-2F6E69316F89}" type="presOf" srcId="{5D918819-1518-4254-AA59-5397C631EF2D}" destId="{F5F92658-F452-4427-84CD-F9F0CA3470A8}" srcOrd="0" destOrd="1" presId="urn:microsoft.com/office/officeart/2005/8/layout/hList1"/>
    <dgm:cxn modelId="{11F1D5E0-3926-4046-B4CB-D9F64E5B8E90}" srcId="{87DE5192-6D71-424A-A181-3E748A725982}" destId="{5D918819-1518-4254-AA59-5397C631EF2D}" srcOrd="1" destOrd="0" parTransId="{57A6AE82-6B02-401C-8B91-E0F14102CF7E}" sibTransId="{8C8B1875-301E-4CF2-8E7D-1F7A84764495}"/>
    <dgm:cxn modelId="{F5AF6CE2-5E59-44B7-8C34-055E2A60041B}" type="presOf" srcId="{73CD1826-2FFC-4777-A784-60EDB7EB073E}" destId="{8D849AA7-AB4C-4699-AB5E-9C6AFF7691F9}" srcOrd="0" destOrd="0" presId="urn:microsoft.com/office/officeart/2005/8/layout/hList1"/>
    <dgm:cxn modelId="{3B2B60E8-1CF7-4F78-953D-D9097D142F03}" type="presOf" srcId="{D965F209-2CCE-4EE0-A8B2-1173E2F905A1}" destId="{8D849AA7-AB4C-4699-AB5E-9C6AFF7691F9}" srcOrd="0" destOrd="3" presId="urn:microsoft.com/office/officeart/2005/8/layout/hList1"/>
    <dgm:cxn modelId="{0E7DE2F8-6253-4D5C-88C7-818D617CF87D}" type="presParOf" srcId="{9FE30A98-141A-4FAD-A9A1-417513B81B0E}" destId="{929DDF1D-DB2F-4299-8564-2514909FBD1F}" srcOrd="0" destOrd="0" presId="urn:microsoft.com/office/officeart/2005/8/layout/hList1"/>
    <dgm:cxn modelId="{E47C8C69-C565-4116-B9B3-7EA60E14D249}" type="presParOf" srcId="{929DDF1D-DB2F-4299-8564-2514909FBD1F}" destId="{87EBD354-F313-4066-9C05-01781EAB7CD3}" srcOrd="0" destOrd="0" presId="urn:microsoft.com/office/officeart/2005/8/layout/hList1"/>
    <dgm:cxn modelId="{C10BDCCB-DDE1-4426-A44D-B0CB982980DA}" type="presParOf" srcId="{929DDF1D-DB2F-4299-8564-2514909FBD1F}" destId="{202636AB-C277-49E4-B2D3-B70444892B86}" srcOrd="1" destOrd="0" presId="urn:microsoft.com/office/officeart/2005/8/layout/hList1"/>
    <dgm:cxn modelId="{8C5DBA44-FB6A-45D3-B7EA-EB9A52A84AE1}" type="presParOf" srcId="{9FE30A98-141A-4FAD-A9A1-417513B81B0E}" destId="{C9A0A6DF-47D8-4790-AF49-0531B63F64B6}" srcOrd="1" destOrd="0" presId="urn:microsoft.com/office/officeart/2005/8/layout/hList1"/>
    <dgm:cxn modelId="{AF9E7AAF-78A3-46AE-9F31-1F0CF5E7849E}" type="presParOf" srcId="{9FE30A98-141A-4FAD-A9A1-417513B81B0E}" destId="{F82E52A6-B168-4A5E-B53D-9DB73837BB58}" srcOrd="2" destOrd="0" presId="urn:microsoft.com/office/officeart/2005/8/layout/hList1"/>
    <dgm:cxn modelId="{2AF82A9C-C564-4078-85E7-78D5688FA7A1}" type="presParOf" srcId="{F82E52A6-B168-4A5E-B53D-9DB73837BB58}" destId="{DED0B768-72C1-4533-B945-C480F8B5DB0F}" srcOrd="0" destOrd="0" presId="urn:microsoft.com/office/officeart/2005/8/layout/hList1"/>
    <dgm:cxn modelId="{6A35D00C-B309-44A1-8E3D-1A2E6F7A60A9}" type="presParOf" srcId="{F82E52A6-B168-4A5E-B53D-9DB73837BB58}" destId="{F5F92658-F452-4427-84CD-F9F0CA3470A8}" srcOrd="1" destOrd="0" presId="urn:microsoft.com/office/officeart/2005/8/layout/hList1"/>
    <dgm:cxn modelId="{AB311AF9-C4CA-4D47-9FFA-676BACA9EF98}" type="presParOf" srcId="{9FE30A98-141A-4FAD-A9A1-417513B81B0E}" destId="{1710EF77-4843-4655-853B-C0DFAC10C430}" srcOrd="3" destOrd="0" presId="urn:microsoft.com/office/officeart/2005/8/layout/hList1"/>
    <dgm:cxn modelId="{3458C842-7B4D-4130-88F6-98D1A2682B2F}" type="presParOf" srcId="{9FE30A98-141A-4FAD-A9A1-417513B81B0E}" destId="{DE0BCEC3-91D4-474B-90BF-1DF832034F67}" srcOrd="4" destOrd="0" presId="urn:microsoft.com/office/officeart/2005/8/layout/hList1"/>
    <dgm:cxn modelId="{185BCE8E-2D68-4DC9-9C1A-4F4D8DA658B8}" type="presParOf" srcId="{DE0BCEC3-91D4-474B-90BF-1DF832034F67}" destId="{91CC5777-53B0-417A-BE80-B14FB3B3CA22}" srcOrd="0" destOrd="0" presId="urn:microsoft.com/office/officeart/2005/8/layout/hList1"/>
    <dgm:cxn modelId="{68626861-D04B-49F9-8E47-3C65E6F6A3C1}" type="presParOf" srcId="{DE0BCEC3-91D4-474B-90BF-1DF832034F67}" destId="{EAE70A7E-2DFF-4B71-AE9A-53008C4F6FDC}" srcOrd="1" destOrd="0" presId="urn:microsoft.com/office/officeart/2005/8/layout/hList1"/>
    <dgm:cxn modelId="{C958B71A-6800-4812-A44D-7E3E89133CD0}" type="presParOf" srcId="{9FE30A98-141A-4FAD-A9A1-417513B81B0E}" destId="{341D60EB-B884-438C-B618-61C330563801}" srcOrd="5" destOrd="0" presId="urn:microsoft.com/office/officeart/2005/8/layout/hList1"/>
    <dgm:cxn modelId="{33C40489-E2D9-4334-8B2D-41D0FE3219F3}" type="presParOf" srcId="{9FE30A98-141A-4FAD-A9A1-417513B81B0E}" destId="{2EFB57D2-7BC3-4196-B0BB-4B930B963445}" srcOrd="6" destOrd="0" presId="urn:microsoft.com/office/officeart/2005/8/layout/hList1"/>
    <dgm:cxn modelId="{D39DE673-AD70-4857-972C-CFB766ADC3B4}" type="presParOf" srcId="{2EFB57D2-7BC3-4196-B0BB-4B930B963445}" destId="{438F24D8-C499-4FEF-8F8E-671FA3618C1F}" srcOrd="0" destOrd="0" presId="urn:microsoft.com/office/officeart/2005/8/layout/hList1"/>
    <dgm:cxn modelId="{8159B976-59C8-41D9-B9C7-DC667B240643}" type="presParOf" srcId="{2EFB57D2-7BC3-4196-B0BB-4B930B963445}" destId="{8D849AA7-AB4C-4699-AB5E-9C6AFF7691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A6876B-7EEC-4116-9070-B690700A06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D04540A0-C365-44F5-ACC1-D665C2A9719E}">
      <dgm:prSet phldrT="[Texto]" custT="1"/>
      <dgm:spPr>
        <a:solidFill>
          <a:srgbClr val="33CC33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Miramientos y recelos de sus pares </a:t>
          </a:r>
        </a:p>
        <a:p>
          <a:pPr>
            <a:buFont typeface="Arial" panose="020B0604020202020204" pitchFamily="34" charset="0"/>
            <a:buChar char="•"/>
          </a:pPr>
          <a:r>
            <a:rPr lang="es-ES" sz="1800" i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“Nadie es profeta en su tierra”</a:t>
          </a:r>
        </a:p>
        <a:p>
          <a:pPr>
            <a:buFont typeface="Arial" panose="020B0604020202020204" pitchFamily="34" charset="0"/>
            <a:buChar char="•"/>
          </a:pPr>
          <a:r>
            <a:rPr lang="es-ES" sz="1800" i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”familias no quieren adquirir deuda social”….</a:t>
          </a:r>
          <a:endParaRPr lang="es-BO" sz="1800" dirty="0">
            <a:solidFill>
              <a:schemeClr val="bg1"/>
            </a:solidFill>
          </a:endParaRPr>
        </a:p>
      </dgm:t>
    </dgm:pt>
    <dgm:pt modelId="{B93F9B87-597F-4D37-8F88-3F41F5ED8D43}" type="parTrans" cxnId="{DB3BC4E4-E785-40A4-B286-3778F22A2CFE}">
      <dgm:prSet/>
      <dgm:spPr/>
      <dgm:t>
        <a:bodyPr/>
        <a:lstStyle/>
        <a:p>
          <a:endParaRPr lang="es-BO"/>
        </a:p>
      </dgm:t>
    </dgm:pt>
    <dgm:pt modelId="{60D16EC2-754A-44E8-B6AF-0AB36CA4F3DB}" type="sibTrans" cxnId="{DB3BC4E4-E785-40A4-B286-3778F22A2CFE}">
      <dgm:prSet/>
      <dgm:spPr/>
      <dgm:t>
        <a:bodyPr/>
        <a:lstStyle/>
        <a:p>
          <a:endParaRPr lang="es-BO"/>
        </a:p>
      </dgm:t>
    </dgm:pt>
    <dgm:pt modelId="{2A3DA6E5-6393-4462-8AF5-6A7FCAA7C12E}">
      <dgm:prSet phldrT="[Texto]" custT="1"/>
      <dgm:spPr>
        <a:solidFill>
          <a:srgbClr val="00808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BO" sz="15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Mujeres </a:t>
          </a:r>
          <a:r>
            <a:rPr lang="es-BO" sz="15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Yapuchiris</a:t>
          </a:r>
          <a:r>
            <a:rPr lang="es-BO" sz="15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tien</a:t>
          </a:r>
          <a:r>
            <a:rPr lang="es-BO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 </a:t>
          </a:r>
          <a:r>
            <a:rPr lang="es-BO" sz="15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limitaciones para movilizarse fuera de la comunidad por recarga de trabajo y por “miramientos socioculturales”</a:t>
          </a:r>
        </a:p>
        <a:p>
          <a:pPr>
            <a:buFont typeface="Arial" panose="020B0604020202020204" pitchFamily="34" charset="0"/>
            <a:buChar char="•"/>
          </a:pPr>
          <a:r>
            <a:rPr lang="es-ES" sz="1500" i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“…está mal visto que las mujeres andemos solas…es más fácil dentro de la misma comunidad, para otras comunidades sería mejor ir entre dos para dar capacitaciones, habría más confianza…”</a:t>
          </a:r>
          <a:r>
            <a:rPr lang="es-ES" sz="15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.</a:t>
          </a:r>
          <a:endParaRPr lang="es-BO" sz="1500" dirty="0">
            <a:solidFill>
              <a:schemeClr val="bg1"/>
            </a:solidFill>
          </a:endParaRPr>
        </a:p>
      </dgm:t>
    </dgm:pt>
    <dgm:pt modelId="{5FF96322-6296-4BF6-82FA-EC4C889410DC}" type="parTrans" cxnId="{8F7E53E9-4AE1-49EE-9EEC-43549E0815B4}">
      <dgm:prSet/>
      <dgm:spPr/>
      <dgm:t>
        <a:bodyPr/>
        <a:lstStyle/>
        <a:p>
          <a:endParaRPr lang="es-BO"/>
        </a:p>
      </dgm:t>
    </dgm:pt>
    <dgm:pt modelId="{5C31C5B5-23AA-4D2D-BEEB-A8B5D6225E98}" type="sibTrans" cxnId="{8F7E53E9-4AE1-49EE-9EEC-43549E0815B4}">
      <dgm:prSet/>
      <dgm:spPr/>
      <dgm:t>
        <a:bodyPr/>
        <a:lstStyle/>
        <a:p>
          <a:endParaRPr lang="es-BO"/>
        </a:p>
      </dgm:t>
    </dgm:pt>
    <dgm:pt modelId="{0759FE57-F342-4F13-A0EF-024D23F9481D}">
      <dgm:prSet phldrT="[Texto]"/>
      <dgm:spPr>
        <a:solidFill>
          <a:srgbClr val="FF33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Para </a:t>
          </a:r>
          <a:r>
            <a:rPr lang="es-MX" dirty="0" err="1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Yapuchiris</a:t>
          </a:r>
          <a:r>
            <a:rPr lang="es-MX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que realizan investigaciones, los factores restrictivos son: </a:t>
          </a:r>
          <a:r>
            <a:rPr lang="es-MX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acceso a la tierra, porque la comprobación/ validación/experimentación de un conocimiento requiere recursos (tierra, semilla, mano de obra) y apoyo de la familia.</a:t>
          </a:r>
          <a:endParaRPr lang="es-BO" dirty="0">
            <a:solidFill>
              <a:schemeClr val="tx1"/>
            </a:solidFill>
          </a:endParaRPr>
        </a:p>
      </dgm:t>
    </dgm:pt>
    <dgm:pt modelId="{AB339C1A-0A51-42F3-9E61-B11579014FAB}" type="parTrans" cxnId="{C6300A41-0557-4020-A804-FA769AA7CEAB}">
      <dgm:prSet/>
      <dgm:spPr/>
      <dgm:t>
        <a:bodyPr/>
        <a:lstStyle/>
        <a:p>
          <a:endParaRPr lang="es-BO"/>
        </a:p>
      </dgm:t>
    </dgm:pt>
    <dgm:pt modelId="{B1DD8A4F-F8DD-4BDB-B744-76C62473537A}" type="sibTrans" cxnId="{C6300A41-0557-4020-A804-FA769AA7CEAB}">
      <dgm:prSet/>
      <dgm:spPr/>
      <dgm:t>
        <a:bodyPr/>
        <a:lstStyle/>
        <a:p>
          <a:endParaRPr lang="es-BO"/>
        </a:p>
      </dgm:t>
    </dgm:pt>
    <dgm:pt modelId="{35B2E8C9-38D0-4636-B51C-9EA49AEAE00F}">
      <dgm:prSet phldrT="[Texto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s-MX" dirty="0" err="1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Yapuchiris</a:t>
          </a:r>
          <a:r>
            <a:rPr lang="es-MX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cuando hacen difusión (ATL) fuera de sus comunidades, tropezaron con no ser reconocidos con el pago de sus servicios. </a:t>
          </a:r>
          <a:r>
            <a:rPr lang="es-MX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“</a:t>
          </a:r>
          <a:r>
            <a:rPr lang="es-MX" i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Son personas que comen, visten y es un costo de oportunidad</a:t>
          </a:r>
          <a:r>
            <a:rPr lang="es-MX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 </a:t>
          </a:r>
          <a:r>
            <a:rPr lang="es-MX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 no pueden subsidiar esta difusión. </a:t>
          </a:r>
          <a:endParaRPr lang="es-BO" dirty="0">
            <a:solidFill>
              <a:schemeClr val="tx1"/>
            </a:solidFill>
          </a:endParaRPr>
        </a:p>
      </dgm:t>
    </dgm:pt>
    <dgm:pt modelId="{2695195C-B9CB-4645-8446-8D7244A5EF32}" type="parTrans" cxnId="{649B29E9-E4DC-43E8-AF03-7B0A03BA5A3D}">
      <dgm:prSet/>
      <dgm:spPr/>
      <dgm:t>
        <a:bodyPr/>
        <a:lstStyle/>
        <a:p>
          <a:endParaRPr lang="es-BO"/>
        </a:p>
      </dgm:t>
    </dgm:pt>
    <dgm:pt modelId="{FDB69F6C-DC20-47AB-BC97-736E67535E47}" type="sibTrans" cxnId="{649B29E9-E4DC-43E8-AF03-7B0A03BA5A3D}">
      <dgm:prSet/>
      <dgm:spPr/>
      <dgm:t>
        <a:bodyPr/>
        <a:lstStyle/>
        <a:p>
          <a:endParaRPr lang="es-BO"/>
        </a:p>
      </dgm:t>
    </dgm:pt>
    <dgm:pt modelId="{8053DD86-ABF9-440A-B182-A84D921F1FB4}">
      <dgm:prSet phldrT="[Texto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algn="ctr"/>
          <a:endParaRPr lang="es-BO" dirty="0">
            <a:solidFill>
              <a:schemeClr val="tx1"/>
            </a:solidFill>
          </a:endParaRPr>
        </a:p>
      </dgm:t>
    </dgm:pt>
    <dgm:pt modelId="{97C8EC9A-CFEB-40C7-8912-C779B476365C}" type="parTrans" cxnId="{67B6A1B1-D990-4626-A1EA-2247D61B41C7}">
      <dgm:prSet/>
      <dgm:spPr/>
      <dgm:t>
        <a:bodyPr/>
        <a:lstStyle/>
        <a:p>
          <a:endParaRPr lang="es-BO"/>
        </a:p>
      </dgm:t>
    </dgm:pt>
    <dgm:pt modelId="{FF2479D5-506C-458F-902D-B3B0BBFC15E1}" type="sibTrans" cxnId="{67B6A1B1-D990-4626-A1EA-2247D61B41C7}">
      <dgm:prSet/>
      <dgm:spPr/>
      <dgm:t>
        <a:bodyPr/>
        <a:lstStyle/>
        <a:p>
          <a:endParaRPr lang="es-BO"/>
        </a:p>
      </dgm:t>
    </dgm:pt>
    <dgm:pt modelId="{A8A5B0BE-0D05-40BA-90FD-5ABF800887C1}" type="pres">
      <dgm:prSet presAssocID="{9CA6876B-7EEC-4116-9070-B690700A0699}" presName="diagram" presStyleCnt="0">
        <dgm:presLayoutVars>
          <dgm:dir/>
          <dgm:resizeHandles val="exact"/>
        </dgm:presLayoutVars>
      </dgm:prSet>
      <dgm:spPr/>
    </dgm:pt>
    <dgm:pt modelId="{5CCF953B-082E-4E05-B748-75E72AAE6CEB}" type="pres">
      <dgm:prSet presAssocID="{D04540A0-C365-44F5-ACC1-D665C2A9719E}" presName="node" presStyleLbl="node1" presStyleIdx="0" presStyleCnt="4">
        <dgm:presLayoutVars>
          <dgm:bulletEnabled val="1"/>
        </dgm:presLayoutVars>
      </dgm:prSet>
      <dgm:spPr/>
    </dgm:pt>
    <dgm:pt modelId="{E1098F95-584D-4759-93E6-C5951C167334}" type="pres">
      <dgm:prSet presAssocID="{60D16EC2-754A-44E8-B6AF-0AB36CA4F3DB}" presName="sibTrans" presStyleCnt="0"/>
      <dgm:spPr/>
    </dgm:pt>
    <dgm:pt modelId="{73C00A4D-CF34-416A-B5B0-05E42843C483}" type="pres">
      <dgm:prSet presAssocID="{2A3DA6E5-6393-4462-8AF5-6A7FCAA7C12E}" presName="node" presStyleLbl="node1" presStyleIdx="1" presStyleCnt="4">
        <dgm:presLayoutVars>
          <dgm:bulletEnabled val="1"/>
        </dgm:presLayoutVars>
      </dgm:prSet>
      <dgm:spPr/>
    </dgm:pt>
    <dgm:pt modelId="{7AB3268F-4C34-4FCE-8BD0-9EBF501DCE6D}" type="pres">
      <dgm:prSet presAssocID="{5C31C5B5-23AA-4D2D-BEEB-A8B5D6225E98}" presName="sibTrans" presStyleCnt="0"/>
      <dgm:spPr/>
    </dgm:pt>
    <dgm:pt modelId="{B2F1194C-D2A6-4F92-B658-F3C6BC67FBD6}" type="pres">
      <dgm:prSet presAssocID="{0759FE57-F342-4F13-A0EF-024D23F9481D}" presName="node" presStyleLbl="node1" presStyleIdx="2" presStyleCnt="4">
        <dgm:presLayoutVars>
          <dgm:bulletEnabled val="1"/>
        </dgm:presLayoutVars>
      </dgm:prSet>
      <dgm:spPr/>
    </dgm:pt>
    <dgm:pt modelId="{7E972F59-3DF4-4C52-953D-FA70923FE407}" type="pres">
      <dgm:prSet presAssocID="{B1DD8A4F-F8DD-4BDB-B744-76C62473537A}" presName="sibTrans" presStyleCnt="0"/>
      <dgm:spPr/>
    </dgm:pt>
    <dgm:pt modelId="{4FAB4F43-984F-4471-8DF4-4383CBBD5B8F}" type="pres">
      <dgm:prSet presAssocID="{35B2E8C9-38D0-4636-B51C-9EA49AEAE00F}" presName="node" presStyleLbl="node1" presStyleIdx="3" presStyleCnt="4">
        <dgm:presLayoutVars>
          <dgm:bulletEnabled val="1"/>
        </dgm:presLayoutVars>
      </dgm:prSet>
      <dgm:spPr/>
    </dgm:pt>
  </dgm:ptLst>
  <dgm:cxnLst>
    <dgm:cxn modelId="{6CCECA23-AC80-4CF9-870E-2D5B7A0B3BF2}" type="presOf" srcId="{35B2E8C9-38D0-4636-B51C-9EA49AEAE00F}" destId="{4FAB4F43-984F-4471-8DF4-4383CBBD5B8F}" srcOrd="0" destOrd="0" presId="urn:microsoft.com/office/officeart/2005/8/layout/default"/>
    <dgm:cxn modelId="{C6300A41-0557-4020-A804-FA769AA7CEAB}" srcId="{9CA6876B-7EEC-4116-9070-B690700A0699}" destId="{0759FE57-F342-4F13-A0EF-024D23F9481D}" srcOrd="2" destOrd="0" parTransId="{AB339C1A-0A51-42F3-9E61-B11579014FAB}" sibTransId="{B1DD8A4F-F8DD-4BDB-B744-76C62473537A}"/>
    <dgm:cxn modelId="{3DEF3078-864F-4EC3-82D2-10A9DA5122CA}" type="presOf" srcId="{2A3DA6E5-6393-4462-8AF5-6A7FCAA7C12E}" destId="{73C00A4D-CF34-416A-B5B0-05E42843C483}" srcOrd="0" destOrd="0" presId="urn:microsoft.com/office/officeart/2005/8/layout/default"/>
    <dgm:cxn modelId="{0D37EB8B-C437-4A67-BFE2-299C299C097E}" type="presOf" srcId="{8053DD86-ABF9-440A-B182-A84D921F1FB4}" destId="{4FAB4F43-984F-4471-8DF4-4383CBBD5B8F}" srcOrd="0" destOrd="1" presId="urn:microsoft.com/office/officeart/2005/8/layout/default"/>
    <dgm:cxn modelId="{67B6A1B1-D990-4626-A1EA-2247D61B41C7}" srcId="{35B2E8C9-38D0-4636-B51C-9EA49AEAE00F}" destId="{8053DD86-ABF9-440A-B182-A84D921F1FB4}" srcOrd="0" destOrd="0" parTransId="{97C8EC9A-CFEB-40C7-8912-C779B476365C}" sibTransId="{FF2479D5-506C-458F-902D-B3B0BBFC15E1}"/>
    <dgm:cxn modelId="{469268B4-F220-41A1-A2C3-1F579080F7DD}" type="presOf" srcId="{0759FE57-F342-4F13-A0EF-024D23F9481D}" destId="{B2F1194C-D2A6-4F92-B658-F3C6BC67FBD6}" srcOrd="0" destOrd="0" presId="urn:microsoft.com/office/officeart/2005/8/layout/default"/>
    <dgm:cxn modelId="{83FD82C1-0B2E-483E-A595-273C2309673B}" type="presOf" srcId="{9CA6876B-7EEC-4116-9070-B690700A0699}" destId="{A8A5B0BE-0D05-40BA-90FD-5ABF800887C1}" srcOrd="0" destOrd="0" presId="urn:microsoft.com/office/officeart/2005/8/layout/default"/>
    <dgm:cxn modelId="{F911ABC4-24AA-4CAE-9408-82A7F35BDD59}" type="presOf" srcId="{D04540A0-C365-44F5-ACC1-D665C2A9719E}" destId="{5CCF953B-082E-4E05-B748-75E72AAE6CEB}" srcOrd="0" destOrd="0" presId="urn:microsoft.com/office/officeart/2005/8/layout/default"/>
    <dgm:cxn modelId="{DB3BC4E4-E785-40A4-B286-3778F22A2CFE}" srcId="{9CA6876B-7EEC-4116-9070-B690700A0699}" destId="{D04540A0-C365-44F5-ACC1-D665C2A9719E}" srcOrd="0" destOrd="0" parTransId="{B93F9B87-597F-4D37-8F88-3F41F5ED8D43}" sibTransId="{60D16EC2-754A-44E8-B6AF-0AB36CA4F3DB}"/>
    <dgm:cxn modelId="{649B29E9-E4DC-43E8-AF03-7B0A03BA5A3D}" srcId="{9CA6876B-7EEC-4116-9070-B690700A0699}" destId="{35B2E8C9-38D0-4636-B51C-9EA49AEAE00F}" srcOrd="3" destOrd="0" parTransId="{2695195C-B9CB-4645-8446-8D7244A5EF32}" sibTransId="{FDB69F6C-DC20-47AB-BC97-736E67535E47}"/>
    <dgm:cxn modelId="{8F7E53E9-4AE1-49EE-9EEC-43549E0815B4}" srcId="{9CA6876B-7EEC-4116-9070-B690700A0699}" destId="{2A3DA6E5-6393-4462-8AF5-6A7FCAA7C12E}" srcOrd="1" destOrd="0" parTransId="{5FF96322-6296-4BF6-82FA-EC4C889410DC}" sibTransId="{5C31C5B5-23AA-4D2D-BEEB-A8B5D6225E98}"/>
    <dgm:cxn modelId="{E03952B6-579F-4AAD-BD01-E8A757DD59C6}" type="presParOf" srcId="{A8A5B0BE-0D05-40BA-90FD-5ABF800887C1}" destId="{5CCF953B-082E-4E05-B748-75E72AAE6CEB}" srcOrd="0" destOrd="0" presId="urn:microsoft.com/office/officeart/2005/8/layout/default"/>
    <dgm:cxn modelId="{8F40BE8D-2EAF-417B-AD18-4F2A6EA072A9}" type="presParOf" srcId="{A8A5B0BE-0D05-40BA-90FD-5ABF800887C1}" destId="{E1098F95-584D-4759-93E6-C5951C167334}" srcOrd="1" destOrd="0" presId="urn:microsoft.com/office/officeart/2005/8/layout/default"/>
    <dgm:cxn modelId="{DC38BD83-1A80-4F1C-8BB0-2EDF63234823}" type="presParOf" srcId="{A8A5B0BE-0D05-40BA-90FD-5ABF800887C1}" destId="{73C00A4D-CF34-416A-B5B0-05E42843C483}" srcOrd="2" destOrd="0" presId="urn:microsoft.com/office/officeart/2005/8/layout/default"/>
    <dgm:cxn modelId="{3C1922B8-91FB-4207-B400-BCF9BD0E1459}" type="presParOf" srcId="{A8A5B0BE-0D05-40BA-90FD-5ABF800887C1}" destId="{7AB3268F-4C34-4FCE-8BD0-9EBF501DCE6D}" srcOrd="3" destOrd="0" presId="urn:microsoft.com/office/officeart/2005/8/layout/default"/>
    <dgm:cxn modelId="{F4B8506B-6542-4252-B0B3-65068DC01B77}" type="presParOf" srcId="{A8A5B0BE-0D05-40BA-90FD-5ABF800887C1}" destId="{B2F1194C-D2A6-4F92-B658-F3C6BC67FBD6}" srcOrd="4" destOrd="0" presId="urn:microsoft.com/office/officeart/2005/8/layout/default"/>
    <dgm:cxn modelId="{21A0AFC8-D5F1-4F86-927B-3CFA233EE98C}" type="presParOf" srcId="{A8A5B0BE-0D05-40BA-90FD-5ABF800887C1}" destId="{7E972F59-3DF4-4C52-953D-FA70923FE407}" srcOrd="5" destOrd="0" presId="urn:microsoft.com/office/officeart/2005/8/layout/default"/>
    <dgm:cxn modelId="{03391DC9-2BDF-4420-B799-BFC34671B204}" type="presParOf" srcId="{A8A5B0BE-0D05-40BA-90FD-5ABF800887C1}" destId="{4FAB4F43-984F-4471-8DF4-4383CBBD5B8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BD354-F313-4066-9C05-01781EAB7CD3}">
      <dsp:nvSpPr>
        <dsp:cNvPr id="0" name=""/>
        <dsp:cNvSpPr/>
      </dsp:nvSpPr>
      <dsp:spPr>
        <a:xfrm>
          <a:off x="4408" y="187787"/>
          <a:ext cx="2650736" cy="456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0" kern="1200" dirty="0">
              <a:solidFill>
                <a:schemeClr val="tx1"/>
              </a:solidFill>
              <a:latin typeface="Impact" panose="020B0806030902050204" pitchFamily="34" charset="0"/>
            </a:rPr>
            <a:t>En aprendizaje</a:t>
          </a:r>
          <a:endParaRPr lang="es-BO" sz="2000" b="0" kern="1200" dirty="0">
            <a:solidFill>
              <a:schemeClr val="tx1"/>
            </a:solidFill>
            <a:latin typeface="Impact" panose="020B0806030902050204" pitchFamily="34" charset="0"/>
          </a:endParaRPr>
        </a:p>
      </dsp:txBody>
      <dsp:txXfrm>
        <a:off x="4408" y="187787"/>
        <a:ext cx="2650736" cy="456205"/>
      </dsp:txXfrm>
    </dsp:sp>
    <dsp:sp modelId="{202636AB-C277-49E4-B2D3-B70444892B86}">
      <dsp:nvSpPr>
        <dsp:cNvPr id="0" name=""/>
        <dsp:cNvSpPr/>
      </dsp:nvSpPr>
      <dsp:spPr>
        <a:xfrm>
          <a:off x="4408" y="643992"/>
          <a:ext cx="2650736" cy="28383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/>
            <a:t>Aprender es una de las mayores motivaciones. 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100% de los </a:t>
          </a:r>
          <a:r>
            <a:rPr lang="es-ES" sz="1100" kern="1200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Yapuchiris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reportan cinco fuentes de aprendizaje: i) de sus propias pruebas, </a:t>
          </a:r>
          <a:r>
            <a:rPr lang="es-ES" sz="1100" kern="1200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ii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 de otros productores, </a:t>
          </a:r>
          <a:r>
            <a:rPr lang="es-ES" sz="1100" kern="1200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iii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 de capacitaciones, </a:t>
          </a:r>
          <a:r>
            <a:rPr lang="es-ES" sz="1100" kern="1200" dirty="0" err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iv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 de escuelas de campo, v) de intercambios de experiencias. </a:t>
          </a:r>
          <a:endParaRPr lang="es-B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El género no es limitante para mujeres </a:t>
          </a:r>
          <a:r>
            <a:rPr lang="es-MX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por la modalidad de acceso a las fuentes de aprendizaje y </a:t>
          </a:r>
          <a:r>
            <a:rPr lang="es-MX" sz="11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complementariedad de roles en la familia </a:t>
          </a:r>
          <a:r>
            <a:rPr lang="es-MX" sz="1100" i="1" kern="12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(“…aunque no tengo mucho tiempo, mi familia me apoya para aprender…a veces me acompañan mis hijos…es mejor cuando la capacitación es en la comunidad…”</a:t>
          </a:r>
          <a:r>
            <a:rPr lang="es-MX" sz="1100" kern="12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).</a:t>
          </a:r>
          <a:endParaRPr lang="es-B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/>
            <a:t>Demanda de certificación de competencias para articularse.</a:t>
          </a:r>
          <a:endParaRPr lang="es-BO" sz="1100" kern="1200" dirty="0"/>
        </a:p>
      </dsp:txBody>
      <dsp:txXfrm>
        <a:off x="4408" y="643992"/>
        <a:ext cx="2650736" cy="2838329"/>
      </dsp:txXfrm>
    </dsp:sp>
    <dsp:sp modelId="{DED0B768-72C1-4533-B945-C480F8B5DB0F}">
      <dsp:nvSpPr>
        <dsp:cNvPr id="0" name=""/>
        <dsp:cNvSpPr/>
      </dsp:nvSpPr>
      <dsp:spPr>
        <a:xfrm>
          <a:off x="3026247" y="187787"/>
          <a:ext cx="2650736" cy="456205"/>
        </a:xfrm>
        <a:prstGeom prst="rect">
          <a:avLst/>
        </a:prstGeom>
        <a:solidFill>
          <a:srgbClr val="A5B592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A5B59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0" kern="1200" dirty="0">
              <a:solidFill>
                <a:prstClr val="black"/>
              </a:solidFill>
              <a:latin typeface="Impact" panose="020B0806030902050204" pitchFamily="34" charset="0"/>
              <a:ea typeface="+mn-ea"/>
              <a:cs typeface="+mn-cs"/>
            </a:rPr>
            <a:t>En investigación local</a:t>
          </a:r>
          <a:endParaRPr lang="es-BO" sz="1100" b="1" kern="1200" dirty="0"/>
        </a:p>
      </dsp:txBody>
      <dsp:txXfrm>
        <a:off x="3026247" y="187787"/>
        <a:ext cx="2650736" cy="456205"/>
      </dsp:txXfrm>
    </dsp:sp>
    <dsp:sp modelId="{F5F92658-F452-4427-84CD-F9F0CA3470A8}">
      <dsp:nvSpPr>
        <dsp:cNvPr id="0" name=""/>
        <dsp:cNvSpPr/>
      </dsp:nvSpPr>
      <dsp:spPr>
        <a:xfrm>
          <a:off x="3026247" y="643992"/>
          <a:ext cx="2650736" cy="28383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La investigación en sus parcelas incrementa conocimientos en los agricultores </a:t>
          </a:r>
          <a:r>
            <a:rPr lang="es-ES" sz="1100" kern="1200" dirty="0" err="1"/>
            <a:t>Yapuchiris</a:t>
          </a:r>
          <a:r>
            <a:rPr lang="es-ES" sz="1100" kern="1200" dirty="0"/>
            <a:t> y la capacidad de “</a:t>
          </a:r>
          <a:r>
            <a:rPr lang="es-ES" sz="1100" i="1" kern="1200" dirty="0">
              <a:solidFill>
                <a:srgbClr val="002060"/>
              </a:solidFill>
            </a:rPr>
            <a:t>argumentar porque funciona o no puede funcionar un determinado conocimiento en su contexto y compartir sus hallazgos de forma más confiable</a:t>
          </a:r>
          <a:r>
            <a:rPr lang="es-ES" sz="1100" kern="1200" dirty="0"/>
            <a:t>”. </a:t>
          </a:r>
          <a:endParaRPr lang="es-B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>
              <a:latin typeface="Arial" panose="020B0604020202020204" pitchFamily="34" charset="0"/>
              <a:cs typeface="Arial" panose="020B0604020202020204" pitchFamily="34" charset="0"/>
            </a:rPr>
            <a:t>Un 37% desarrolla investigaciones con la familia ya que el uso de los recursos es decisión de la familia; un 24% investiga junto con otros </a:t>
          </a:r>
          <a:r>
            <a:rPr lang="es-MX" sz="1100" kern="1200" dirty="0" err="1">
              <a:latin typeface="Arial" panose="020B0604020202020204" pitchFamily="34" charset="0"/>
              <a:cs typeface="Arial" panose="020B0604020202020204" pitchFamily="34" charset="0"/>
            </a:rPr>
            <a:t>Yapuchiris</a:t>
          </a:r>
          <a:r>
            <a:rPr lang="es-MX" sz="1100" kern="1200" dirty="0">
              <a:latin typeface="Arial" panose="020B0604020202020204" pitchFamily="34" charset="0"/>
              <a:cs typeface="Arial" panose="020B0604020202020204" pitchFamily="34" charset="0"/>
            </a:rPr>
            <a:t> y/o vecinos; un 19% indica investiga con técnicos de instituciones; y un 19% investiga solo</a:t>
          </a:r>
          <a:r>
            <a:rPr lang="es-ES" sz="1100" kern="1200" dirty="0"/>
            <a:t>. </a:t>
          </a:r>
          <a:endParaRPr lang="es-BO" sz="1100" kern="1200" dirty="0"/>
        </a:p>
      </dsp:txBody>
      <dsp:txXfrm>
        <a:off x="3026247" y="643992"/>
        <a:ext cx="2650736" cy="2838329"/>
      </dsp:txXfrm>
    </dsp:sp>
    <dsp:sp modelId="{91CC5777-53B0-417A-BE80-B14FB3B3CA22}">
      <dsp:nvSpPr>
        <dsp:cNvPr id="0" name=""/>
        <dsp:cNvSpPr/>
      </dsp:nvSpPr>
      <dsp:spPr>
        <a:xfrm>
          <a:off x="6048087" y="187787"/>
          <a:ext cx="2650736" cy="456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0" kern="1200" dirty="0">
              <a:solidFill>
                <a:schemeClr val="tx1"/>
              </a:solidFill>
              <a:latin typeface="Impact" panose="020B0806030902050204" pitchFamily="34" charset="0"/>
            </a:rPr>
            <a:t>En innovación</a:t>
          </a:r>
          <a:endParaRPr lang="es-BO" sz="2000" b="0" kern="1200" dirty="0">
            <a:solidFill>
              <a:schemeClr val="tx1"/>
            </a:solidFill>
            <a:latin typeface="Impact" panose="020B0806030902050204" pitchFamily="34" charset="0"/>
          </a:endParaRPr>
        </a:p>
      </dsp:txBody>
      <dsp:txXfrm>
        <a:off x="6048087" y="187787"/>
        <a:ext cx="2650736" cy="456205"/>
      </dsp:txXfrm>
    </dsp:sp>
    <dsp:sp modelId="{EAE70A7E-2DFF-4B71-AE9A-53008C4F6FDC}">
      <dsp:nvSpPr>
        <dsp:cNvPr id="0" name=""/>
        <dsp:cNvSpPr/>
      </dsp:nvSpPr>
      <dsp:spPr>
        <a:xfrm>
          <a:off x="6048087" y="643992"/>
          <a:ext cx="2650736" cy="28383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100" kern="1200" dirty="0">
              <a:solidFill>
                <a:schemeClr val="tx1"/>
              </a:solidFill>
              <a:ea typeface="Calibri" panose="020F0502020204030204" pitchFamily="34" charset="0"/>
            </a:rPr>
            <a:t>Un 58% de los encuestados valoran los beneficios logrados con las innovaciones desarrollados en sus parcelas “</a:t>
          </a:r>
          <a:r>
            <a:rPr lang="es-BO" sz="1100" i="1" kern="1200" dirty="0">
              <a:solidFill>
                <a:srgbClr val="002060"/>
              </a:solidFill>
              <a:ea typeface="Calibri" panose="020F0502020204030204" pitchFamily="34" charset="0"/>
            </a:rPr>
            <a:t>consideran que hay cambios integrales, desde la producción primaria hasta la mejora de la economía familiar</a:t>
          </a:r>
          <a:r>
            <a:rPr lang="es-BO" sz="1100" kern="1200" dirty="0">
              <a:solidFill>
                <a:schemeClr val="tx1"/>
              </a:solidFill>
              <a:ea typeface="Calibri" panose="020F0502020204030204" pitchFamily="34" charset="0"/>
            </a:rPr>
            <a:t>”, un 25% considera que los beneficios se encuentran en un nivel regular, es decir, “</a:t>
          </a:r>
          <a:r>
            <a:rPr lang="es-BO" sz="1100" i="1" kern="1200" dirty="0">
              <a:solidFill>
                <a:srgbClr val="002060"/>
              </a:solidFill>
              <a:ea typeface="Calibri" panose="020F0502020204030204" pitchFamily="34" charset="0"/>
            </a:rPr>
            <a:t>ven mejoras pero aún falta avanzar</a:t>
          </a:r>
          <a:r>
            <a:rPr lang="es-BO" sz="1100" kern="1200" dirty="0">
              <a:solidFill>
                <a:schemeClr val="tx1"/>
              </a:solidFill>
              <a:ea typeface="Calibri" panose="020F0502020204030204" pitchFamily="34" charset="0"/>
            </a:rPr>
            <a:t>”, y un 8% se encuentra en un nivel de poco beneficio porque aún están en proceso de los primeros pasos.</a:t>
          </a:r>
          <a:endParaRPr lang="es-BO" sz="1100" kern="1200" dirty="0">
            <a:solidFill>
              <a:schemeClr val="tx1"/>
            </a:solidFill>
          </a:endParaRPr>
        </a:p>
      </dsp:txBody>
      <dsp:txXfrm>
        <a:off x="6048087" y="643992"/>
        <a:ext cx="2650736" cy="2838329"/>
      </dsp:txXfrm>
    </dsp:sp>
    <dsp:sp modelId="{438F24D8-C499-4FEF-8F8E-671FA3618C1F}">
      <dsp:nvSpPr>
        <dsp:cNvPr id="0" name=""/>
        <dsp:cNvSpPr/>
      </dsp:nvSpPr>
      <dsp:spPr>
        <a:xfrm>
          <a:off x="9069926" y="187787"/>
          <a:ext cx="2650736" cy="456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0" kern="1200" dirty="0">
              <a:solidFill>
                <a:schemeClr val="tx1"/>
              </a:solidFill>
              <a:latin typeface="Impact" panose="020B0806030902050204" pitchFamily="34" charset="0"/>
            </a:rPr>
            <a:t>En compartir</a:t>
          </a:r>
          <a:endParaRPr lang="es-BO" sz="2000" b="0" kern="1200" dirty="0">
            <a:solidFill>
              <a:schemeClr val="tx1"/>
            </a:solidFill>
            <a:latin typeface="Impact" panose="020B0806030902050204" pitchFamily="34" charset="0"/>
          </a:endParaRPr>
        </a:p>
      </dsp:txBody>
      <dsp:txXfrm>
        <a:off x="9069926" y="187787"/>
        <a:ext cx="2650736" cy="456205"/>
      </dsp:txXfrm>
    </dsp:sp>
    <dsp:sp modelId="{8D849AA7-AB4C-4699-AB5E-9C6AFF7691F9}">
      <dsp:nvSpPr>
        <dsp:cNvPr id="0" name=""/>
        <dsp:cNvSpPr/>
      </dsp:nvSpPr>
      <dsp:spPr>
        <a:xfrm>
          <a:off x="9069926" y="643992"/>
          <a:ext cx="2650736" cy="28383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>
              <a:latin typeface="Arial" panose="020B0604020202020204" pitchFamily="34" charset="0"/>
              <a:cs typeface="Arial" panose="020B0604020202020204" pitchFamily="34" charset="0"/>
            </a:rPr>
            <a:t>No todos tienen la capacidad de realizar difusión de sus conocimientos: 31% alcanzo el nivel de </a:t>
          </a:r>
          <a:r>
            <a:rPr lang="es-MX" sz="1100" kern="1200" dirty="0" err="1">
              <a:latin typeface="Arial" panose="020B0604020202020204" pitchFamily="34" charset="0"/>
              <a:cs typeface="Arial" panose="020B0604020202020204" pitchFamily="34" charset="0"/>
            </a:rPr>
            <a:t>Yapuchiris</a:t>
          </a:r>
          <a:r>
            <a:rPr lang="es-MX" sz="1100" kern="1200" dirty="0">
              <a:latin typeface="Arial" panose="020B0604020202020204" pitchFamily="34" charset="0"/>
              <a:cs typeface="Arial" panose="020B0604020202020204" pitchFamily="34" charset="0"/>
            </a:rPr>
            <a:t> expertos. 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Una mayor capacidad de difusión está relacionada con cuatro aspectos:</a:t>
          </a:r>
          <a:endParaRPr lang="es-BO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Antigüedad y u</a:t>
          </a: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n mayor reconocimiento social por diferentes actores (familia, comunidad, organización, otras comunidades y otras organizaciones).</a:t>
          </a:r>
          <a:endParaRPr lang="es-BO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Factores socioeconómicos como acceso a tierra, estado civil casados y género (hombres). </a:t>
          </a:r>
          <a:endParaRPr lang="es-BO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Habilidades comunicacionales y </a:t>
          </a:r>
          <a:r>
            <a:rPr lang="es-MX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carisma (“</a:t>
          </a:r>
          <a:r>
            <a:rPr lang="es-MX" sz="1100" i="1" kern="12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don de gente y voluntad para enseñar</a:t>
          </a:r>
          <a:r>
            <a:rPr lang="es-MX" sz="11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”, es decir, “no egoísta” y de “trato paciente”. </a:t>
          </a:r>
          <a:endParaRPr lang="es-BO" sz="1100" kern="1200" dirty="0"/>
        </a:p>
      </dsp:txBody>
      <dsp:txXfrm>
        <a:off x="9069926" y="643992"/>
        <a:ext cx="2650736" cy="2838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F953B-082E-4E05-B748-75E72AAE6CEB}">
      <dsp:nvSpPr>
        <dsp:cNvPr id="0" name=""/>
        <dsp:cNvSpPr/>
      </dsp:nvSpPr>
      <dsp:spPr>
        <a:xfrm>
          <a:off x="921" y="373557"/>
          <a:ext cx="3593501" cy="2156100"/>
        </a:xfrm>
        <a:prstGeom prst="rect">
          <a:avLst/>
        </a:prstGeom>
        <a:solidFill>
          <a:srgbClr val="33CC3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Miramientos y recelos de sus pares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i="1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“Nadie es profeta en su tierra”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i="1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”familias no quieren adquirir deuda social”….</a:t>
          </a:r>
          <a:endParaRPr lang="es-BO" sz="1800" kern="1200" dirty="0">
            <a:solidFill>
              <a:schemeClr val="bg1"/>
            </a:solidFill>
          </a:endParaRPr>
        </a:p>
      </dsp:txBody>
      <dsp:txXfrm>
        <a:off x="921" y="373557"/>
        <a:ext cx="3593501" cy="2156100"/>
      </dsp:txXfrm>
    </dsp:sp>
    <dsp:sp modelId="{73C00A4D-CF34-416A-B5B0-05E42843C483}">
      <dsp:nvSpPr>
        <dsp:cNvPr id="0" name=""/>
        <dsp:cNvSpPr/>
      </dsp:nvSpPr>
      <dsp:spPr>
        <a:xfrm>
          <a:off x="3953772" y="373557"/>
          <a:ext cx="3593501" cy="2156100"/>
        </a:xfrm>
        <a:prstGeom prst="rect">
          <a:avLst/>
        </a:prstGeom>
        <a:solidFill>
          <a:srgbClr val="00808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BO" sz="15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Mujeres </a:t>
          </a:r>
          <a:r>
            <a:rPr lang="es-BO" sz="15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Yapuchiris</a:t>
          </a:r>
          <a:r>
            <a:rPr lang="es-BO" sz="15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tien</a:t>
          </a:r>
          <a:r>
            <a:rPr lang="es-BO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 </a:t>
          </a:r>
          <a:r>
            <a:rPr lang="es-BO" sz="15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limitaciones para movilizarse fuera de la comunidad por recarga de trabajo y por “miramientos socioculturales”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500" i="1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“…está mal visto que las mujeres andemos solas…es más fácil dentro de la misma comunidad, para otras comunidades sería mejor ir entre dos para dar capacitaciones, habría más confianza…”</a:t>
          </a:r>
          <a:r>
            <a:rPr lang="es-ES" sz="150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.</a:t>
          </a:r>
          <a:endParaRPr lang="es-BO" sz="1500" kern="1200" dirty="0">
            <a:solidFill>
              <a:schemeClr val="bg1"/>
            </a:solidFill>
          </a:endParaRPr>
        </a:p>
      </dsp:txBody>
      <dsp:txXfrm>
        <a:off x="3953772" y="373557"/>
        <a:ext cx="3593501" cy="2156100"/>
      </dsp:txXfrm>
    </dsp:sp>
    <dsp:sp modelId="{B2F1194C-D2A6-4F92-B658-F3C6BC67FBD6}">
      <dsp:nvSpPr>
        <dsp:cNvPr id="0" name=""/>
        <dsp:cNvSpPr/>
      </dsp:nvSpPr>
      <dsp:spPr>
        <a:xfrm>
          <a:off x="921" y="2889008"/>
          <a:ext cx="3593501" cy="2156100"/>
        </a:xfrm>
        <a:prstGeom prst="rect">
          <a:avLst/>
        </a:prstGeom>
        <a:solidFill>
          <a:srgbClr val="FF33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17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Para </a:t>
          </a:r>
          <a:r>
            <a:rPr lang="es-MX" sz="1700" kern="1200" dirty="0" err="1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Yapuchiris</a:t>
          </a:r>
          <a:r>
            <a:rPr lang="es-MX" sz="17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que realizan investigaciones, los factores restrictivos son: </a:t>
          </a:r>
          <a:r>
            <a:rPr lang="es-MX" sz="170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acceso a la tierra, porque la comprobación/ validación/experimentación de un conocimiento requiere recursos (tierra, semilla, mano de obra) y apoyo de la familia.</a:t>
          </a:r>
          <a:endParaRPr lang="es-BO" sz="1700" kern="1200" dirty="0">
            <a:solidFill>
              <a:schemeClr val="tx1"/>
            </a:solidFill>
          </a:endParaRPr>
        </a:p>
      </dsp:txBody>
      <dsp:txXfrm>
        <a:off x="921" y="2889008"/>
        <a:ext cx="3593501" cy="2156100"/>
      </dsp:txXfrm>
    </dsp:sp>
    <dsp:sp modelId="{4FAB4F43-984F-4471-8DF4-4383CBBD5B8F}">
      <dsp:nvSpPr>
        <dsp:cNvPr id="0" name=""/>
        <dsp:cNvSpPr/>
      </dsp:nvSpPr>
      <dsp:spPr>
        <a:xfrm>
          <a:off x="3953772" y="2889008"/>
          <a:ext cx="3593501" cy="215610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1700" kern="1200" dirty="0" err="1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Yapuchiris</a:t>
          </a:r>
          <a:r>
            <a:rPr lang="es-MX" sz="17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cuando hacen difusión (ATL) fuera de sus comunidades, tropezaron con no ser reconocidos con el pago de sus servicios. </a:t>
          </a:r>
          <a:r>
            <a:rPr lang="es-MX" sz="170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“</a:t>
          </a:r>
          <a:r>
            <a:rPr lang="es-MX" sz="1700" i="1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Son personas que comen, visten y es un costo de oportunidad</a:t>
          </a:r>
          <a:r>
            <a:rPr lang="es-MX" sz="1700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 </a:t>
          </a:r>
          <a:r>
            <a:rPr lang="es-MX" sz="17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y no pueden subsidiar esta difusión. </a:t>
          </a:r>
          <a:endParaRPr lang="es-BO" sz="1700" kern="1200" dirty="0">
            <a:solidFill>
              <a:schemeClr val="tx1"/>
            </a:solidFill>
          </a:endParaRP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BO" sz="1300" kern="1200" dirty="0">
            <a:solidFill>
              <a:schemeClr val="tx1"/>
            </a:solidFill>
          </a:endParaRPr>
        </a:p>
      </dsp:txBody>
      <dsp:txXfrm>
        <a:off x="3953772" y="2889008"/>
        <a:ext cx="3593501" cy="2156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70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637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360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30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220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8051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308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98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965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65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982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2AAEA50-3956-4277-9258-E2A52497D4F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1869BC3-4B65-404B-94EE-AD510A78C8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350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>
            <a:extLst>
              <a:ext uri="{FF2B5EF4-FFF2-40B4-BE49-F238E27FC236}">
                <a16:creationId xmlns:a16="http://schemas.microsoft.com/office/drawing/2014/main" id="{6A035B9F-ED2F-5FE8-57BB-A894007D98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0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3024336"/>
          </a:xfrm>
          <a:solidFill>
            <a:schemeClr val="bg1">
              <a:lumMod val="50000"/>
              <a:alpha val="48000"/>
            </a:schemeClr>
          </a:solidFill>
        </p:spPr>
        <p:txBody>
          <a:bodyPr>
            <a:noAutofit/>
          </a:bodyPr>
          <a:lstStyle/>
          <a:p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CdP</a:t>
            </a: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Andes 18</a:t>
            </a:r>
          </a:p>
          <a:p>
            <a:r>
              <a:rPr lang="es-ES" sz="4000" b="1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1. MOTIVACIÓN DE AGRICULTORES</a:t>
            </a:r>
          </a:p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¿Quiénes se motivan a ser Yapuchiris y quiénes no y por qué, y quiénes están motivados trabajar/ consultar los Yapuchiris o no y por qué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214E8963-0C42-7870-D83F-BB0EB1BB6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470" y="5484283"/>
            <a:ext cx="1798332" cy="1079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73C9D0A6-A852-EAD7-EC77-7D9E1AFCE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43272" y="5484283"/>
            <a:ext cx="2696460" cy="1079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37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ío Río Arroyo Ilustración De Dibujos Animados PNG , Imágenes Prediseñadas  De Río, Río, Creek PNG y PSD para Descargar Gratis | Pngtree">
            <a:extLst>
              <a:ext uri="{FF2B5EF4-FFF2-40B4-BE49-F238E27FC236}">
                <a16:creationId xmlns:a16="http://schemas.microsoft.com/office/drawing/2014/main" id="{FDB00CA2-8DE9-837D-BF7D-607FEC958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7" r="18331"/>
          <a:stretch/>
        </p:blipFill>
        <p:spPr bwMode="auto">
          <a:xfrm>
            <a:off x="219836" y="271516"/>
            <a:ext cx="11774906" cy="634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68FC154-5D20-8853-4447-823E51A864E0}"/>
              </a:ext>
            </a:extLst>
          </p:cNvPr>
          <p:cNvSpPr txBox="1"/>
          <p:nvPr/>
        </p:nvSpPr>
        <p:spPr>
          <a:xfrm>
            <a:off x="571116" y="2157603"/>
            <a:ext cx="6589551" cy="1477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6900" defTabSz="914400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320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defRPr>
            </a:lvl1pPr>
            <a:lvl2pPr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>
                <a:solidFill>
                  <a:schemeClr val="accent1"/>
                </a:solidFill>
              </a:defRPr>
            </a:lvl2pPr>
            <a:lvl3pPr marL="731520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>
                <a:solidFill>
                  <a:schemeClr val="accent1"/>
                </a:solidFill>
              </a:defRPr>
            </a:lvl3pPr>
            <a:lvl4pPr marL="1005840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>
                <a:solidFill>
                  <a:schemeClr val="accent1"/>
                </a:solidFill>
              </a:defRPr>
            </a:lvl4pPr>
            <a:lvl5pPr marL="1280160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>
                <a:solidFill>
                  <a:schemeClr val="accent1"/>
                </a:solidFill>
              </a:defRPr>
            </a:lvl5pPr>
            <a:lvl6pPr marL="16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>
                <a:solidFill>
                  <a:schemeClr val="accent1"/>
                </a:solidFill>
              </a:defRPr>
            </a:lvl6pPr>
            <a:lvl7pPr marL="19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>
                <a:solidFill>
                  <a:schemeClr val="accent1"/>
                </a:solidFill>
              </a:defRPr>
            </a:lvl7pPr>
            <a:lvl8pPr marL="22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>
                <a:solidFill>
                  <a:schemeClr val="accent1"/>
                </a:solidFill>
              </a:defRPr>
            </a:lvl8pPr>
            <a:lvl9pPr marL="25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>
                <a:solidFill>
                  <a:schemeClr val="accent1"/>
                </a:solidFill>
              </a:defRPr>
            </a:lvl9pPr>
          </a:lstStyle>
          <a:p>
            <a:r>
              <a:rPr lang="es-MX" sz="4000" dirty="0">
                <a:solidFill>
                  <a:schemeClr val="tx2">
                    <a:lumMod val="50000"/>
                  </a:schemeClr>
                </a:solidFill>
              </a:rPr>
              <a:t>RÍO DE LA MOTIVACIÓN DE AGRICULTORES</a:t>
            </a:r>
            <a:endParaRPr lang="es-BO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D502E6-E26F-6AAC-3053-407D84592D60}"/>
              </a:ext>
            </a:extLst>
          </p:cNvPr>
          <p:cNvSpPr txBox="1"/>
          <p:nvPr/>
        </p:nvSpPr>
        <p:spPr>
          <a:xfrm>
            <a:off x="208547" y="5314056"/>
            <a:ext cx="1997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/>
              <a:t>2005 planteamiento de la idea </a:t>
            </a:r>
            <a:r>
              <a:rPr lang="es-MX" i="1" dirty="0" err="1"/>
              <a:t>Yapuchiri</a:t>
            </a:r>
            <a:endParaRPr lang="es-BO" i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82A958A-78EA-B7DE-7D31-389C97105559}"/>
              </a:ext>
            </a:extLst>
          </p:cNvPr>
          <p:cNvSpPr txBox="1"/>
          <p:nvPr/>
        </p:nvSpPr>
        <p:spPr>
          <a:xfrm>
            <a:off x="3376865" y="4483060"/>
            <a:ext cx="2398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/>
              <a:t>2011-2014 </a:t>
            </a:r>
          </a:p>
          <a:p>
            <a:pPr algn="ctr"/>
            <a:r>
              <a:rPr lang="es-MX" i="1" dirty="0"/>
              <a:t>Balance del enfoque </a:t>
            </a:r>
            <a:r>
              <a:rPr lang="es-MX" i="1" dirty="0" err="1"/>
              <a:t>Yapuchiri</a:t>
            </a:r>
            <a:r>
              <a:rPr lang="es-MX" i="1" dirty="0"/>
              <a:t>: un modelo de autoaprendizaje de 5 pasos</a:t>
            </a:r>
            <a:endParaRPr lang="es-BO" i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D12D242-ED41-91EE-D413-E50E6C24BA94}"/>
              </a:ext>
            </a:extLst>
          </p:cNvPr>
          <p:cNvSpPr txBox="1"/>
          <p:nvPr/>
        </p:nvSpPr>
        <p:spPr>
          <a:xfrm>
            <a:off x="6914149" y="3652063"/>
            <a:ext cx="2999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/>
              <a:t>2015-2018 </a:t>
            </a:r>
          </a:p>
          <a:p>
            <a:pPr algn="ctr"/>
            <a:r>
              <a:rPr lang="es-MX" i="1" dirty="0"/>
              <a:t>Encuesta para conocer como estaban avanzando los </a:t>
            </a:r>
            <a:r>
              <a:rPr lang="es-MX" i="1" dirty="0" err="1"/>
              <a:t>Yapuchiris</a:t>
            </a:r>
            <a:r>
              <a:rPr lang="es-MX" i="1" dirty="0"/>
              <a:t> en sus 5 pasos y cuales eran sus motivaciones?</a:t>
            </a:r>
            <a:endParaRPr lang="es-BO" i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08754D-D024-735E-440E-0322DFDFDA4B}"/>
              </a:ext>
            </a:extLst>
          </p:cNvPr>
          <p:cNvSpPr txBox="1"/>
          <p:nvPr/>
        </p:nvSpPr>
        <p:spPr>
          <a:xfrm>
            <a:off x="5927559" y="1712838"/>
            <a:ext cx="2999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/>
              <a:t>2018-2021 efectividad </a:t>
            </a:r>
            <a:r>
              <a:rPr lang="es-MX" i="1" dirty="0" err="1"/>
              <a:t>bioinsumos</a:t>
            </a:r>
            <a:r>
              <a:rPr lang="es-MX" i="1" dirty="0"/>
              <a:t> y servicios agroclimáticos</a:t>
            </a:r>
            <a:endParaRPr lang="es-BO" i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90221CC-B585-90CF-AC11-1B8B985961A9}"/>
              </a:ext>
            </a:extLst>
          </p:cNvPr>
          <p:cNvSpPr txBox="1"/>
          <p:nvPr/>
        </p:nvSpPr>
        <p:spPr>
          <a:xfrm>
            <a:off x="8582527" y="669537"/>
            <a:ext cx="3433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/>
              <a:t>2021-2024 acciones colectivas para transiciones agroecológicas</a:t>
            </a:r>
            <a:endParaRPr lang="es-BO" i="1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8FFBC5A5-D1A6-6E45-7DD3-623BBEE2CC6A}"/>
              </a:ext>
            </a:extLst>
          </p:cNvPr>
          <p:cNvSpPr/>
          <p:nvPr/>
        </p:nvSpPr>
        <p:spPr>
          <a:xfrm rot="21250473">
            <a:off x="2342552" y="5348420"/>
            <a:ext cx="661736" cy="6136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F19BF062-78BF-FEF1-9F53-4F2E8CCE9955}"/>
              </a:ext>
            </a:extLst>
          </p:cNvPr>
          <p:cNvSpPr/>
          <p:nvPr/>
        </p:nvSpPr>
        <p:spPr>
          <a:xfrm rot="21250473">
            <a:off x="6118705" y="5007251"/>
            <a:ext cx="661736" cy="6136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4A442644-F9D9-D9CC-B494-8E1C545E9BDE}"/>
              </a:ext>
            </a:extLst>
          </p:cNvPr>
          <p:cNvSpPr/>
          <p:nvPr/>
        </p:nvSpPr>
        <p:spPr>
          <a:xfrm rot="13903115">
            <a:off x="8083217" y="2899131"/>
            <a:ext cx="661736" cy="6136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00CFDFA0-29EE-2365-4CF0-039A09AB9BC5}"/>
              </a:ext>
            </a:extLst>
          </p:cNvPr>
          <p:cNvSpPr/>
          <p:nvPr/>
        </p:nvSpPr>
        <p:spPr>
          <a:xfrm rot="21250473">
            <a:off x="7637400" y="1057085"/>
            <a:ext cx="661736" cy="6136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F2E19F6-0148-CA7A-96C6-A0D05F6E2DA1}"/>
              </a:ext>
            </a:extLst>
          </p:cNvPr>
          <p:cNvSpPr txBox="1"/>
          <p:nvPr/>
        </p:nvSpPr>
        <p:spPr>
          <a:xfrm>
            <a:off x="5374107" y="5871792"/>
            <a:ext cx="2053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i="1" dirty="0"/>
              <a:t>Ruta AT </a:t>
            </a:r>
            <a:r>
              <a:rPr lang="es-MX" i="1" dirty="0" err="1"/>
              <a:t>Yapuchiri</a:t>
            </a:r>
            <a:r>
              <a:rPr lang="es-MX" i="1" dirty="0"/>
              <a:t> SIG Andes</a:t>
            </a:r>
            <a:endParaRPr lang="es-BO" i="1" dirty="0"/>
          </a:p>
        </p:txBody>
      </p:sp>
    </p:spTree>
    <p:extLst>
      <p:ext uri="{BB962C8B-B14F-4D97-AF65-F5344CB8AC3E}">
        <p14:creationId xmlns:p14="http://schemas.microsoft.com/office/powerpoint/2010/main" val="426111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ED42A3C-1A51-561B-F722-E180B9D700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3" t="1" r="18298" b="66153"/>
          <a:stretch/>
        </p:blipFill>
        <p:spPr>
          <a:xfrm>
            <a:off x="8439519" y="208518"/>
            <a:ext cx="3521918" cy="64474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A10BAD9-D5C6-AB52-8357-32D3693B1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86" y="208547"/>
            <a:ext cx="8209535" cy="6419909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3702" y="840428"/>
            <a:ext cx="6874371" cy="7997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6900">
              <a:buNone/>
            </a:pPr>
            <a:r>
              <a:rPr lang="es-MX" sz="40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MODELO Y ENFOQUE YAPUCHIRI</a:t>
            </a:r>
            <a:endParaRPr lang="es-ES" sz="40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DD3C0D0-96E5-1CC1-1EC7-420267329736}"/>
              </a:ext>
            </a:extLst>
          </p:cNvPr>
          <p:cNvGrpSpPr/>
          <p:nvPr/>
        </p:nvGrpSpPr>
        <p:grpSpPr>
          <a:xfrm>
            <a:off x="8085222" y="1382049"/>
            <a:ext cx="3876215" cy="3586168"/>
            <a:chOff x="6741195" y="2855658"/>
            <a:chExt cx="3999323" cy="388348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E37C0273-C8A9-4126-C5FC-450395B23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41195" y="2855658"/>
              <a:ext cx="3999323" cy="3883489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1026" name="Picture 2" descr="Dibujo De Espiral Para Colorear - Ultra Coloring Pages">
              <a:extLst>
                <a:ext uri="{FF2B5EF4-FFF2-40B4-BE49-F238E27FC236}">
                  <a16:creationId xmlns:a16="http://schemas.microsoft.com/office/drawing/2014/main" id="{E167CBE5-1F3C-291E-39EE-0F85D2D41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907" y="3981453"/>
              <a:ext cx="1631898" cy="1631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883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C9D11-99CC-43DE-83FC-BA910BA0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5111" y="925689"/>
            <a:ext cx="6310489" cy="137071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6900" indent="-182880"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</a:pPr>
            <a:r>
              <a:rPr lang="es-MX" sz="36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ea typeface="+mn-ea"/>
                <a:cs typeface="Arial" panose="020B0604020202020204" pitchFamily="34" charset="0"/>
              </a:rPr>
              <a:t>QUIENES SE MOTIVAN PARA SER YAPUCHIRIS</a:t>
            </a:r>
            <a:endParaRPr lang="es-BO" sz="36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9A46695-52C8-6D23-8FFF-A7363A3D9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4" t="40919" r="14916" b="7141"/>
          <a:stretch/>
        </p:blipFill>
        <p:spPr bwMode="auto">
          <a:xfrm>
            <a:off x="251300" y="282222"/>
            <a:ext cx="4879499" cy="6221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F7D336-723C-4CC9-B0BE-003567450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3155" y="501291"/>
            <a:ext cx="1952977" cy="253541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sz="11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Encuesta a 98 </a:t>
            </a:r>
            <a:r>
              <a:rPr lang="es-ES" sz="11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Yapuchiris</a:t>
            </a:r>
            <a:r>
              <a:rPr lang="es-ES" sz="11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BO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68% de hombres y un 32% de mujeres;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BO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3% jóvenes &lt;18 años, 6% entre 19 y 26 años, 73% entre 27 y 65 años, y 17% &gt;65 años</a:t>
            </a:r>
            <a:r>
              <a:rPr lang="es-BO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BO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BO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76% casados y 24% solteros.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BO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51% con educación secundaria y 49% con educación primaria.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BO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84% cuentan con tierras propias y 16% no cuenta con tierras propias (jóvenes).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88822A6-55F3-1018-B5E3-65EFA74889B4}"/>
              </a:ext>
            </a:extLst>
          </p:cNvPr>
          <p:cNvSpPr txBox="1"/>
          <p:nvPr/>
        </p:nvSpPr>
        <p:spPr>
          <a:xfrm>
            <a:off x="5475111" y="2296399"/>
            <a:ext cx="5881511" cy="3744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Agricultores de vocación ligada a la curiosidad y su voluntad de superación, competencias que les permiten realizar investigaciones e innovaciones locales, que sumado a las habilidades comunicacionales comparten sus hallazgos con sus pares, para: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B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la producción agrícola, controlar plagas/enfermedades, conocer el control y cuidado frente a eventos extremos para proteger los cultivos.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B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Revalorización de la ocupación agrícola (reivindicación).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B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ingresos económicos revitalizando la actividad económica tradicional con un lente de complementariedad de conocimientos (“moderno”).</a:t>
            </a:r>
            <a:endParaRPr lang="es-BO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s-B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93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2121F-F57E-07DC-95F5-AC178D90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 dirty="0"/>
          </a:p>
        </p:txBody>
      </p:sp>
      <p:pic>
        <p:nvPicPr>
          <p:cNvPr id="4" name="3 Imagen">
            <a:extLst>
              <a:ext uri="{FF2B5EF4-FFF2-40B4-BE49-F238E27FC236}">
                <a16:creationId xmlns:a16="http://schemas.microsoft.com/office/drawing/2014/main" id="{F0D9FF30-9EF6-B35D-355C-1A1BCC76AB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/>
          <a:stretch/>
        </p:blipFill>
        <p:spPr>
          <a:xfrm>
            <a:off x="229862" y="226247"/>
            <a:ext cx="11725071" cy="6400529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9C6FD2D-6F27-CE96-B4F3-381E1D08CB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809013"/>
              </p:ext>
            </p:extLst>
          </p:nvPr>
        </p:nvGraphicFramePr>
        <p:xfrm>
          <a:off x="229862" y="3271618"/>
          <a:ext cx="11725071" cy="367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6E2013D-AAA5-552F-8073-1178B76BA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30" y="516461"/>
            <a:ext cx="4835248" cy="2464943"/>
          </a:xfr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36900">
              <a:buNone/>
            </a:pPr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MOTIVACIONES PARA SER YAPUCHIRIS</a:t>
            </a:r>
            <a:endParaRPr lang="es-E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5011DDF-6356-95F6-05FB-4557DEE4D99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8796"/>
          <a:stretch/>
        </p:blipFill>
        <p:spPr>
          <a:xfrm>
            <a:off x="5820768" y="226247"/>
            <a:ext cx="5971822" cy="30976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9408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7EBDFD9D-19B6-FFB5-1837-24D615799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395111"/>
            <a:ext cx="11181347" cy="7857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6900" algn="ctr">
              <a:buNone/>
            </a:pPr>
            <a:r>
              <a:rPr lang="es-MX" sz="36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DESMOTIVACIONES</a:t>
            </a:r>
            <a:endParaRPr lang="es-ES" sz="36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B91660-9531-93AA-826D-719C2C1A9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6072" y="3880556"/>
            <a:ext cx="3599633" cy="2802467"/>
          </a:xfrm>
          <a:prstGeom prst="rect">
            <a:avLst/>
          </a:prstGeom>
        </p:spPr>
      </p:pic>
      <p:pic>
        <p:nvPicPr>
          <p:cNvPr id="6" name="Picture 2" descr="I:\7. FOTOS PROSUCO POR PROYECTO\2 MCKNIGHT\3 Fotos DIC_2013_2014\NUCLEOS\Suelos\20131024_134259.jpg">
            <a:extLst>
              <a:ext uri="{FF2B5EF4-FFF2-40B4-BE49-F238E27FC236}">
                <a16:creationId xmlns:a16="http://schemas.microsoft.com/office/drawing/2014/main" id="{37D19A44-864A-3DBC-D63E-377DE3CD3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072" y="1180831"/>
            <a:ext cx="3599633" cy="2699725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52D8A51-A51D-EC97-4FC3-13733696E9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4794312"/>
              </p:ext>
            </p:extLst>
          </p:nvPr>
        </p:nvGraphicFramePr>
        <p:xfrm>
          <a:off x="286294" y="1171222"/>
          <a:ext cx="754819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539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45AFA-BC3B-483A-AD43-22927A70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57" y="334328"/>
            <a:ext cx="11231390" cy="13563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6900" indent="-182880" algn="ctr"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</a:pPr>
            <a:r>
              <a:rPr lang="es-MX" sz="36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ea typeface="+mn-ea"/>
                <a:cs typeface="Arial" panose="020B0604020202020204" pitchFamily="34" charset="0"/>
              </a:rPr>
              <a:t>¿QUIÉNES ESTÁN MOTIVADOS A TRABAJAR/CONSULTAR A LOS YAPUCHIRIS O NO Y POR QUÉ?</a:t>
            </a:r>
            <a:endParaRPr lang="es-BO" sz="36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4 Gráfico">
            <a:extLst>
              <a:ext uri="{FF2B5EF4-FFF2-40B4-BE49-F238E27FC236}">
                <a16:creationId xmlns:a16="http://schemas.microsoft.com/office/drawing/2014/main" id="{B04EBC01-E8EF-4B12-802A-1FD717E2CE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273027"/>
              </p:ext>
            </p:extLst>
          </p:nvPr>
        </p:nvGraphicFramePr>
        <p:xfrm>
          <a:off x="559557" y="1690688"/>
          <a:ext cx="5718413" cy="4980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1 Gráfico">
            <a:extLst>
              <a:ext uri="{FF2B5EF4-FFF2-40B4-BE49-F238E27FC236}">
                <a16:creationId xmlns:a16="http://schemas.microsoft.com/office/drawing/2014/main" id="{92B061D0-79E0-6051-71CA-7143066F50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023427"/>
              </p:ext>
            </p:extLst>
          </p:nvPr>
        </p:nvGraphicFramePr>
        <p:xfrm>
          <a:off x="6657393" y="1690688"/>
          <a:ext cx="5260028" cy="4832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486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9820A-BE34-4615-A04C-3E9031422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255" y="368968"/>
            <a:ext cx="9875520" cy="13563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6900" indent="-182880" algn="ctr"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</a:pPr>
            <a:r>
              <a:rPr lang="es-MX" sz="36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ea typeface="+mn-ea"/>
                <a:cs typeface="Arial" panose="020B0604020202020204" pitchFamily="34" charset="0"/>
              </a:rPr>
              <a:t>¿QUIÉNES ESTÁN MOTIVADOS TRABAJAR/ CONSULTAR LOS YAPUCHIRIS O NO Y POR QUÉ?</a:t>
            </a:r>
            <a:endParaRPr lang="es-BO" sz="36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5 Gráfico">
            <a:extLst>
              <a:ext uri="{FF2B5EF4-FFF2-40B4-BE49-F238E27FC236}">
                <a16:creationId xmlns:a16="http://schemas.microsoft.com/office/drawing/2014/main" id="{427388F7-2523-D762-0BAB-BCF7335C37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267882"/>
              </p:ext>
            </p:extLst>
          </p:nvPr>
        </p:nvGraphicFramePr>
        <p:xfrm>
          <a:off x="340364" y="1877232"/>
          <a:ext cx="8949785" cy="461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3F33764F-4F07-F88B-DB04-763D79E351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flipH="1">
            <a:off x="9290149" y="2347416"/>
            <a:ext cx="2354601" cy="343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0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06F01-047C-5185-B2CD-6FC12940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001" y="417044"/>
            <a:ext cx="9875520" cy="13563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6900" indent="-182880" algn="ctr"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</a:pPr>
            <a:r>
              <a:rPr lang="es-MX" sz="36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ea typeface="+mn-ea"/>
                <a:cs typeface="Arial" panose="020B0604020202020204" pitchFamily="34" charset="0"/>
              </a:rPr>
              <a:t>¿QUIÉNES ESTÁN MOTIVADOS TRABAJAR/ CONSULTAR LOS YAPUCHIRIS O NO Y POR QUÉ?</a:t>
            </a:r>
            <a:endParaRPr lang="es-BO" sz="36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53E5300C-DB47-066B-932F-663B3514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949" y="2087728"/>
            <a:ext cx="3624617" cy="407600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ES" sz="3800" b="1" dirty="0">
                <a:solidFill>
                  <a:schemeClr val="tx1"/>
                </a:solidFill>
              </a:rPr>
              <a:t>Motivaciones:</a:t>
            </a:r>
          </a:p>
          <a:p>
            <a:pPr algn="just"/>
            <a:r>
              <a:rPr lang="es-ES" dirty="0">
                <a:solidFill>
                  <a:schemeClr val="tx1"/>
                </a:solidFill>
              </a:rPr>
              <a:t>Los </a:t>
            </a:r>
            <a:r>
              <a:rPr lang="es-ES" b="1" dirty="0">
                <a:solidFill>
                  <a:schemeClr val="tx1"/>
                </a:solidFill>
              </a:rPr>
              <a:t>conocimientos e innovaciones del </a:t>
            </a:r>
            <a:r>
              <a:rPr lang="es-ES" b="1" dirty="0" err="1">
                <a:solidFill>
                  <a:schemeClr val="tx1"/>
                </a:solidFill>
              </a:rPr>
              <a:t>Yapuchiri</a:t>
            </a:r>
            <a:r>
              <a:rPr lang="es-ES" b="1" dirty="0">
                <a:solidFill>
                  <a:schemeClr val="tx1"/>
                </a:solidFill>
              </a:rPr>
              <a:t> están validadas </a:t>
            </a:r>
            <a:r>
              <a:rPr lang="es-ES" dirty="0">
                <a:solidFill>
                  <a:schemeClr val="tx1"/>
                </a:solidFill>
              </a:rPr>
              <a:t>en el terreno para que funcionen un su propio contexto, </a:t>
            </a:r>
            <a:r>
              <a:rPr lang="es-ES_tradnl" dirty="0">
                <a:solidFill>
                  <a:schemeClr val="tx1"/>
                </a:solidFill>
              </a:rPr>
              <a:t>constituyen su carta de presentación frente a otros productores y también son el mejor testimonio de sus habilidades como agricultor. </a:t>
            </a:r>
            <a:r>
              <a:rPr lang="es-ES_tradnl" b="1" dirty="0">
                <a:solidFill>
                  <a:schemeClr val="tx1"/>
                </a:solidFill>
              </a:rPr>
              <a:t>Confianza.</a:t>
            </a:r>
            <a:endParaRPr lang="es-BO" b="1" dirty="0">
              <a:solidFill>
                <a:schemeClr val="tx1"/>
              </a:solidFill>
            </a:endParaRPr>
          </a:p>
          <a:p>
            <a:pPr algn="just"/>
            <a:r>
              <a:rPr lang="es-ES" dirty="0">
                <a:solidFill>
                  <a:schemeClr val="tx1"/>
                </a:solidFill>
              </a:rPr>
              <a:t>Selección de aquellas </a:t>
            </a:r>
            <a:r>
              <a:rPr lang="es-ES" b="1" dirty="0">
                <a:solidFill>
                  <a:schemeClr val="tx1"/>
                </a:solidFill>
              </a:rPr>
              <a:t>prácticas que efectivamente tienen grandes probabilidades de éxito </a:t>
            </a:r>
            <a:r>
              <a:rPr lang="es-ES" dirty="0">
                <a:solidFill>
                  <a:schemeClr val="tx1"/>
                </a:solidFill>
              </a:rPr>
              <a:t>para resolver las necesidades de los agricultores en su contexto local.</a:t>
            </a:r>
            <a:endParaRPr lang="es-BO" dirty="0">
              <a:solidFill>
                <a:schemeClr val="tx1"/>
              </a:solidFill>
            </a:endParaRPr>
          </a:p>
          <a:p>
            <a:pPr lvl="0" algn="just"/>
            <a:r>
              <a:rPr lang="es-ES_tradnl" dirty="0">
                <a:solidFill>
                  <a:schemeClr val="tx1"/>
                </a:solidFill>
              </a:rPr>
              <a:t>E</a:t>
            </a:r>
            <a:r>
              <a:rPr lang="es-ES" dirty="0">
                <a:solidFill>
                  <a:schemeClr val="tx1"/>
                </a:solidFill>
              </a:rPr>
              <a:t>l esfuerzo de la </a:t>
            </a:r>
            <a:r>
              <a:rPr lang="es-ES" b="1" dirty="0">
                <a:solidFill>
                  <a:schemeClr val="tx1"/>
                </a:solidFill>
              </a:rPr>
              <a:t>traducción cultural, para hacer accesible la información</a:t>
            </a:r>
            <a:r>
              <a:rPr lang="es-ES" dirty="0">
                <a:solidFill>
                  <a:schemeClr val="tx1"/>
                </a:solidFill>
              </a:rPr>
              <a:t>, utilizando un contenido significativo y útil. </a:t>
            </a:r>
            <a:endParaRPr lang="es-BO" dirty="0">
              <a:solidFill>
                <a:schemeClr val="tx1"/>
              </a:solidFill>
            </a:endParaRPr>
          </a:p>
          <a:p>
            <a:pPr algn="just"/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4710C69-CEC7-83D4-9785-33F1E3EE9A3D}"/>
              </a:ext>
            </a:extLst>
          </p:cNvPr>
          <p:cNvSpPr txBox="1">
            <a:spLocks/>
          </p:cNvSpPr>
          <p:nvPr/>
        </p:nvSpPr>
        <p:spPr>
          <a:xfrm>
            <a:off x="8137125" y="2303981"/>
            <a:ext cx="2912205" cy="31670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b="1" dirty="0"/>
              <a:t>Desm</a:t>
            </a:r>
            <a:r>
              <a:rPr lang="es-ES" sz="2800" b="1" dirty="0"/>
              <a:t>otivaciones:</a:t>
            </a:r>
          </a:p>
          <a:p>
            <a:pPr algn="just"/>
            <a:r>
              <a:rPr lang="es-ES" sz="2000" dirty="0"/>
              <a:t>Los conocimientos e innovaciones del </a:t>
            </a:r>
            <a:r>
              <a:rPr lang="es-ES" sz="2000" dirty="0" err="1"/>
              <a:t>Yapuchiri</a:t>
            </a:r>
            <a:r>
              <a:rPr lang="es-ES" sz="2000" dirty="0"/>
              <a:t> </a:t>
            </a:r>
            <a:r>
              <a:rPr lang="es-MX" sz="2000" dirty="0"/>
              <a:t>si bien son correctas y apropiadas </a:t>
            </a:r>
            <a:r>
              <a:rPr lang="es-MX" sz="2000" b="1" dirty="0"/>
              <a:t>requieren mucho trabajo</a:t>
            </a:r>
            <a:r>
              <a:rPr lang="es-ES_tradnl" sz="2000" dirty="0"/>
              <a:t>.</a:t>
            </a:r>
          </a:p>
          <a:p>
            <a:pPr algn="just"/>
            <a:r>
              <a:rPr lang="es-BO" sz="2000" dirty="0"/>
              <a:t>Los conocimientos y opciones tecnológicas, por ejemplo, para el control de plagas, </a:t>
            </a:r>
            <a:r>
              <a:rPr lang="es-BO" sz="2000" b="1" dirty="0"/>
              <a:t>no es como el efecto de los químicos</a:t>
            </a:r>
            <a:r>
              <a:rPr lang="es-BO" sz="2000" dirty="0"/>
              <a:t>.</a:t>
            </a:r>
          </a:p>
          <a:p>
            <a:pPr algn="just"/>
            <a:r>
              <a:rPr lang="es-BO" sz="2000" dirty="0"/>
              <a:t>Requiere </a:t>
            </a:r>
            <a:r>
              <a:rPr lang="es-BO" sz="2000" b="1" dirty="0"/>
              <a:t>ser continuo </a:t>
            </a:r>
            <a:r>
              <a:rPr lang="es-BO" sz="2000" dirty="0"/>
              <a:t>en el proceso.</a:t>
            </a:r>
          </a:p>
          <a:p>
            <a:pPr algn="just"/>
            <a:endParaRPr lang="es-BO" sz="2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A57F99-3044-628B-76CC-C197614EA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795" y="2087729"/>
            <a:ext cx="3065628" cy="38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71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2535BD9-F9C9-4922-FC40-BF012238EF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7" b="7175"/>
          <a:stretch/>
        </p:blipFill>
        <p:spPr>
          <a:xfrm>
            <a:off x="1" y="-2"/>
            <a:ext cx="12192000" cy="68580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698FD87-8A5F-419D-A7A0-988120924479}"/>
              </a:ext>
            </a:extLst>
          </p:cNvPr>
          <p:cNvSpPr txBox="1"/>
          <p:nvPr/>
        </p:nvSpPr>
        <p:spPr>
          <a:xfrm>
            <a:off x="673768" y="5257800"/>
            <a:ext cx="4523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4400" b="1" dirty="0">
                <a:solidFill>
                  <a:schemeClr val="bg1"/>
                </a:solidFill>
              </a:rPr>
              <a:t>Gracias.</a:t>
            </a:r>
          </a:p>
        </p:txBody>
      </p:sp>
    </p:spTree>
    <p:extLst>
      <p:ext uri="{BB962C8B-B14F-4D97-AF65-F5344CB8AC3E}">
        <p14:creationId xmlns:p14="http://schemas.microsoft.com/office/powerpoint/2010/main" val="1011188468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1411</TotalTime>
  <Words>1066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Impact</vt:lpstr>
      <vt:lpstr>Times New Roman</vt:lpstr>
      <vt:lpstr>Base</vt:lpstr>
      <vt:lpstr>Presentación de PowerPoint</vt:lpstr>
      <vt:lpstr>Presentación de PowerPoint</vt:lpstr>
      <vt:lpstr>Presentación de PowerPoint</vt:lpstr>
      <vt:lpstr>QUIENES SE MOTIVAN PARA SER YAPUCHIRIS</vt:lpstr>
      <vt:lpstr>Presentación de PowerPoint</vt:lpstr>
      <vt:lpstr>Presentación de PowerPoint</vt:lpstr>
      <vt:lpstr>¿QUIÉNES ESTÁN MOTIVADOS A TRABAJAR/CONSULTAR A LOS YAPUCHIRIS O NO Y POR QUÉ?</vt:lpstr>
      <vt:lpstr>¿QUIÉNES ESTÁN MOTIVADOS TRABAJAR/ CONSULTAR LOS YAPUCHIRIS O NO Y POR QUÉ?</vt:lpstr>
      <vt:lpstr>¿QUIÉNES ESTÁN MOTIVADOS TRABAJAR/ CONSULTAR LOS YAPUCHIRIS O NO Y POR QUÉ?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CdP Andes</dc:title>
  <dc:creator>Maria</dc:creator>
  <cp:lastModifiedBy>Maria Quispe</cp:lastModifiedBy>
  <cp:revision>52</cp:revision>
  <dcterms:created xsi:type="dcterms:W3CDTF">2022-06-03T17:36:15Z</dcterms:created>
  <dcterms:modified xsi:type="dcterms:W3CDTF">2022-07-12T13:04:14Z</dcterms:modified>
</cp:coreProperties>
</file>