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9144000"/>
  <p:notesSz cx="6858000" cy="9144000"/>
  <p:embeddedFontLst>
    <p:embeddedFont>
      <p:font typeface="Roboto"/>
      <p:regular r:id="rId20"/>
      <p:bold r:id="rId21"/>
      <p:italic r:id="rId22"/>
      <p:boldItalic r:id="rId23"/>
    </p:embeddedFont>
    <p:embeddedFont>
      <p:font typeface="Nunito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B8F1782-6C6B-44E4-ADE2-3C455273301E}">
  <a:tblStyle styleId="{CB8F1782-6C6B-44E4-ADE2-3C45527330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4" Type="http://schemas.openxmlformats.org/officeDocument/2006/relationships/font" Target="fonts/Nunito-regular.fntdata"/><Relationship Id="rId23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Nunito-italic.fntdata"/><Relationship Id="rId25" Type="http://schemas.openxmlformats.org/officeDocument/2006/relationships/font" Target="fonts/Nunito-bold.fntdata"/><Relationship Id="rId27" Type="http://schemas.openxmlformats.org/officeDocument/2006/relationships/font" Target="fonts/Nunito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e26fd18cb9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" name="Google Shape;23;ge26fd18cb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e26fd18cb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ge26fd18cb9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e26fd18cb9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ge26fd18cb9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e26fd18cb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ge26fd18cb9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e2986f32b9_8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ge2986f32b9_8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e26fd18cb9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ge26fd18cb9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e26fd18cb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ge26fd18cb9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e26fd18cb9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e26fd18cb9_0_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e2986f32b9_14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ge2986f32b9_14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3"/>
          <p:cNvSpPr txBox="1"/>
          <p:nvPr>
            <p:ph type="title"/>
          </p:nvPr>
        </p:nvSpPr>
        <p:spPr>
          <a:xfrm>
            <a:off x="0" y="16778"/>
            <a:ext cx="9144000" cy="1069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  <a:defRPr b="1" i="0" sz="4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3"/>
          <p:cNvSpPr txBox="1"/>
          <p:nvPr>
            <p:ph idx="1" type="body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2" type="body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1619672" y="0"/>
            <a:ext cx="7524328" cy="1069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  <a:defRPr b="1" i="0" sz="4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2" type="body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3F3F3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free-powerpoint-templates-design.com/free-powerpoint-templates-design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forms.gle/AW9PBepvzB3jQSn87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/>
        </p:nvSpPr>
        <p:spPr>
          <a:xfrm>
            <a:off x="4572009" y="2791814"/>
            <a:ext cx="3672300" cy="23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Grupo 1. </a:t>
            </a:r>
            <a:br>
              <a:rPr b="1" i="0" lang="en-US" sz="3200" u="none" cap="none" strike="noStrike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3200">
                <a:solidFill>
                  <a:srgbClr val="38761D"/>
                </a:solidFill>
              </a:rPr>
              <a:t>Bolivia Valles</a:t>
            </a:r>
            <a:endParaRPr b="1" sz="3200">
              <a:solidFill>
                <a:srgbClr val="38761D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3F3F3F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3F3F3F"/>
              </a:solidFill>
            </a:endParaRPr>
          </a:p>
        </p:txBody>
      </p:sp>
      <p:sp>
        <p:nvSpPr>
          <p:cNvPr id="20" name="Google Shape;20;p5">
            <a:hlinkClick r:id="rId3"/>
          </p:cNvPr>
          <p:cNvSpPr txBox="1"/>
          <p:nvPr/>
        </p:nvSpPr>
        <p:spPr>
          <a:xfrm>
            <a:off x="0" y="6597932"/>
            <a:ext cx="914400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ALLPPT.com _ Free PowerPoint Templates, Diagrams and Charts</a:t>
            </a:r>
            <a:endParaRPr b="0" i="0" sz="8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/>
        </p:nvSpPr>
        <p:spPr>
          <a:xfrm>
            <a:off x="4896375" y="2353825"/>
            <a:ext cx="30000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Entender mejor nuestros contactos y oportunidades a nivel de territorio para ser más estratégica, eficiente, y colaborativa con nuestras actividades de incidencia.</a:t>
            </a:r>
            <a:endParaRPr b="1" sz="1800">
              <a:solidFill>
                <a:srgbClr val="38761D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" name="Google Shape;26;p6"/>
          <p:cNvSpPr txBox="1"/>
          <p:nvPr/>
        </p:nvSpPr>
        <p:spPr>
          <a:xfrm>
            <a:off x="2811150" y="494275"/>
            <a:ext cx="7339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Impact"/>
                <a:ea typeface="Impact"/>
                <a:cs typeface="Impact"/>
                <a:sym typeface="Impact"/>
              </a:rPr>
              <a:t>Objetivo del Ejercicio</a:t>
            </a:r>
            <a:endParaRPr b="1" sz="32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0" y="16778"/>
            <a:ext cx="7164288" cy="963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 1. Presentarse brevemente al interior del Grupo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513869" y="1709735"/>
            <a:ext cx="3384300" cy="3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rPr b="1" lang="en-US" sz="2500">
                <a:latin typeface="Impact"/>
                <a:ea typeface="Impact"/>
                <a:cs typeface="Impact"/>
                <a:sym typeface="Impact"/>
              </a:rPr>
              <a:t>En este Grupo participa una persona de AGRECOL</a:t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t/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rPr b="1" lang="en-US" sz="2500">
                <a:latin typeface="Impact"/>
                <a:ea typeface="Impact"/>
                <a:cs typeface="Impact"/>
                <a:sym typeface="Impact"/>
              </a:rPr>
              <a:t>Tiempo total</a:t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rPr b="1" lang="en-US" sz="2500">
                <a:latin typeface="Impact"/>
                <a:ea typeface="Impact"/>
                <a:cs typeface="Impact"/>
                <a:sym typeface="Impact"/>
              </a:rPr>
              <a:t>para el trabajo grupal:</a:t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3" name="Google Shape;33;p7"/>
          <p:cNvSpPr txBox="1"/>
          <p:nvPr/>
        </p:nvSpPr>
        <p:spPr>
          <a:xfrm>
            <a:off x="4896124" y="2476927"/>
            <a:ext cx="3888300" cy="3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2200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rPr>
              <a:t>Por favor elegir una persona que ayudará a registrar la discusión del Grupo en este documento y a compartir algunas ideas clave sobre la pregunta 4 en la plenaria (5 minutos por grupo).</a:t>
            </a:r>
            <a:endParaRPr b="1" i="0" sz="2200" u="none" cap="none" strike="noStrike">
              <a:solidFill>
                <a:srgbClr val="3F3F3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4" name="Google Shape;3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4038" y="4490100"/>
            <a:ext cx="1512863" cy="127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0" y="16778"/>
            <a:ext cx="71643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 2. Visualizar el territorio geográficamente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0" name="Google Shape;40;p8"/>
          <p:cNvSpPr txBox="1"/>
          <p:nvPr/>
        </p:nvSpPr>
        <p:spPr>
          <a:xfrm>
            <a:off x="58725" y="2396175"/>
            <a:ext cx="8989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C78D8"/>
                </a:solidFill>
              </a:rPr>
              <a:t>https://ccrp.maps.arcgis.com/apps/instant/minimalist/index.html?appid=b64f4552b9224e1d8154b0724bcec2c3</a:t>
            </a:r>
            <a:endParaRPr b="1" sz="1600">
              <a:solidFill>
                <a:srgbClr val="3C78D8"/>
              </a:solidFill>
            </a:endParaRPr>
          </a:p>
        </p:txBody>
      </p:sp>
      <p:sp>
        <p:nvSpPr>
          <p:cNvPr id="41" name="Google Shape;41;p8"/>
          <p:cNvSpPr txBox="1"/>
          <p:nvPr/>
        </p:nvSpPr>
        <p:spPr>
          <a:xfrm>
            <a:off x="141175" y="1179300"/>
            <a:ext cx="9144000" cy="14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54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Nunito"/>
                <a:ea typeface="Nunito"/>
                <a:cs typeface="Nunito"/>
                <a:sym typeface="Nunito"/>
              </a:rPr>
              <a:t>Pueden tomarse unos minutos para visualizar su territorio geográficamente y pensar en cuál es la visión de transición agroecológica a nivel territorio que tienen. Puede usar este mapa de los hogares y universidades relacionados a los proyectos del CCRP para encontrar territorios y tomar una captura de pantalla para enfocar un área geográfica. El enlace es:</a:t>
            </a:r>
            <a:endParaRPr sz="16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2" name="Google Shape;4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2925" y="3205250"/>
            <a:ext cx="7287209" cy="3479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type="title"/>
          </p:nvPr>
        </p:nvSpPr>
        <p:spPr>
          <a:xfrm>
            <a:off x="0" y="16778"/>
            <a:ext cx="71643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/>
              <a:t> </a:t>
            </a: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2. Visualizar el territorio geográficamente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48" name="Google Shape;4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0478"/>
            <a:ext cx="8839204" cy="4933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type="title"/>
          </p:nvPr>
        </p:nvSpPr>
        <p:spPr>
          <a:xfrm>
            <a:off x="0" y="16778"/>
            <a:ext cx="71643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 2. Su captura de pantalla de su territorio: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54" name="Google Shape;54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2775" y="1248173"/>
            <a:ext cx="7082425" cy="547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type="title"/>
          </p:nvPr>
        </p:nvSpPr>
        <p:spPr>
          <a:xfrm>
            <a:off x="1547675" y="44625"/>
            <a:ext cx="75243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1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3. </a:t>
            </a:r>
            <a:r>
              <a:rPr b="0" lang="en-US" sz="1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¿</a:t>
            </a:r>
            <a:r>
              <a:rPr b="0" lang="en-US" sz="1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Cuáles son los actores claves en su territorio para incidir en transiciones agroecológicas?</a:t>
            </a:r>
            <a:endParaRPr sz="1000"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60" name="Google Shape;60;p11"/>
          <p:cNvGraphicFramePr/>
          <p:nvPr/>
        </p:nvGraphicFramePr>
        <p:xfrm>
          <a:off x="-2707300" y="2627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{CB8F1782-6C6B-44E4-ADE2-3C455273301E}</a:tableStyleId>
              </a:tblPr>
              <a:tblGrid>
                <a:gridCol w="2911450"/>
                <a:gridCol w="2911450"/>
                <a:gridCol w="2911450"/>
                <a:gridCol w="2911450"/>
              </a:tblGrid>
              <a:tr h="751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73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/>
                        <a:t>OI:</a:t>
                      </a:r>
                      <a:r>
                        <a:rPr lang="en-US" sz="900"/>
                        <a:t> Agruco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chemeClr val="dk1"/>
                          </a:solidFill>
                        </a:rPr>
                        <a:t>Centro de investigación y educación que realiza trabajos de desarrollo endógeno, cosmovisión andina, investigación participativa revalorización del conocimiento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chemeClr val="dk1"/>
                          </a:solidFill>
                        </a:rPr>
                        <a:t>Es parte de la Universidad Mayor de San Simón. Uno de los elementos fundamentales para el escalamiento ha estado basado en el saber local y en el saber ancestral..</a:t>
                      </a:r>
                      <a:endParaRPr sz="8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los temas de investigación: agroecología, con enfoque en agricultura familiar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Claudia Pozo - Estudiante CLACSO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1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/>
                        <a:t>U: </a:t>
                      </a:r>
                      <a:r>
                        <a:rPr lang="en-US" sz="900"/>
                        <a:t>Universidad Mayor de San Simón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Universidad pública autónoma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Alberga varios centros de investigación, y manejan estudios de cifras oficiales, manejos poblacionales, estudios de CLACSO en agroecología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/>
                        <a:t>OI</a:t>
                      </a:r>
                      <a:r>
                        <a:rPr b="1" lang="en-US" sz="900"/>
                        <a:t>: </a:t>
                      </a:r>
                      <a:r>
                        <a:rPr lang="en-US" sz="900"/>
                        <a:t>Centros de Investigación de la </a:t>
                      </a:r>
                      <a:r>
                        <a:rPr lang="en-US" sz="900"/>
                        <a:t>UPB</a:t>
                      </a:r>
                      <a:endParaRPr sz="9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Universidad privada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Aliados de investigación de algunos proyectos. Investigaciones sociales, estudios poblacionales y económicos (ej: Estudio comparativo de seguridad alimentaria sector rural vs. urbano)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Soraya Román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523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OI: Agrecol Andes 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Fundación sin fines de lucro</a:t>
                      </a:r>
                      <a:endParaRPr sz="9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Institución concebida para trabajar temas de agroecología, tiene proyectos de intervención y de investigación, muchos contactos y es parte de muchas redes locales, nacionales, regionales e internacionales. Trabaja con gestión de conocimiento agroecológico. </a:t>
                      </a:r>
                      <a:r>
                        <a:rPr lang="en-US" sz="800"/>
                        <a:t>Temáticamente</a:t>
                      </a:r>
                      <a:r>
                        <a:rPr lang="en-US" sz="800"/>
                        <a:t> trabaja en varios campos de la AE: gestión de RRNN, cuencas, AF, incidencia, fortalecimiento de organizaciones, prácticas productivas, etc.</a:t>
                      </a:r>
                      <a:endParaRPr sz="8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Equipo EcoConsumo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280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OI: Proinpa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Fundación Privada, con mandato público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Hace investigación agrícola desde hace muchos años. Hace también insumos agrícolas (como plaguicidas orgánicos). Tiene muchos contactos, hace investigación con quinua, plagas y enfermedades, trabajan con la papa. Tienen experiencia de Investigación-acción 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Rolando Oros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2"/>
          <p:cNvSpPr txBox="1"/>
          <p:nvPr>
            <p:ph type="title"/>
          </p:nvPr>
        </p:nvSpPr>
        <p:spPr>
          <a:xfrm>
            <a:off x="1547675" y="44624"/>
            <a:ext cx="7524300" cy="5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1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3. ¿Cuáles son los actores claves en su territorio para incidir en transiciones agroecológicas?</a:t>
            </a:r>
            <a:endParaRPr sz="1000"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66" name="Google Shape;66;p12"/>
          <p:cNvGraphicFramePr/>
          <p:nvPr/>
        </p:nvGraphicFramePr>
        <p:xfrm>
          <a:off x="205500" y="5675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{CB8F1782-6C6B-44E4-ADE2-3C455273301E}</a:tableStyleId>
              </a:tblPr>
              <a:tblGrid>
                <a:gridCol w="2183250"/>
                <a:gridCol w="2183250"/>
                <a:gridCol w="2183250"/>
                <a:gridCol w="2183250"/>
              </a:tblGrid>
              <a:tr h="751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1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Movimiento Agroecológico Boliviano (MAB)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Red de organizaciones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Incidencia, aglutina muchas organizaciones a nivel nacional, es </a:t>
                      </a:r>
                      <a:r>
                        <a:rPr lang="en-US" sz="900"/>
                        <a:t>espacio</a:t>
                      </a:r>
                      <a:r>
                        <a:rPr lang="en-US" sz="900"/>
                        <a:t> de intercambio de conocimiento.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Germán Jarro - director de Agrecol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1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Agroecología</a:t>
                      </a: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 y </a:t>
                      </a: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Fe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ONG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Activos en tema agroecológico, visitas de consumidores a parcelas, canastas solidarias mensuales, muchas actividades de sensibilización.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indirecto con Agrecol (Germán Vargas)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94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Plataforma Nacional de Suelos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Red de organizaciones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Muchos años de experiencia en trabajo AE. </a:t>
                      </a: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promueven la normativa de Ley de Suelos, </a:t>
                      </a: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es espacio de intercambio de conocimiento, fortalecimiento de la AE, investigación y mercados. Más de 40 organizaciones miembros.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Germán Jarro - director de Agrecol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94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Grupo de Trabajo de Cambio Climático y Justicia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Grupo de trabajo compuesto por 32 ONGs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Rol de Incidencia (contra modelo de extractivismo), espacio para intercambio de experiencias, adaptación al cambio climático.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Germán Jarro - director de Agrecol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94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Plataforma de Cambio Climático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Red de </a:t>
                      </a:r>
                      <a:r>
                        <a:rPr lang="en-US" sz="900"/>
                        <a:t>organizaciones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Incidencia a nivel nacional y documentación y difusión de buenas prácticas de adaptación al cambio climático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indirecto (Teresa Hosse)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94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Gobiernos Municipales 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OG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Entidad normativa y operativa para apoyo a la AE, con presencia territorial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indirecto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94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Gobiernos Departamentales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OG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Entidad normativa y operativa para apoyo a la AE, con presencia territorial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indirecto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7" name="Google Shape;67;p12"/>
          <p:cNvSpPr txBox="1"/>
          <p:nvPr/>
        </p:nvSpPr>
        <p:spPr>
          <a:xfrm>
            <a:off x="1739525" y="6218400"/>
            <a:ext cx="68175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38761D"/>
                </a:solidFill>
              </a:rPr>
              <a:t>Simbología para el tipo de organizaciones:</a:t>
            </a:r>
            <a:endParaRPr sz="900">
              <a:solidFill>
                <a:srgbClr val="38761D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</a:rPr>
              <a:t>OA: Organización de agricultores	Es: Escuela		U: Universidad		</a:t>
            </a:r>
            <a:endParaRPr sz="9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</a:rPr>
              <a:t>OI: Organización de Investigación	ONG		OG: Organización Gubernamental		D: donante</a:t>
            </a:r>
            <a:endParaRPr sz="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" name="Google Shape;72;p13"/>
          <p:cNvGraphicFramePr/>
          <p:nvPr/>
        </p:nvGraphicFramePr>
        <p:xfrm>
          <a:off x="268275" y="185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{CB8F1782-6C6B-44E4-ADE2-3C455273301E}</a:tableStyleId>
              </a:tblPr>
              <a:tblGrid>
                <a:gridCol w="2161400"/>
                <a:gridCol w="2161400"/>
                <a:gridCol w="2161400"/>
                <a:gridCol w="21614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48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Unidades Educativas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ES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Es clave para lograr incidencia y difusión </a:t>
                      </a:r>
                      <a:endParaRPr sz="10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Equipo EcoConsumo</a:t>
                      </a:r>
                      <a:endParaRPr sz="10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94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Servicio Nacional De Sanidad Agropecuaria E Inocuidad Alimentaria (SENASAG)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OG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Acreditación con sistemas participativos de garantía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Agrecol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INIAF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CIPCA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Alerta Verde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CIOEC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Asociaciones de </a:t>
                      </a:r>
                      <a:r>
                        <a:rPr lang="en-US" sz="900"/>
                        <a:t>productores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D</a:t>
                      </a: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irectivas de ferias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Radios (Ej: CEPRA)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Federación Única de Trabajadores Campesinos/Bartolinas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AOPEB </a:t>
                      </a:r>
                      <a:r>
                        <a:rPr lang="en-US" sz="900"/>
                        <a:t>Asociación</a:t>
                      </a:r>
                      <a:r>
                        <a:rPr lang="en-US" sz="900"/>
                        <a:t> de Organizaciones de Productores </a:t>
                      </a:r>
                      <a:r>
                        <a:rPr lang="en-US" sz="900"/>
                        <a:t>Ecológicos</a:t>
                      </a:r>
                      <a:r>
                        <a:rPr lang="en-US" sz="900"/>
                        <a:t> de Bolivia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Red de Agricultura Urbana y Periurbana</a:t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3" name="Google Shape;73;p13"/>
          <p:cNvSpPr txBox="1"/>
          <p:nvPr/>
        </p:nvSpPr>
        <p:spPr>
          <a:xfrm>
            <a:off x="1739525" y="6218400"/>
            <a:ext cx="68175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38761D"/>
                </a:solidFill>
              </a:rPr>
              <a:t>Simbología para el tipo de organizaciones:</a:t>
            </a:r>
            <a:endParaRPr sz="900">
              <a:solidFill>
                <a:srgbClr val="38761D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</a:rPr>
              <a:t>OA: Organización de agricultores	Es: Escuela		U: Universidad		</a:t>
            </a:r>
            <a:endParaRPr sz="9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</a:rPr>
              <a:t>OI: Organización de Investigación	ONG		OG: Organización Gubernamental		D: donante</a:t>
            </a:r>
            <a:endParaRPr sz="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/>
          <p:nvPr>
            <p:ph type="title"/>
          </p:nvPr>
        </p:nvSpPr>
        <p:spPr>
          <a:xfrm>
            <a:off x="1547664" y="44624"/>
            <a:ext cx="75243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4</a:t>
            </a: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. </a:t>
            </a: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¿Cuáles son las políticas, normas, movimientos y otros puntos de entrada/ oportunidades para incidencia relacionada a transiciones agroecológicas y cuál es su nivel de alcance (comunidad, municipio, provincia/departamento, nacional, regional, global)?</a:t>
            </a:r>
            <a:endParaRPr sz="2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1729950" y="1729950"/>
            <a:ext cx="72597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Foros internacionales (labor de la FAO) con alcance global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Marco normativo (Ley 3525 y su NTN, SPIE, </a:t>
            </a:r>
            <a:r>
              <a:rPr lang="en-US">
                <a:solidFill>
                  <a:schemeClr val="dk1"/>
                </a:solidFill>
              </a:rPr>
              <a:t>OECAS y OECOMS)</a:t>
            </a:r>
            <a:r>
              <a:rPr lang="en-US"/>
              <a:t> - paraguas a nivel nacional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Espacios de participación ciudadana con alcance departamental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Movimientos y grupos de </a:t>
            </a:r>
            <a:r>
              <a:rPr lang="en-US"/>
              <a:t>productores</a:t>
            </a:r>
            <a:r>
              <a:rPr lang="en-US"/>
              <a:t> con SPG - alcance local y nacional (ANPESPG)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Productores</a:t>
            </a:r>
            <a:r>
              <a:rPr lang="en-US"/>
              <a:t> ecológicos y mixtos no organizados - alcance local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Grupo de consumidores EcoConsumo - alcance local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AOPEB - alcance nacional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MAB y otros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/>
          <p:nvPr>
            <p:ph type="title"/>
          </p:nvPr>
        </p:nvSpPr>
        <p:spPr>
          <a:xfrm>
            <a:off x="1547664" y="44624"/>
            <a:ext cx="75243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5</a:t>
            </a: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. </a:t>
            </a: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Reflexionar si quisieran realizar alguna actividad en el siguiente año relacionado a este ejercicio (no es obligatorio!) y visualizarlo en la matriz de planificación. Pensar en sinergias y eficiencias, no en crear más trabajo.</a:t>
            </a:r>
            <a:endParaRPr sz="22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729950" y="1729950"/>
            <a:ext cx="7259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-US">
                <a:solidFill>
                  <a:schemeClr val="dk1"/>
                </a:solidFill>
              </a:rPr>
              <a:t>Los movimientos están muy dispersos trabajando aisladamente - cohesionar esfuerzos, discurso, acciones. - foro nacional para generar una agenda común, inclusiva.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3C78D8"/>
                </a:solidFill>
              </a:rPr>
              <a:t>Enlace de la Matriz de Planificación: </a:t>
            </a:r>
            <a:r>
              <a:rPr lang="en-US" sz="120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https://forms.gle/AW9PBepvzB3jQSn87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>
            <p:ph type="title"/>
          </p:nvPr>
        </p:nvSpPr>
        <p:spPr>
          <a:xfrm>
            <a:off x="0" y="16778"/>
            <a:ext cx="7164288" cy="963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3000">
                <a:latin typeface="Impact"/>
                <a:ea typeface="Impact"/>
                <a:cs typeface="Impact"/>
                <a:sym typeface="Impact"/>
              </a:rPr>
              <a:t>5. Ideas clave que quisieran compartir con los demás miembros de la CdP17 </a:t>
            </a:r>
            <a:endParaRPr sz="3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1" name="Google Shape;91;p16"/>
          <p:cNvSpPr txBox="1"/>
          <p:nvPr>
            <p:ph idx="2" type="body"/>
          </p:nvPr>
        </p:nvSpPr>
        <p:spPr>
          <a:xfrm>
            <a:off x="179512" y="1412776"/>
            <a:ext cx="8229600" cy="36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/>
              <a:t>Estas ideas las pueden registrar en el siguiente enlace de howspace, una vez que han finalizado el ejercicio y referentes sobre todo a la pregunta número 4. </a:t>
            </a:r>
            <a:endParaRPr sz="17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Nos hemos dado cuenta que hay muchos grupos comprometidos con el tema en muchos niveles, están dispersos, pero cada uno hace su impacto. El ejercicio nos ha ayudado a ver que no estamos solos.</a:t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SzPts val="1700"/>
              <a:buChar char="•"/>
            </a:pPr>
            <a:r>
              <a:rPr lang="en-US" sz="1700"/>
              <a:t>Espacios de participación ciudadana que llega hasta las familias es </a:t>
            </a:r>
            <a:r>
              <a:rPr lang="en-US" sz="1700"/>
              <a:t>donde se </a:t>
            </a:r>
            <a:r>
              <a:rPr lang="en-US" sz="1700"/>
              <a:t>pueden sostener los cambios a largo plazo (incidencia desde abajo)</a:t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Existe mucha normativa favorable</a:t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El trabajo género generacional es transversal a muchos proyectos, pero también se está tomando en cuenta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…</a:t>
            </a:r>
            <a:endParaRPr sz="17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1547675" y="44625"/>
            <a:ext cx="75243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*. Comentarios para el grupo</a:t>
            </a:r>
            <a:endParaRPr sz="22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7" name="Google Shape;97;p17"/>
          <p:cNvSpPr txBox="1"/>
          <p:nvPr/>
        </p:nvSpPr>
        <p:spPr>
          <a:xfrm>
            <a:off x="1679975" y="465825"/>
            <a:ext cx="725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3C78D8"/>
                </a:solidFill>
              </a:rPr>
              <a:t>Deja aquí tus comentarios o reflexiones sobre el trabajo de este grupo.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