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Nuni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4D751F-DB75-46A9-833F-2B093C755A26}">
  <a:tblStyle styleId="{024D751F-DB75-46A9-833F-2B093C755A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e26fd18c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e26fd18cb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e26fd18c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e26fd18cb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2ae820a6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e2ae820a6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crp.maps.arcgis.com/apps/instant/minimalist/index.html?appid=b64f4552b9224e1d8154b0724bcec2c3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orms.gle/AW9PBepvzB3jQSn87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9" y="2791814"/>
            <a:ext cx="3672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</a:t>
            </a:r>
            <a:r>
              <a:rPr b="1" lang="en-US" sz="3200">
                <a:solidFill>
                  <a:srgbClr val="38761D"/>
                </a:solidFill>
              </a:rPr>
              <a:t>2.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Bolivia Altiplano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1. Presentarse brevemente al interior del Grupo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513869" y="1709735"/>
            <a:ext cx="33843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En este Grupo participa una persona de UMSA, PROSUCO, PROINPA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Tiempo total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para el trabajo grupal: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" name="Google Shape;33;p7"/>
          <p:cNvSpPr txBox="1"/>
          <p:nvPr/>
        </p:nvSpPr>
        <p:spPr>
          <a:xfrm>
            <a:off x="4896124" y="2476927"/>
            <a:ext cx="38883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Por favor elegir una persona que ayudará a registrar la discusión del Grupo en este documento y a compartir algunas ideas clave sobre la pregunta 4 en la plenaria (5 minutos por grupo).</a:t>
            </a:r>
            <a:endParaRPr b="1" i="0" sz="2200" u="none" cap="none" strike="noStrike">
              <a:solidFill>
                <a:srgbClr val="3F3F3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13" y="5133475"/>
            <a:ext cx="1512863" cy="12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8725" y="2396175"/>
            <a:ext cx="8989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u="sng">
                <a:solidFill>
                  <a:schemeClr val="hlink"/>
                </a:solidFill>
                <a:hlinkClick r:id="rId3"/>
              </a:rPr>
              <a:t>https://ccrp.maps.arcgis.com/apps/instant/minimalist/index.html?appid=b64f4552b9224e1d8154b0724bcec2c3</a:t>
            </a:r>
            <a:endParaRPr b="1" sz="1600">
              <a:solidFill>
                <a:srgbClr val="3C78D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3C78D8"/>
              </a:solidFill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0" y="1178375"/>
            <a:ext cx="9144000" cy="14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Nunito"/>
                <a:ea typeface="Nunito"/>
                <a:cs typeface="Nunito"/>
                <a:sym typeface="Nunito"/>
              </a:rPr>
              <a:t>Pueden tomarse unos minutos para visualizar su territorio geográficamente y pensar en cuál es la visión de transición agroecológica a nivel territorio que tienen. Puede usar este mapa de los hogares y universidades relacionados a los proyectos del CCRP para encontrar territorios y tomar una captura de pantalla para enfocar un área geográfica. El enlace es: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2925" y="3205250"/>
            <a:ext cx="7287209" cy="347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/>
              <a:t> </a:t>
            </a: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0478"/>
            <a:ext cx="8839204" cy="493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3">
            <a:alphaModFix/>
          </a:blip>
          <a:srcRect b="3511" l="0" r="3025" t="18271"/>
          <a:stretch/>
        </p:blipFill>
        <p:spPr>
          <a:xfrm>
            <a:off x="175450" y="2039425"/>
            <a:ext cx="8793101" cy="374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1547664" y="44624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33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60" name="Google Shape;60;p11"/>
          <p:cNvGraphicFramePr/>
          <p:nvPr/>
        </p:nvGraphicFramePr>
        <p:xfrm>
          <a:off x="1690338" y="3508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{024D751F-DB75-46A9-833F-2B093C755A26}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RAI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Agricultores investigadores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Cocreación de conocimiento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PROINPA, UMSA, PROSUCO.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Universidades: UTO, UMSA, UCB-UACs, UPEA y UNIBOL - Aimara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Académica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Formación, investigación e interacción social.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PROINPA, UMSA, PROSUCO.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Organizaciones: ANAPQUI, CECAOT, APQUISA, ADEPQUIPAZ, CADEPQUIOR, CADEPQUIR-Potosí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FUNAPA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PROSAN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Organizaciones de productores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Facilitación de la transición agroecológica 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PROINPA, UMSA, PROSUCO.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1"/>
          <p:cNvSpPr txBox="1"/>
          <p:nvPr/>
        </p:nvSpPr>
        <p:spPr>
          <a:xfrm>
            <a:off x="1547675" y="1114150"/>
            <a:ext cx="5677500" cy="1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8761D"/>
                </a:solidFill>
                <a:latin typeface="Impact"/>
                <a:ea typeface="Impact"/>
                <a:cs typeface="Impact"/>
                <a:sym typeface="Impact"/>
              </a:rPr>
              <a:t>Simbología para el tipo de organizaciones:</a:t>
            </a:r>
            <a:endParaRPr sz="1300">
              <a:solidFill>
                <a:srgbClr val="38761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OA: Organización de agricultores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Es: Escuela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U: Universidad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OI: Organización de Investigación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ONG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OG: Organización Gubernamental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D: donante</a:t>
            </a:r>
            <a:endParaRPr sz="1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12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{024D751F-DB75-46A9-833F-2B093C755A26}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CSUTCB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Bartolinas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Conamaq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Organizaciones sociales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Sensibilización de la transición agroecológica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Empresas (Irupana, Jacha Inti, Anden Valey, Quinoa Food)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Empresas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Aliados estratégicos en el sistema agroecológico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INIAF, CIQ, Emapa, INSA, UCR-VDRA, UC-CNAPE, Senasag, APMT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Organizaciones gubernamentales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Aliados en normativas.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PROINPA, PROSUCO, UMSA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Certificadoras: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Biolatina, Imocontrol, Ceres-Bolivia, BoliCert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Empresas certificadoras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Aliados en normativas de certificación.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Gobernaciones: GAD-Oruro, GAD-LP, GAD-Potosí. GAMs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Gobiernos subnacionales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Aliados para inversiones y normativas.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PROINPA, PROSUCO, UMSA.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FAO-Bolivia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SwissContact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Helvetas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Donantes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Aliados en el diálogo hacia las transiciones agroecológicas.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PROINPA, PROSUCO, UMSA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729950" y="1729950"/>
            <a:ext cx="7259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144 (Revolución productiva)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3525 (Producción ecológica)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775 (Promoción de alimentación saludable)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622 (Alimentación escolar)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300 (Ley de la Madre Tierra)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777 (Sistema de planificación integral del Estado)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ODS: 2 (Hambre cero) 13 (Acción por el clima)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729950" y="1729950"/>
            <a:ext cx="725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 </a:t>
            </a: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4" name="Google Shape;84;p15"/>
          <p:cNvSpPr txBox="1"/>
          <p:nvPr>
            <p:ph idx="2" type="body"/>
          </p:nvPr>
        </p:nvSpPr>
        <p:spPr>
          <a:xfrm>
            <a:off x="198550" y="1339475"/>
            <a:ext cx="8229600" cy="3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Construcción conjunta de “transiciones agroecológicas” 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Diálogo con otros actores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Articulación a espacios (ferias, exposiciones, eventos).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