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Nuni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40EF12B-A3A6-4023-AFE5-2A89D480CF86}">
  <a:tblStyle styleId="{840EF12B-A3A6-4023-AFE5-2A89D480CF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5.xml"/><Relationship Id="rId22" Type="http://schemas.openxmlformats.org/officeDocument/2006/relationships/font" Target="fonts/Nunito-bold.fntdata"/><Relationship Id="rId10" Type="http://schemas.openxmlformats.org/officeDocument/2006/relationships/slide" Target="slides/slide4.xml"/><Relationship Id="rId21" Type="http://schemas.openxmlformats.org/officeDocument/2006/relationships/font" Target="fonts/Nunito-regular.fntdata"/><Relationship Id="rId13" Type="http://schemas.openxmlformats.org/officeDocument/2006/relationships/slide" Target="slides/slide7.xml"/><Relationship Id="rId24" Type="http://schemas.openxmlformats.org/officeDocument/2006/relationships/font" Target="fonts/Nunito-boldItalic.fntdata"/><Relationship Id="rId12" Type="http://schemas.openxmlformats.org/officeDocument/2006/relationships/slide" Target="slides/slide6.xml"/><Relationship Id="rId23" Type="http://schemas.openxmlformats.org/officeDocument/2006/relationships/font" Target="fonts/Nuni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e26fd18cb9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e26fd18c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e26fd18c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ge26fd18cb9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e2a9d995e1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ge2a9d995e1_1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e26fd18cb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ge26fd18cb9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26fd18cb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e26fd18cb9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26fd18cb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e26fd18cb9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2aed57f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ge2aed57fa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type="title"/>
          </p:nvPr>
        </p:nvSpPr>
        <p:spPr>
          <a:xfrm>
            <a:off x="0" y="16778"/>
            <a:ext cx="9144000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3"/>
          <p:cNvSpPr txBox="1"/>
          <p:nvPr>
            <p:ph idx="1" type="body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2" type="body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1619672" y="0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ree-powerpoint-templates-design.com/free-powerpoint-templates-design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orms.gle/AW9PBepvzB3jQSn87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/>
        </p:nvSpPr>
        <p:spPr>
          <a:xfrm>
            <a:off x="4572000" y="2017350"/>
            <a:ext cx="3900600" cy="28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Grupo </a:t>
            </a:r>
            <a:r>
              <a:rPr b="1" lang="en-US" sz="3200">
                <a:solidFill>
                  <a:srgbClr val="38761D"/>
                </a:solidFill>
              </a:rPr>
              <a:t>3.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8761D"/>
                </a:solidFill>
              </a:rPr>
              <a:t>Perú Sierra Sur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8761D"/>
                </a:solidFill>
              </a:rPr>
              <a:t>Juan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8761D"/>
                </a:solidFill>
              </a:rPr>
              <a:t>José Luis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8761D"/>
                </a:solidFill>
              </a:rPr>
              <a:t>César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</p:txBody>
      </p:sp>
      <p:sp>
        <p:nvSpPr>
          <p:cNvPr id="20" name="Google Shape;20;p5">
            <a:hlinkClick r:id="rId3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ALLPPT.com _ Free PowerPoint Templates, Diagrams and Charts</a:t>
            </a:r>
            <a:endParaRPr b="0" i="0" sz="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4896375" y="2353825"/>
            <a:ext cx="30000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Entender mejor nuestros contactos y oportunidades a nivel de territorio para ser más estratégica, eficiente, y colaborativa con nuestras actividades de incidencia.</a:t>
            </a:r>
            <a:endParaRPr b="1" sz="1800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26;p6"/>
          <p:cNvSpPr txBox="1"/>
          <p:nvPr/>
        </p:nvSpPr>
        <p:spPr>
          <a:xfrm>
            <a:off x="2811150" y="494275"/>
            <a:ext cx="7339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Impact"/>
                <a:ea typeface="Impact"/>
                <a:cs typeface="Impact"/>
                <a:sym typeface="Impact"/>
              </a:rPr>
              <a:t>Objetivo del Ejercicio</a:t>
            </a:r>
            <a:endParaRPr b="1" sz="32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Su captura de pantalla de su territorio: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2" name="Google Shape;3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75" y="1400176"/>
            <a:ext cx="7650449" cy="496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1547664" y="44624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3. 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Cuáles son los actores claves en su territorio para incidir en transiciones agroecológicas?</a:t>
            </a:r>
            <a:endParaRPr sz="33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38" name="Google Shape;38;p8"/>
          <p:cNvGraphicFramePr/>
          <p:nvPr/>
        </p:nvGraphicFramePr>
        <p:xfrm>
          <a:off x="1833000" y="143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{840EF12B-A3A6-4023-AFE5-2A89D480CF86}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Distrital de Haquira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Participa directamente en el proyecto como referente. Autoridad local más importante. Más compromiso. Formulación de la Agenda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CADEP - JMA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 Distrital de Ocros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Área DEL, involucramiento del proyecto, escalamiento del proyecto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Samuel Palomino de Vecinos Mundiales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Municipalidades distritales y provincial de Cusco y GORE Cusco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Rol rector en la comercialización, distribución de alimentos en la Ciudad de Cusco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Mapeo de actores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" name="Google Shape;39;p8"/>
          <p:cNvSpPr txBox="1"/>
          <p:nvPr/>
        </p:nvSpPr>
        <p:spPr>
          <a:xfrm>
            <a:off x="1690350" y="971275"/>
            <a:ext cx="59676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rgbClr val="38761D"/>
                </a:solidFill>
                <a:latin typeface="Impact"/>
                <a:ea typeface="Impact"/>
                <a:cs typeface="Impact"/>
                <a:sym typeface="Impact"/>
              </a:rPr>
              <a:t>Simbología para el tipo de organizaciones:</a:t>
            </a:r>
            <a:endParaRPr sz="200">
              <a:solidFill>
                <a:srgbClr val="38761D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OA: Organización de agricultores</a:t>
            </a:r>
            <a:endParaRPr sz="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Es: Escuela</a:t>
            </a:r>
            <a:endParaRPr sz="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U: Universidad</a:t>
            </a:r>
            <a:endParaRPr sz="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OI: Organización de Investigación</a:t>
            </a:r>
            <a:endParaRPr sz="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ONG</a:t>
            </a:r>
            <a:endParaRPr sz="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OG: Organización Gubernamental</a:t>
            </a:r>
            <a:endParaRPr sz="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D: donante</a:t>
            </a:r>
            <a:endParaRPr sz="5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Google Shape;44;p9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{840EF12B-A3A6-4023-AFE5-2A89D480CF86}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ARPEC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Experiencia en la promoción de la agricultura orgánica. Marca Colectiva (Frutos de la Tierra)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Teresa Farfán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CC de Haquira y CC de Patahuasi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Referente en el distrito.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Diálogo con las escuelas en la Provincia de Cotabambas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Directores de los colegios (JMA Haquira). Director de la escuela Patahuasi (I.E. multigrado). A través de la radio genera una amplia influencia en la zona.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4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ASPEC - Cusco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OP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Conglomera consumidores, institucionalmente establecida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Por identificar en el mapeo de actores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UGEL - Cotabambas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Rol rector en la organización de las escuelas rurales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Director de la UGEL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Google Shape;49;p10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{840EF12B-A3A6-4023-AFE5-2A89D480CF86}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Acción Andina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ONG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Experiencia en la promoción del manejo de recursos naturales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Ing. Máximo Beingolea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GORE Apurímac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Dirección de Recursos Naturales y Medio Ambiente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Dirección Regional de Educación (DREA)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Directores sectoriales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EcoCultura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ONG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Trabajo con Centro Poblados para promover agenda de Políticas Públicas a nivel de municipalidades y los Presupuestos Participativos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Teobaldo y otras personas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¿Cuáles son las políticas, normas, movimientos y otros puntos de entrada/ oportunidades para incidencia relacionada a transiciones agroecológicas y cuál es su nivel de alcance (comunidad, municipio, provincia/departamento, nacional, regional, global)?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5" name="Google Shape;55;p11"/>
          <p:cNvSpPr txBox="1"/>
          <p:nvPr/>
        </p:nvSpPr>
        <p:spPr>
          <a:xfrm>
            <a:off x="1729950" y="1729950"/>
            <a:ext cx="7259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Políticas de Interculturalidad del Viceministerio de Interculturalidad del MINEDU.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Políticas de promoción de la agricultura familiar del Viceministerio de Agricultura Familiar del MIDAGRI.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Decreto Supremo que aprueba el Plan Nacional Concertado para la Promoción y Fomento de la Producción Orgánica o Ecológica - PLANAE 2021-2030 Decreto Supremo N° 011-2021-MIDAGRI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5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Reflexionar si quisieran realizar alguna actividad en el siguiente año relacionado a este ejercicio (no es obligatorio!) y visualizarlo en la matriz de planificación. Pensar en sinergias y eficiencias, no en crear más trabajo.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" name="Google Shape;61;p12"/>
          <p:cNvSpPr txBox="1"/>
          <p:nvPr/>
        </p:nvSpPr>
        <p:spPr>
          <a:xfrm>
            <a:off x="1729950" y="1729950"/>
            <a:ext cx="72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Enlace de la Matriz de Planificación: </a:t>
            </a:r>
            <a:r>
              <a:rPr lang="en-US" sz="12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https://forms.gle/AW9PBepvzB3jQSn87</a:t>
            </a:r>
            <a:endParaRPr/>
          </a:p>
        </p:txBody>
      </p:sp>
      <p:sp>
        <p:nvSpPr>
          <p:cNvPr id="62" name="Google Shape;62;p12"/>
          <p:cNvSpPr txBox="1"/>
          <p:nvPr/>
        </p:nvSpPr>
        <p:spPr>
          <a:xfrm>
            <a:off x="1812275" y="2257425"/>
            <a:ext cx="72597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Generación de materiales para la incidencia de la agroecología (Vecinos Mundiales).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Incidencia en la agenda educativa de los Institutos de Formación Pedagógica y Facultades de Educación de las Universidades de la Región de Apurímac. Ubicar el tema de la agrobiodiversidad.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Relación mercados, productores rurales, instituciones y escuelas (Pandemia del Covid-19 como oportunidad de promoción de la agroecología, agrobiodiversidad).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Explorar puntos de entrada conjunta: agrobiodiversidad, nutrición, resiliencia ante el cambio climático, pandemia. Relación consumidores - mercados - nutrición - salud preventiva (fortalecer el sistema inmunológico). Consumo local.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3000">
                <a:latin typeface="Impact"/>
                <a:ea typeface="Impact"/>
                <a:cs typeface="Impact"/>
                <a:sym typeface="Impact"/>
              </a:rPr>
              <a:t>5. Ideas clave que quisieran compartir con los demás miembros de la CdP17 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8" name="Google Shape;68;p13"/>
          <p:cNvSpPr txBox="1"/>
          <p:nvPr>
            <p:ph idx="2" type="body"/>
          </p:nvPr>
        </p:nvSpPr>
        <p:spPr>
          <a:xfrm>
            <a:off x="179500" y="1412775"/>
            <a:ext cx="8578800" cy="44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Estas ideas las pueden registrar en el siguiente enlace de howspace, una vez que han finalizado el ejercicio y referentes sobre todo a la pregunta número 4. </a:t>
            </a:r>
            <a:endParaRPr sz="17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Volviendo a los puntos de entrada a la AE: hay uno un poco nuevo por la pandemia: el salud preventiva de un consumo local, diverso, plantas medicinales -- que luego pasa por nutrición, agrobiodiversidad y llega a ayudar con la adaptación al cambio </a:t>
            </a:r>
            <a:r>
              <a:rPr lang="en-US" sz="1700"/>
              <a:t>climático.</a:t>
            </a:r>
            <a:endParaRPr sz="1700"/>
          </a:p>
          <a:p>
            <a:pPr indent="0" lvl="0" marL="0" rtl="0" algn="just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Actores clave: relevancia de las Comunidades Campesinas, gobiernos locales y las escuelas. Existe normativa vigente para la promoción de la agrobiodiversidad a través de vice-ministerios (MINEDU, MIDAGRI).</a:t>
            </a:r>
            <a:endParaRPr sz="1700"/>
          </a:p>
          <a:p>
            <a:pPr indent="0" lvl="0" marL="0" rtl="0" algn="just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Estado de la agroecología en los territorios de Ayacucho, Apurímac y Cusco.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1547675" y="44625"/>
            <a:ext cx="75243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*. Comentarios para el grupo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679975" y="465825"/>
            <a:ext cx="72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Deja aquí tus comentarios o reflexiones sobre el trabajo de este grupo.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