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Nuni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53ECF2A-EBCE-4672-BBD1-314BE1B48764}">
  <a:tblStyle styleId="{D53ECF2A-EBCE-4672-BBD1-314BE1B487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bold.fntdata"/><Relationship Id="rId25" Type="http://schemas.openxmlformats.org/officeDocument/2006/relationships/font" Target="fonts/Nunito-regular.fntdata"/><Relationship Id="rId28" Type="http://schemas.openxmlformats.org/officeDocument/2006/relationships/font" Target="fonts/Nunito-boldItalic.fntdata"/><Relationship Id="rId27" Type="http://schemas.openxmlformats.org/officeDocument/2006/relationships/font" Target="fonts/Nuni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e26fd18cb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e26fd18c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e26fd18cb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e26fd18cb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e26fd18c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e26fd18cb9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e26fd18c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e26fd18cb9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26fd18cb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e26fd18cb9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2aa0d5b2d_1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e2aa0d5b2d_1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2aa0d5b2d_1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e2aa0d5b2d_12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e26fd18c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e26fd18cb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26fd18c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e26fd18cb9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3cc2399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e3cc2399e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"/>
          <p:cNvSpPr txBox="1"/>
          <p:nvPr>
            <p:ph idx="1" type="body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2" type="body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ree-powerpoint-templates-design.com/free-powerpoint-templates-desig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forms.gle/AW9PBepvzB3jQSn87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/>
        </p:nvSpPr>
        <p:spPr>
          <a:xfrm>
            <a:off x="4572009" y="2791814"/>
            <a:ext cx="36723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Grupo </a:t>
            </a:r>
            <a:r>
              <a:rPr b="1" lang="en-US" sz="3200">
                <a:solidFill>
                  <a:srgbClr val="38761D"/>
                </a:solidFill>
              </a:rPr>
              <a:t>4.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Perú Sierra Central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</p:txBody>
      </p:sp>
      <p:sp>
        <p:nvSpPr>
          <p:cNvPr id="20" name="Google Shape;20;p5">
            <a:hlinkClick r:id="rId3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ALLPPT.com _ Free PowerPoint Templates, Diagrams and Charts</a:t>
            </a:r>
            <a:endParaRPr b="0" i="0" sz="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4896375" y="2353825"/>
            <a:ext cx="3000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Entender mejor nuestros contactos y oportunidades a nivel de territorio para ser más estratégica, eficiente, y colaborativa con nuestras actividades de incidencia.</a:t>
            </a:r>
            <a:endParaRPr b="1" sz="18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26;p6"/>
          <p:cNvSpPr txBox="1"/>
          <p:nvPr/>
        </p:nvSpPr>
        <p:spPr>
          <a:xfrm>
            <a:off x="2811150" y="494275"/>
            <a:ext cx="733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Impact"/>
                <a:ea typeface="Impact"/>
                <a:cs typeface="Impact"/>
                <a:sym typeface="Impact"/>
              </a:rPr>
              <a:t>Objetivo del Ejercicio</a:t>
            </a:r>
            <a:endParaRPr b="1" sz="32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1. Presentarse brevemente al interior del Grupo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513869" y="1709735"/>
            <a:ext cx="3384300" cy="3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En este Grupo participa una persona de YANAPAI (Forrajes y Aguapan), CIZA, Michigan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t/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Tiempo total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para el trabajo grupal: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" name="Google Shape;33;p7"/>
          <p:cNvSpPr txBox="1"/>
          <p:nvPr/>
        </p:nvSpPr>
        <p:spPr>
          <a:xfrm>
            <a:off x="4896124" y="2476927"/>
            <a:ext cx="3888300" cy="3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rPr>
              <a:t>Por favor elegir una persona que ayudará a registrar la discusión del Grupo en este documento y a compartir algunas ideas clave sobre la pregunta 4 en la plenaria (5 minutos por grupo).</a:t>
            </a:r>
            <a:endParaRPr b="1" i="0" sz="2200" u="none" cap="none" strike="noStrike">
              <a:solidFill>
                <a:srgbClr val="3F3F3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7738" y="5325100"/>
            <a:ext cx="1512863" cy="12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0" name="Google Shape;40;p8"/>
          <p:cNvSpPr txBox="1"/>
          <p:nvPr/>
        </p:nvSpPr>
        <p:spPr>
          <a:xfrm>
            <a:off x="58725" y="2396175"/>
            <a:ext cx="898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C78D8"/>
                </a:solidFill>
              </a:rPr>
              <a:t>https://ccrp.maps.arcgis.com/apps/instant/minimalist/index.html?appid=b64f4552b9224e1d8154b0724bcec2c3</a:t>
            </a:r>
            <a:endParaRPr b="1" sz="1600">
              <a:solidFill>
                <a:srgbClr val="3C78D8"/>
              </a:solidFill>
            </a:endParaRPr>
          </a:p>
        </p:txBody>
      </p:sp>
      <p:sp>
        <p:nvSpPr>
          <p:cNvPr id="41" name="Google Shape;41;p8"/>
          <p:cNvSpPr txBox="1"/>
          <p:nvPr/>
        </p:nvSpPr>
        <p:spPr>
          <a:xfrm>
            <a:off x="0" y="1178375"/>
            <a:ext cx="9144000" cy="14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Nunito"/>
                <a:ea typeface="Nunito"/>
                <a:cs typeface="Nunito"/>
                <a:sym typeface="Nunito"/>
              </a:rPr>
              <a:t>Pueden tomarse unos minutos para visualizar su territorio geográficamente y pensar en cuál es la visión de transición agroecológica a nivel territorio que tienen. Puede usar este mapa de los hogares y universidades relacionados a los proyectos del CCRP para encontrar territorios y tomar una captura de pantalla para enfocar un área geográfica. El enlace es: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925" y="3205250"/>
            <a:ext cx="7287209" cy="3479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/>
              <a:t> </a:t>
            </a: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0478"/>
            <a:ext cx="8839204" cy="493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Su captura de pantalla de su territorio: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3">
            <a:alphaModFix/>
          </a:blip>
          <a:srcRect b="4974" l="23165" r="0" t="11975"/>
          <a:stretch/>
        </p:blipFill>
        <p:spPr>
          <a:xfrm>
            <a:off x="695325" y="1111350"/>
            <a:ext cx="7896226" cy="480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1547664" y="44624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Cuáles son los actores claves en su territorio para incidir en transiciones agroecológicas?</a:t>
            </a:r>
            <a:endParaRPr sz="33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60" name="Google Shape;60;p11"/>
          <p:cNvGraphicFramePr/>
          <p:nvPr/>
        </p:nvGraphicFramePr>
        <p:xfrm>
          <a:off x="1690325" y="366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{D53ECF2A-EBCE-4672-BBD1-314BE1B48764}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Gobierno Regional Huancavelica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Programa Huancavelica Organico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Grupo yanapai, CIP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Gobiernos Regional Huanuco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Para declaración de zonas de agrobiodivesidad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IDMA - CIZA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Gobiernos Regional Pasco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Marca colectiva Bioay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CIP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Gobiernos Regional Junin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Trabajo en areas de conservación Regional, programa qaliwarma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Yanapai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1"/>
          <p:cNvSpPr txBox="1"/>
          <p:nvPr/>
        </p:nvSpPr>
        <p:spPr>
          <a:xfrm>
            <a:off x="1547675" y="1114150"/>
            <a:ext cx="5677500" cy="19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8761D"/>
                </a:solidFill>
                <a:latin typeface="Impact"/>
                <a:ea typeface="Impact"/>
                <a:cs typeface="Impact"/>
                <a:sym typeface="Impact"/>
              </a:rPr>
              <a:t>Simbología para el tipo de organizaciones:</a:t>
            </a:r>
            <a:endParaRPr sz="1300">
              <a:solidFill>
                <a:srgbClr val="38761D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OA: Organización de agricultores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Es: Escuela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U: Universidad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OI: Organización de Investigación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ONG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OG: Organización Gubernamental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D: donante</a:t>
            </a:r>
            <a:endParaRPr sz="1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12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{D53ECF2A-EBCE-4672-BBD1-314BE1B48764}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Gobiernos Regional Lima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Promoción de Turismo comunitario- Yauyos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CIP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de </a:t>
                      </a:r>
                      <a:r>
                        <a:rPr lang="en-US"/>
                        <a:t>Huánuco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Promocion de Feria </a:t>
                      </a:r>
                      <a:r>
                        <a:rPr lang="en-US"/>
                        <a:t>Ecológicas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CIZA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Universidad nacional Hermilio Valdizan- Huanuco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Yanapai. Ciza, CIP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Pasco - UNDAC - Universidad Nacional Daniel Alcides Carrion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Programas de </a:t>
                      </a:r>
                      <a:r>
                        <a:rPr lang="en-US"/>
                        <a:t>formación</a:t>
                      </a:r>
                      <a:r>
                        <a:rPr lang="en-US"/>
                        <a:t> con enfasis en agrobiodiversidad (incipiente agroecologia)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CIP, Grupo Yanapai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Mesa de lucha contra la pobreza, Huanuco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Mixto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IIN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Programa Pais - Tambos, junin, Huanuco, Huancavelica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Articula a poblaciones locales con Instituciones, tienen </a:t>
                      </a:r>
                      <a:r>
                        <a:rPr lang="en-US"/>
                        <a:t>infraestructura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Yanapai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Universidad Nacional del Centro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Universidad Nacional de Huancavelica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Foro para integrar nuevos temas de AE en el curriculum; capacitación de profesionales e investigadores a futuro. Pre y post grado.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Google Shape;71;p13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{D53ECF2A-EBCE-4672-BBD1-314BE1B48764}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Centro de Apoyo Rural - CEAR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ONG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Actual socio en marco proyecto de Agroecologia - CCAFS (CGIAR)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Iniciativa Andina - CIP (A.Arce)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Mercados Modelos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" name="Google Shape;76;p14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{D53ECF2A-EBCE-4672-BBD1-314BE1B48764}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SERNAM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Dirección Regional de Agricultura, Huanuco, Pasco, Junin y Huancavelica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Dirección Regional de Educación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Escuelas de Alternancia, Yauyos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Promueven escuelas ,internado, escuela vocacionales, 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Colegios Tecnicos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Sistema de Garantia Participativo - SPG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¿Cuáles son las políticas, normas, movimientos y otros puntos de entrada/ oportunidades para incidencia relacionada a transiciones agroecológicas y cuál es su nivel de alcance (comunidad, municipio, provincia/departamento, nacional, regional, global)?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729950" y="1729950"/>
            <a:ext cx="72597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Programas de compras Publicas (velar por el cumplimiento) </a:t>
            </a:r>
            <a:r>
              <a:rPr lang="en-US">
                <a:solidFill>
                  <a:srgbClr val="0000FF"/>
                </a:solidFill>
              </a:rPr>
              <a:t>Local</a:t>
            </a:r>
            <a:endParaRPr>
              <a:solidFill>
                <a:srgbClr val="0000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Incorporación</a:t>
            </a:r>
            <a:r>
              <a:rPr lang="en-US"/>
              <a:t> de los conocimientos locales en las curriculas de los </a:t>
            </a:r>
            <a:r>
              <a:rPr lang="en-US"/>
              <a:t>pedagógicos -</a:t>
            </a:r>
            <a:r>
              <a:rPr lang="en-US">
                <a:solidFill>
                  <a:srgbClr val="0000FF"/>
                </a:solidFill>
              </a:rPr>
              <a:t>Departamento</a:t>
            </a:r>
            <a:endParaRPr>
              <a:solidFill>
                <a:srgbClr val="0000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Incorporación</a:t>
            </a:r>
            <a:r>
              <a:rPr lang="en-US"/>
              <a:t> de nuevos conocimientos (innovadoras)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Propuestas territoriales, Agrobiodiversidad y biodiversidad (yauyos, Quisqui, Area de conservacion Regional </a:t>
            </a:r>
            <a:r>
              <a:rPr lang="en-US">
                <a:solidFill>
                  <a:srgbClr val="0000FF"/>
                </a:solidFill>
              </a:rPr>
              <a:t>Departamento</a:t>
            </a:r>
            <a:endParaRPr>
              <a:solidFill>
                <a:srgbClr val="0000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Ferias Agroecologicas </a:t>
            </a:r>
            <a:r>
              <a:rPr lang="en-US">
                <a:solidFill>
                  <a:srgbClr val="0000FF"/>
                </a:solidFill>
              </a:rPr>
              <a:t>Local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Celebraciones </a:t>
            </a:r>
            <a:r>
              <a:rPr lang="en-US"/>
              <a:t>Temáticas</a:t>
            </a:r>
            <a:r>
              <a:rPr lang="en-US"/>
              <a:t>  (ejm, Dia de la papa, alimentacion) </a:t>
            </a:r>
            <a:r>
              <a:rPr lang="en-US">
                <a:solidFill>
                  <a:srgbClr val="0000FF"/>
                </a:solidFill>
              </a:rPr>
              <a:t>Nacional</a:t>
            </a:r>
            <a:endParaRPr>
              <a:solidFill>
                <a:srgbClr val="0000FF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interactuar con el grupo de Partenazgo de Montanas de FAO - que vincula estrechamente con IFOAM y realizan actividades concretas en los Andes de la sierra centro y sierra norte, con organizaciones de agricultores == estan trabajando en el "sello de </a:t>
            </a:r>
            <a:r>
              <a:rPr lang="en-US"/>
              <a:t>montañas</a:t>
            </a:r>
            <a:r>
              <a:rPr lang="en-US"/>
              <a:t>"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Esfuerzos </a:t>
            </a:r>
            <a:r>
              <a:rPr lang="en-US"/>
              <a:t>interinstitucionales</a:t>
            </a:r>
            <a:r>
              <a:rPr lang="en-US"/>
              <a:t> para compartir evidencia en torno a </a:t>
            </a:r>
            <a:r>
              <a:rPr lang="en-US"/>
              <a:t>prácticas</a:t>
            </a:r>
            <a:r>
              <a:rPr lang="en-US"/>
              <a:t> </a:t>
            </a:r>
            <a:r>
              <a:rPr lang="en-US"/>
              <a:t>agroecológica</a:t>
            </a:r>
            <a:r>
              <a:rPr lang="en-US"/>
              <a:t> que faciliten los esfuerzos en las </a:t>
            </a:r>
            <a:r>
              <a:rPr lang="en-US"/>
              <a:t>transiciones</a:t>
            </a:r>
            <a:r>
              <a:rPr lang="en-US"/>
              <a:t> </a:t>
            </a:r>
            <a:r>
              <a:rPr lang="en-US"/>
              <a:t>agroecológicas</a:t>
            </a:r>
            <a:r>
              <a:rPr lang="en-US"/>
              <a:t> (ej. webinars, reuniones presenciales </a:t>
            </a:r>
            <a:r>
              <a:rPr lang="en-US"/>
              <a:t>más</a:t>
            </a:r>
            <a:r>
              <a:rPr lang="en-US"/>
              <a:t> adelante).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Articulo 9 de la  retribucion por servicios Ecosistemicos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5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Reflexionar si quisieran realizar alguna actividad en el siguiente año relacionado a este ejercicio (no es obligatorio!) y visualizarlo en la matriz de planificación. Pensar en sinergias y eficiencias, no en crear más trabajo.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729950" y="1729950"/>
            <a:ext cx="72597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Enlace de la Matriz de Planificación:</a:t>
            </a:r>
            <a:endParaRPr b="1">
              <a:solidFill>
                <a:srgbClr val="3C78D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https://forms.gle/AW9PBepvzB3jQSn87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Visibilizar las estrategias de </a:t>
            </a:r>
            <a:r>
              <a:rPr lang="en-US"/>
              <a:t>pagos</a:t>
            </a:r>
            <a:r>
              <a:rPr lang="en-US"/>
              <a:t> por servicios </a:t>
            </a:r>
            <a:r>
              <a:rPr lang="en-US"/>
              <a:t>ecosistémicos en eventos como en el  evento del bicentenario.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3000">
                <a:latin typeface="Impact"/>
                <a:ea typeface="Impact"/>
                <a:cs typeface="Impact"/>
                <a:sym typeface="Impact"/>
              </a:rPr>
              <a:t>5. Ideas clave que quisieran compartir con los demás miembros de la CdP17 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4" name="Google Shape;94;p17"/>
          <p:cNvSpPr txBox="1"/>
          <p:nvPr>
            <p:ph idx="2" type="body"/>
          </p:nvPr>
        </p:nvSpPr>
        <p:spPr>
          <a:xfrm>
            <a:off x="179500" y="1412775"/>
            <a:ext cx="8229600" cy="43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Estas ideas las pueden registrar en el siguiente enlace de howspace, una vez que han finalizado el ejercicio y referentes sobre todo a la pregunta número 4. </a:t>
            </a:r>
            <a:endParaRPr sz="17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Ideas concretas: </a:t>
            </a:r>
            <a:endParaRPr sz="1700"/>
          </a:p>
          <a:p>
            <a:pPr indent="-215900" lvl="1" marL="7429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–"/>
            </a:pPr>
            <a:r>
              <a:rPr lang="en-US" sz="1700"/>
              <a:t>Crear materiales(videos, folletos) para hacer </a:t>
            </a:r>
            <a:r>
              <a:rPr lang="en-US" sz="1700"/>
              <a:t>incidencia 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215900" lvl="1" marL="7429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–"/>
            </a:pPr>
            <a:r>
              <a:rPr lang="en-US" sz="1700"/>
              <a:t>Visibilizar las estrategias de pagos por servicios ecosistémicos en eventos como en el  evento del bicentenario. </a:t>
            </a:r>
            <a:endParaRPr sz="1700"/>
          </a:p>
          <a:p>
            <a:pPr indent="-215900" lvl="1" marL="742950" rtl="0" algn="just">
              <a:spcBef>
                <a:spcPts val="280"/>
              </a:spcBef>
              <a:spcAft>
                <a:spcPts val="0"/>
              </a:spcAft>
              <a:buSzPts val="1700"/>
              <a:buChar char="–"/>
            </a:pPr>
            <a:r>
              <a:rPr lang="en-US" sz="1700"/>
              <a:t>Participar más en los mesas de trabajo relevantes a nivel regional y coordinar ideas y acciones dentro de esas mesas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Nos demos cuenta de la cantidad de actores que interactúan en nuestros espacios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Diferentes estrategias de incidencia como proyectos de ley, curriculum, esfuerzos horizontales con conocimiento, eventos y concientización.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Puede existir  sinergias entre proyectos, temas, acciones, entre los diferentes proyectos (de la CdP) en la zona.</a:t>
            </a:r>
            <a:endParaRPr sz="1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1547675" y="44625"/>
            <a:ext cx="75243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*. Comentarios para el grupo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679975" y="465825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Deja aquí tus comentarios o reflexiones sobre el trabajo de este grupo.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