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Nuni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C8797FF-F026-4800-A6A9-59E040E14F86}">
  <a:tblStyle styleId="{CC8797FF-F026-4800-A6A9-59E040E14F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-bold.fntdata"/><Relationship Id="rId25" Type="http://schemas.openxmlformats.org/officeDocument/2006/relationships/font" Target="fonts/Nunito-regular.fntdata"/><Relationship Id="rId28" Type="http://schemas.openxmlformats.org/officeDocument/2006/relationships/font" Target="fonts/Nunito-boldItalic.fntdata"/><Relationship Id="rId27" Type="http://schemas.openxmlformats.org/officeDocument/2006/relationships/font" Target="fonts/Nuni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e26fd18cb9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e26fd18c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e26fd18cb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e26fd18cb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26fd18cb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e26fd18cb9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26fd18c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e26fd18cb9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e26fd18cb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e26fd18cb9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e2a757a800_5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e2a757a800_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2a757a800_9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2a757a800_9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26fd18cb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e26fd18cb9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26fd18cb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e26fd18cb9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3cbb9ebad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e3cbb9ebad_7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type="title"/>
          </p:nvPr>
        </p:nvSpPr>
        <p:spPr>
          <a:xfrm>
            <a:off x="0" y="16778"/>
            <a:ext cx="9144000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3"/>
          <p:cNvSpPr txBox="1"/>
          <p:nvPr>
            <p:ph idx="1" type="body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2" type="body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1619672" y="0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ree-powerpoint-templates-design.com/free-powerpoint-templates-design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forms.gle/AW9PBepvzB3jQSn87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/>
        </p:nvSpPr>
        <p:spPr>
          <a:xfrm>
            <a:off x="4572009" y="2791814"/>
            <a:ext cx="3672300" cy="2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Grupo </a:t>
            </a:r>
            <a:r>
              <a:rPr b="1" lang="en-US" sz="3200">
                <a:solidFill>
                  <a:srgbClr val="38761D"/>
                </a:solidFill>
              </a:rPr>
              <a:t>5. Perú Ancash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</p:txBody>
      </p:sp>
      <p:sp>
        <p:nvSpPr>
          <p:cNvPr id="20" name="Google Shape;20;p5">
            <a:hlinkClick r:id="rId3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ALLPPT.com _ Free PowerPoint Templates, Diagrams and Charts</a:t>
            </a:r>
            <a:endParaRPr b="0" i="0" sz="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4896375" y="2353825"/>
            <a:ext cx="30000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Entender mejor nuestros contactos y oportunidades a nivel de territorio para ser más estratégica, eficiente, y colaborativa con nuestras actividades de incidencia.</a:t>
            </a:r>
            <a:endParaRPr b="1" sz="1800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26;p6"/>
          <p:cNvSpPr txBox="1"/>
          <p:nvPr/>
        </p:nvSpPr>
        <p:spPr>
          <a:xfrm>
            <a:off x="2811150" y="494275"/>
            <a:ext cx="7339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Impact"/>
                <a:ea typeface="Impact"/>
                <a:cs typeface="Impact"/>
                <a:sym typeface="Impact"/>
              </a:rPr>
              <a:t>Objetivo del Ejercicio</a:t>
            </a:r>
            <a:endParaRPr b="1" sz="32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idx="2" type="body"/>
          </p:nvPr>
        </p:nvSpPr>
        <p:spPr>
          <a:xfrm>
            <a:off x="202575" y="1158250"/>
            <a:ext cx="43695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1800">
                <a:latin typeface="Impact"/>
                <a:ea typeface="Impact"/>
                <a:cs typeface="Impact"/>
                <a:sym typeface="Impact"/>
              </a:rPr>
              <a:t>Participantes:</a:t>
            </a:r>
            <a:endParaRPr b="1" sz="1800">
              <a:latin typeface="Impact"/>
              <a:ea typeface="Impact"/>
              <a:cs typeface="Impact"/>
              <a:sym typeface="Impact"/>
            </a:endParaRPr>
          </a:p>
          <a:p>
            <a:pPr indent="-304799" lvl="0" marL="89999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-US" sz="1200">
                <a:solidFill>
                  <a:schemeClr val="dk1"/>
                </a:solidFill>
              </a:rPr>
              <a:t>Roberto Ugas</a:t>
            </a:r>
            <a:endParaRPr sz="1200">
              <a:solidFill>
                <a:schemeClr val="dk1"/>
              </a:solidFill>
            </a:endParaRPr>
          </a:p>
          <a:p>
            <a:pPr indent="-304799" lvl="0" marL="89999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-US" sz="1200">
                <a:solidFill>
                  <a:schemeClr val="dk1"/>
                </a:solidFill>
              </a:rPr>
              <a:t>Instituto de Montaña (Punas Agua IV): 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200">
                <a:solidFill>
                  <a:schemeClr val="dk1"/>
                </a:solidFill>
              </a:rPr>
              <a:t>Cecilia turin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200">
                <a:solidFill>
                  <a:schemeClr val="dk1"/>
                </a:solidFill>
              </a:rPr>
              <a:t>Angel Mendoza</a:t>
            </a:r>
            <a:endParaRPr sz="1200">
              <a:solidFill>
                <a:schemeClr val="dk1"/>
              </a:solidFill>
            </a:endParaRPr>
          </a:p>
          <a:p>
            <a:pPr indent="-304799" lvl="0" marL="89999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-US" sz="1200">
                <a:solidFill>
                  <a:schemeClr val="dk1"/>
                </a:solidFill>
              </a:rPr>
              <a:t>Clacso (Programa de investigación y formación en AE)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200">
                <a:solidFill>
                  <a:schemeClr val="dk1"/>
                </a:solidFill>
              </a:rPr>
              <a:t>Tere Arteaga 	</a:t>
            </a:r>
            <a:endParaRPr sz="1200">
              <a:solidFill>
                <a:schemeClr val="dk1"/>
              </a:solidFill>
            </a:endParaRPr>
          </a:p>
          <a:p>
            <a:pPr indent="-304799" lvl="0" marL="89999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-US" sz="1200">
                <a:solidFill>
                  <a:schemeClr val="dk1"/>
                </a:solidFill>
              </a:rPr>
              <a:t>Ciza 1 persona (Semillas y Escuelas)	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200">
                <a:solidFill>
                  <a:schemeClr val="dk1"/>
                </a:solidFill>
              </a:rPr>
              <a:t>Hernan Cunza (Ciza)</a:t>
            </a:r>
            <a:endParaRPr sz="12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-304799" lvl="0" marL="89999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-US" sz="1200">
                <a:solidFill>
                  <a:schemeClr val="dk1"/>
                </a:solidFill>
              </a:rPr>
              <a:t>Eclosio – DIACONIA (La gestión del agua y sistemas alimentarios sostenibles desde la dinámica social en territorios y comunidades altoandinas de la cordillera negra-Ancash)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</a:rPr>
              <a:t>o   Christian Florencio (DIACONIA)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</a:rPr>
              <a:t>o   Willi (DIACONIA)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</a:rPr>
              <a:t>o   Sofia Rubio (Slow food)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200">
                <a:solidFill>
                  <a:schemeClr val="dk1"/>
                </a:solidFill>
              </a:rPr>
              <a:t>o   Liza Meza (Slow food)</a:t>
            </a:r>
            <a:endParaRPr sz="1200">
              <a:solidFill>
                <a:schemeClr val="dk1"/>
              </a:solidFill>
            </a:endParaRPr>
          </a:p>
          <a:p>
            <a:pPr indent="-304799" lvl="0" marL="89999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-US" sz="1200">
                <a:solidFill>
                  <a:schemeClr val="dk1"/>
                </a:solidFill>
              </a:rPr>
              <a:t>Invitados: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200">
                <a:solidFill>
                  <a:schemeClr val="dk1"/>
                </a:solidFill>
              </a:rPr>
              <a:t>Santiago Madrigal (docente Ricardo Palma)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t/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t/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Tiempo total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para el trabajo grupal: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1. Presentarse brevemente al interior del Grupo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" name="Google Shape;33;p7"/>
          <p:cNvSpPr txBox="1"/>
          <p:nvPr/>
        </p:nvSpPr>
        <p:spPr>
          <a:xfrm>
            <a:off x="4896124" y="2476927"/>
            <a:ext cx="3888300" cy="3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rPr>
              <a:t>Por favor elegir una persona que ayudará a registrar la discusión del Grupo en este documento y a compartir algunas ideas clave sobre la pregunta 4 en la plenaria (5 minutos por grupo).</a:t>
            </a:r>
            <a:endParaRPr b="1" i="0" sz="2200" u="none" cap="none" strike="noStrike">
              <a:solidFill>
                <a:srgbClr val="3F3F3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5413" y="5336375"/>
            <a:ext cx="1512863" cy="12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0" name="Google Shape;40;p8"/>
          <p:cNvSpPr txBox="1"/>
          <p:nvPr/>
        </p:nvSpPr>
        <p:spPr>
          <a:xfrm>
            <a:off x="58725" y="2396175"/>
            <a:ext cx="8989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C78D8"/>
                </a:solidFill>
              </a:rPr>
              <a:t>https://ccrp.maps.arcgis.com/apps/instant/minimalist/index.html?appid=b64f4552b9224e1d8154b0724bcec2c3</a:t>
            </a:r>
            <a:endParaRPr b="1" sz="1600">
              <a:solidFill>
                <a:srgbClr val="3C78D8"/>
              </a:solidFill>
            </a:endParaRPr>
          </a:p>
        </p:txBody>
      </p:sp>
      <p:sp>
        <p:nvSpPr>
          <p:cNvPr id="41" name="Google Shape;41;p8"/>
          <p:cNvSpPr txBox="1"/>
          <p:nvPr/>
        </p:nvSpPr>
        <p:spPr>
          <a:xfrm>
            <a:off x="0" y="1178375"/>
            <a:ext cx="9144000" cy="14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Nunito"/>
                <a:ea typeface="Nunito"/>
                <a:cs typeface="Nunito"/>
                <a:sym typeface="Nunito"/>
              </a:rPr>
              <a:t>Pueden tomarse unos minutos para visualizar su territorio geográficamente y pensar en cuál es la visión de transición agroecológica a nivel territorio que tienen. Puede usar este mapa de los hogares y universidades relacionados a los proyectos del CCRP para encontrar territorios y tomar una captura de pantalla para enfocar un área geográfica. El enlace es: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" name="Google Shape;4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225" y="3205263"/>
            <a:ext cx="7287209" cy="3479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152" y="2942475"/>
            <a:ext cx="7623697" cy="39155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/>
          <p:nvPr/>
        </p:nvSpPr>
        <p:spPr>
          <a:xfrm>
            <a:off x="2538975" y="6254775"/>
            <a:ext cx="126300" cy="116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8"/>
          <p:cNvSpPr txBox="1"/>
          <p:nvPr/>
        </p:nvSpPr>
        <p:spPr>
          <a:xfrm>
            <a:off x="2149800" y="5818775"/>
            <a:ext cx="1332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</a:rPr>
              <a:t>DIACONIA-Eclosio</a:t>
            </a:r>
            <a:endParaRPr b="1" sz="1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</a:rPr>
              <a:t>(La Merced)</a:t>
            </a:r>
            <a:endParaRPr b="1" sz="1000">
              <a:solidFill>
                <a:schemeClr val="lt1"/>
              </a:solidFill>
            </a:endParaRPr>
          </a:p>
        </p:txBody>
      </p:sp>
      <p:sp>
        <p:nvSpPr>
          <p:cNvPr id="46" name="Google Shape;46;p8"/>
          <p:cNvSpPr txBox="1"/>
          <p:nvPr/>
        </p:nvSpPr>
        <p:spPr>
          <a:xfrm>
            <a:off x="5249675" y="4698913"/>
            <a:ext cx="1332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</a:rPr>
              <a:t>IM Punas Agua</a:t>
            </a:r>
            <a:endParaRPr b="1" sz="1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</a:rPr>
              <a:t>(CG-CB)</a:t>
            </a:r>
            <a:endParaRPr b="1" sz="1000">
              <a:solidFill>
                <a:schemeClr val="lt1"/>
              </a:solidFill>
            </a:endParaRPr>
          </a:p>
        </p:txBody>
      </p:sp>
      <p:sp>
        <p:nvSpPr>
          <p:cNvPr id="47" name="Google Shape;47;p8"/>
          <p:cNvSpPr/>
          <p:nvPr/>
        </p:nvSpPr>
        <p:spPr>
          <a:xfrm>
            <a:off x="3926800" y="3088550"/>
            <a:ext cx="126300" cy="116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8"/>
          <p:cNvSpPr txBox="1"/>
          <p:nvPr/>
        </p:nvSpPr>
        <p:spPr>
          <a:xfrm>
            <a:off x="4036675" y="3012350"/>
            <a:ext cx="83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</a:rPr>
              <a:t>UNASAM</a:t>
            </a:r>
            <a:endParaRPr b="1" sz="1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</a:rPr>
              <a:t>(Huaraz)</a:t>
            </a:r>
            <a:endParaRPr b="1" sz="1000">
              <a:solidFill>
                <a:schemeClr val="lt1"/>
              </a:solidFill>
            </a:endParaRPr>
          </a:p>
        </p:txBody>
      </p:sp>
      <p:sp>
        <p:nvSpPr>
          <p:cNvPr id="49" name="Google Shape;49;p8"/>
          <p:cNvSpPr/>
          <p:nvPr/>
        </p:nvSpPr>
        <p:spPr>
          <a:xfrm>
            <a:off x="5123375" y="5074825"/>
            <a:ext cx="126300" cy="116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/>
              <a:t> </a:t>
            </a: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5" name="Google Shape;5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0478"/>
            <a:ext cx="8839204" cy="493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Su captura de pantalla de su territorio: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61" name="Google Shape;61;p10"/>
          <p:cNvPicPr preferRelativeResize="0"/>
          <p:nvPr/>
        </p:nvPicPr>
        <p:blipFill rotWithShape="1">
          <a:blip r:embed="rId3">
            <a:alphaModFix/>
          </a:blip>
          <a:srcRect b="0" l="13243" r="5705" t="0"/>
          <a:stretch/>
        </p:blipFill>
        <p:spPr>
          <a:xfrm>
            <a:off x="3151450" y="3608000"/>
            <a:ext cx="5864400" cy="3050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Google Shape;62;p10"/>
          <p:cNvCxnSpPr/>
          <p:nvPr/>
        </p:nvCxnSpPr>
        <p:spPr>
          <a:xfrm>
            <a:off x="1790600" y="1969650"/>
            <a:ext cx="465600" cy="1164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3" name="Google Shape;6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347" y="1685925"/>
            <a:ext cx="6658524" cy="292827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0"/>
          <p:cNvSpPr txBox="1"/>
          <p:nvPr/>
        </p:nvSpPr>
        <p:spPr>
          <a:xfrm>
            <a:off x="302950" y="1143000"/>
            <a:ext cx="13371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 merced Aija</a:t>
            </a:r>
            <a:endParaRPr/>
          </a:p>
        </p:txBody>
      </p:sp>
      <p:sp>
        <p:nvSpPr>
          <p:cNvPr id="65" name="Google Shape;65;p10"/>
          <p:cNvSpPr txBox="1"/>
          <p:nvPr/>
        </p:nvSpPr>
        <p:spPr>
          <a:xfrm>
            <a:off x="6173200" y="2635025"/>
            <a:ext cx="13371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Huaripampa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Olleros</a:t>
            </a:r>
            <a:endParaRPr/>
          </a:p>
        </p:txBody>
      </p:sp>
      <p:cxnSp>
        <p:nvCxnSpPr>
          <p:cNvPr id="66" name="Google Shape;66;p10"/>
          <p:cNvCxnSpPr/>
          <p:nvPr/>
        </p:nvCxnSpPr>
        <p:spPr>
          <a:xfrm flipH="1">
            <a:off x="3903650" y="3200400"/>
            <a:ext cx="2020500" cy="172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" name="Google Shape;67;p10"/>
          <p:cNvCxnSpPr/>
          <p:nvPr/>
        </p:nvCxnSpPr>
        <p:spPr>
          <a:xfrm flipH="1">
            <a:off x="3795850" y="3287950"/>
            <a:ext cx="2556300" cy="1958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" name="Google Shape;68;p10"/>
          <p:cNvCxnSpPr>
            <a:stCxn id="65" idx="1"/>
          </p:cNvCxnSpPr>
          <p:nvPr/>
        </p:nvCxnSpPr>
        <p:spPr>
          <a:xfrm flipH="1">
            <a:off x="5497300" y="2942825"/>
            <a:ext cx="675900" cy="65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" name="Google Shape;69;p10"/>
          <p:cNvCxnSpPr/>
          <p:nvPr/>
        </p:nvCxnSpPr>
        <p:spPr>
          <a:xfrm flipH="1">
            <a:off x="486400" y="2189700"/>
            <a:ext cx="485100" cy="1341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" name="Google Shape;70;p10"/>
          <p:cNvSpPr txBox="1"/>
          <p:nvPr/>
        </p:nvSpPr>
        <p:spPr>
          <a:xfrm>
            <a:off x="414350" y="5319450"/>
            <a:ext cx="19671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Tian Ayllu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Santa Cruz de Rurek</a:t>
            </a:r>
            <a:endParaRPr/>
          </a:p>
        </p:txBody>
      </p:sp>
      <p:sp>
        <p:nvSpPr>
          <p:cNvPr id="71" name="Google Shape;71;p10"/>
          <p:cNvSpPr txBox="1"/>
          <p:nvPr/>
        </p:nvSpPr>
        <p:spPr>
          <a:xfrm>
            <a:off x="4652375" y="4524000"/>
            <a:ext cx="19671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Canray Grande</a:t>
            </a:r>
            <a:endParaRPr/>
          </a:p>
        </p:txBody>
      </p:sp>
      <p:sp>
        <p:nvSpPr>
          <p:cNvPr id="72" name="Google Shape;72;p10"/>
          <p:cNvSpPr txBox="1"/>
          <p:nvPr/>
        </p:nvSpPr>
        <p:spPr>
          <a:xfrm>
            <a:off x="6619475" y="5246350"/>
            <a:ext cx="19671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Cordillera Blanca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>
            <p:ph type="title"/>
          </p:nvPr>
        </p:nvSpPr>
        <p:spPr>
          <a:xfrm>
            <a:off x="1547664" y="44624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3. 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Cuáles son los actores claves en su territorio para incidir en transiciones agroecológicas?</a:t>
            </a:r>
            <a:endParaRPr sz="33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78" name="Google Shape;78;p11"/>
          <p:cNvGraphicFramePr/>
          <p:nvPr/>
        </p:nvGraphicFramePr>
        <p:xfrm>
          <a:off x="1690338" y="29116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{CC8797FF-F026-4800-A6A9-59E040E14F86}</a:tableStyleId>
              </a:tblPr>
              <a:tblGrid>
                <a:gridCol w="1809750"/>
                <a:gridCol w="1809750"/>
                <a:gridCol w="2204175"/>
                <a:gridCol w="1415325"/>
              </a:tblGrid>
              <a:tr h="72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7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DRA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Políticas agrarias regionales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9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DIACONIA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ONG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Agua y transición AE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73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SLOW FOOD Comunidad ANCASH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ONG (Movimiento Internacional organizado en  comunidades)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Participación de jóvenes productores de alimentos frescos y mínimamente procesados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Jesus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ECLOSIO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ONG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5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planificación del territorio</a:t>
                      </a:r>
                      <a:r>
                        <a:rPr lang="en-US" sz="115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, la </a:t>
                      </a:r>
                      <a:r>
                        <a:rPr b="1" lang="en-US" sz="115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gestión sostenible de los recursos</a:t>
                      </a:r>
                      <a:r>
                        <a:rPr lang="en-US" sz="115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naturales y la transición a la agroecología 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9" name="Google Shape;79;p11"/>
          <p:cNvSpPr txBox="1"/>
          <p:nvPr/>
        </p:nvSpPr>
        <p:spPr>
          <a:xfrm>
            <a:off x="1547675" y="968250"/>
            <a:ext cx="5677500" cy="19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8761D"/>
                </a:solidFill>
                <a:latin typeface="Impact"/>
                <a:ea typeface="Impact"/>
                <a:cs typeface="Impact"/>
                <a:sym typeface="Impact"/>
              </a:rPr>
              <a:t>Simbología para el tipo de organizaciones:</a:t>
            </a:r>
            <a:endParaRPr sz="1300">
              <a:solidFill>
                <a:srgbClr val="38761D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OA: Organización de agricultores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Es: Escuela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U: Universidad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OI: Organización de Investigación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ONG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OG: Organización Gubernamental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D: donante</a:t>
            </a:r>
            <a:endParaRPr sz="16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2"/>
          <p:cNvGraphicFramePr/>
          <p:nvPr/>
        </p:nvGraphicFramePr>
        <p:xfrm>
          <a:off x="10289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{CC8797FF-F026-4800-A6A9-59E040E14F86}</a:tableStyleId>
              </a:tblPr>
              <a:tblGrid>
                <a:gridCol w="1971225"/>
                <a:gridCol w="1971225"/>
                <a:gridCol w="1971225"/>
                <a:gridCol w="1971225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CIZA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Salon de Semillas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Hernan Cunza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0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IST de Montserrate Aija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Académica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Oportunidades de formar parte de las investigaciones y de participar en los ciclos formativos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Ing Bernardo - Director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distrital de La Merced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Inversión pública, apoyo técnico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Miller Camones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provincial de Aija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Inversión pública, apoyo técnico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Pedro Roque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09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Municipalidad provincial de Huaraz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Apoyo y soporte a la ecofer</a:t>
                      </a:r>
                      <a:r>
                        <a:rPr lang="en-US" sz="1200"/>
                        <a:t>ia de Huaraz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Lic. Silvia Mendoza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2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Asociación de productores ecológicos de Aija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Participan en las actividades del proyecto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Pablo Bedón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EcoKallpa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Tienda ecológica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Medio para la venta de productos Ecológicos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Ing. Sandra Soria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2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Clacso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Oportunidad de financiamiento académico, publicaciones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Tere Arteaga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https://www.clacso.org/programa-de-investigacion-y-formacion-en-sistemas-agroecologicos-andinos-2/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13"/>
          <p:cNvGraphicFramePr/>
          <p:nvPr/>
        </p:nvGraphicFramePr>
        <p:xfrm>
          <a:off x="1096475" y="56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{CC8797FF-F026-4800-A6A9-59E040E14F86}</a:tableStyleId>
              </a:tblPr>
              <a:tblGrid>
                <a:gridCol w="1971225"/>
                <a:gridCol w="1971225"/>
                <a:gridCol w="1971225"/>
                <a:gridCol w="1971225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0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UNASAM-CIAD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Ing Ricardo Villanueva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Ing Danny Robles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9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distrital de Olleros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Comunidades campesinas (Santa Cruz de Rurek y Tian Ayllu en La Merced)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Participan en las actividades del proyecto, desición para transitar hacia la AE.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Juntas directivas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Oganizaciones usuarias de agua (comités de riego y JAAS)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Participan en las actividades del proyecto, desición para transitar hacia la AE.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Juntas directivas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INAIGEM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Bran Leo Willems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Juan Torres Lázaro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Beatriz Fuentealba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PNH-SERNANP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William Martínez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Google Shape;94;p14"/>
          <p:cNvGraphicFramePr/>
          <p:nvPr/>
        </p:nvGraphicFramePr>
        <p:xfrm>
          <a:off x="1096475" y="56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{CC8797FF-F026-4800-A6A9-59E040E14F86}</a:tableStyleId>
              </a:tblPr>
              <a:tblGrid>
                <a:gridCol w="1971225"/>
                <a:gridCol w="1971225"/>
                <a:gridCol w="1971225"/>
                <a:gridCol w="1971225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ANA ANCASH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MINAGRI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de Huaripampa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de Canrey Chico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Consejo Regional-SGP Ancash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Plataforma de sociedad civil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Asociación de consumidores y usuarios de la Región Ancash - ACUREA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Sociedad Civil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CC Canray Grande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Isidro Cacha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CC Cordillera Blanca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Robert Balabarca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¿Cuáles son las políticas, normas, movimientos y otros puntos de entrada/ oportunidades para incidencia relacionada a transiciones agroecológicas y cuál es su nivel de alcance (comunidad, municipio, provincia/departamento, nacional, regional, global)?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1729950" y="1729950"/>
            <a:ext cx="7259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Ecoferia de Huaraz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PROCOMPITE / municipios distritales y provinciales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AGROIDEAS / Minagri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Ley de promoción de la agricultura orgánica / el reglamento del Sistema de Garantías Participativas-SGP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MERESE: Mecanismos de Retribución por Servicios Ecosistémicos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Plan de Desarrollo Ganadero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Política de Ecosistemas de Montaña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Dirección regional agricultura / declaratoria de interés regional la agroeoclogía.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1547675" y="44625"/>
            <a:ext cx="7524300" cy="14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5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Reflexionar si quisieran realizar alguna actividad en el siguiente año relacionado a este ejercicio (no es obligatorio!) y visualizarlo en la matriz de planificación. Pensar en sinergias y eficiencias, no en crear más trabajo.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1729950" y="1729950"/>
            <a:ext cx="7259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Enlace de la Matriz de Planificación: </a:t>
            </a:r>
            <a:r>
              <a:rPr lang="en-US" sz="12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https://forms.gle/AW9PBepvzB3jQSn87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1712075" y="2324900"/>
            <a:ext cx="6955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Clacso	: Becarios (Maestría y Doctorado)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Ciza		: Escuelas rurales y semillas en el ámbito de trabajo de Punas Agua y Eclosio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Eclosio-IM	: Gobernanza del Agua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Diaconía-Slow Food: Sensibilización, sistemas costos de comercialización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3000">
                <a:latin typeface="Impact"/>
                <a:ea typeface="Impact"/>
                <a:cs typeface="Impact"/>
                <a:sym typeface="Impact"/>
              </a:rPr>
              <a:t>5. Ideas clave que quisieran compartir con los demás miembros de la CdP17 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3" name="Google Shape;113;p17"/>
          <p:cNvSpPr txBox="1"/>
          <p:nvPr>
            <p:ph idx="2" type="body"/>
          </p:nvPr>
        </p:nvSpPr>
        <p:spPr>
          <a:xfrm>
            <a:off x="179500" y="1412775"/>
            <a:ext cx="82296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Estas ideas las pueden registrar en el siguiente enlace de howspace, una vez que han finalizado el ejercicio y referentes sobre todo a la pregunta número 4. </a:t>
            </a:r>
            <a:endParaRPr sz="17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>
                <a:latin typeface="Arial"/>
                <a:ea typeface="Arial"/>
                <a:cs typeface="Arial"/>
                <a:sym typeface="Arial"/>
              </a:rPr>
              <a:t>…Hay un aprendizaje sobre </a:t>
            </a:r>
            <a:r>
              <a:rPr lang="en-US" sz="1700"/>
              <a:t>comunicación virtual en campo, tiene limitaciones y ventajas.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Un grupo nuevo que requiere conocerse </a:t>
            </a:r>
            <a:r>
              <a:rPr lang="en-US" sz="1700"/>
              <a:t>más.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…El contexto político de la región es complejo y los funcionarios cambiantes, implica retos y compromisos a nivel de funcionarios para la continuidad de los avances.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>
                <a:latin typeface="Arial"/>
                <a:ea typeface="Arial"/>
                <a:cs typeface="Arial"/>
                <a:sym typeface="Arial"/>
              </a:rPr>
              <a:t>…En la cordillera negra existen experi</a:t>
            </a:r>
            <a:r>
              <a:rPr lang="en-US" sz="1700"/>
              <a:t>encias muy antiguas en la gestión del agua, es necesario conocer más sobre ellas y como mejora las condiciones para la adaptación al CC en el contexto actual.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Las escuelas son espacios importantes para la sensibilización e incidencia local.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Debemos tener una </a:t>
            </a:r>
            <a:r>
              <a:rPr lang="en-US" sz="1700"/>
              <a:t>construcción</a:t>
            </a:r>
            <a:r>
              <a:rPr lang="en-US" sz="1700"/>
              <a:t> conjunta de las transiciones </a:t>
            </a:r>
            <a:r>
              <a:rPr lang="en-US" sz="1700"/>
              <a:t>agroecológicas</a:t>
            </a:r>
            <a:r>
              <a:rPr lang="en-US" sz="1700"/>
              <a:t> y identificar con claridad los actores en los que hacer incidencia. Los procesos de </a:t>
            </a:r>
            <a:r>
              <a:rPr lang="en-US" sz="1700"/>
              <a:t>investigación</a:t>
            </a:r>
            <a:r>
              <a:rPr lang="en-US" sz="1700"/>
              <a:t> </a:t>
            </a:r>
            <a:r>
              <a:rPr lang="en-US" sz="1700"/>
              <a:t>acción</a:t>
            </a:r>
            <a:r>
              <a:rPr lang="en-US" sz="1700"/>
              <a:t> participativa en la cordillera blanca son importantes casos de </a:t>
            </a:r>
            <a:r>
              <a:rPr lang="en-US" sz="1700"/>
              <a:t>éxito</a:t>
            </a:r>
            <a:r>
              <a:rPr lang="en-US" sz="1700"/>
              <a:t> para los procesos transformativos hacia las transiciones </a:t>
            </a:r>
            <a:r>
              <a:rPr lang="en-US" sz="1700"/>
              <a:t>agroecológicas</a:t>
            </a:r>
            <a:r>
              <a:rPr lang="en-US" sz="1700"/>
              <a:t>.</a:t>
            </a:r>
            <a:endParaRPr sz="1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1547675" y="44625"/>
            <a:ext cx="75243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*. Comentarios para el grupo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1679975" y="465825"/>
            <a:ext cx="72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Deja aquí tus comentarios o reflexiones sobre el trabajo de este grupo.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