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  <p:embeddedFont>
      <p:font typeface="Nunit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025348E-A515-47D5-9D38-8FD91B99EAF8}">
  <a:tblStyle styleId="{E025348E-A515-47D5-9D38-8FD91B99EA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Nunito-bold.fntdata"/><Relationship Id="rId25" Type="http://schemas.openxmlformats.org/officeDocument/2006/relationships/font" Target="fonts/Nunito-regular.fntdata"/><Relationship Id="rId28" Type="http://schemas.openxmlformats.org/officeDocument/2006/relationships/font" Target="fonts/Nunito-boldItalic.fntdata"/><Relationship Id="rId27" Type="http://schemas.openxmlformats.org/officeDocument/2006/relationships/font" Target="fonts/Nuni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e26fd18cb9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" name="Google Shape;23;ge26fd18cb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e26fd18cb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e26fd18cb9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e26fd18cb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ge26fd18cb9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e26fd18cb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ge26fd18cb9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26fd18cb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ge26fd18cb9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e3c90f485a_8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e3c90f485a_8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e3c90f485a_8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e3c90f485a_8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e26fd18cb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ge26fd18cb9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e26fd18cb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e26fd18cb9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e2ad3712b2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e2ad3712b2_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"/>
          <p:cNvSpPr txBox="1"/>
          <p:nvPr>
            <p:ph type="title"/>
          </p:nvPr>
        </p:nvSpPr>
        <p:spPr>
          <a:xfrm>
            <a:off x="0" y="16778"/>
            <a:ext cx="9144000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3"/>
          <p:cNvSpPr txBox="1"/>
          <p:nvPr>
            <p:ph idx="1" type="body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2" type="body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1619672" y="0"/>
            <a:ext cx="7524328" cy="1069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2" type="body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F3F3F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free-powerpoint-templates-design.com/free-powerpoint-templates-design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forms.gle/AW9PBepvzB3jQSn87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uencasagradas.org/transic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/>
        </p:nvSpPr>
        <p:spPr>
          <a:xfrm>
            <a:off x="4572009" y="2791814"/>
            <a:ext cx="3672300" cy="23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Grupo </a:t>
            </a:r>
            <a:r>
              <a:rPr b="1" lang="en-US" sz="3200">
                <a:solidFill>
                  <a:srgbClr val="38761D"/>
                </a:solidFill>
              </a:rPr>
              <a:t>6. 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38761D"/>
                </a:solidFill>
              </a:rPr>
              <a:t>Ecuador</a:t>
            </a:r>
            <a:endParaRPr b="1" sz="3200">
              <a:solidFill>
                <a:srgbClr val="38761D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F3F3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3F3F3F"/>
              </a:solidFill>
            </a:endParaRPr>
          </a:p>
        </p:txBody>
      </p:sp>
      <p:sp>
        <p:nvSpPr>
          <p:cNvPr id="20" name="Google Shape;20;p5">
            <a:hlinkClick r:id="rId3"/>
          </p:cNvPr>
          <p:cNvSpPr txBox="1"/>
          <p:nvPr/>
        </p:nvSpPr>
        <p:spPr>
          <a:xfrm>
            <a:off x="0" y="6597932"/>
            <a:ext cx="9144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ALLPPT.com _ Free PowerPoint Templates, Diagrams and Charts</a:t>
            </a:r>
            <a:endParaRPr b="0" i="0" sz="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/>
        </p:nvSpPr>
        <p:spPr>
          <a:xfrm>
            <a:off x="4896375" y="2353825"/>
            <a:ext cx="30000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Entender mejor nuestros contactos y oportunidades a nivel de territorio para ser más estratégica, eficiente, y colaborativa con nuestras actividades de incidencia.</a:t>
            </a:r>
            <a:endParaRPr b="1" sz="1800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" name="Google Shape;26;p6"/>
          <p:cNvSpPr txBox="1"/>
          <p:nvPr/>
        </p:nvSpPr>
        <p:spPr>
          <a:xfrm>
            <a:off x="2811150" y="494275"/>
            <a:ext cx="7339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Impact"/>
                <a:ea typeface="Impact"/>
                <a:cs typeface="Impact"/>
                <a:sym typeface="Impact"/>
              </a:rPr>
              <a:t>Objetivo del Ejercicio</a:t>
            </a:r>
            <a:endParaRPr b="1" sz="32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0" y="16778"/>
            <a:ext cx="7164288" cy="96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1. Presentarse brevemente al interior del Grupo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682019" y="1156960"/>
            <a:ext cx="3384300" cy="3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En este Grupo participa una persona de EKORURAL, AMIGO, CIP, Swissaid, Flacso, Clacso, Universidad de Vermont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t/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Tiempo total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</a:pPr>
            <a:r>
              <a:rPr b="1" lang="en-US" sz="2500">
                <a:latin typeface="Impact"/>
                <a:ea typeface="Impact"/>
                <a:cs typeface="Impact"/>
                <a:sym typeface="Impact"/>
              </a:rPr>
              <a:t>para el trabajo grupal:</a:t>
            </a:r>
            <a:endParaRPr b="1" sz="25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3" name="Google Shape;33;p7"/>
          <p:cNvSpPr txBox="1"/>
          <p:nvPr/>
        </p:nvSpPr>
        <p:spPr>
          <a:xfrm>
            <a:off x="4896124" y="2476927"/>
            <a:ext cx="3888300" cy="3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1" lang="en-US" sz="2200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rPr>
              <a:t>Por favor elegir una persona que ayudará a registrar la discusión del Grupo en este documento y a compartir algunas ideas clave sobre la pregunta 4 en la plenaria (5 minutos por grupo).</a:t>
            </a:r>
            <a:endParaRPr b="1" i="0" sz="2200" u="none" cap="none" strike="noStrike">
              <a:solidFill>
                <a:srgbClr val="3F3F3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4" name="Google Shape;3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7738" y="5352475"/>
            <a:ext cx="1512863" cy="127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2. Visualizar el territorio geográficamente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40" name="Google Shape;40;p8"/>
          <p:cNvSpPr txBox="1"/>
          <p:nvPr/>
        </p:nvSpPr>
        <p:spPr>
          <a:xfrm>
            <a:off x="58725" y="2396175"/>
            <a:ext cx="8989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C78D8"/>
                </a:solidFill>
              </a:rPr>
              <a:t>https://ccrp.maps.arcgis.com/apps/instant/minimalist/index.html?appid=b64f4552b9224e1d8154b0724bcec2c3</a:t>
            </a:r>
            <a:endParaRPr b="1" sz="1600">
              <a:solidFill>
                <a:srgbClr val="3C78D8"/>
              </a:solidFill>
            </a:endParaRPr>
          </a:p>
        </p:txBody>
      </p:sp>
      <p:sp>
        <p:nvSpPr>
          <p:cNvPr id="41" name="Google Shape;41;p8"/>
          <p:cNvSpPr txBox="1"/>
          <p:nvPr/>
        </p:nvSpPr>
        <p:spPr>
          <a:xfrm>
            <a:off x="0" y="1178375"/>
            <a:ext cx="9144000" cy="14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54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Nunito"/>
                <a:ea typeface="Nunito"/>
                <a:cs typeface="Nunito"/>
                <a:sym typeface="Nunito"/>
              </a:rPr>
              <a:t>Pueden tomarse unos minutos para visualizar su territorio geográficamente y pensar en cuál es la visión de transición agroecológica a nivel territorio que tienen. Puede usar este mapa de los hogares y universidades relacionados a los proyectos del CCRP para encontrar territorios y tomar una captura de pantalla para enfocar un área geográfica. El enlace es:</a:t>
            </a:r>
            <a:endParaRPr sz="16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2" name="Google Shape;4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2925" y="3205250"/>
            <a:ext cx="7287209" cy="3479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/>
              <a:t> </a:t>
            </a: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2. Visualizar el territorio geográficamente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48" name="Google Shape;4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0478"/>
            <a:ext cx="8839204" cy="4933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type="title"/>
          </p:nvPr>
        </p:nvSpPr>
        <p:spPr>
          <a:xfrm>
            <a:off x="0" y="16778"/>
            <a:ext cx="71643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2800">
                <a:latin typeface="Impact"/>
                <a:ea typeface="Impact"/>
                <a:cs typeface="Impact"/>
                <a:sym typeface="Impact"/>
              </a:rPr>
              <a:t> 2. Su captura de pantalla de su territorio:</a:t>
            </a:r>
            <a:endParaRPr sz="2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54" name="Google Shape;5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475" y="1118875"/>
            <a:ext cx="6722850" cy="586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title"/>
          </p:nvPr>
        </p:nvSpPr>
        <p:spPr>
          <a:xfrm>
            <a:off x="1547676" y="-128126"/>
            <a:ext cx="75243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3. </a:t>
            </a: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¿</a:t>
            </a:r>
            <a:r>
              <a:rPr b="0" lang="en-US" sz="26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Cuáles son los actores claves en su territorio para incidir en transiciones agroecológicas?</a:t>
            </a:r>
            <a:endParaRPr sz="3300"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60" name="Google Shape;60;p11"/>
          <p:cNvGraphicFramePr/>
          <p:nvPr/>
        </p:nvGraphicFramePr>
        <p:xfrm>
          <a:off x="1690313" y="860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{E025348E-A515-47D5-9D38-8FD91B99EAF8}</a:tableStyleId>
              </a:tblPr>
              <a:tblGrid>
                <a:gridCol w="1863425"/>
                <a:gridCol w="1863425"/>
                <a:gridCol w="1863425"/>
                <a:gridCol w="1863425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5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49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Gad provincial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OG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Mandato en desarrollo agricola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William Ushco, Nancy Torres (Fomento productivo y Ambiente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Gad parroquiales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OG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</a:rPr>
                        <a:t>Mandato en desarrollo agricola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Edison Yanez (presidente)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Abelardo Bombom 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J</a:t>
                      </a:r>
                      <a:r>
                        <a:rPr lang="en-US" sz="1300"/>
                        <a:t>uan Chillagana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63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Gad municipal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OG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Decide los espacios de comercialización (e.g., ferias). Tambien tiene el mandato de agricultura urbana 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Blanca Bombom (Salcedo)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Ministerio de Agricultura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OG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Organismos rector de desarrollo de politicas para agricultura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Daniel Sanchez (Responsable de la unidad de desarrollo productivo), Paul Chacón (Responsable Semillas y Extension)</a:t>
                      </a:r>
                      <a:endParaRPr sz="13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1" name="Google Shape;61;p11"/>
          <p:cNvSpPr txBox="1"/>
          <p:nvPr/>
        </p:nvSpPr>
        <p:spPr>
          <a:xfrm>
            <a:off x="-4913000" y="1054275"/>
            <a:ext cx="5677500" cy="17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38761D"/>
                </a:solidFill>
                <a:latin typeface="Impact"/>
                <a:ea typeface="Impact"/>
                <a:cs typeface="Impact"/>
                <a:sym typeface="Impact"/>
              </a:rPr>
              <a:t>Simbología para el tipo de organizaciones:</a:t>
            </a:r>
            <a:endParaRPr sz="1300">
              <a:solidFill>
                <a:srgbClr val="38761D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OA: Organización de agricultores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Es: Escuela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U: Universidad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OI: Organización de Investigación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ONG       OG: Organización Gubernamental</a:t>
            </a:r>
            <a:endParaRPr sz="13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D: donante</a:t>
            </a:r>
            <a:endParaRPr sz="16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" name="Google Shape;66;p12"/>
          <p:cNvGraphicFramePr/>
          <p:nvPr/>
        </p:nvGraphicFramePr>
        <p:xfrm>
          <a:off x="1674875" y="18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{E025348E-A515-47D5-9D38-8FD91B99EAF8}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2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2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2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2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Ministerio de Ambiente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OG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Mandato en political ambiental. Formacion capacitación: barreras vivas, suelos, ambiente.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Daniela Culqui (Directora)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INIAP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OG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Unidad de Validación y Transferencia de tecnologias y otros proyectos 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Victoria Lopez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UTC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U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Formación Tecnica Vinculación comunitaria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Apoyo en investigación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Marco Rivera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Guadalupe Lopez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Klever quimbiulco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Edwin Chancusig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Giovanna Parra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UCE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U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Formación Técnica Vinculación comunitaria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Apoyo en investigación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Michael Ayala (investigador)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Santiago Terán (administrador Campus ()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SwissAID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ONG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Organizaciones afines trabajando en agroecologia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Oscar Quillupangui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Acra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ONG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Organizaciones afines trabajando en agroecologia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Marta Pacheco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Cemoplaf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ONG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Trabaja temas de salud. Relaciones agricultura, dieta, nutrición. Temas de consumo de dieta saludable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Nancy Reinoso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" name="Google Shape;71;p13"/>
          <p:cNvGraphicFramePr/>
          <p:nvPr/>
        </p:nvGraphicFramePr>
        <p:xfrm>
          <a:off x="1674875" y="18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{E025348E-A515-47D5-9D38-8FD91B99EAF8}</a:tableStyleId>
              </a:tblPr>
              <a:tblGrid>
                <a:gridCol w="1809750"/>
                <a:gridCol w="1809750"/>
                <a:gridCol w="1498800"/>
                <a:gridCol w="21207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Nombre de la organización</a:t>
                      </a:r>
                      <a:endParaRPr sz="13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Tipo de organización</a:t>
                      </a:r>
                      <a:endParaRPr sz="13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Por qué es tan importante</a:t>
                      </a:r>
                      <a:endParaRPr sz="13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8761D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Persona de enlace en la CdP</a:t>
                      </a:r>
                      <a:endParaRPr sz="1300">
                        <a:solidFill>
                          <a:srgbClr val="38761D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Asociación de productoras (8) - Ekorural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OA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Producen los alimentos agroecológicos.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Promueven el conocimiento.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Andrea Vivanco: Semilla y Vida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Silvia Guala: Espiga dorada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Estefania Morales: Grano de oro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Asociación de productores (5) -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CIP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OA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Producen los alimentos agroecológicos.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Promueven el conocimiento.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Sra. Joaquina Masabanda (Cuturibi)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Miguel Leon (Salcedo)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Alvaro  (Locoa)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Asociación de productores (8)  - 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Amigo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OA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Producen los alimentos agroecológicos.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Promueven el conocimiento.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/>
                        <a:t>Sra.  Emma Román (Alaquez)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/>
                        <a:t>Sra. Blanca Chancusig (Juan Montalvo)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/>
                        <a:t>Sra. Carmen Carate (Eloy Alfaro)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/>
                        <a:t>Srta. Guadalupe Padilla (Cusubamba)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/>
                        <a:t>Sra. Joaquina Masabanda (La Matriz)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/>
                        <a:t>Sr. Domingo Totasig (Cochapamba)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/>
                        <a:t>Sra. Mayra Chasi (Guaytacama)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/>
                        <a:t>Sra. Patricia Bustos (La Merced)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type="title"/>
          </p:nvPr>
        </p:nvSpPr>
        <p:spPr>
          <a:xfrm>
            <a:off x="1619672" y="0"/>
            <a:ext cx="7524300" cy="1069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Actores potenciales</a:t>
            </a:r>
            <a:endParaRPr/>
          </a:p>
        </p:txBody>
      </p:sp>
      <p:sp>
        <p:nvSpPr>
          <p:cNvPr id="77" name="Google Shape;77;p14"/>
          <p:cNvSpPr txBox="1"/>
          <p:nvPr>
            <p:ph idx="1" type="body"/>
          </p:nvPr>
        </p:nvSpPr>
        <p:spPr>
          <a:xfrm>
            <a:off x="2123728" y="1268760"/>
            <a:ext cx="6563100" cy="460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4"/>
          <p:cNvSpPr txBox="1"/>
          <p:nvPr>
            <p:ph idx="2" type="body"/>
          </p:nvPr>
        </p:nvSpPr>
        <p:spPr>
          <a:xfrm>
            <a:off x="2134072" y="1844824"/>
            <a:ext cx="6563100" cy="4147800"/>
          </a:xfrm>
          <a:prstGeom prst="rect">
            <a:avLst/>
          </a:prstGeom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Transportistas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Amas de casa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Empresa privada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Emprendimientos locales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type="title"/>
          </p:nvPr>
        </p:nvSpPr>
        <p:spPr>
          <a:xfrm>
            <a:off x="1547664" y="44624"/>
            <a:ext cx="75243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4</a:t>
            </a: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</a:t>
            </a:r>
            <a:r>
              <a:rPr b="0" lang="en-US" sz="2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¿Cuáles son las políticas, normas, movimientos y otros puntos de entrada/ oportunidades para incidencia relacionada a transiciones agroecológicas y cuál es su nivel de alcance (comunidad, municipio, provincia/departamento, nacional, regional, global)?</a:t>
            </a:r>
            <a:endParaRPr sz="2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1729950" y="1729950"/>
            <a:ext cx="72597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Escuelas de aprendizaje y sello de la agricultura familiar campesina. Puede ser a nivel provincial.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Regulaciones de agroecologia y regular sistemas participativios de garantia. (Politicas nacionales)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Seguimiento a politicas (e.g., LORSA): Agroecologia y Sistemas Agroalimentarios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Programas de Agroecologia en las Universidades (UTC y UCE)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Huertos (peri-) urbanos en escuelas y hogares (municipio)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Politicas locales de eco-consumo (consume local)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Posible coneccion con la red de huertos (RUAL) y la Alianza Nacional de la Agricultura urbana (A nivel regional)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SDGs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Agro turismo desde una perspectiva agroecologica. (Impacto local)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1547664" y="44624"/>
            <a:ext cx="75243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t/>
            </a:r>
            <a:endParaRPr b="0"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5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Reflexionar si quisieran realizar alguna actividad en el siguiente año relacionado a este ejercicio (no es obligatorio!) y visualizarlo en la matriz de planificación. Pensar en sinergias y eficiencias, no en crear más trabajo.</a:t>
            </a:r>
            <a:endParaRPr sz="2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1729950" y="1729950"/>
            <a:ext cx="7259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C78D8"/>
                </a:solidFill>
              </a:rPr>
              <a:t>Enlace de la Matriz de Planificación:</a:t>
            </a:r>
            <a:r>
              <a:rPr lang="en-US" sz="120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https://forms.gle/AW9PBepvzB3jQSn87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6"/>
          <p:cNvSpPr txBox="1"/>
          <p:nvPr/>
        </p:nvSpPr>
        <p:spPr>
          <a:xfrm>
            <a:off x="1675625" y="2245700"/>
            <a:ext cx="7259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Tomar contacto con actores que no los incluimos directamente en la matriz.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Agroturismo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Trabajar en temas de educación nutricional hacia los consumidores con un enfoque de consumo agroecoloógico.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0" y="16778"/>
            <a:ext cx="7164288" cy="96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lang="en-US" sz="3000">
                <a:latin typeface="Impact"/>
                <a:ea typeface="Impact"/>
                <a:cs typeface="Impact"/>
                <a:sym typeface="Impact"/>
              </a:rPr>
              <a:t>5. Ideas clave que quisieran compartir con los demás miembros de la CdP17 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7" name="Google Shape;97;p17"/>
          <p:cNvSpPr txBox="1"/>
          <p:nvPr>
            <p:ph idx="2" type="body"/>
          </p:nvPr>
        </p:nvSpPr>
        <p:spPr>
          <a:xfrm>
            <a:off x="179512" y="1412776"/>
            <a:ext cx="8229600" cy="36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96000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/>
              <a:t>Estas ideas las pueden registrar en el siguiente enlace de howspace, una vez que han finalizado el ejercicio y referentes sobre todo a la pregunta número 4. </a:t>
            </a:r>
            <a:endParaRPr sz="17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Nuestra red en la provincia de Cotopaxi es muy diversa.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Existe una red amplia de actores con las que colaboramos y que nos permiten amplificar nuestra influencia e incidencia 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Arial"/>
              <a:buChar char="•"/>
            </a:pPr>
            <a:r>
              <a:rPr lang="en-US" sz="1700"/>
              <a:t>Existen actores potenciales que podemos involucrar. Por ejemplo, organizaciones de transportitsas. Sin embargo, tenemos que considerar la filosofia de los actores potenciales.</a:t>
            </a:r>
            <a:endParaRPr sz="1700"/>
          </a:p>
          <a:p>
            <a:pPr indent="-304800" lvl="0" marL="285750" rtl="0" algn="just">
              <a:spcBef>
                <a:spcPts val="28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Existen diferentes entradas para apoyar a la influencia y la incidencia en transisiones agroecológicas. Aquí pensamos en las universidades y escuelas de aprendizaje</a:t>
            </a:r>
            <a:endParaRPr sz="17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1547675" y="44625"/>
            <a:ext cx="75243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Arial"/>
              <a:buNone/>
            </a:pP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*</a:t>
            </a:r>
            <a:r>
              <a:rPr b="0" lang="en-US" sz="22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. Comentarios para el grupo</a:t>
            </a:r>
            <a:endParaRPr sz="2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1679975" y="465825"/>
            <a:ext cx="725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3C78D8"/>
                </a:solidFill>
              </a:rPr>
              <a:t>Deja aquí tus comentarios o reflexiones sobre el trabajo de este grupo.</a:t>
            </a:r>
            <a:endParaRPr/>
          </a:p>
        </p:txBody>
      </p:sp>
      <p:sp>
        <p:nvSpPr>
          <p:cNvPr id="104" name="Google Shape;104;p18"/>
          <p:cNvSpPr txBox="1"/>
          <p:nvPr/>
        </p:nvSpPr>
        <p:spPr>
          <a:xfrm>
            <a:off x="1622225" y="866025"/>
            <a:ext cx="725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-"/>
            </a:pPr>
            <a:r>
              <a:rPr lang="en-US" sz="900"/>
              <a:t>Recogiendo las palabras de Roberto Ugas sobre “aprovechar los esfuerzos de otros y sumar”, es importante mencionar el trabajo realizado por  la Iniciativa de las Cuencas Sagradas Amazónicas y el Plan Biorregional para la transición social y ecológica de la Amazonía de Ecuador y el Norte de Perú hacia 2030- </a:t>
            </a:r>
            <a:r>
              <a:rPr lang="en-US" sz="900" u="sng">
                <a:solidFill>
                  <a:schemeClr val="hlink"/>
                </a:solidFill>
                <a:hlinkClick r:id="rId3"/>
              </a:rPr>
              <a:t>https://cuencasagradas.org/transicion/</a:t>
            </a:r>
            <a:br>
              <a:rPr lang="en-US" sz="900"/>
            </a:br>
            <a:r>
              <a:rPr lang="en-US" sz="900"/>
              <a:t>Contacto dentro de la CdP - Alejandro Bermeo (Ecuador)</a:t>
            </a:r>
            <a:endParaRPr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