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6" r:id="rId4"/>
    <p:sldId id="258" r:id="rId5"/>
    <p:sldId id="272" r:id="rId6"/>
    <p:sldId id="260" r:id="rId7"/>
    <p:sldId id="261" r:id="rId8"/>
    <p:sldId id="262" r:id="rId9"/>
    <p:sldId id="278" r:id="rId10"/>
    <p:sldId id="299" r:id="rId11"/>
    <p:sldId id="269" r:id="rId12"/>
    <p:sldId id="300" r:id="rId13"/>
    <p:sldId id="274" r:id="rId14"/>
    <p:sldId id="275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301" r:id="rId27"/>
    <p:sldId id="290" r:id="rId28"/>
    <p:sldId id="292" r:id="rId29"/>
    <p:sldId id="293" r:id="rId30"/>
    <p:sldId id="297" r:id="rId31"/>
    <p:sldId id="294" r:id="rId32"/>
    <p:sldId id="291" r:id="rId33"/>
    <p:sldId id="295" r:id="rId3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696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12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28236-1673-4AD0-B2F4-5EBF444EB5B0}" type="datetimeFigureOut">
              <a:rPr lang="es-ES" smtClean="0"/>
              <a:t>16/07/2014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0CB0EACF-F8F1-4F17-B041-9E204F40730C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28236-1673-4AD0-B2F4-5EBF444EB5B0}" type="datetimeFigureOut">
              <a:rPr lang="es-ES" smtClean="0"/>
              <a:t>16/07/2014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EACF-F8F1-4F17-B041-9E204F40730C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9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28236-1673-4AD0-B2F4-5EBF444EB5B0}" type="datetimeFigureOut">
              <a:rPr lang="es-ES" smtClean="0"/>
              <a:t>16/07/2014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7" name="6 Rectángulo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CB0EACF-F8F1-4F17-B041-9E204F40730C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28236-1673-4AD0-B2F4-5EBF444EB5B0}" type="datetimeFigureOut">
              <a:rPr lang="es-ES" smtClean="0"/>
              <a:t>16/07/2014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EACF-F8F1-4F17-B041-9E204F40730C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28236-1673-4AD0-B2F4-5EBF444EB5B0}" type="datetimeFigureOut">
              <a:rPr lang="es-ES" smtClean="0"/>
              <a:t>16/07/2014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EACF-F8F1-4F17-B041-9E204F40730C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28236-1673-4AD0-B2F4-5EBF444EB5B0}" type="datetimeFigureOut">
              <a:rPr lang="es-ES" smtClean="0"/>
              <a:t>16/07/2014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EACF-F8F1-4F17-B041-9E204F40730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28236-1673-4AD0-B2F4-5EBF444EB5B0}" type="datetimeFigureOut">
              <a:rPr lang="es-ES" smtClean="0"/>
              <a:t>16/07/2014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EACF-F8F1-4F17-B041-9E204F40730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8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28236-1673-4AD0-B2F4-5EBF444EB5B0}" type="datetimeFigureOut">
              <a:rPr lang="es-ES" smtClean="0"/>
              <a:t>16/07/2014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EACF-F8F1-4F17-B041-9E204F40730C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28236-1673-4AD0-B2F4-5EBF444EB5B0}" type="datetimeFigureOut">
              <a:rPr lang="es-ES" smtClean="0"/>
              <a:t>16/07/2014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CB0EACF-F8F1-4F17-B041-9E204F40730C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10 Rectángulo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Rectángulo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28236-1673-4AD0-B2F4-5EBF444EB5B0}" type="datetimeFigureOut">
              <a:rPr lang="es-ES" smtClean="0"/>
              <a:t>16/07/2014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EACF-F8F1-4F17-B041-9E204F40730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28236-1673-4AD0-B2F4-5EBF444EB5B0}" type="datetimeFigureOut">
              <a:rPr lang="es-ES" smtClean="0"/>
              <a:t>16/07/2014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EACF-F8F1-4F17-B041-9E204F40730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7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D828236-1673-4AD0-B2F4-5EBF444EB5B0}" type="datetimeFigureOut">
              <a:rPr lang="es-ES" smtClean="0"/>
              <a:t>16/07/2014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0CB0EACF-F8F1-4F17-B041-9E204F40730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3789040"/>
            <a:ext cx="8136904" cy="1201688"/>
          </a:xfrm>
        </p:spPr>
        <p:txBody>
          <a:bodyPr>
            <a:normAutofit fontScale="92500" lnSpcReduction="20000"/>
          </a:bodyPr>
          <a:lstStyle/>
          <a:p>
            <a:r>
              <a:rPr lang="es-ES" sz="2800" dirty="0" smtClean="0"/>
              <a:t>Paredes, M., M. Soto, F. Muñoz, E. Peralta, N. Mazón</a:t>
            </a:r>
          </a:p>
          <a:p>
            <a:r>
              <a:rPr lang="es-ES" sz="2800" dirty="0" smtClean="0"/>
              <a:t>CdP10</a:t>
            </a:r>
          </a:p>
          <a:p>
            <a:r>
              <a:rPr lang="es-ES" sz="2800" dirty="0" smtClean="0"/>
              <a:t>Cochabamba, julio 2014</a:t>
            </a:r>
            <a:endParaRPr lang="es-ES" sz="2800" dirty="0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6931" y="1556792"/>
            <a:ext cx="8665549" cy="1368152"/>
          </a:xfrm>
        </p:spPr>
        <p:txBody>
          <a:bodyPr>
            <a:noAutofit/>
          </a:bodyPr>
          <a:lstStyle/>
          <a:p>
            <a:r>
              <a:rPr lang="es-ES_tradnl" sz="2800" b="1" dirty="0"/>
              <a:t>Evaluación de las actividades de promoción del consumo de la quinua y el chocho, en cuatro comunidades del cantón </a:t>
            </a:r>
            <a:r>
              <a:rPr lang="es-ES_tradnl" sz="2800" b="1" dirty="0" err="1"/>
              <a:t>Saquisilí</a:t>
            </a:r>
            <a:r>
              <a:rPr lang="es-ES_tradnl" sz="2800" b="1" dirty="0"/>
              <a:t>, Cotopaxi, Ecuador</a:t>
            </a:r>
            <a:endParaRPr lang="es-ES" sz="2800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31" y="150607"/>
            <a:ext cx="927249" cy="1118153"/>
          </a:xfrm>
          <a:prstGeom prst="rect">
            <a:avLst/>
          </a:prstGeom>
        </p:spPr>
      </p:pic>
      <p:pic>
        <p:nvPicPr>
          <p:cNvPr id="5" name="Picture 2" descr="C:\Users\COMPU\Pictures\LOGOS\LOGO MCKNIGH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541444"/>
            <a:ext cx="2667769" cy="33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260648"/>
            <a:ext cx="1728192" cy="774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5057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78098"/>
          </a:xfrm>
        </p:spPr>
        <p:txBody>
          <a:bodyPr/>
          <a:lstStyle/>
          <a:p>
            <a:r>
              <a:rPr lang="es-ES" b="1" u="sng" dirty="0" smtClean="0"/>
              <a:t>Localización del proyecto</a:t>
            </a:r>
            <a:endParaRPr lang="es-ES" b="1" u="sng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931" y="1271269"/>
            <a:ext cx="7040461" cy="5254075"/>
          </a:xfrm>
        </p:spPr>
      </p:pic>
    </p:spTree>
    <p:extLst>
      <p:ext uri="{BB962C8B-B14F-4D97-AF65-F5344CB8AC3E}">
        <p14:creationId xmlns:p14="http://schemas.microsoft.com/office/powerpoint/2010/main" val="313200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Antecedentes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4885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23528" y="620688"/>
            <a:ext cx="8363272" cy="5904656"/>
          </a:xfrm>
        </p:spPr>
        <p:txBody>
          <a:bodyPr>
            <a:normAutofit lnSpcReduction="10000"/>
          </a:bodyPr>
          <a:lstStyle/>
          <a:p>
            <a:r>
              <a:rPr lang="es-ES_tradnl" dirty="0"/>
              <a:t>Desde septiembre de 2005; en </a:t>
            </a:r>
            <a:r>
              <a:rPr lang="es-ES_tradnl" dirty="0" smtClean="0"/>
              <a:t>el </a:t>
            </a:r>
            <a:r>
              <a:rPr lang="es-ES_tradnl" dirty="0"/>
              <a:t>cantón </a:t>
            </a:r>
            <a:r>
              <a:rPr lang="es-ES_tradnl" dirty="0" err="1"/>
              <a:t>Saquisilí</a:t>
            </a:r>
            <a:r>
              <a:rPr lang="es-ES_tradnl" dirty="0" smtClean="0"/>
              <a:t>, Cotopaxi, Ecuador, </a:t>
            </a:r>
            <a:r>
              <a:rPr lang="es-ES_tradnl" dirty="0"/>
              <a:t>la Fundación </a:t>
            </a:r>
            <a:r>
              <a:rPr lang="es-ES_tradnl" dirty="0" err="1" smtClean="0"/>
              <a:t>M</a:t>
            </a:r>
            <a:r>
              <a:rPr lang="es-ES_tradnl" baseline="30000" dirty="0" err="1" smtClean="0"/>
              <a:t>c</a:t>
            </a:r>
            <a:r>
              <a:rPr lang="es-ES_tradnl" dirty="0" err="1" smtClean="0"/>
              <a:t>knight</a:t>
            </a:r>
            <a:r>
              <a:rPr lang="es-ES_tradnl" dirty="0" smtClean="0"/>
              <a:t> </a:t>
            </a:r>
            <a:r>
              <a:rPr lang="es-ES_tradnl" dirty="0"/>
              <a:t>apoyó la ejecución del proyecto “Sistemas de producción sostenibles para garantizar la seguridad alimentaria en comunidades </a:t>
            </a:r>
            <a:r>
              <a:rPr lang="es-ES_tradnl" dirty="0" smtClean="0"/>
              <a:t>pobres”.</a:t>
            </a:r>
            <a:endParaRPr lang="es-ES" dirty="0"/>
          </a:p>
          <a:p>
            <a:endParaRPr lang="es-ES" dirty="0"/>
          </a:p>
          <a:p>
            <a:r>
              <a:rPr lang="es-ES_tradnl" dirty="0" smtClean="0"/>
              <a:t>Uno </a:t>
            </a:r>
            <a:r>
              <a:rPr lang="es-ES_tradnl" dirty="0"/>
              <a:t>de los objetivos fue </a:t>
            </a:r>
            <a:r>
              <a:rPr lang="es-ES_tradnl" dirty="0" smtClean="0"/>
              <a:t>promocionar </a:t>
            </a:r>
            <a:r>
              <a:rPr lang="es-ES_tradnl" dirty="0"/>
              <a:t>y diversificar el consumo de </a:t>
            </a:r>
            <a:r>
              <a:rPr lang="es-ES_tradnl" dirty="0" smtClean="0"/>
              <a:t>la quinua </a:t>
            </a:r>
            <a:r>
              <a:rPr lang="es-ES_tradnl" dirty="0"/>
              <a:t>y </a:t>
            </a:r>
            <a:r>
              <a:rPr lang="es-ES_tradnl" dirty="0" smtClean="0"/>
              <a:t>chocho.</a:t>
            </a:r>
            <a:endParaRPr lang="es-ES" dirty="0"/>
          </a:p>
          <a:p>
            <a:endParaRPr lang="es-ES" dirty="0"/>
          </a:p>
          <a:p>
            <a:r>
              <a:rPr lang="es-ES_tradnl" dirty="0"/>
              <a:t>Las estrategias </a:t>
            </a:r>
            <a:r>
              <a:rPr lang="es-ES_tradnl" dirty="0" smtClean="0"/>
              <a:t>de promoción fueron</a:t>
            </a:r>
            <a:r>
              <a:rPr lang="es-ES_tradnl" dirty="0"/>
              <a:t>:</a:t>
            </a:r>
            <a:endParaRPr lang="es-ES" dirty="0"/>
          </a:p>
          <a:p>
            <a:endParaRPr lang="es-ES" dirty="0"/>
          </a:p>
          <a:p>
            <a:pPr lvl="1">
              <a:buFont typeface="Courier New" pitchFamily="49" charset="0"/>
              <a:buChar char="o"/>
            </a:pPr>
            <a:r>
              <a:rPr lang="es-ES_tradnl" dirty="0" smtClean="0"/>
              <a:t>Selección </a:t>
            </a:r>
            <a:r>
              <a:rPr lang="es-ES_tradnl" dirty="0"/>
              <a:t>y capacitación de promotoras locales.</a:t>
            </a:r>
            <a:endParaRPr lang="es-ES" dirty="0"/>
          </a:p>
          <a:p>
            <a:pPr lvl="1">
              <a:buFont typeface="Courier New" pitchFamily="49" charset="0"/>
              <a:buChar char="o"/>
            </a:pPr>
            <a:r>
              <a:rPr lang="es-ES_tradnl" dirty="0" smtClean="0"/>
              <a:t>Talleres </a:t>
            </a:r>
            <a:r>
              <a:rPr lang="es-ES_tradnl" dirty="0"/>
              <a:t>de preparación de </a:t>
            </a:r>
            <a:r>
              <a:rPr lang="es-ES_tradnl" dirty="0" smtClean="0"/>
              <a:t>alimentos.</a:t>
            </a:r>
            <a:endParaRPr lang="es-ES" dirty="0"/>
          </a:p>
          <a:p>
            <a:pPr lvl="1">
              <a:buFont typeface="Courier New" pitchFamily="49" charset="0"/>
              <a:buChar char="o"/>
            </a:pPr>
            <a:r>
              <a:rPr lang="es-ES_tradnl" dirty="0" smtClean="0"/>
              <a:t>Campañas </a:t>
            </a:r>
            <a:r>
              <a:rPr lang="es-ES_tradnl" dirty="0"/>
              <a:t>publicitarias en radios locales, regionales y nacionales.</a:t>
            </a:r>
            <a:endParaRPr lang="es-ES" dirty="0"/>
          </a:p>
          <a:p>
            <a:pPr lvl="1">
              <a:buFont typeface="Courier New" pitchFamily="49" charset="0"/>
              <a:buChar char="o"/>
            </a:pPr>
            <a:r>
              <a:rPr lang="es-ES_tradnl" dirty="0" smtClean="0"/>
              <a:t>Feria </a:t>
            </a:r>
            <a:r>
              <a:rPr lang="es-ES_tradnl" dirty="0"/>
              <a:t>de </a:t>
            </a:r>
            <a:r>
              <a:rPr lang="es-ES_tradnl" dirty="0" smtClean="0"/>
              <a:t>alimentos.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325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23528" y="548680"/>
            <a:ext cx="8363272" cy="5976664"/>
          </a:xfrm>
        </p:spPr>
        <p:txBody>
          <a:bodyPr>
            <a:normAutofit fontScale="62500" lnSpcReduction="20000"/>
          </a:bodyPr>
          <a:lstStyle/>
          <a:p>
            <a:r>
              <a:rPr lang="es-ES_tradnl" sz="3600" dirty="0" smtClean="0"/>
              <a:t>Berti (2008) en base a cinco encuestas de frecuencia de consumo demostró </a:t>
            </a:r>
            <a:r>
              <a:rPr lang="es-ES_tradnl" sz="3600" dirty="0"/>
              <a:t>que las estrategias de promoción </a:t>
            </a:r>
            <a:r>
              <a:rPr lang="es-ES_tradnl" sz="3600" dirty="0" smtClean="0"/>
              <a:t>fueron efectivas:</a:t>
            </a:r>
          </a:p>
          <a:p>
            <a:endParaRPr lang="es-ES_tradnl" dirty="0"/>
          </a:p>
          <a:p>
            <a:pPr lvl="1">
              <a:buFont typeface="Courier New" pitchFamily="49" charset="0"/>
              <a:buChar char="o"/>
            </a:pPr>
            <a:r>
              <a:rPr lang="es-ES_tradnl" sz="2900" dirty="0" smtClean="0"/>
              <a:t>En </a:t>
            </a:r>
            <a:r>
              <a:rPr lang="es-ES_tradnl" sz="2900" dirty="0"/>
              <a:t>las comunidades con intervención </a:t>
            </a:r>
            <a:r>
              <a:rPr lang="es-ES_tradnl" sz="2900" dirty="0" smtClean="0"/>
              <a:t>el promedio </a:t>
            </a:r>
            <a:r>
              <a:rPr lang="es-ES_tradnl" sz="2900" dirty="0"/>
              <a:t>de cantidad </a:t>
            </a:r>
            <a:r>
              <a:rPr lang="es-ES_tradnl" sz="2900" dirty="0" smtClean="0"/>
              <a:t>consumida/persona/día </a:t>
            </a:r>
            <a:r>
              <a:rPr lang="es-ES_tradnl" sz="2900" dirty="0"/>
              <a:t>(53 g en quinua y 90 g en chocho), </a:t>
            </a:r>
            <a:r>
              <a:rPr lang="es-ES_tradnl" sz="2900" dirty="0" smtClean="0"/>
              <a:t>mayor que </a:t>
            </a:r>
            <a:r>
              <a:rPr lang="es-ES_tradnl" sz="2900" dirty="0"/>
              <a:t>en las comunidades </a:t>
            </a:r>
            <a:r>
              <a:rPr lang="es-ES_tradnl" sz="2900" dirty="0" smtClean="0"/>
              <a:t>testigo (13 </a:t>
            </a:r>
            <a:r>
              <a:rPr lang="es-ES_tradnl" sz="2900" dirty="0"/>
              <a:t>g y 37 </a:t>
            </a:r>
            <a:r>
              <a:rPr lang="es-ES_tradnl" sz="2900" dirty="0" smtClean="0"/>
              <a:t>g).</a:t>
            </a:r>
          </a:p>
          <a:p>
            <a:pPr lvl="1">
              <a:buFont typeface="Courier New" pitchFamily="49" charset="0"/>
              <a:buChar char="o"/>
            </a:pPr>
            <a:endParaRPr lang="es-ES_tradnl" sz="2900" dirty="0" smtClean="0"/>
          </a:p>
          <a:p>
            <a:pPr lvl="1">
              <a:buFont typeface="Courier New" pitchFamily="49" charset="0"/>
              <a:buChar char="o"/>
            </a:pPr>
            <a:r>
              <a:rPr lang="es-ES_tradnl" sz="2900" dirty="0" smtClean="0"/>
              <a:t>En </a:t>
            </a:r>
            <a:r>
              <a:rPr lang="es-ES_tradnl" sz="2900" dirty="0"/>
              <a:t>las comunidades testigo, </a:t>
            </a:r>
            <a:r>
              <a:rPr lang="es-ES_tradnl" sz="2900" dirty="0" smtClean="0"/>
              <a:t>el chocho y la quinua las </a:t>
            </a:r>
            <a:r>
              <a:rPr lang="es-ES_tradnl" sz="2900" dirty="0"/>
              <a:t>familias </a:t>
            </a:r>
            <a:r>
              <a:rPr lang="es-ES_tradnl" sz="2900" dirty="0" smtClean="0"/>
              <a:t>obtienen mayoritariamente por compra, </a:t>
            </a:r>
            <a:r>
              <a:rPr lang="es-ES_tradnl" sz="2900" dirty="0"/>
              <a:t>mientras que en las comunidades con intervención</a:t>
            </a:r>
            <a:r>
              <a:rPr lang="es-ES_tradnl" sz="2900" dirty="0" smtClean="0"/>
              <a:t>, </a:t>
            </a:r>
            <a:r>
              <a:rPr lang="es-ES_tradnl" sz="2900" dirty="0"/>
              <a:t>mayoritariamente es </a:t>
            </a:r>
            <a:r>
              <a:rPr lang="es-ES_tradnl" sz="2900" dirty="0" smtClean="0"/>
              <a:t>de su </a:t>
            </a:r>
            <a:r>
              <a:rPr lang="es-ES_tradnl" sz="2900" dirty="0"/>
              <a:t>propia </a:t>
            </a:r>
            <a:r>
              <a:rPr lang="es-ES_tradnl" sz="2900" dirty="0" smtClean="0"/>
              <a:t>cosecha.</a:t>
            </a:r>
          </a:p>
          <a:p>
            <a:pPr lvl="1"/>
            <a:endParaRPr lang="es-ES_tradnl" dirty="0"/>
          </a:p>
          <a:p>
            <a:r>
              <a:rPr lang="es-ES_tradnl" sz="3600" dirty="0"/>
              <a:t>De la encuesta de </a:t>
            </a:r>
            <a:r>
              <a:rPr lang="es-ES_tradnl" sz="3600" dirty="0" err="1"/>
              <a:t>Bioversity</a:t>
            </a:r>
            <a:r>
              <a:rPr lang="es-ES_tradnl" sz="3600" dirty="0"/>
              <a:t> International (Barrera, 2011) se obtiene:</a:t>
            </a:r>
          </a:p>
          <a:p>
            <a:endParaRPr lang="es-ES_tradnl" dirty="0"/>
          </a:p>
          <a:p>
            <a:pPr lvl="1">
              <a:buFont typeface="Courier New" pitchFamily="49" charset="0"/>
              <a:buChar char="o"/>
            </a:pPr>
            <a:r>
              <a:rPr lang="es-ES_tradnl" sz="2900" dirty="0"/>
              <a:t>El origen de la quinua (80%) y el chocho (99%) que consumen es de su propia cosecha</a:t>
            </a:r>
            <a:r>
              <a:rPr lang="es-ES_tradnl" sz="2900" dirty="0" smtClean="0"/>
              <a:t>.</a:t>
            </a:r>
          </a:p>
          <a:p>
            <a:pPr lvl="1">
              <a:buFont typeface="Courier New" pitchFamily="49" charset="0"/>
              <a:buChar char="o"/>
            </a:pPr>
            <a:endParaRPr lang="es-ES_tradnl" sz="2900" dirty="0"/>
          </a:p>
          <a:p>
            <a:pPr lvl="1">
              <a:buFont typeface="Courier New" pitchFamily="49" charset="0"/>
              <a:buChar char="o"/>
            </a:pPr>
            <a:r>
              <a:rPr lang="es-ES_tradnl" sz="2900" dirty="0"/>
              <a:t>En quinua el 59% de los encuestados consumen por lo menos una vez por semana, pero en chocho solo el 25%.</a:t>
            </a:r>
            <a:endParaRPr lang="es-ES" sz="2900" dirty="0"/>
          </a:p>
          <a:p>
            <a:endParaRPr lang="es-ES" dirty="0"/>
          </a:p>
          <a:p>
            <a:r>
              <a:rPr lang="es-ES_tradnl" sz="3600" dirty="0" smtClean="0"/>
              <a:t>La </a:t>
            </a:r>
            <a:r>
              <a:rPr lang="es-ES_tradnl" sz="3600" dirty="0"/>
              <a:t>encuesta de frecuencia del consumo </a:t>
            </a:r>
            <a:r>
              <a:rPr lang="es-ES_tradnl" sz="3600" dirty="0" smtClean="0"/>
              <a:t>realizada en el 2013 demuestra </a:t>
            </a:r>
            <a:r>
              <a:rPr lang="es-ES_tradnl" sz="3600" dirty="0"/>
              <a:t>que </a:t>
            </a:r>
            <a:r>
              <a:rPr lang="es-ES_tradnl" sz="3600" dirty="0" smtClean="0"/>
              <a:t>el consumo </a:t>
            </a:r>
            <a:r>
              <a:rPr lang="es-ES_tradnl" sz="3600" dirty="0"/>
              <a:t>de chocho </a:t>
            </a:r>
            <a:r>
              <a:rPr lang="es-ES_tradnl" sz="3600" dirty="0" smtClean="0"/>
              <a:t>(55%) y </a:t>
            </a:r>
            <a:r>
              <a:rPr lang="es-ES_tradnl" sz="3600" dirty="0"/>
              <a:t>quinua </a:t>
            </a:r>
            <a:r>
              <a:rPr lang="es-ES_tradnl" sz="3600" dirty="0" smtClean="0"/>
              <a:t>(40%) decayó </a:t>
            </a:r>
            <a:r>
              <a:rPr lang="es-ES_tradnl" sz="3600" dirty="0"/>
              <a:t>inmediatamente después de la intervención y desde entonces sólo el consumo de </a:t>
            </a:r>
            <a:r>
              <a:rPr lang="es-ES_tradnl" sz="3600" dirty="0" smtClean="0"/>
              <a:t>chocho se </a:t>
            </a:r>
            <a:r>
              <a:rPr lang="es-ES_tradnl" sz="3600" dirty="0"/>
              <a:t>ha incrementado lentamente</a:t>
            </a:r>
            <a:r>
              <a:rPr lang="es-ES_tradnl" sz="3600" dirty="0" smtClean="0"/>
              <a:t>.</a:t>
            </a: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404994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778098"/>
          </a:xfrm>
        </p:spPr>
        <p:txBody>
          <a:bodyPr/>
          <a:lstStyle/>
          <a:p>
            <a:r>
              <a:rPr lang="es-ES" b="1" u="sng" dirty="0" smtClean="0"/>
              <a:t>Problema de investigación</a:t>
            </a:r>
            <a:endParaRPr lang="es-ES" b="1" u="sng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67544" y="1268760"/>
            <a:ext cx="8219256" cy="5256584"/>
          </a:xfrm>
        </p:spPr>
        <p:txBody>
          <a:bodyPr>
            <a:normAutofit fontScale="70000" lnSpcReduction="20000"/>
          </a:bodyPr>
          <a:lstStyle/>
          <a:p>
            <a:r>
              <a:rPr lang="es-ES_tradnl" sz="3600" dirty="0" smtClean="0"/>
              <a:t>Este </a:t>
            </a:r>
            <a:r>
              <a:rPr lang="es-ES_tradnl" sz="3600" dirty="0"/>
              <a:t>estudio parte del reconocimiento de la complejidad de condiciones sociales, económicas y ambientales que caracterizan a las poblaciones rurales en </a:t>
            </a:r>
            <a:r>
              <a:rPr lang="es-ES_tradnl" sz="3600" dirty="0" smtClean="0"/>
              <a:t>Ecuador</a:t>
            </a:r>
            <a:r>
              <a:rPr lang="es-ES_tradnl" sz="3600" dirty="0"/>
              <a:t>.  </a:t>
            </a:r>
            <a:endParaRPr lang="es-ES_tradnl" sz="3600" dirty="0" smtClean="0"/>
          </a:p>
          <a:p>
            <a:endParaRPr lang="es-ES_tradnl" dirty="0"/>
          </a:p>
          <a:p>
            <a:pPr lvl="1">
              <a:buFont typeface="Courier New" pitchFamily="49" charset="0"/>
              <a:buChar char="o"/>
            </a:pPr>
            <a:r>
              <a:rPr lang="es-ES_tradnl" sz="2900" dirty="0" smtClean="0"/>
              <a:t>Los </a:t>
            </a:r>
            <a:r>
              <a:rPr lang="es-ES_tradnl" sz="2900" dirty="0"/>
              <a:t>actores locales </a:t>
            </a:r>
            <a:r>
              <a:rPr lang="es-ES_tradnl" sz="2900" dirty="0" smtClean="0"/>
              <a:t>no </a:t>
            </a:r>
            <a:r>
              <a:rPr lang="es-ES_tradnl" sz="2900" dirty="0"/>
              <a:t>son una población homogénea, no solo </a:t>
            </a:r>
            <a:r>
              <a:rPr lang="es-ES_tradnl" sz="2900" dirty="0" smtClean="0"/>
              <a:t>por sus </a:t>
            </a:r>
            <a:r>
              <a:rPr lang="es-ES_tradnl" sz="2900" dirty="0"/>
              <a:t>realidades </a:t>
            </a:r>
            <a:r>
              <a:rPr lang="es-ES_tradnl" sz="2900" dirty="0" smtClean="0"/>
              <a:t>materiales, sino por sus </a:t>
            </a:r>
            <a:r>
              <a:rPr lang="es-ES_tradnl" sz="2900" dirty="0"/>
              <a:t>formas de conocimiento y poder para resolver sus </a:t>
            </a:r>
            <a:r>
              <a:rPr lang="es-ES_tradnl" sz="2900" dirty="0" smtClean="0"/>
              <a:t>necesidades.  </a:t>
            </a:r>
          </a:p>
          <a:p>
            <a:pPr lvl="1">
              <a:buFont typeface="Courier New" pitchFamily="49" charset="0"/>
              <a:buChar char="o"/>
            </a:pPr>
            <a:endParaRPr lang="es-ES_tradnl" sz="2900" dirty="0"/>
          </a:p>
          <a:p>
            <a:pPr lvl="1">
              <a:buFont typeface="Courier New" pitchFamily="49" charset="0"/>
              <a:buChar char="o"/>
            </a:pPr>
            <a:r>
              <a:rPr lang="es-ES_tradnl" sz="2900" dirty="0" smtClean="0"/>
              <a:t>En </a:t>
            </a:r>
            <a:r>
              <a:rPr lang="es-ES_tradnl" sz="2900" dirty="0"/>
              <a:t>el caso del </a:t>
            </a:r>
            <a:r>
              <a:rPr lang="es-ES_tradnl" sz="2900" dirty="0" smtClean="0"/>
              <a:t>campesinado, aunque parecen </a:t>
            </a:r>
            <a:r>
              <a:rPr lang="es-ES_tradnl" sz="2900" dirty="0"/>
              <a:t>demostrar una realidad concreta, una mirada a la heterogeneidad de sus estrategias tanto de producción como de alimentación, </a:t>
            </a:r>
            <a:r>
              <a:rPr lang="es-ES_tradnl" sz="2900" dirty="0" smtClean="0"/>
              <a:t>permite </a:t>
            </a:r>
            <a:r>
              <a:rPr lang="es-ES_tradnl" sz="2900" dirty="0"/>
              <a:t>identificar parte de esa complejidad en la que los proyectos de intervención son un elemento más con el que las familias campesinas cuentan para sus estrategias de sobrevivencia</a:t>
            </a:r>
            <a:r>
              <a:rPr lang="es-ES_tradnl" dirty="0"/>
              <a:t>. </a:t>
            </a:r>
            <a:endParaRPr lang="es-ES" dirty="0"/>
          </a:p>
          <a:p>
            <a:endParaRPr lang="es-ES" dirty="0"/>
          </a:p>
          <a:p>
            <a:r>
              <a:rPr lang="es-ES_tradnl" sz="3600" dirty="0" smtClean="0"/>
              <a:t>Frente </a:t>
            </a:r>
            <a:r>
              <a:rPr lang="es-ES_tradnl" sz="3600" dirty="0"/>
              <a:t>a esta problemática nos planteamos un estudio que de cuenta sobre las relaciones complejas entre agricultura y consumo de chocho y quinua </a:t>
            </a:r>
            <a:r>
              <a:rPr lang="es-ES_tradnl" sz="3600" dirty="0" smtClean="0"/>
              <a:t>entre </a:t>
            </a:r>
            <a:r>
              <a:rPr lang="es-ES_tradnl" sz="3600" dirty="0"/>
              <a:t>diferentes grupos de familias y sobre el rol que la intervención ha jugado en esta complejidad de </a:t>
            </a:r>
            <a:r>
              <a:rPr lang="es-ES_tradnl" sz="3600" dirty="0" smtClean="0"/>
              <a:t>realidades.</a:t>
            </a: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978768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95536" y="404664"/>
            <a:ext cx="8291264" cy="612068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ES_tradnl" sz="3400" b="1" u="sng" dirty="0" smtClean="0"/>
              <a:t>Pregunta </a:t>
            </a:r>
            <a:r>
              <a:rPr lang="es-ES_tradnl" sz="3400" b="1" u="sng" dirty="0"/>
              <a:t>de investigación</a:t>
            </a:r>
            <a:endParaRPr lang="es-ES" sz="3400" b="1" u="sng" dirty="0"/>
          </a:p>
          <a:p>
            <a:pPr marL="0" indent="0">
              <a:buNone/>
            </a:pPr>
            <a:r>
              <a:rPr lang="es-ES_tradnl" dirty="0" smtClean="0"/>
              <a:t> </a:t>
            </a:r>
            <a:endParaRPr lang="es-ES" dirty="0"/>
          </a:p>
          <a:p>
            <a:pPr marL="0" indent="0">
              <a:buNone/>
            </a:pPr>
            <a:r>
              <a:rPr lang="es-ES_tradnl" dirty="0"/>
              <a:t>¿Cuál ha sido el efecto diferenciado de las actividades de promoción del consumo durante el periodo 2006-2009 en el consumo de chocho y quinua de las familias encuestadas?</a:t>
            </a:r>
            <a:endParaRPr lang="es-ES" dirty="0"/>
          </a:p>
          <a:p>
            <a:pPr marL="0" indent="0">
              <a:buNone/>
            </a:pPr>
            <a:r>
              <a:rPr lang="es-ES_tradnl" dirty="0"/>
              <a:t> </a:t>
            </a:r>
            <a:endParaRPr lang="es-ES" dirty="0"/>
          </a:p>
          <a:p>
            <a:pPr marL="0" indent="0">
              <a:buNone/>
            </a:pPr>
            <a:r>
              <a:rPr lang="es-ES_tradnl" sz="3400" b="1" u="sng" dirty="0" smtClean="0"/>
              <a:t>Hipótesis</a:t>
            </a:r>
            <a:endParaRPr lang="es-ES" sz="3400" b="1" u="sng" dirty="0"/>
          </a:p>
          <a:p>
            <a:endParaRPr lang="es-ES_tradnl" dirty="0" smtClean="0"/>
          </a:p>
          <a:p>
            <a:r>
              <a:rPr lang="es-ES_tradnl" b="1" dirty="0" smtClean="0"/>
              <a:t>H1</a:t>
            </a:r>
            <a:r>
              <a:rPr lang="es-ES_tradnl" b="1" dirty="0"/>
              <a:t>:</a:t>
            </a:r>
            <a:r>
              <a:rPr lang="es-ES_tradnl" dirty="0"/>
              <a:t> Las actividades de promoción del consumo de quinua y chocho llevadas a cabo entre el 2006 y 2009 han sido efectivas en promover un cambio sostenido en la frecuencia de consumo de estos dos granos en la población objetivo de dichas actividades.</a:t>
            </a:r>
            <a:endParaRPr lang="es-ES" dirty="0"/>
          </a:p>
          <a:p>
            <a:pPr marL="0" indent="0">
              <a:buNone/>
            </a:pPr>
            <a:r>
              <a:rPr lang="es-ES_tradnl" dirty="0"/>
              <a:t> </a:t>
            </a:r>
            <a:endParaRPr lang="es-ES" dirty="0"/>
          </a:p>
          <a:p>
            <a:r>
              <a:rPr lang="es-ES_tradnl" b="1" dirty="0"/>
              <a:t>H2:</a:t>
            </a:r>
            <a:r>
              <a:rPr lang="es-ES_tradnl" dirty="0"/>
              <a:t> Los efectos de las actividades de promoción del consumo de quinua y chocho (llevadas a cabo entre el 2006-2009) han sido heterogéneos dependiendo de las condiciones de producción y consumo de la población objetivo de dichas actividades</a:t>
            </a:r>
            <a:r>
              <a:rPr lang="es-ES_tradnl" dirty="0" smtClean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914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22114"/>
          </a:xfrm>
        </p:spPr>
        <p:txBody>
          <a:bodyPr/>
          <a:lstStyle/>
          <a:p>
            <a:r>
              <a:rPr lang="es-ES" b="1" u="sng" dirty="0" smtClean="0"/>
              <a:t>Objetivos</a:t>
            </a:r>
            <a:endParaRPr lang="es-ES" b="1" u="sng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es-ES_tradnl" sz="2800" dirty="0" smtClean="0"/>
              <a:t>Caracterizar </a:t>
            </a:r>
            <a:r>
              <a:rPr lang="es-ES_tradnl" sz="2800" dirty="0"/>
              <a:t>las familias de acuerdo a datos de producción y consumo </a:t>
            </a:r>
            <a:r>
              <a:rPr lang="es-ES_tradnl" sz="2800" dirty="0" smtClean="0"/>
              <a:t>del estudio realizado por </a:t>
            </a:r>
            <a:r>
              <a:rPr lang="es-ES_tradnl" sz="2800" dirty="0" err="1" smtClean="0"/>
              <a:t>Bioversity</a:t>
            </a:r>
            <a:r>
              <a:rPr lang="es-ES_tradnl" sz="2800" dirty="0" smtClean="0"/>
              <a:t> (Barrera, 2011).</a:t>
            </a:r>
          </a:p>
          <a:p>
            <a:pPr lvl="0"/>
            <a:endParaRPr lang="es-ES" sz="2800" dirty="0"/>
          </a:p>
          <a:p>
            <a:pPr lvl="0"/>
            <a:r>
              <a:rPr lang="es-ES_tradnl" sz="2800" dirty="0"/>
              <a:t>Estudiar cualitativamente la diversidad de estrategias que influyen en los resultados de consumo de chocho y quinua a nivel familiar</a:t>
            </a:r>
            <a:r>
              <a:rPr lang="es-ES_tradnl" sz="2800" dirty="0" smtClean="0"/>
              <a:t>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13331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Metodología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1604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95536" y="548680"/>
            <a:ext cx="8291264" cy="5904656"/>
          </a:xfrm>
        </p:spPr>
        <p:txBody>
          <a:bodyPr>
            <a:normAutofit fontScale="85000" lnSpcReduction="10000"/>
          </a:bodyPr>
          <a:lstStyle/>
          <a:p>
            <a:r>
              <a:rPr lang="es-ES_tradnl" dirty="0"/>
              <a:t>La propuesta teórico metodológica de este estudio apuntó a la búsqueda de la heterogeneidad local y la influencia que la intervención para la promoción del consumo de chocho y quinua,  en conjunto con otros factores, ha tenido en la población. </a:t>
            </a:r>
            <a:endParaRPr lang="es-ES_tradnl" dirty="0" smtClean="0"/>
          </a:p>
          <a:p>
            <a:endParaRPr lang="es-ES_tradnl" dirty="0"/>
          </a:p>
          <a:p>
            <a:r>
              <a:rPr lang="es-ES_tradnl" dirty="0" smtClean="0"/>
              <a:t>Para </a:t>
            </a:r>
            <a:r>
              <a:rPr lang="es-ES_tradnl" dirty="0"/>
              <a:t>caracterizar las familias utilizamos la base de datos del estudio que </a:t>
            </a:r>
            <a:r>
              <a:rPr lang="es-ES_tradnl" dirty="0" err="1"/>
              <a:t>Bioversity</a:t>
            </a:r>
            <a:r>
              <a:rPr lang="es-ES_tradnl" dirty="0"/>
              <a:t> Internacional realizó </a:t>
            </a:r>
            <a:r>
              <a:rPr lang="es-ES_tradnl" dirty="0" smtClean="0"/>
              <a:t>en </a:t>
            </a:r>
            <a:r>
              <a:rPr lang="es-ES_tradnl" dirty="0"/>
              <a:t>el 2011 y fue planteada con una muestra estadísticamente representativa, incluyó tanto familias que participaron en el proyecto del INIAP como familias que no participaron. </a:t>
            </a:r>
            <a:endParaRPr lang="es-ES_tradnl" dirty="0" smtClean="0"/>
          </a:p>
          <a:p>
            <a:endParaRPr lang="es-ES_tradnl" dirty="0"/>
          </a:p>
          <a:p>
            <a:pPr lvl="1"/>
            <a:r>
              <a:rPr lang="es-ES_tradnl" dirty="0" smtClean="0"/>
              <a:t>De </a:t>
            </a:r>
            <a:r>
              <a:rPr lang="es-ES_tradnl" dirty="0"/>
              <a:t>acuerdo a datos </a:t>
            </a:r>
            <a:r>
              <a:rPr lang="es-ES_tradnl" dirty="0" smtClean="0"/>
              <a:t>de </a:t>
            </a:r>
            <a:r>
              <a:rPr lang="es-ES_tradnl" dirty="0"/>
              <a:t>producción de chocho y quinua, </a:t>
            </a:r>
            <a:r>
              <a:rPr lang="es-ES_tradnl" dirty="0" err="1"/>
              <a:t>pluriactividad</a:t>
            </a:r>
            <a:r>
              <a:rPr lang="es-ES_tradnl" dirty="0"/>
              <a:t>, género, educación y acceso a </a:t>
            </a:r>
            <a:r>
              <a:rPr lang="es-ES_tradnl" dirty="0" smtClean="0"/>
              <a:t>servicios, </a:t>
            </a:r>
            <a:r>
              <a:rPr lang="es-ES_tradnl" dirty="0"/>
              <a:t>realizamos un análisis factorial y un análisis de </a:t>
            </a:r>
            <a:r>
              <a:rPr lang="es-ES_tradnl" dirty="0" err="1"/>
              <a:t>clusters</a:t>
            </a:r>
            <a:r>
              <a:rPr lang="es-ES_tradnl" dirty="0"/>
              <a:t>.  </a:t>
            </a:r>
            <a:endParaRPr lang="es-ES_tradnl" dirty="0" smtClean="0"/>
          </a:p>
          <a:p>
            <a:pPr lvl="1"/>
            <a:endParaRPr lang="es-ES_tradnl" dirty="0"/>
          </a:p>
          <a:p>
            <a:pPr lvl="1"/>
            <a:r>
              <a:rPr lang="es-ES_tradnl" dirty="0" smtClean="0"/>
              <a:t>Una </a:t>
            </a:r>
            <a:r>
              <a:rPr lang="es-ES_tradnl" dirty="0"/>
              <a:t>vez caracterizadas las familias, realizamos un estudio cualitativo sobre la alimentación con cuatro familias (una semana con cada una).  La combinación del análisis cualitativo y cuantitativo nos permitió identificar los estilos de agricultura y de consumo de chocho y quinua entre las familias</a:t>
            </a:r>
            <a:r>
              <a:rPr lang="es-ES_tradnl" dirty="0" smtClean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9057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8229600" cy="5904656"/>
          </a:xfrm>
        </p:spPr>
        <p:txBody>
          <a:bodyPr>
            <a:normAutofit/>
          </a:bodyPr>
          <a:lstStyle/>
          <a:p>
            <a:r>
              <a:rPr lang="es-ES_tradnl" dirty="0" smtClean="0"/>
              <a:t>La </a:t>
            </a:r>
            <a:r>
              <a:rPr lang="es-ES_tradnl" dirty="0"/>
              <a:t>búsqueda de la heterogeneidad de los cambios y su explicación </a:t>
            </a:r>
            <a:r>
              <a:rPr lang="es-ES_tradnl" dirty="0" smtClean="0"/>
              <a:t>hizo </a:t>
            </a:r>
            <a:r>
              <a:rPr lang="es-ES_tradnl" dirty="0"/>
              <a:t>uso del enfoque de “estilos agrarios” </a:t>
            </a:r>
            <a:r>
              <a:rPr lang="es-ES_tradnl" dirty="0" smtClean="0"/>
              <a:t>que propone </a:t>
            </a:r>
            <a:r>
              <a:rPr lang="es-ES_tradnl" dirty="0"/>
              <a:t>estudiar las variaciones en la producción en finca.  </a:t>
            </a:r>
            <a:endParaRPr lang="es-ES_tradnl" dirty="0" smtClean="0"/>
          </a:p>
          <a:p>
            <a:endParaRPr lang="es-ES_tradnl" dirty="0"/>
          </a:p>
          <a:p>
            <a:pPr lvl="1">
              <a:buFont typeface="Courier New" pitchFamily="49" charset="0"/>
              <a:buChar char="o"/>
            </a:pPr>
            <a:r>
              <a:rPr lang="es-ES_tradnl" dirty="0" smtClean="0"/>
              <a:t>Las </a:t>
            </a:r>
            <a:r>
              <a:rPr lang="es-ES_tradnl" dirty="0"/>
              <a:t>variaciones se estudian mediante un análisis de las relaciones de la familia con las tecnologías, los procesos de labor y los mercados y como estos son mediados por la cultura y los valores. A cada patrón de variación se le denomina un estilo </a:t>
            </a:r>
            <a:r>
              <a:rPr lang="es-ES_tradnl" dirty="0" smtClean="0"/>
              <a:t>agrario.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940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8229600" cy="6048672"/>
          </a:xfrm>
        </p:spPr>
        <p:txBody>
          <a:bodyPr>
            <a:normAutofit fontScale="62500" lnSpcReduction="20000"/>
          </a:bodyPr>
          <a:lstStyle/>
          <a:p>
            <a:r>
              <a:rPr lang="es-ES_tradnl" sz="4000" dirty="0" smtClean="0"/>
              <a:t>El </a:t>
            </a:r>
            <a:r>
              <a:rPr lang="es-ES_tradnl" sz="4000" dirty="0"/>
              <a:t>estudio de los estilos de agricultura tanto a través de formas cuantitativas como cualitativas hará referencia a la forma en que se entrelazan estos tres aspectos:</a:t>
            </a:r>
            <a:endParaRPr lang="es-ES" sz="4000" dirty="0"/>
          </a:p>
          <a:p>
            <a:pPr marL="0" indent="0">
              <a:buNone/>
            </a:pPr>
            <a:r>
              <a:rPr lang="es-ES_tradnl" sz="4000" dirty="0"/>
              <a:t> </a:t>
            </a:r>
            <a:endParaRPr lang="es-ES" sz="4000" dirty="0"/>
          </a:p>
          <a:p>
            <a:pPr lvl="1">
              <a:buFont typeface="Courier New" pitchFamily="49" charset="0"/>
              <a:buChar char="o"/>
            </a:pPr>
            <a:r>
              <a:rPr lang="es-ES_tradnl" sz="3600" dirty="0"/>
              <a:t>El uso de recursos para la obtención de los alimentos básicamente se </a:t>
            </a:r>
            <a:r>
              <a:rPr lang="es-ES_tradnl" sz="3600" dirty="0" smtClean="0"/>
              <a:t>analizó </a:t>
            </a:r>
            <a:r>
              <a:rPr lang="es-ES_tradnl" sz="3600" dirty="0"/>
              <a:t>mediante el proceso productivo de chocho y quinua y mediante la etnografía de la obtención de recursos fuera de la finca para los alimentos (por ejemplo la </a:t>
            </a:r>
            <a:r>
              <a:rPr lang="es-ES_tradnl" sz="3600" dirty="0" err="1"/>
              <a:t>pluriactividad</a:t>
            </a:r>
            <a:r>
              <a:rPr lang="es-ES_tradnl" sz="3600" dirty="0" smtClean="0"/>
              <a:t>).</a:t>
            </a:r>
          </a:p>
          <a:p>
            <a:pPr lvl="0">
              <a:buFont typeface="Courier New" pitchFamily="49" charset="0"/>
              <a:buChar char="o"/>
            </a:pPr>
            <a:endParaRPr lang="es-ES" sz="4000" dirty="0"/>
          </a:p>
          <a:p>
            <a:pPr lvl="1">
              <a:buFont typeface="Courier New" pitchFamily="49" charset="0"/>
              <a:buChar char="o"/>
            </a:pPr>
            <a:r>
              <a:rPr lang="es-ES_tradnl" sz="3600" dirty="0"/>
              <a:t>El rango de prioridades dentro de un hogar </a:t>
            </a:r>
            <a:r>
              <a:rPr lang="es-ES_tradnl" sz="3600" dirty="0" smtClean="0"/>
              <a:t>parte </a:t>
            </a:r>
            <a:r>
              <a:rPr lang="es-ES_tradnl" sz="3600" dirty="0"/>
              <a:t>tanto del análisis de consumo de chocho y quinua en los datos cuantitativos como en un análisis etnográfico de la alimentación de las familias en una semana típica.  </a:t>
            </a:r>
            <a:endParaRPr lang="es-ES_tradnl" sz="3600" dirty="0" smtClean="0"/>
          </a:p>
          <a:p>
            <a:pPr lvl="0">
              <a:buFont typeface="Courier New" pitchFamily="49" charset="0"/>
              <a:buChar char="o"/>
            </a:pPr>
            <a:endParaRPr lang="es-ES" sz="4000" dirty="0"/>
          </a:p>
          <a:p>
            <a:pPr lvl="1">
              <a:buFont typeface="Courier New" pitchFamily="49" charset="0"/>
              <a:buChar char="o"/>
            </a:pPr>
            <a:r>
              <a:rPr lang="es-ES_tradnl" sz="3600" dirty="0"/>
              <a:t>Las anteriores permitirán analizar las redes a las que se vinculan las familias tanto para la obtención de los productos como para la preparación y acceso a los alimentos preparados</a:t>
            </a:r>
            <a:r>
              <a:rPr lang="es-ES_tradnl" sz="3600" dirty="0" smtClean="0"/>
              <a:t>.</a:t>
            </a: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4262346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8229600" cy="6048672"/>
          </a:xfrm>
        </p:spPr>
        <p:txBody>
          <a:bodyPr>
            <a:normAutofit fontScale="85000" lnSpcReduction="20000"/>
          </a:bodyPr>
          <a:lstStyle/>
          <a:p>
            <a:r>
              <a:rPr lang="es-ES_tradnl" b="1" dirty="0" smtClean="0"/>
              <a:t>Universo </a:t>
            </a:r>
            <a:r>
              <a:rPr lang="es-ES_tradnl" b="1" dirty="0"/>
              <a:t>de estudio</a:t>
            </a:r>
            <a:endParaRPr lang="es-ES" dirty="0"/>
          </a:p>
          <a:p>
            <a:endParaRPr lang="es-ES" dirty="0"/>
          </a:p>
          <a:p>
            <a:pPr lvl="1">
              <a:buFont typeface="Courier New" pitchFamily="49" charset="0"/>
              <a:buChar char="o"/>
            </a:pPr>
            <a:r>
              <a:rPr lang="es-ES_tradnl" dirty="0" smtClean="0"/>
              <a:t>Los 100 hogares de </a:t>
            </a:r>
            <a:r>
              <a:rPr lang="es-ES_tradnl" dirty="0"/>
              <a:t>las </a:t>
            </a:r>
            <a:r>
              <a:rPr lang="es-ES_tradnl" dirty="0" smtClean="0"/>
              <a:t>cuatro comunidades del cantón </a:t>
            </a:r>
            <a:r>
              <a:rPr lang="es-ES_tradnl" dirty="0" err="1" smtClean="0"/>
              <a:t>Saquisilí</a:t>
            </a:r>
            <a:r>
              <a:rPr lang="es-ES_tradnl" dirty="0" smtClean="0"/>
              <a:t>, Cotopaxi </a:t>
            </a:r>
            <a:r>
              <a:rPr lang="es-ES_tradnl" dirty="0"/>
              <a:t>que fueron encuestados </a:t>
            </a:r>
            <a:r>
              <a:rPr lang="es-ES_tradnl" dirty="0" smtClean="0"/>
              <a:t>para </a:t>
            </a:r>
            <a:r>
              <a:rPr lang="es-ES_tradnl" dirty="0"/>
              <a:t>el proyecto </a:t>
            </a:r>
            <a:r>
              <a:rPr lang="es-ES_tradnl" dirty="0" err="1"/>
              <a:t>Bioversity</a:t>
            </a:r>
            <a:r>
              <a:rPr lang="es-ES_tradnl" dirty="0"/>
              <a:t> en el </a:t>
            </a:r>
            <a:r>
              <a:rPr lang="es-ES_tradnl" dirty="0" smtClean="0"/>
              <a:t>2011.</a:t>
            </a:r>
          </a:p>
          <a:p>
            <a:pPr marL="320040" lvl="1" indent="0">
              <a:buNone/>
            </a:pPr>
            <a:endParaRPr lang="es-ES_tradnl" dirty="0"/>
          </a:p>
          <a:p>
            <a:r>
              <a:rPr lang="es-ES_tradnl" b="1" dirty="0" smtClean="0"/>
              <a:t>Unidad </a:t>
            </a:r>
            <a:r>
              <a:rPr lang="es-ES_tradnl" b="1" dirty="0"/>
              <a:t>de análisis:</a:t>
            </a:r>
            <a:endParaRPr lang="es-ES" dirty="0"/>
          </a:p>
          <a:p>
            <a:endParaRPr lang="es-ES" dirty="0"/>
          </a:p>
          <a:p>
            <a:pPr lvl="1">
              <a:buFont typeface="Courier New" pitchFamily="49" charset="0"/>
              <a:buChar char="o"/>
            </a:pPr>
            <a:r>
              <a:rPr lang="es-ES_tradnl" dirty="0" smtClean="0"/>
              <a:t>En </a:t>
            </a:r>
            <a:r>
              <a:rPr lang="es-ES_tradnl" dirty="0"/>
              <a:t>este estudio se </a:t>
            </a:r>
            <a:r>
              <a:rPr lang="es-ES_tradnl" dirty="0" smtClean="0"/>
              <a:t>utilizó </a:t>
            </a:r>
            <a:r>
              <a:rPr lang="es-ES_tradnl" dirty="0"/>
              <a:t>al hogar como unidad de análisis, </a:t>
            </a:r>
            <a:r>
              <a:rPr lang="es-ES_tradnl" dirty="0" smtClean="0"/>
              <a:t>pero entendiendo su </a:t>
            </a:r>
            <a:r>
              <a:rPr lang="es-ES_tradnl" dirty="0"/>
              <a:t>complejidad y heterogeneidad. </a:t>
            </a:r>
            <a:r>
              <a:rPr lang="es-ES_tradnl" dirty="0" smtClean="0"/>
              <a:t>Un </a:t>
            </a:r>
            <a:r>
              <a:rPr lang="es-ES_tradnl" dirty="0"/>
              <a:t>hogar consiste de varios individuos que interactúan entre si, y quienes tienen sus propias prioridades e intereses. El hogar puede ser analizado como una organización social, en la que hay diferentes roles y relaciones de poder</a:t>
            </a:r>
            <a:r>
              <a:rPr lang="es-ES_tradnl" dirty="0" smtClean="0"/>
              <a:t>.</a:t>
            </a:r>
          </a:p>
          <a:p>
            <a:pPr lvl="1"/>
            <a:endParaRPr lang="es-ES_tradnl" dirty="0"/>
          </a:p>
          <a:p>
            <a:r>
              <a:rPr lang="es-ES_tradnl" b="1" dirty="0" smtClean="0"/>
              <a:t>Muestra </a:t>
            </a:r>
            <a:r>
              <a:rPr lang="es-ES_tradnl" b="1" dirty="0"/>
              <a:t>de estudio:</a:t>
            </a:r>
            <a:endParaRPr lang="es-ES" dirty="0"/>
          </a:p>
          <a:p>
            <a:endParaRPr lang="es-ES" dirty="0"/>
          </a:p>
          <a:p>
            <a:pPr lvl="1">
              <a:buFont typeface="Courier New" pitchFamily="49" charset="0"/>
              <a:buChar char="o"/>
            </a:pPr>
            <a:r>
              <a:rPr lang="es-ES_tradnl" dirty="0" smtClean="0"/>
              <a:t>A partir de la información de la </a:t>
            </a:r>
            <a:r>
              <a:rPr lang="es-ES_tradnl" dirty="0"/>
              <a:t>encuesta realizada </a:t>
            </a:r>
            <a:r>
              <a:rPr lang="es-ES_tradnl" dirty="0" smtClean="0"/>
              <a:t>por </a:t>
            </a:r>
            <a:r>
              <a:rPr lang="es-ES_tradnl" dirty="0" err="1" smtClean="0"/>
              <a:t>Bioversity</a:t>
            </a:r>
            <a:r>
              <a:rPr lang="es-ES_tradnl" dirty="0" smtClean="0"/>
              <a:t> se </a:t>
            </a:r>
            <a:r>
              <a:rPr lang="es-ES_tradnl" dirty="0"/>
              <a:t>realizó un análisis cuantitativo, caracterizando a la población en grupos que reflejen distintas formas de producir y consumir alimentos, así como también  factores relacionados al nivel socioeconómico y educativo de las familias. </a:t>
            </a:r>
            <a:r>
              <a:rPr lang="es-ES_tradnl" dirty="0" smtClean="0"/>
              <a:t>Se </a:t>
            </a:r>
            <a:r>
              <a:rPr lang="es-ES_tradnl" dirty="0"/>
              <a:t>escogieron a familias de los 4 </a:t>
            </a:r>
            <a:r>
              <a:rPr lang="es-ES_tradnl" dirty="0" err="1"/>
              <a:t>clusters</a:t>
            </a:r>
            <a:r>
              <a:rPr lang="es-ES_tradnl" dirty="0"/>
              <a:t> más numerosos con las que se realizó un estudio cualitativo etnográfico.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9963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Resultados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9024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260648"/>
            <a:ext cx="7772400" cy="778098"/>
          </a:xfrm>
        </p:spPr>
        <p:txBody>
          <a:bodyPr/>
          <a:lstStyle/>
          <a:p>
            <a:r>
              <a:rPr lang="es-ES" b="1" u="sng" dirty="0" smtClean="0"/>
              <a:t>Análisis factorial</a:t>
            </a:r>
            <a:endParaRPr lang="es-ES" b="1" u="sng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340413253"/>
              </p:ext>
            </p:extLst>
          </p:nvPr>
        </p:nvGraphicFramePr>
        <p:xfrm>
          <a:off x="467544" y="1268760"/>
          <a:ext cx="8229600" cy="4546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8416"/>
                <a:gridCol w="2653952"/>
                <a:gridCol w="4917232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No.</a:t>
                      </a:r>
                      <a:endParaRPr lang="es-E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Factor</a:t>
                      </a:r>
                      <a:endParaRPr lang="es-E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Variables relacionadas</a:t>
                      </a:r>
                      <a:endParaRPr lang="es-E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</a:t>
                      </a:r>
                      <a:endParaRPr lang="es-E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_tradnl" sz="1600" kern="1200" dirty="0" smtClean="0">
                          <a:effectLst/>
                        </a:rPr>
                        <a:t>Producción y uso de chocho según variedad</a:t>
                      </a:r>
                      <a:endParaRPr lang="es-ES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_tradnl" sz="1600" kern="1200" dirty="0" smtClean="0">
                          <a:effectLst/>
                        </a:rPr>
                        <a:t>Porcentaje de  chocho dedicado a la venta </a:t>
                      </a:r>
                      <a:r>
                        <a:rPr kumimoji="0" lang="es-ES_tradnl" sz="1600" kern="1200" dirty="0" smtClean="0">
                          <a:effectLst/>
                        </a:rPr>
                        <a:t>(0.91)</a:t>
                      </a:r>
                      <a:r>
                        <a:rPr lang="es-ES_tradnl" sz="1600" kern="1200" dirty="0" smtClean="0">
                          <a:effectLst/>
                        </a:rPr>
                        <a:t>.</a:t>
                      </a:r>
                      <a:endParaRPr lang="es-ES" sz="1600" kern="1200" dirty="0" smtClean="0">
                        <a:effectLst/>
                      </a:endParaRPr>
                    </a:p>
                    <a:p>
                      <a:pPr lvl="0"/>
                      <a:r>
                        <a:rPr lang="es-ES_tradnl" sz="1600" kern="1200" dirty="0" smtClean="0">
                          <a:effectLst/>
                        </a:rPr>
                        <a:t>Forma de obtención de la semilla (-0,92).</a:t>
                      </a:r>
                      <a:endParaRPr lang="es-ES" sz="1600" kern="1200" dirty="0" smtClean="0">
                        <a:effectLst/>
                      </a:endParaRPr>
                    </a:p>
                    <a:p>
                      <a:pPr lvl="0"/>
                      <a:r>
                        <a:rPr lang="es-ES_tradnl" sz="1600" kern="1200" dirty="0" smtClean="0">
                          <a:effectLst/>
                        </a:rPr>
                        <a:t>Variedad de chocho sembrado (</a:t>
                      </a:r>
                      <a:r>
                        <a:rPr kumimoji="0" lang="es-ES_tradnl" sz="1600" kern="1200" dirty="0" smtClean="0">
                          <a:effectLst/>
                        </a:rPr>
                        <a:t>-0.86)</a:t>
                      </a:r>
                      <a:r>
                        <a:rPr lang="es-ES_tradnl" sz="1600" kern="1200" dirty="0" smtClean="0">
                          <a:effectLst/>
                        </a:rPr>
                        <a:t>.</a:t>
                      </a:r>
                      <a:endParaRPr lang="es-ES" sz="1600" kern="1200" dirty="0" smtClean="0">
                        <a:effectLst/>
                      </a:endParaRPr>
                    </a:p>
                    <a:p>
                      <a:pPr lvl="0"/>
                      <a:r>
                        <a:rPr lang="es-ES_tradnl" sz="1600" kern="1200" dirty="0" smtClean="0">
                          <a:effectLst/>
                        </a:rPr>
                        <a:t>Porcentaje de chocho cosechado dedicado a la semilla (</a:t>
                      </a:r>
                      <a:r>
                        <a:rPr kumimoji="0" lang="es-ES_tradnl" sz="1600" kern="1200" dirty="0" smtClean="0">
                          <a:effectLst/>
                        </a:rPr>
                        <a:t>0.88)</a:t>
                      </a:r>
                      <a:r>
                        <a:rPr lang="es-ES_tradnl" sz="1600" kern="1200" dirty="0" smtClean="0">
                          <a:effectLst/>
                        </a:rPr>
                        <a:t>.</a:t>
                      </a:r>
                      <a:endParaRPr lang="es-ES" sz="1600" kern="1200" dirty="0" smtClean="0">
                        <a:effectLst/>
                      </a:endParaRPr>
                    </a:p>
                    <a:p>
                      <a:pPr lvl="0"/>
                      <a:r>
                        <a:rPr lang="es-ES_tradnl" sz="1600" kern="1200" dirty="0" smtClean="0">
                          <a:effectLst/>
                        </a:rPr>
                        <a:t>Rendimientos del chocho local </a:t>
                      </a:r>
                      <a:r>
                        <a:rPr kumimoji="0" lang="es-ES_tradnl" sz="1600" kern="1200" dirty="0" smtClean="0">
                          <a:effectLst/>
                        </a:rPr>
                        <a:t>(0.88)</a:t>
                      </a:r>
                      <a:r>
                        <a:rPr lang="es-ES_tradnl" sz="1600" kern="1200" dirty="0" smtClean="0">
                          <a:effectLst/>
                        </a:rPr>
                        <a:t>.  </a:t>
                      </a:r>
                      <a:endParaRPr lang="es-ES" sz="1600" kern="1200" dirty="0" smtClean="0">
                        <a:effectLst/>
                      </a:endParaRPr>
                    </a:p>
                    <a:p>
                      <a:r>
                        <a:rPr lang="en-US" sz="1600" kern="1200" dirty="0" err="1" smtClean="0">
                          <a:effectLst/>
                        </a:rPr>
                        <a:t>Porcentaje</a:t>
                      </a:r>
                      <a:r>
                        <a:rPr lang="en-US" sz="1600" kern="1200" dirty="0" smtClean="0">
                          <a:effectLst/>
                        </a:rPr>
                        <a:t> de </a:t>
                      </a:r>
                      <a:r>
                        <a:rPr lang="en-US" sz="1600" kern="1200" dirty="0" err="1" smtClean="0">
                          <a:effectLst/>
                        </a:rPr>
                        <a:t>chocho</a:t>
                      </a:r>
                      <a:r>
                        <a:rPr lang="en-US" sz="1600" kern="1200" dirty="0" smtClean="0">
                          <a:effectLst/>
                        </a:rPr>
                        <a:t> local </a:t>
                      </a:r>
                      <a:r>
                        <a:rPr lang="en-US" sz="1600" kern="1200" dirty="0" err="1" smtClean="0">
                          <a:effectLst/>
                        </a:rPr>
                        <a:t>dedicado</a:t>
                      </a:r>
                      <a:r>
                        <a:rPr lang="en-US" sz="1600" kern="1200" dirty="0" smtClean="0">
                          <a:effectLst/>
                        </a:rPr>
                        <a:t> al </a:t>
                      </a:r>
                      <a:r>
                        <a:rPr lang="en-US" sz="1600" kern="1200" dirty="0" err="1" smtClean="0">
                          <a:effectLst/>
                        </a:rPr>
                        <a:t>consumo</a:t>
                      </a:r>
                      <a:r>
                        <a:rPr lang="en-US" sz="1600" kern="1200" dirty="0" smtClean="0">
                          <a:effectLst/>
                        </a:rPr>
                        <a:t> </a:t>
                      </a:r>
                      <a:r>
                        <a:rPr kumimoji="0" lang="es-ES_tradnl" sz="1600" kern="1200" dirty="0" smtClean="0">
                          <a:effectLst/>
                        </a:rPr>
                        <a:t>(0.82)</a:t>
                      </a:r>
                      <a:r>
                        <a:rPr lang="en-US" sz="1600" kern="1200" dirty="0" smtClean="0">
                          <a:effectLst/>
                        </a:rPr>
                        <a:t>.</a:t>
                      </a:r>
                      <a:endParaRPr lang="es-ES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</a:t>
                      </a:r>
                      <a:endParaRPr lang="es-E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600" kern="1200" dirty="0" smtClean="0">
                          <a:effectLst/>
                        </a:rPr>
                        <a:t>Cuidado en la producción, uso y consumo de la quinua </a:t>
                      </a:r>
                      <a:r>
                        <a:rPr lang="es-ES_tradnl" sz="1600" kern="1200" dirty="0" err="1" smtClean="0">
                          <a:effectLst/>
                        </a:rPr>
                        <a:t>Tunkahuan</a:t>
                      </a:r>
                      <a:endParaRPr lang="es-ES" sz="1600" b="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_tradnl" sz="1600" kern="1200" dirty="0" smtClean="0">
                          <a:effectLst/>
                        </a:rPr>
                        <a:t>Variedad de quinua sembrada </a:t>
                      </a:r>
                      <a:r>
                        <a:rPr kumimoji="0" lang="en-US" sz="1600" kern="1200" dirty="0" smtClean="0">
                          <a:effectLst/>
                        </a:rPr>
                        <a:t>(-0.93)</a:t>
                      </a:r>
                      <a:r>
                        <a:rPr lang="es-ES_tradnl" sz="1600" kern="1200" dirty="0" smtClean="0">
                          <a:effectLst/>
                        </a:rPr>
                        <a:t>.</a:t>
                      </a:r>
                      <a:endParaRPr lang="es-ES" sz="1600" kern="1200" dirty="0" smtClean="0">
                        <a:effectLst/>
                      </a:endParaRPr>
                    </a:p>
                    <a:p>
                      <a:pPr lvl="0"/>
                      <a:r>
                        <a:rPr lang="es-ES_tradnl" sz="1600" kern="1200" dirty="0" smtClean="0">
                          <a:effectLst/>
                        </a:rPr>
                        <a:t>Obtención de la semilla de quinua </a:t>
                      </a:r>
                      <a:r>
                        <a:rPr lang="es-ES_tradnl" sz="1600" kern="1200" dirty="0" err="1" smtClean="0">
                          <a:effectLst/>
                        </a:rPr>
                        <a:t>Tunkahuan</a:t>
                      </a:r>
                      <a:r>
                        <a:rPr lang="es-ES_tradnl" sz="1600" kern="1200" dirty="0" smtClean="0">
                          <a:effectLst/>
                        </a:rPr>
                        <a:t> </a:t>
                      </a:r>
                      <a:r>
                        <a:rPr kumimoji="0" lang="en-US" sz="1600" kern="1200" dirty="0" smtClean="0">
                          <a:effectLst/>
                        </a:rPr>
                        <a:t>(-0.89)</a:t>
                      </a:r>
                      <a:r>
                        <a:rPr lang="es-ES_tradnl" sz="1600" kern="1200" dirty="0" smtClean="0">
                          <a:effectLst/>
                        </a:rPr>
                        <a:t>.</a:t>
                      </a:r>
                      <a:endParaRPr lang="es-ES" sz="1600" kern="1200" dirty="0" smtClean="0">
                        <a:effectLst/>
                      </a:endParaRPr>
                    </a:p>
                    <a:p>
                      <a:pPr lvl="0"/>
                      <a:r>
                        <a:rPr lang="es-ES_tradnl" sz="1600" kern="1200" dirty="0" smtClean="0">
                          <a:effectLst/>
                        </a:rPr>
                        <a:t>Uso de fertilizante químico </a:t>
                      </a:r>
                      <a:r>
                        <a:rPr kumimoji="0" lang="en-US" sz="1600" kern="1200" dirty="0" smtClean="0">
                          <a:effectLst/>
                        </a:rPr>
                        <a:t>(0.85)</a:t>
                      </a:r>
                      <a:r>
                        <a:rPr lang="es-ES_tradnl" sz="1600" kern="1200" dirty="0" smtClean="0">
                          <a:effectLst/>
                        </a:rPr>
                        <a:t>.</a:t>
                      </a:r>
                      <a:endParaRPr lang="es-ES" sz="1600" kern="1200" dirty="0" smtClean="0">
                        <a:effectLst/>
                      </a:endParaRPr>
                    </a:p>
                    <a:p>
                      <a:pPr lvl="0"/>
                      <a:r>
                        <a:rPr lang="es-ES_tradnl" sz="1600" kern="1200" dirty="0" smtClean="0">
                          <a:effectLst/>
                        </a:rPr>
                        <a:t>Índice de labores culturales (0.83).</a:t>
                      </a:r>
                      <a:endParaRPr lang="es-ES" sz="1600" kern="1200" dirty="0" smtClean="0">
                        <a:effectLst/>
                      </a:endParaRPr>
                    </a:p>
                    <a:p>
                      <a:pPr lvl="0"/>
                      <a:r>
                        <a:rPr lang="es-ES_tradnl" sz="1600" kern="1200" dirty="0" smtClean="0">
                          <a:effectLst/>
                        </a:rPr>
                        <a:t>Sistemas de abono orgánico (0.82).</a:t>
                      </a:r>
                      <a:endParaRPr lang="es-ES" sz="1600" kern="1200" dirty="0" smtClean="0">
                        <a:effectLst/>
                      </a:endParaRPr>
                    </a:p>
                    <a:p>
                      <a:pPr lvl="0"/>
                      <a:r>
                        <a:rPr lang="es-ES_tradnl" sz="1600" kern="1200" dirty="0" smtClean="0">
                          <a:effectLst/>
                        </a:rPr>
                        <a:t>Rendimiento de la quinua </a:t>
                      </a:r>
                      <a:r>
                        <a:rPr lang="es-ES_tradnl" sz="1600" kern="1200" dirty="0" err="1" smtClean="0">
                          <a:effectLst/>
                        </a:rPr>
                        <a:t>Tunkahuan</a:t>
                      </a:r>
                      <a:r>
                        <a:rPr lang="es-ES_tradnl" sz="1600" kern="1200" dirty="0" smtClean="0">
                          <a:effectLst/>
                        </a:rPr>
                        <a:t> (0.81).</a:t>
                      </a:r>
                      <a:endParaRPr lang="es-ES" sz="16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3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kern="1200" dirty="0" smtClean="0">
                          <a:effectLst/>
                        </a:rPr>
                        <a:t>Producción y uso de la quinua local</a:t>
                      </a:r>
                      <a:endParaRPr lang="es-ES" sz="1600" b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_tradnl" sz="1600" kern="1200" dirty="0" smtClean="0">
                          <a:effectLst/>
                        </a:rPr>
                        <a:t>Rendimiento de quinua local ($/ha) </a:t>
                      </a:r>
                      <a:r>
                        <a:rPr kumimoji="0" lang="en-US" sz="1600" kern="1200" dirty="0" smtClean="0">
                          <a:effectLst/>
                        </a:rPr>
                        <a:t>(0.95)</a:t>
                      </a:r>
                      <a:r>
                        <a:rPr lang="es-ES_tradnl" sz="1600" kern="1200" dirty="0" smtClean="0">
                          <a:effectLst/>
                        </a:rPr>
                        <a:t>.</a:t>
                      </a:r>
                      <a:endParaRPr lang="es-ES" sz="1600" kern="1200" dirty="0" smtClean="0">
                        <a:effectLst/>
                      </a:endParaRPr>
                    </a:p>
                    <a:p>
                      <a:pPr lvl="0"/>
                      <a:r>
                        <a:rPr lang="es-ES_tradnl" sz="1600" kern="1200" dirty="0" smtClean="0">
                          <a:effectLst/>
                        </a:rPr>
                        <a:t>Porcentaje de la quinua local dedicada a la semilla </a:t>
                      </a:r>
                      <a:r>
                        <a:rPr kumimoji="0" lang="en-US" sz="1600" kern="1200" dirty="0" smtClean="0">
                          <a:effectLst/>
                        </a:rPr>
                        <a:t>(0.92)</a:t>
                      </a:r>
                      <a:r>
                        <a:rPr lang="es-ES_tradnl" sz="1600" kern="1200" dirty="0" smtClean="0">
                          <a:effectLst/>
                        </a:rPr>
                        <a:t>, a la venta (</a:t>
                      </a:r>
                      <a:r>
                        <a:rPr kumimoji="0" lang="en-US" sz="1600" kern="1200" dirty="0" smtClean="0">
                          <a:effectLst/>
                        </a:rPr>
                        <a:t>0.82) </a:t>
                      </a:r>
                      <a:r>
                        <a:rPr lang="es-ES_tradnl" sz="1600" kern="1200" dirty="0" smtClean="0">
                          <a:effectLst/>
                        </a:rPr>
                        <a:t> y al consumo (0,81). </a:t>
                      </a:r>
                      <a:endParaRPr lang="es-ES" sz="1600" kern="1200" dirty="0" smtClean="0">
                        <a:effectLst/>
                      </a:endParaRPr>
                    </a:p>
                    <a:p>
                      <a:pPr lvl="0"/>
                      <a:r>
                        <a:rPr lang="es-ES_tradnl" sz="1600" kern="1200" dirty="0" smtClean="0">
                          <a:effectLst/>
                        </a:rPr>
                        <a:t>Rendimiento de la quinua local por cantidad de semilla </a:t>
                      </a:r>
                      <a:r>
                        <a:rPr kumimoji="0" lang="en-US" sz="1600" kern="1200" dirty="0" smtClean="0">
                          <a:effectLst/>
                        </a:rPr>
                        <a:t>(0.90)</a:t>
                      </a:r>
                      <a:r>
                        <a:rPr lang="es-ES_tradnl" sz="1600" kern="1200" dirty="0" smtClean="0">
                          <a:effectLst/>
                        </a:rPr>
                        <a:t>.</a:t>
                      </a:r>
                      <a:endParaRPr lang="es-ES" sz="16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05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88640"/>
            <a:ext cx="7772400" cy="922114"/>
          </a:xfrm>
        </p:spPr>
        <p:txBody>
          <a:bodyPr/>
          <a:lstStyle/>
          <a:p>
            <a:r>
              <a:rPr lang="es-ES" b="1" u="sng" dirty="0" smtClean="0"/>
              <a:t>Análisis factorial</a:t>
            </a:r>
            <a:endParaRPr lang="es-ES" b="1" u="sng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995393623"/>
              </p:ext>
            </p:extLst>
          </p:nvPr>
        </p:nvGraphicFramePr>
        <p:xfrm>
          <a:off x="467544" y="1268760"/>
          <a:ext cx="8229600" cy="4302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8416"/>
                <a:gridCol w="2725960"/>
                <a:gridCol w="4845224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No.</a:t>
                      </a:r>
                      <a:endParaRPr lang="es-E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Factor</a:t>
                      </a:r>
                      <a:endParaRPr lang="es-E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Variables relacionadas</a:t>
                      </a:r>
                      <a:endParaRPr lang="es-E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4</a:t>
                      </a:r>
                      <a:endParaRPr lang="es-E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_tradnl" sz="1600" kern="1200" dirty="0" smtClean="0">
                          <a:effectLst/>
                        </a:rPr>
                        <a:t>Cuidado en la producción y consumo del chocho</a:t>
                      </a:r>
                      <a:endParaRPr lang="es-ES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_tradnl" sz="1600" kern="1200" dirty="0" smtClean="0">
                          <a:effectLst/>
                        </a:rPr>
                        <a:t>Uso de fertilizante químico en chocho </a:t>
                      </a:r>
                      <a:r>
                        <a:rPr kumimoji="0" lang="en-US" sz="1600" kern="1200" dirty="0" smtClean="0">
                          <a:effectLst/>
                        </a:rPr>
                        <a:t>(0.89)</a:t>
                      </a:r>
                      <a:r>
                        <a:rPr lang="es-ES_tradnl" sz="1600" kern="1200" dirty="0" smtClean="0">
                          <a:effectLst/>
                        </a:rPr>
                        <a:t>.</a:t>
                      </a:r>
                      <a:endParaRPr lang="es-ES" sz="1600" kern="1200" dirty="0" smtClean="0">
                        <a:effectLst/>
                      </a:endParaRPr>
                    </a:p>
                    <a:p>
                      <a:pPr lvl="0"/>
                      <a:r>
                        <a:rPr lang="es-ES_tradnl" sz="1600" kern="1200" dirty="0" smtClean="0">
                          <a:effectLst/>
                        </a:rPr>
                        <a:t>Consumo de chocho </a:t>
                      </a:r>
                      <a:r>
                        <a:rPr kumimoji="0" lang="en-US" sz="1600" kern="1200" dirty="0" smtClean="0">
                          <a:effectLst/>
                        </a:rPr>
                        <a:t>(0.82)</a:t>
                      </a:r>
                      <a:r>
                        <a:rPr lang="es-ES_tradnl" sz="1600" kern="1200" dirty="0" smtClean="0">
                          <a:effectLst/>
                        </a:rPr>
                        <a:t>.</a:t>
                      </a:r>
                      <a:endParaRPr lang="es-ES" sz="1600" kern="1200" dirty="0" smtClean="0">
                        <a:effectLst/>
                      </a:endParaRPr>
                    </a:p>
                    <a:p>
                      <a:pPr lvl="0"/>
                      <a:r>
                        <a:rPr lang="es-ES_tradnl" sz="1600" kern="1200" dirty="0" smtClean="0">
                          <a:effectLst/>
                        </a:rPr>
                        <a:t>Índice de labores culturales: aporque y deshierba </a:t>
                      </a:r>
                      <a:r>
                        <a:rPr kumimoji="0" lang="en-US" sz="1600" kern="1200" dirty="0" smtClean="0">
                          <a:effectLst/>
                        </a:rPr>
                        <a:t>(0.81)</a:t>
                      </a:r>
                      <a:r>
                        <a:rPr lang="es-ES_tradnl" sz="1600" kern="1200" dirty="0" smtClean="0">
                          <a:effectLst/>
                        </a:rPr>
                        <a:t>.</a:t>
                      </a:r>
                      <a:endParaRPr lang="es-ES" sz="1600" kern="1200" dirty="0" smtClean="0">
                        <a:effectLst/>
                      </a:endParaRPr>
                    </a:p>
                    <a:p>
                      <a:pPr lvl="0"/>
                      <a:r>
                        <a:rPr lang="es-ES_tradnl" sz="1600" kern="1200" dirty="0" smtClean="0">
                          <a:effectLst/>
                        </a:rPr>
                        <a:t>Índice de mecanización en la producción de chocho </a:t>
                      </a:r>
                      <a:r>
                        <a:rPr kumimoji="0" lang="en-US" sz="1600" kern="1200" dirty="0" smtClean="0">
                          <a:effectLst/>
                        </a:rPr>
                        <a:t>(0.77)</a:t>
                      </a:r>
                      <a:r>
                        <a:rPr lang="es-ES_tradnl" sz="1600" kern="1200" dirty="0" smtClean="0">
                          <a:effectLst/>
                        </a:rPr>
                        <a:t>.</a:t>
                      </a:r>
                      <a:endParaRPr lang="es-ES" sz="16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5</a:t>
                      </a:r>
                      <a:endParaRPr lang="es-E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600" kern="1200" dirty="0" smtClean="0">
                          <a:effectLst/>
                        </a:rPr>
                        <a:t>Decisiones tomadas por mujeres</a:t>
                      </a:r>
                      <a:endParaRPr lang="es-ES" sz="1600" b="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_tradnl" sz="1600" kern="1200" dirty="0" smtClean="0">
                          <a:effectLst/>
                        </a:rPr>
                        <a:t>Toma de decisiones de las mujeres en la relación con la comunidad </a:t>
                      </a:r>
                      <a:r>
                        <a:rPr kumimoji="0" lang="es-ES_tradnl" sz="1600" kern="1200" dirty="0" smtClean="0">
                          <a:effectLst/>
                        </a:rPr>
                        <a:t>(0.91)</a:t>
                      </a:r>
                      <a:r>
                        <a:rPr lang="es-ES_tradnl" sz="1600" kern="1200" dirty="0" smtClean="0">
                          <a:effectLst/>
                        </a:rPr>
                        <a:t>.</a:t>
                      </a:r>
                    </a:p>
                    <a:p>
                      <a:pPr lvl="0"/>
                      <a:r>
                        <a:rPr lang="es-ES_tradnl" sz="1600" kern="1200" dirty="0" smtClean="0">
                          <a:effectLst/>
                        </a:rPr>
                        <a:t>Toma de decisiones de las mujeres en las finanzas del hogar </a:t>
                      </a:r>
                      <a:r>
                        <a:rPr kumimoji="0" lang="es-ES_tradnl" sz="1600" kern="1200" dirty="0" smtClean="0">
                          <a:effectLst/>
                        </a:rPr>
                        <a:t>(0.89)</a:t>
                      </a:r>
                      <a:r>
                        <a:rPr lang="es-ES_tradnl" sz="1600" kern="1200" dirty="0" smtClean="0">
                          <a:effectLst/>
                        </a:rPr>
                        <a:t>.</a:t>
                      </a:r>
                    </a:p>
                    <a:p>
                      <a:pPr lvl="0"/>
                      <a:r>
                        <a:rPr lang="es-ES_tradnl" sz="1600" kern="1200" dirty="0" smtClean="0">
                          <a:effectLst/>
                        </a:rPr>
                        <a:t>Toma de decisiones en las actividades agrícolas y ganaderas en el hogar </a:t>
                      </a:r>
                      <a:r>
                        <a:rPr kumimoji="0" lang="es-ES_tradnl" sz="1600" kern="1200" dirty="0" smtClean="0">
                          <a:effectLst/>
                        </a:rPr>
                        <a:t>(0.87)</a:t>
                      </a:r>
                      <a:r>
                        <a:rPr lang="es-ES_tradnl" sz="1600" kern="1200" dirty="0" smtClean="0">
                          <a:effectLst/>
                        </a:rPr>
                        <a:t>.</a:t>
                      </a:r>
                    </a:p>
                    <a:p>
                      <a:pPr lvl="0"/>
                      <a:r>
                        <a:rPr lang="es-ES_tradnl" sz="1600" kern="1200" dirty="0" smtClean="0">
                          <a:effectLst/>
                        </a:rPr>
                        <a:t>Educación en el hogar (0.85).</a:t>
                      </a:r>
                      <a:endParaRPr lang="es-ES" sz="16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6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_tradnl" sz="1600" kern="1200" dirty="0" smtClean="0">
                          <a:effectLst/>
                        </a:rPr>
                        <a:t>Bajo acceso a servicios básicos e idioma </a:t>
                      </a:r>
                      <a:r>
                        <a:rPr lang="es-ES_tradnl" sz="1600" kern="1200" dirty="0" err="1" smtClean="0">
                          <a:effectLst/>
                        </a:rPr>
                        <a:t>kichwa</a:t>
                      </a:r>
                      <a:endParaRPr lang="es-ES" sz="1600" b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kern="1200" dirty="0" smtClean="0">
                          <a:effectLst/>
                        </a:rPr>
                        <a:t>Acceso a servicios básicos </a:t>
                      </a:r>
                      <a:r>
                        <a:rPr kumimoji="0" lang="es-ES_tradnl" sz="1600" kern="1200" dirty="0" smtClean="0">
                          <a:effectLst/>
                        </a:rPr>
                        <a:t>(0.79)</a:t>
                      </a:r>
                      <a:r>
                        <a:rPr lang="es-ES_tradnl" sz="1600" kern="1200" dirty="0" smtClean="0">
                          <a:effectLst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kern="1200" dirty="0" smtClean="0">
                          <a:effectLst/>
                        </a:rPr>
                        <a:t>Idioma que habla la familia </a:t>
                      </a:r>
                      <a:r>
                        <a:rPr kumimoji="0" lang="es-ES_tradnl" sz="1600" kern="1200" dirty="0" smtClean="0">
                          <a:effectLst/>
                        </a:rPr>
                        <a:t>(0.63)</a:t>
                      </a:r>
                      <a:r>
                        <a:rPr lang="es-ES_tradnl" sz="1600" kern="1200" dirty="0" smtClean="0">
                          <a:effectLst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kern="1200" dirty="0" smtClean="0">
                          <a:effectLst/>
                        </a:rPr>
                        <a:t>Asistencia técnica sobre chocho y quinua </a:t>
                      </a:r>
                      <a:r>
                        <a:rPr kumimoji="0" lang="es-ES_tradnl" sz="1600" kern="1200" dirty="0" smtClean="0">
                          <a:effectLst/>
                        </a:rPr>
                        <a:t>(0.61)</a:t>
                      </a:r>
                      <a:r>
                        <a:rPr lang="es-ES_tradnl" sz="1600" kern="1200" dirty="0" smtClean="0">
                          <a:effectLst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kern="1200" dirty="0" smtClean="0">
                          <a:effectLst/>
                        </a:rPr>
                        <a:t>Comunidad a la que pertenece la familia (-0.62). </a:t>
                      </a:r>
                      <a:endParaRPr lang="es-ES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193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260648"/>
            <a:ext cx="7772400" cy="850106"/>
          </a:xfrm>
        </p:spPr>
        <p:txBody>
          <a:bodyPr/>
          <a:lstStyle/>
          <a:p>
            <a:r>
              <a:rPr lang="es-ES" b="1" u="sng" dirty="0" smtClean="0"/>
              <a:t>Análisis factorial</a:t>
            </a:r>
            <a:endParaRPr lang="es-ES" b="1" u="sng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684768511"/>
              </p:ext>
            </p:extLst>
          </p:nvPr>
        </p:nvGraphicFramePr>
        <p:xfrm>
          <a:off x="395536" y="1700808"/>
          <a:ext cx="8229600" cy="3479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8416"/>
                <a:gridCol w="2797968"/>
                <a:gridCol w="4773216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No.</a:t>
                      </a:r>
                      <a:endParaRPr lang="es-E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Factor</a:t>
                      </a:r>
                      <a:endParaRPr lang="es-E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Variables relacionadas</a:t>
                      </a:r>
                      <a:endParaRPr lang="es-E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7</a:t>
                      </a:r>
                      <a:endParaRPr lang="es-E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_tradnl" sz="1600" kern="1200" dirty="0" smtClean="0">
                          <a:effectLst/>
                        </a:rPr>
                        <a:t>Importancia de la agricultura y ganadería en los ingresos</a:t>
                      </a:r>
                      <a:endParaRPr lang="es-ES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_tradnl" sz="1600" kern="1200" dirty="0" smtClean="0">
                          <a:effectLst/>
                        </a:rPr>
                        <a:t>Importancia de la agricultura y ganadería en los ingresos del hogar </a:t>
                      </a:r>
                      <a:r>
                        <a:rPr kumimoji="0" lang="en-US" sz="1600" kern="1200" dirty="0" smtClean="0">
                          <a:effectLst/>
                        </a:rPr>
                        <a:t>(0.63)</a:t>
                      </a:r>
                      <a:r>
                        <a:rPr lang="es-ES_tradnl" sz="1600" kern="1200" dirty="0" smtClean="0">
                          <a:effectLst/>
                        </a:rPr>
                        <a:t>.</a:t>
                      </a:r>
                      <a:endParaRPr lang="es-ES" sz="1600" kern="1200" dirty="0" smtClean="0">
                        <a:effectLst/>
                      </a:endParaRPr>
                    </a:p>
                    <a:p>
                      <a:pPr lvl="0"/>
                      <a:r>
                        <a:rPr lang="es-ES_tradnl" sz="1600" kern="1200" dirty="0" smtClean="0">
                          <a:effectLst/>
                        </a:rPr>
                        <a:t>Algún miembro de la familia realizan trabajo asalariado no agrícola (0.59).</a:t>
                      </a:r>
                      <a:endParaRPr lang="es-ES" sz="1600" kern="1200" dirty="0" smtClean="0">
                        <a:effectLst/>
                      </a:endParaRPr>
                    </a:p>
                    <a:p>
                      <a:pPr lvl="0"/>
                      <a:r>
                        <a:rPr lang="es-ES_tradnl" sz="1600" kern="1200" dirty="0" smtClean="0">
                          <a:effectLst/>
                        </a:rPr>
                        <a:t>Migración de algún miembro de la familia </a:t>
                      </a:r>
                      <a:r>
                        <a:rPr kumimoji="0" lang="en-US" sz="1600" kern="1200" dirty="0" smtClean="0">
                          <a:effectLst/>
                        </a:rPr>
                        <a:t>(0.47)</a:t>
                      </a:r>
                      <a:r>
                        <a:rPr lang="es-ES_tradnl" sz="1600" kern="1200" dirty="0" smtClean="0">
                          <a:effectLst/>
                        </a:rPr>
                        <a:t>.</a:t>
                      </a:r>
                      <a:endParaRPr lang="es-ES" sz="1600" kern="1200" dirty="0" smtClean="0">
                        <a:effectLst/>
                      </a:endParaRPr>
                    </a:p>
                    <a:p>
                      <a:pPr lvl="0"/>
                      <a:r>
                        <a:rPr lang="es-ES_tradnl" sz="1600" kern="1200" dirty="0" smtClean="0">
                          <a:effectLst/>
                        </a:rPr>
                        <a:t>Posesión de vehículo (-0.43).</a:t>
                      </a:r>
                      <a:endParaRPr lang="es-ES" sz="1600" kern="1200" dirty="0" smtClean="0">
                        <a:effectLst/>
                      </a:endParaRPr>
                    </a:p>
                    <a:p>
                      <a:pPr lvl="0"/>
                      <a:r>
                        <a:rPr lang="es-ES_tradnl" sz="1600" kern="1200" dirty="0" smtClean="0">
                          <a:effectLst/>
                        </a:rPr>
                        <a:t>Porcentaje de superficie del terreno de la familia con riego (0.37).</a:t>
                      </a:r>
                      <a:endParaRPr lang="es-ES" sz="16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</a:t>
                      </a:r>
                      <a:endParaRPr lang="es-E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600" kern="1200" dirty="0" smtClean="0">
                          <a:effectLst/>
                        </a:rPr>
                        <a:t>Educación del hogar y de la madre</a:t>
                      </a:r>
                      <a:endParaRPr lang="es-ES" sz="1600" b="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_tradnl" sz="1600" kern="1200" dirty="0" smtClean="0">
                          <a:effectLst/>
                        </a:rPr>
                        <a:t>Promedio años de estudio de los miembros del hogar </a:t>
                      </a:r>
                      <a:r>
                        <a:rPr kumimoji="0" lang="en-US" sz="1600" kern="1200" dirty="0" smtClean="0">
                          <a:effectLst/>
                        </a:rPr>
                        <a:t>(0.75)</a:t>
                      </a:r>
                      <a:r>
                        <a:rPr lang="es-ES_tradnl" sz="1600" kern="1200" dirty="0" smtClean="0">
                          <a:effectLst/>
                        </a:rPr>
                        <a:t>.</a:t>
                      </a:r>
                      <a:endParaRPr lang="es-ES" sz="1600" kern="1200" dirty="0" smtClean="0">
                        <a:effectLst/>
                      </a:endParaRPr>
                    </a:p>
                    <a:p>
                      <a:pPr lvl="0"/>
                      <a:r>
                        <a:rPr lang="es-ES_tradnl" sz="1600" kern="1200" dirty="0" smtClean="0">
                          <a:effectLst/>
                        </a:rPr>
                        <a:t>Años de estudio de la madre (0.79).</a:t>
                      </a:r>
                      <a:endParaRPr lang="es-ES" sz="1600" kern="1200" dirty="0" smtClean="0">
                        <a:effectLst/>
                      </a:endParaRPr>
                    </a:p>
                    <a:p>
                      <a:pPr lvl="0"/>
                      <a:r>
                        <a:rPr lang="es-ES_tradnl" sz="1600" kern="1200" dirty="0" smtClean="0">
                          <a:effectLst/>
                        </a:rPr>
                        <a:t>Tenencia de tierra </a:t>
                      </a:r>
                      <a:r>
                        <a:rPr kumimoji="0" lang="en-US" sz="1600" kern="1200" dirty="0" smtClean="0">
                          <a:effectLst/>
                        </a:rPr>
                        <a:t>(-0.38)</a:t>
                      </a:r>
                      <a:r>
                        <a:rPr lang="es-ES_tradnl" sz="1600" kern="1200" dirty="0" smtClean="0">
                          <a:effectLst/>
                        </a:rPr>
                        <a:t>.</a:t>
                      </a:r>
                    </a:p>
                    <a:p>
                      <a:pPr lvl="0"/>
                      <a:r>
                        <a:rPr lang="es-ES_tradnl" sz="1600" kern="1200" dirty="0" smtClean="0">
                          <a:effectLst/>
                        </a:rPr>
                        <a:t>Edad del responsable del hogar (-0,45).</a:t>
                      </a:r>
                      <a:endParaRPr lang="es-ES" sz="16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92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260648"/>
            <a:ext cx="7772400" cy="850106"/>
          </a:xfrm>
        </p:spPr>
        <p:txBody>
          <a:bodyPr/>
          <a:lstStyle/>
          <a:p>
            <a:r>
              <a:rPr lang="es-ES" b="1" u="sng" dirty="0" smtClean="0"/>
              <a:t>Análisis de </a:t>
            </a:r>
            <a:r>
              <a:rPr lang="es-ES" b="1" u="sng" dirty="0" err="1" smtClean="0"/>
              <a:t>cluster</a:t>
            </a:r>
            <a:endParaRPr lang="es-ES" b="1" u="sng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77" y="1412776"/>
            <a:ext cx="7399223" cy="500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21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1143000"/>
          </a:xfrm>
        </p:spPr>
        <p:txBody>
          <a:bodyPr>
            <a:noAutofit/>
          </a:bodyPr>
          <a:lstStyle/>
          <a:p>
            <a:r>
              <a:rPr lang="es-ES_tradnl" sz="3600" b="1" dirty="0"/>
              <a:t>Promedios ponderados de los </a:t>
            </a:r>
            <a:r>
              <a:rPr lang="es-ES_tradnl" sz="3600" b="1" dirty="0" smtClean="0"/>
              <a:t>factores </a:t>
            </a:r>
            <a:r>
              <a:rPr lang="es-ES_tradnl" sz="3600" b="1" u="sng" dirty="0"/>
              <a:t>para cada </a:t>
            </a:r>
            <a:r>
              <a:rPr lang="es-ES_tradnl" sz="3600" b="1" u="sng" dirty="0" err="1"/>
              <a:t>cluster</a:t>
            </a:r>
            <a:endParaRPr lang="es-ES" sz="3600" b="1" u="sng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11260928"/>
              </p:ext>
            </p:extLst>
          </p:nvPr>
        </p:nvGraphicFramePr>
        <p:xfrm>
          <a:off x="611559" y="1772818"/>
          <a:ext cx="7920882" cy="4313474"/>
        </p:xfrm>
        <a:graphic>
          <a:graphicData uri="http://schemas.openxmlformats.org/drawingml/2006/table">
            <a:tbl>
              <a:tblPr firstRow="1" firstCol="1" bandRow="1" bandCol="1">
                <a:tableStyleId>{7DF18680-E054-41AD-8BC1-D1AEF772440D}</a:tableStyleId>
              </a:tblPr>
              <a:tblGrid>
                <a:gridCol w="1613789"/>
                <a:gridCol w="1055456"/>
                <a:gridCol w="1055456"/>
                <a:gridCol w="1054629"/>
                <a:gridCol w="1055456"/>
                <a:gridCol w="1055456"/>
                <a:gridCol w="1030640"/>
              </a:tblGrid>
              <a:tr h="270836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effectLst/>
                        </a:rPr>
                        <a:t>CLUSTERS</a:t>
                      </a:r>
                      <a:endParaRPr lang="es-ES" sz="14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400" dirty="0">
                          <a:effectLst/>
                        </a:rPr>
                        <a:t>1</a:t>
                      </a:r>
                      <a:endParaRPr lang="es-ES" sz="14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400" dirty="0">
                          <a:effectLst/>
                        </a:rPr>
                        <a:t>2</a:t>
                      </a:r>
                      <a:endParaRPr lang="es-ES" sz="14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400" dirty="0">
                          <a:effectLst/>
                        </a:rPr>
                        <a:t>3</a:t>
                      </a:r>
                      <a:endParaRPr lang="es-ES" sz="14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400" dirty="0">
                          <a:effectLst/>
                        </a:rPr>
                        <a:t>4</a:t>
                      </a:r>
                      <a:endParaRPr lang="es-ES" sz="14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400" dirty="0">
                          <a:effectLst/>
                        </a:rPr>
                        <a:t>5</a:t>
                      </a:r>
                      <a:endParaRPr lang="es-ES" sz="14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400" dirty="0">
                          <a:effectLst/>
                        </a:rPr>
                        <a:t>6</a:t>
                      </a:r>
                      <a:endParaRPr lang="es-ES" sz="14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125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_tradnl" sz="12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s-ES_tradnl" sz="12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s-ES_tradnl" sz="12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effectLst/>
                        </a:rPr>
                        <a:t>FACTORES</a:t>
                      </a:r>
                      <a:endParaRPr lang="es-ES" sz="14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Productoras de chocho local</a:t>
                      </a:r>
                      <a:endParaRPr lang="es-ES" sz="12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Productores de chocho INIAP 450</a:t>
                      </a:r>
                      <a:endParaRPr lang="es-ES" sz="12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Productores  de quinua y  chocho INIAP </a:t>
                      </a:r>
                      <a:endParaRPr lang="es-E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Suelos pobres</a:t>
                      </a:r>
                      <a:endParaRPr lang="es-ES" sz="12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Productoras de quinua y chocho local</a:t>
                      </a:r>
                      <a:endParaRPr lang="es-ES" sz="12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Productores de  quinua y chocho del INIAP  </a:t>
                      </a:r>
                      <a:endParaRPr lang="es-ES" sz="12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Productores de quinua </a:t>
                      </a:r>
                      <a:r>
                        <a:rPr lang="es-ES_tradnl" sz="1200" dirty="0" err="1">
                          <a:effectLst/>
                        </a:rPr>
                        <a:t>Tunkahuan</a:t>
                      </a:r>
                      <a:endParaRPr lang="es-ES" sz="12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62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1. Chocho local producción y uso</a:t>
                      </a:r>
                      <a:endParaRPr lang="es-ES" sz="12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 dirty="0">
                          <a:effectLst/>
                          <a:highlight>
                            <a:srgbClr val="FFFF00"/>
                          </a:highlight>
                        </a:rPr>
                        <a:t>1.11</a:t>
                      </a:r>
                      <a:endParaRPr lang="es-ES" sz="14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 u="sng" dirty="0">
                          <a:effectLst/>
                          <a:highlight>
                            <a:srgbClr val="FFFF00"/>
                          </a:highlight>
                        </a:rPr>
                        <a:t>-1.09</a:t>
                      </a:r>
                      <a:endParaRPr lang="es-ES" sz="14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 dirty="0">
                          <a:effectLst/>
                        </a:rPr>
                        <a:t>-0.28</a:t>
                      </a:r>
                      <a:endParaRPr lang="es-ES" sz="14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</a:rPr>
                        <a:t>0.31</a:t>
                      </a:r>
                      <a:endParaRPr lang="es-ES" sz="140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</a:rPr>
                        <a:t>-0.21</a:t>
                      </a:r>
                      <a:endParaRPr lang="es-ES" sz="140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</a:rPr>
                        <a:t>-0.05</a:t>
                      </a:r>
                      <a:endParaRPr lang="es-ES" sz="140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62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2. Quinua </a:t>
                      </a:r>
                      <a:r>
                        <a:rPr lang="es-ES_tradnl" sz="1200" dirty="0" err="1">
                          <a:effectLst/>
                        </a:rPr>
                        <a:t>Tunkahuan</a:t>
                      </a:r>
                      <a:r>
                        <a:rPr lang="es-ES_tradnl" sz="1200" dirty="0">
                          <a:effectLst/>
                        </a:rPr>
                        <a:t> producción uso y </a:t>
                      </a:r>
                      <a:r>
                        <a:rPr lang="es-ES_tradnl" sz="1200" dirty="0" err="1">
                          <a:effectLst/>
                        </a:rPr>
                        <a:t>cons</a:t>
                      </a:r>
                      <a:endParaRPr lang="es-ES" sz="12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 dirty="0">
                          <a:effectLst/>
                        </a:rPr>
                        <a:t>-0.60</a:t>
                      </a:r>
                      <a:endParaRPr lang="es-ES" sz="14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 u="sng">
                          <a:effectLst/>
                        </a:rPr>
                        <a:t>-0.98</a:t>
                      </a:r>
                      <a:endParaRPr lang="es-ES" sz="140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 dirty="0">
                          <a:effectLst/>
                        </a:rPr>
                        <a:t>0.61</a:t>
                      </a:r>
                      <a:endParaRPr lang="es-ES" sz="14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 dirty="0">
                          <a:effectLst/>
                        </a:rPr>
                        <a:t>0.08</a:t>
                      </a:r>
                      <a:endParaRPr lang="es-ES" sz="14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 dirty="0">
                          <a:effectLst/>
                          <a:highlight>
                            <a:srgbClr val="FFFF00"/>
                          </a:highlight>
                        </a:rPr>
                        <a:t>1.55</a:t>
                      </a:r>
                      <a:endParaRPr lang="es-ES" sz="14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</a:rPr>
                        <a:t>1.10</a:t>
                      </a:r>
                      <a:endParaRPr lang="es-ES" sz="140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62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3. Quinua local</a:t>
                      </a:r>
                      <a:endParaRPr lang="es-E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producción y uso </a:t>
                      </a:r>
                      <a:endParaRPr lang="es-ES" sz="12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 u="sng">
                          <a:effectLst/>
                        </a:rPr>
                        <a:t>-0.59</a:t>
                      </a:r>
                      <a:endParaRPr lang="es-ES" sz="140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</a:rPr>
                        <a:t>-0.26</a:t>
                      </a:r>
                      <a:endParaRPr lang="es-ES" sz="140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</a:rPr>
                        <a:t>0.10</a:t>
                      </a:r>
                      <a:endParaRPr lang="es-ES" sz="140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highlight>
                            <a:srgbClr val="FFFF00"/>
                          </a:highlight>
                        </a:rPr>
                        <a:t>2.23</a:t>
                      </a:r>
                      <a:endParaRPr lang="es-ES" sz="140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 dirty="0">
                          <a:effectLst/>
                        </a:rPr>
                        <a:t>-0.42</a:t>
                      </a:r>
                      <a:endParaRPr lang="es-ES" sz="14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</a:rPr>
                        <a:t>-0.40</a:t>
                      </a:r>
                      <a:endParaRPr lang="es-ES" sz="140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62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4. Chocho </a:t>
                      </a:r>
                      <a:endParaRPr lang="es-E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cuidado, </a:t>
                      </a:r>
                      <a:r>
                        <a:rPr lang="es-ES_tradnl" sz="1200" dirty="0" err="1">
                          <a:effectLst/>
                        </a:rPr>
                        <a:t>prod</a:t>
                      </a:r>
                      <a:r>
                        <a:rPr lang="es-ES_tradnl" sz="1200" dirty="0">
                          <a:effectLst/>
                        </a:rPr>
                        <a:t> y </a:t>
                      </a:r>
                      <a:r>
                        <a:rPr lang="es-ES_tradnl" sz="1200" dirty="0" err="1">
                          <a:effectLst/>
                        </a:rPr>
                        <a:t>cons</a:t>
                      </a:r>
                      <a:r>
                        <a:rPr lang="es-ES_tradnl" sz="1200" dirty="0">
                          <a:effectLst/>
                        </a:rPr>
                        <a:t> </a:t>
                      </a:r>
                      <a:endParaRPr lang="es-ES" sz="12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</a:rPr>
                        <a:t>0.06</a:t>
                      </a:r>
                      <a:endParaRPr lang="es-ES" sz="140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 dirty="0">
                          <a:effectLst/>
                        </a:rPr>
                        <a:t>0.08</a:t>
                      </a:r>
                      <a:endParaRPr lang="es-ES" sz="14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</a:rPr>
                        <a:t>0.58</a:t>
                      </a:r>
                      <a:endParaRPr lang="es-ES" sz="140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</a:rPr>
                        <a:t>-0.10</a:t>
                      </a:r>
                      <a:endParaRPr lang="es-ES" sz="140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</a:rPr>
                        <a:t>0.52</a:t>
                      </a:r>
                      <a:endParaRPr lang="es-ES" sz="140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 u="sng" dirty="0">
                          <a:effectLst/>
                          <a:highlight>
                            <a:srgbClr val="FFFF00"/>
                          </a:highlight>
                        </a:rPr>
                        <a:t>-3.82</a:t>
                      </a:r>
                      <a:endParaRPr lang="es-ES" sz="14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39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5. Decisión </a:t>
                      </a:r>
                      <a:r>
                        <a:rPr lang="es-ES_tradnl" sz="1200" dirty="0" smtClean="0">
                          <a:effectLst/>
                        </a:rPr>
                        <a:t>mujeres</a:t>
                      </a:r>
                      <a:endParaRPr lang="es-ES" sz="12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</a:rPr>
                        <a:t>0.17</a:t>
                      </a:r>
                      <a:endParaRPr lang="es-ES" sz="140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 u="sng">
                          <a:effectLst/>
                        </a:rPr>
                        <a:t>-0.19</a:t>
                      </a:r>
                      <a:endParaRPr lang="es-ES" sz="140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</a:rPr>
                        <a:t>-0.15</a:t>
                      </a:r>
                      <a:endParaRPr lang="es-ES" sz="140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</a:rPr>
                        <a:t>0.20</a:t>
                      </a:r>
                      <a:endParaRPr lang="es-ES" sz="140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</a:rPr>
                        <a:t>0.03</a:t>
                      </a:r>
                      <a:endParaRPr lang="es-ES" sz="140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 dirty="0">
                          <a:effectLst/>
                        </a:rPr>
                        <a:t>-0.11</a:t>
                      </a:r>
                      <a:endParaRPr lang="es-ES" sz="14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62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6. Servicios básicos </a:t>
                      </a:r>
                      <a:endParaRPr lang="es-E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bajo acceso, </a:t>
                      </a:r>
                      <a:r>
                        <a:rPr lang="es-ES_tradnl" sz="1200" dirty="0" err="1">
                          <a:effectLst/>
                        </a:rPr>
                        <a:t>kichwa</a:t>
                      </a:r>
                      <a:endParaRPr lang="es-ES" sz="12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</a:rPr>
                        <a:t>-0.18</a:t>
                      </a:r>
                      <a:endParaRPr lang="es-ES" sz="140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</a:rPr>
                        <a:t>-0.26</a:t>
                      </a:r>
                      <a:endParaRPr lang="es-ES" sz="140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highlight>
                            <a:srgbClr val="FFFF00"/>
                          </a:highlight>
                        </a:rPr>
                        <a:t>1.71</a:t>
                      </a:r>
                      <a:endParaRPr lang="es-ES" sz="140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</a:rPr>
                        <a:t>-0.44</a:t>
                      </a:r>
                      <a:endParaRPr lang="es-ES" sz="140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 u="sng">
                          <a:effectLst/>
                        </a:rPr>
                        <a:t>-0.90</a:t>
                      </a:r>
                      <a:endParaRPr lang="es-ES" sz="140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 dirty="0">
                          <a:effectLst/>
                        </a:rPr>
                        <a:t>0.61</a:t>
                      </a:r>
                      <a:endParaRPr lang="es-ES" sz="14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78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7. </a:t>
                      </a:r>
                      <a:r>
                        <a:rPr lang="es-ES_tradnl" sz="1200" dirty="0" err="1">
                          <a:effectLst/>
                        </a:rPr>
                        <a:t>Agricult</a:t>
                      </a:r>
                      <a:r>
                        <a:rPr lang="es-ES_tradnl" sz="1200" dirty="0">
                          <a:effectLst/>
                        </a:rPr>
                        <a:t> y </a:t>
                      </a:r>
                      <a:r>
                        <a:rPr lang="es-ES_tradnl" sz="1200" dirty="0" err="1">
                          <a:effectLst/>
                        </a:rPr>
                        <a:t>Ganader</a:t>
                      </a:r>
                      <a:r>
                        <a:rPr lang="es-ES_tradnl" sz="1200" dirty="0">
                          <a:effectLst/>
                        </a:rPr>
                        <a:t> importante en ingresos </a:t>
                      </a:r>
                      <a:endParaRPr lang="es-ES" sz="12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</a:rPr>
                        <a:t>-0.02</a:t>
                      </a:r>
                      <a:endParaRPr lang="es-ES" sz="140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 dirty="0">
                          <a:effectLst/>
                        </a:rPr>
                        <a:t>0.17</a:t>
                      </a:r>
                      <a:endParaRPr lang="es-ES" sz="14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</a:rPr>
                        <a:t>-0.10</a:t>
                      </a:r>
                      <a:endParaRPr lang="es-ES" sz="140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</a:rPr>
                        <a:t>0.22</a:t>
                      </a:r>
                      <a:endParaRPr lang="es-ES" sz="140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 u="sng">
                          <a:effectLst/>
                        </a:rPr>
                        <a:t>-0.25</a:t>
                      </a:r>
                      <a:endParaRPr lang="es-ES" sz="140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 dirty="0">
                          <a:effectLst/>
                        </a:rPr>
                        <a:t>-0.16</a:t>
                      </a:r>
                      <a:endParaRPr lang="es-ES" sz="14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62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</a:rPr>
                        <a:t>8. Educación del hogar y de la madre </a:t>
                      </a:r>
                      <a:endParaRPr lang="es-ES" sz="12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</a:rPr>
                        <a:t>-0.03</a:t>
                      </a:r>
                      <a:endParaRPr lang="es-ES" sz="140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</a:rPr>
                        <a:t>0.11</a:t>
                      </a:r>
                      <a:endParaRPr lang="es-ES" sz="140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</a:rPr>
                        <a:t>-0.10</a:t>
                      </a:r>
                      <a:endParaRPr lang="es-ES" sz="140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 u="sng">
                          <a:effectLst/>
                        </a:rPr>
                        <a:t>-0.14</a:t>
                      </a:r>
                      <a:endParaRPr lang="es-ES" sz="140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</a:rPr>
                        <a:t>-0.00</a:t>
                      </a:r>
                      <a:endParaRPr lang="es-ES" sz="140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400" dirty="0">
                          <a:effectLst/>
                        </a:rPr>
                        <a:t>0.35</a:t>
                      </a:r>
                      <a:endParaRPr lang="es-ES" sz="14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9991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260648"/>
            <a:ext cx="7772400" cy="850106"/>
          </a:xfrm>
        </p:spPr>
        <p:txBody>
          <a:bodyPr>
            <a:normAutofit fontScale="90000"/>
          </a:bodyPr>
          <a:lstStyle/>
          <a:p>
            <a:r>
              <a:rPr lang="es-ES" b="1" u="sng" dirty="0" err="1" smtClean="0"/>
              <a:t>Cluster</a:t>
            </a:r>
            <a:r>
              <a:rPr lang="es-ES" b="1" u="sng" dirty="0" smtClean="0"/>
              <a:t> 1: </a:t>
            </a:r>
            <a:r>
              <a:rPr lang="es-ES_tradnl" b="1" u="sng" dirty="0">
                <a:solidFill>
                  <a:srgbClr val="0E002D"/>
                </a:solidFill>
                <a:ea typeface="Times New Roman"/>
                <a:cs typeface="Times"/>
              </a:rPr>
              <a:t>Productoras de chocho </a:t>
            </a:r>
            <a:r>
              <a:rPr lang="es-ES_tradnl" b="1" u="sng" dirty="0" smtClean="0">
                <a:solidFill>
                  <a:srgbClr val="0E002D"/>
                </a:solidFill>
                <a:ea typeface="Times New Roman"/>
                <a:cs typeface="Times"/>
              </a:rPr>
              <a:t>local</a:t>
            </a:r>
            <a:endParaRPr lang="es-ES" b="1" u="sng" dirty="0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103118197"/>
              </p:ext>
            </p:extLst>
          </p:nvPr>
        </p:nvGraphicFramePr>
        <p:xfrm>
          <a:off x="323528" y="1556792"/>
          <a:ext cx="8496944" cy="4048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1541"/>
                <a:gridCol w="3196931"/>
                <a:gridCol w="648072"/>
                <a:gridCol w="3600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% Familias</a:t>
                      </a:r>
                      <a:endParaRPr lang="es-ES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s-ES" dirty="0" smtClean="0"/>
                        <a:t>Factores/puntaje promedio ponderado</a:t>
                      </a:r>
                      <a:endParaRPr lang="es-E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smtClean="0"/>
                        <a:t>Características</a:t>
                      </a:r>
                      <a:endParaRPr lang="es-ES" dirty="0"/>
                    </a:p>
                  </a:txBody>
                  <a:tcPr anchor="ctr"/>
                </a:tc>
              </a:tr>
              <a:tr h="370840">
                <a:tc rowSpan="8"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27</a:t>
                      </a:r>
                      <a:endParaRPr lang="es-E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1. Producción y uso del chocho local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1,11</a:t>
                      </a:r>
                      <a:endParaRPr lang="es-ES" sz="1400" dirty="0"/>
                    </a:p>
                  </a:txBody>
                  <a:tcPr anchor="ctr"/>
                </a:tc>
                <a:tc rowSpan="8"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Las familias se caracterizan por sembrar variedades de chocho local para la venta y no siembran ningún tipo de quinua.</a:t>
                      </a:r>
                    </a:p>
                    <a:p>
                      <a:endParaRPr lang="es-ES_tradnl" sz="1400" kern="1200" dirty="0" smtClean="0">
                        <a:effectLst/>
                      </a:endParaRPr>
                    </a:p>
                    <a:p>
                      <a:r>
                        <a:rPr lang="es-ES_tradnl" sz="1400" kern="1200" dirty="0" smtClean="0">
                          <a:effectLst/>
                        </a:rPr>
                        <a:t>Dentro del hogar, hablan principalmente español y en general acceden a servicios básicos . </a:t>
                      </a:r>
                      <a:endParaRPr lang="es-ES" sz="1400" kern="1200" dirty="0" smtClean="0">
                        <a:effectLst/>
                      </a:endParaRPr>
                    </a:p>
                    <a:p>
                      <a:r>
                        <a:rPr lang="es-ES_tradnl" sz="1400" kern="1200" dirty="0" smtClean="0">
                          <a:effectLst/>
                        </a:rPr>
                        <a:t> </a:t>
                      </a:r>
                      <a:endParaRPr lang="es-ES" sz="1400" kern="1200" dirty="0" smtClean="0">
                        <a:effectLst/>
                      </a:endParaRPr>
                    </a:p>
                    <a:p>
                      <a:r>
                        <a:rPr lang="es-ES_tradnl" sz="1400" kern="1200" dirty="0" smtClean="0">
                          <a:effectLst/>
                        </a:rPr>
                        <a:t>Familias lideradas por mujeres que son quienes toman las decisiones puesto que su esposo u otros miembros migran o trabajan fuera de la comunidad. </a:t>
                      </a:r>
                    </a:p>
                    <a:p>
                      <a:endParaRPr lang="es-ES_tradnl" sz="1400" kern="1200" dirty="0" smtClean="0">
                        <a:effectLst/>
                      </a:endParaRPr>
                    </a:p>
                    <a:p>
                      <a:r>
                        <a:rPr lang="es-ES_tradnl" sz="1400" kern="1200" dirty="0" smtClean="0">
                          <a:effectLst/>
                        </a:rPr>
                        <a:t>En</a:t>
                      </a:r>
                      <a:r>
                        <a:rPr lang="es-ES_tradnl" sz="1400" kern="1200" baseline="0" dirty="0" smtClean="0">
                          <a:effectLst/>
                        </a:rPr>
                        <a:t> general t</a:t>
                      </a:r>
                      <a:r>
                        <a:rPr lang="es-ES_tradnl" sz="1400" kern="1200" dirty="0" smtClean="0">
                          <a:effectLst/>
                        </a:rPr>
                        <a:t>ienen un bajo nivel de educación. </a:t>
                      </a:r>
                    </a:p>
                    <a:p>
                      <a:endParaRPr lang="es-ES_tradnl" sz="1400" kern="1200" dirty="0" smtClean="0">
                        <a:effectLst/>
                      </a:endParaRPr>
                    </a:p>
                    <a:p>
                      <a:r>
                        <a:rPr lang="es-ES_tradnl" sz="1400" kern="1200" dirty="0" smtClean="0">
                          <a:effectLst/>
                        </a:rPr>
                        <a:t>El 11% de familias consumen chocho y 7% consumen quinua.  </a:t>
                      </a:r>
                      <a:endParaRPr lang="es-ES" sz="1400" b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2. Producción, uso y consumo de quinua </a:t>
                      </a:r>
                      <a:r>
                        <a:rPr lang="es-ES_tradnl" sz="1400" kern="1200" dirty="0" err="1" smtClean="0">
                          <a:effectLst/>
                        </a:rPr>
                        <a:t>Tunkahuan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-0,60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3. Producción y uso de quinua local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0,59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6. Bajo acceso a servicios básicos y el </a:t>
                      </a:r>
                      <a:r>
                        <a:rPr lang="es-ES_tradnl" sz="1400" kern="1200" dirty="0" err="1" smtClean="0">
                          <a:effectLst/>
                        </a:rPr>
                        <a:t>kichwa</a:t>
                      </a:r>
                      <a:r>
                        <a:rPr lang="es-ES_tradnl" sz="1400" kern="1200" dirty="0" smtClean="0">
                          <a:effectLst/>
                        </a:rPr>
                        <a:t> como idioma principal en el hogar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-0,18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5. Decisiones tomadas por mujeres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0,17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4. Cuidado, producción y consumo del chocho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0,06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8. Educación del hogar y de la madre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-0,03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400" kern="1200" dirty="0" smtClean="0">
                          <a:effectLst/>
                        </a:rPr>
                        <a:t>7. Importancia de la agricultura y ganadería en los ingresos del hogar</a:t>
                      </a:r>
                      <a:endParaRPr lang="es-ES" sz="1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-0,02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545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08912" cy="850106"/>
          </a:xfrm>
        </p:spPr>
        <p:txBody>
          <a:bodyPr>
            <a:normAutofit/>
          </a:bodyPr>
          <a:lstStyle/>
          <a:p>
            <a:r>
              <a:rPr lang="es-ES" sz="3200" b="1" u="sng" dirty="0" err="1" smtClean="0"/>
              <a:t>Cluster</a:t>
            </a:r>
            <a:r>
              <a:rPr lang="es-ES" sz="3200" b="1" u="sng" dirty="0" smtClean="0"/>
              <a:t> 2: </a:t>
            </a:r>
            <a:r>
              <a:rPr lang="es-ES_tradnl" sz="3200" b="1" u="sng" dirty="0"/>
              <a:t>Productores de chocho INIAP 450</a:t>
            </a:r>
            <a:endParaRPr lang="es-ES" sz="3200" b="1" u="sng" dirty="0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845374026"/>
              </p:ext>
            </p:extLst>
          </p:nvPr>
        </p:nvGraphicFramePr>
        <p:xfrm>
          <a:off x="323528" y="1556792"/>
          <a:ext cx="8496944" cy="426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1541"/>
                <a:gridCol w="3196931"/>
                <a:gridCol w="648072"/>
                <a:gridCol w="3600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% Familias</a:t>
                      </a:r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s-ES" dirty="0" smtClean="0"/>
                        <a:t>Factores/puntaje promedio ponderado</a:t>
                      </a:r>
                      <a:endParaRPr lang="es-E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Características</a:t>
                      </a:r>
                      <a:endParaRPr lang="es-ES" dirty="0"/>
                    </a:p>
                  </a:txBody>
                  <a:tcPr anchor="ctr"/>
                </a:tc>
              </a:tr>
              <a:tr h="370840">
                <a:tc rowSpan="8"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24</a:t>
                      </a:r>
                      <a:endParaRPr lang="es-E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4. Cuidado, producción y consumo del chocho (0.08)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0,08</a:t>
                      </a:r>
                      <a:endParaRPr lang="es-ES" sz="1400" dirty="0"/>
                    </a:p>
                  </a:txBody>
                  <a:tcPr anchor="ctr"/>
                </a:tc>
                <a:tc rowSpan="8"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Las familias siembran la variedad de chocho INIAP 450 para la venta. No siembran chocho local y ningún tipo de quinua.</a:t>
                      </a:r>
                    </a:p>
                    <a:p>
                      <a:endParaRPr lang="es-ES_tradnl" sz="1200" kern="1200" dirty="0" smtClean="0">
                        <a:effectLst/>
                      </a:endParaRPr>
                    </a:p>
                    <a:p>
                      <a:r>
                        <a:rPr lang="es-ES_tradnl" sz="1400" kern="1200" dirty="0" smtClean="0">
                          <a:effectLst/>
                        </a:rPr>
                        <a:t>Son familias que hablan principalmente español y acceden a servicios básicos al igual que a los servicios de asistencia técnica. </a:t>
                      </a:r>
                    </a:p>
                    <a:p>
                      <a:endParaRPr lang="es-ES_tradnl" sz="1200" kern="1200" dirty="0" smtClean="0">
                        <a:effectLst/>
                      </a:endParaRPr>
                    </a:p>
                    <a:p>
                      <a:r>
                        <a:rPr lang="es-ES_tradnl" sz="1400" kern="1200" dirty="0" smtClean="0">
                          <a:effectLst/>
                        </a:rPr>
                        <a:t>La mayor parte de familias tienen jefatura masculina, sin embargo se dedican al trabajo asalariado agrícola y no agrícola y presentan migración temporal. </a:t>
                      </a:r>
                    </a:p>
                    <a:p>
                      <a:endParaRPr lang="es-ES_tradnl" sz="1200" kern="1200" dirty="0" smtClean="0">
                        <a:effectLst/>
                      </a:endParaRPr>
                    </a:p>
                    <a:p>
                      <a:r>
                        <a:rPr lang="es-ES_tradnl" sz="1400" kern="1200" dirty="0" smtClean="0">
                          <a:effectLst/>
                        </a:rPr>
                        <a:t>Las familias se caracterizan por tener los índices más altos de educación.</a:t>
                      </a:r>
                    </a:p>
                    <a:p>
                      <a:r>
                        <a:rPr lang="es-ES_tradnl" sz="1400" kern="1200" dirty="0" smtClean="0">
                          <a:effectLst/>
                        </a:rPr>
                        <a:t/>
                      </a:r>
                      <a:br>
                        <a:rPr lang="es-ES_tradnl" sz="1400" kern="1200" dirty="0" smtClean="0">
                          <a:effectLst/>
                        </a:rPr>
                      </a:br>
                      <a:r>
                        <a:rPr lang="es-ES_tradnl" sz="1400" kern="1200" dirty="0" smtClean="0">
                          <a:effectLst/>
                        </a:rPr>
                        <a:t>El 25% de las familias consumen chocho y el 13% quinua.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400" kern="1200" dirty="0" smtClean="0">
                          <a:effectLst/>
                        </a:rPr>
                        <a:t>2. Producción, uso y consumo de quinua </a:t>
                      </a:r>
                      <a:r>
                        <a:rPr lang="es-ES_tradnl" sz="1400" kern="1200" dirty="0" err="1" smtClean="0">
                          <a:effectLst/>
                        </a:rPr>
                        <a:t>Tunkahuan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-0,98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6. Bajo acceso a servicios básicos y el </a:t>
                      </a:r>
                      <a:r>
                        <a:rPr lang="es-ES_tradnl" sz="1400" kern="1200" dirty="0" err="1" smtClean="0">
                          <a:effectLst/>
                        </a:rPr>
                        <a:t>kichwa</a:t>
                      </a:r>
                      <a:r>
                        <a:rPr lang="es-ES_tradnl" sz="1400" kern="1200" dirty="0" smtClean="0">
                          <a:effectLst/>
                        </a:rPr>
                        <a:t> como idioma principal en el hogar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-0,26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400" kern="1200" dirty="0" smtClean="0">
                          <a:effectLst/>
                        </a:rPr>
                        <a:t>3. Producción y uso de quinua local 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-0,26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8. Educación del hogar y de la madre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0,11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400" kern="1200" dirty="0" smtClean="0">
                          <a:effectLst/>
                        </a:rPr>
                        <a:t>7. Importancia de la agricultura y ganadería en los ingresos del hogar 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0,17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1. Producción y uso del chocho local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-1,09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400" kern="1200" dirty="0" smtClean="0">
                          <a:effectLst/>
                        </a:rPr>
                        <a:t>5. Decisión mujeres 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-0,19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881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96944" cy="1143000"/>
          </a:xfrm>
        </p:spPr>
        <p:txBody>
          <a:bodyPr>
            <a:normAutofit/>
          </a:bodyPr>
          <a:lstStyle/>
          <a:p>
            <a:r>
              <a:rPr lang="es-ES" sz="3200" b="1" dirty="0" err="1" smtClean="0"/>
              <a:t>Cluster</a:t>
            </a:r>
            <a:r>
              <a:rPr lang="es-ES" sz="3200" b="1" dirty="0" smtClean="0"/>
              <a:t> 3: </a:t>
            </a:r>
            <a:r>
              <a:rPr lang="es-ES_tradnl" sz="3000" b="1" dirty="0"/>
              <a:t>Productores de quinua y chocho del </a:t>
            </a:r>
            <a:r>
              <a:rPr lang="es-ES_tradnl" sz="3000" b="1" u="sng" dirty="0" smtClean="0"/>
              <a:t>INIAP en suelos pobres</a:t>
            </a:r>
            <a:endParaRPr lang="es-ES" sz="3000" b="1" u="sng" dirty="0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236331392"/>
              </p:ext>
            </p:extLst>
          </p:nvPr>
        </p:nvGraphicFramePr>
        <p:xfrm>
          <a:off x="323528" y="1662648"/>
          <a:ext cx="8496944" cy="4358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1541"/>
                <a:gridCol w="3196931"/>
                <a:gridCol w="648072"/>
                <a:gridCol w="3600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% Familias</a:t>
                      </a:r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s-ES" dirty="0" smtClean="0"/>
                        <a:t>Factores/puntaje promedio ponderado</a:t>
                      </a:r>
                      <a:endParaRPr lang="es-E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Características</a:t>
                      </a:r>
                      <a:endParaRPr lang="es-ES" dirty="0"/>
                    </a:p>
                  </a:txBody>
                  <a:tcPr anchor="ctr"/>
                </a:tc>
              </a:tr>
              <a:tr h="370840">
                <a:tc rowSpan="8"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16</a:t>
                      </a:r>
                      <a:endParaRPr lang="es-E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6. Bajo acceso a servicios básicos y el </a:t>
                      </a:r>
                      <a:r>
                        <a:rPr lang="es-ES_tradnl" sz="1400" kern="1200" dirty="0" err="1" smtClean="0">
                          <a:effectLst/>
                        </a:rPr>
                        <a:t>kichwa</a:t>
                      </a:r>
                      <a:r>
                        <a:rPr lang="es-ES_tradnl" sz="1400" kern="1200" dirty="0" smtClean="0">
                          <a:effectLst/>
                        </a:rPr>
                        <a:t> como idioma principal en el hogar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1,71</a:t>
                      </a:r>
                      <a:endParaRPr lang="es-ES" sz="1400" dirty="0"/>
                    </a:p>
                  </a:txBody>
                  <a:tcPr anchor="ctr"/>
                </a:tc>
                <a:tc rowSpan="8"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Familias con bajo acceso a servicios básicos y que hablan </a:t>
                      </a:r>
                      <a:r>
                        <a:rPr lang="es-ES_tradnl" sz="1400" kern="1200" dirty="0" err="1" smtClean="0">
                          <a:effectLst/>
                        </a:rPr>
                        <a:t>kichwa</a:t>
                      </a:r>
                      <a:r>
                        <a:rPr lang="es-ES_tradnl" sz="1400" kern="1200" dirty="0" smtClean="0">
                          <a:effectLst/>
                        </a:rPr>
                        <a:t> como el idioma principal .</a:t>
                      </a:r>
                    </a:p>
                    <a:p>
                      <a:endParaRPr lang="es-ES_tradnl" sz="1400" kern="1200" dirty="0" smtClean="0">
                        <a:effectLst/>
                      </a:endParaRPr>
                    </a:p>
                    <a:p>
                      <a:r>
                        <a:rPr lang="es-ES_tradnl" sz="1400" kern="1200" dirty="0" smtClean="0">
                          <a:effectLst/>
                        </a:rPr>
                        <a:t>Mayor</a:t>
                      </a:r>
                      <a:r>
                        <a:rPr lang="es-ES_tradnl" sz="1400" kern="1200" baseline="0" dirty="0" smtClean="0">
                          <a:effectLst/>
                        </a:rPr>
                        <a:t> participación en </a:t>
                      </a:r>
                      <a:r>
                        <a:rPr lang="es-ES_tradnl" sz="1400" kern="1200" dirty="0" smtClean="0">
                          <a:effectLst/>
                        </a:rPr>
                        <a:t>las actividades del INIAP.</a:t>
                      </a:r>
                    </a:p>
                    <a:p>
                      <a:endParaRPr lang="es-ES_tradnl" sz="1400" kern="1200" dirty="0" smtClean="0">
                        <a:effectLst/>
                      </a:endParaRPr>
                    </a:p>
                    <a:p>
                      <a:r>
                        <a:rPr lang="es-ES_tradnl" sz="1400" kern="1200" dirty="0" smtClean="0">
                          <a:effectLst/>
                        </a:rPr>
                        <a:t>Siembren preferentemente variedades del INIAP.</a:t>
                      </a:r>
                    </a:p>
                    <a:p>
                      <a:endParaRPr lang="es-ES_tradnl" sz="1400" kern="1200" dirty="0" smtClean="0">
                        <a:effectLst/>
                      </a:endParaRPr>
                    </a:p>
                    <a:p>
                      <a:r>
                        <a:rPr lang="es-ES_tradnl" sz="1400" kern="1200" dirty="0" smtClean="0">
                          <a:effectLst/>
                        </a:rPr>
                        <a:t>La quinua siembran principalmente para el consumo familiar (75%) y el chocho se siembra más para la venta (50% consumen).</a:t>
                      </a:r>
                    </a:p>
                    <a:p>
                      <a:r>
                        <a:rPr lang="es-ES_tradnl" sz="1400" kern="1200" dirty="0" smtClean="0">
                          <a:effectLst/>
                        </a:rPr>
                        <a:t> </a:t>
                      </a:r>
                      <a:endParaRPr lang="es-ES" sz="1400" kern="1200" dirty="0" smtClean="0">
                        <a:effectLst/>
                      </a:endParaRPr>
                    </a:p>
                    <a:p>
                      <a:r>
                        <a:rPr lang="es-ES_tradnl" sz="1400" kern="1200" dirty="0" smtClean="0">
                          <a:effectLst/>
                        </a:rPr>
                        <a:t>El promedio de años de educación de la madre es bajo.</a:t>
                      </a:r>
                    </a:p>
                    <a:p>
                      <a:endParaRPr lang="es-ES_tradnl" sz="1400" kern="1200" dirty="0" smtClean="0">
                        <a:effectLst/>
                      </a:endParaRPr>
                    </a:p>
                    <a:p>
                      <a:r>
                        <a:rPr lang="es-ES_tradnl" sz="1400" kern="1200" dirty="0" smtClean="0">
                          <a:effectLst/>
                        </a:rPr>
                        <a:t>Para el 100% de las familias la agricultura es la principal fuente de ingresos; sin embargo hay trabajo asalariado</a:t>
                      </a:r>
                      <a:r>
                        <a:rPr lang="es-ES_tradnl" sz="1400" kern="1200" baseline="0" dirty="0" smtClean="0">
                          <a:effectLst/>
                        </a:rPr>
                        <a:t> y migración.</a:t>
                      </a:r>
                      <a:endParaRPr lang="es-ES_tradnl" sz="1400" kern="1200" baseline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2. Producción, uso y consumo de quinua </a:t>
                      </a:r>
                      <a:r>
                        <a:rPr lang="es-ES_tradnl" sz="1400" kern="1200" dirty="0" err="1" smtClean="0">
                          <a:effectLst/>
                        </a:rPr>
                        <a:t>Tunkahuan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0,61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4. Cuidado, producción y consumo del chocho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0,58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1. Producción y uso del chocho local 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-0,28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5. Decisión mujeres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-0,15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3. Producción y uso de quinua local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0,10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7. Importancia de la agricultura y ganadería en los ingresos del hogar 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-0,10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400" kern="1200" dirty="0" smtClean="0">
                          <a:effectLst/>
                        </a:rPr>
                        <a:t>8. Educación del hogar y de la madre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-0,10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475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96944" cy="922114"/>
          </a:xfrm>
        </p:spPr>
        <p:txBody>
          <a:bodyPr>
            <a:normAutofit/>
          </a:bodyPr>
          <a:lstStyle/>
          <a:p>
            <a:r>
              <a:rPr lang="es-ES" sz="3200" b="1" u="sng" dirty="0" err="1" smtClean="0"/>
              <a:t>Cluster</a:t>
            </a:r>
            <a:r>
              <a:rPr lang="es-ES" sz="3200" b="1" u="sng" dirty="0" smtClean="0"/>
              <a:t> 4: </a:t>
            </a:r>
            <a:r>
              <a:rPr lang="es-ES_tradnl" sz="3200" b="1" u="sng" dirty="0"/>
              <a:t>Productoras de quinua y chocho local </a:t>
            </a:r>
            <a:endParaRPr lang="es-ES" sz="3000" b="1" u="sng" dirty="0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672161109"/>
              </p:ext>
            </p:extLst>
          </p:nvPr>
        </p:nvGraphicFramePr>
        <p:xfrm>
          <a:off x="323528" y="1556792"/>
          <a:ext cx="8496944" cy="4048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1541"/>
                <a:gridCol w="3196931"/>
                <a:gridCol w="648072"/>
                <a:gridCol w="3600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% Familias</a:t>
                      </a:r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s-ES" dirty="0" smtClean="0"/>
                        <a:t>Factores/puntaje promedio ponderado</a:t>
                      </a:r>
                      <a:endParaRPr lang="es-E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Características</a:t>
                      </a:r>
                      <a:endParaRPr lang="es-ES" dirty="0"/>
                    </a:p>
                  </a:txBody>
                  <a:tcPr anchor="ctr"/>
                </a:tc>
              </a:tr>
              <a:tr h="370840">
                <a:tc rowSpan="8"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13</a:t>
                      </a:r>
                      <a:endParaRPr lang="es-E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3. Producción y uso de quinua local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2,23</a:t>
                      </a:r>
                      <a:endParaRPr lang="es-ES" sz="1400" dirty="0"/>
                    </a:p>
                  </a:txBody>
                  <a:tcPr anchor="ctr"/>
                </a:tc>
                <a:tc rowSpan="8"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Se caracteriza por una marcada preferencia por la siembra de quinua y chocho local;</a:t>
                      </a:r>
                      <a:r>
                        <a:rPr lang="es-ES_tradnl" sz="1400" kern="1200" baseline="0" dirty="0" smtClean="0">
                          <a:effectLst/>
                        </a:rPr>
                        <a:t> la </a:t>
                      </a:r>
                      <a:r>
                        <a:rPr lang="es-ES_tradnl" sz="1400" kern="1200" dirty="0" smtClean="0">
                          <a:effectLst/>
                        </a:rPr>
                        <a:t>cosecha se destina en su mayor parte a la venta.</a:t>
                      </a:r>
                    </a:p>
                    <a:p>
                      <a:endParaRPr lang="es-ES_tradnl" sz="1400" kern="1200" dirty="0" smtClean="0">
                        <a:effectLst/>
                      </a:endParaRPr>
                    </a:p>
                    <a:p>
                      <a:r>
                        <a:rPr lang="es-ES_tradnl" sz="1400" kern="1200" dirty="0" smtClean="0">
                          <a:effectLst/>
                        </a:rPr>
                        <a:t>Las familias consumen más quinua (31%) que chocho (8%).</a:t>
                      </a:r>
                      <a:endParaRPr lang="es-ES" sz="1400" kern="1200" dirty="0" smtClean="0">
                        <a:effectLst/>
                      </a:endParaRPr>
                    </a:p>
                    <a:p>
                      <a:r>
                        <a:rPr lang="es-ES_tradnl" sz="1400" kern="1200" dirty="0" smtClean="0">
                          <a:effectLst/>
                        </a:rPr>
                        <a:t> </a:t>
                      </a:r>
                      <a:endParaRPr lang="es-ES" sz="1400" kern="1200" dirty="0" smtClean="0">
                        <a:effectLst/>
                      </a:endParaRPr>
                    </a:p>
                    <a:p>
                      <a:r>
                        <a:rPr lang="es-ES_tradnl" sz="1400" kern="1200" dirty="0" smtClean="0">
                          <a:effectLst/>
                        </a:rPr>
                        <a:t>Tienen el mejor acceso al agua potable y  en el hogar hablan principalmente español.</a:t>
                      </a:r>
                    </a:p>
                    <a:p>
                      <a:endParaRPr lang="es-ES_tradnl" sz="1400" kern="1200" dirty="0" smtClean="0">
                        <a:effectLst/>
                      </a:endParaRPr>
                    </a:p>
                    <a:p>
                      <a:r>
                        <a:rPr lang="es-ES_tradnl" sz="1400" kern="1200" dirty="0" smtClean="0">
                          <a:effectLst/>
                        </a:rPr>
                        <a:t>Para el 77% de familias,</a:t>
                      </a:r>
                      <a:r>
                        <a:rPr lang="es-ES_tradnl" sz="1400" kern="1200" baseline="0" dirty="0" smtClean="0">
                          <a:effectLst/>
                        </a:rPr>
                        <a:t> </a:t>
                      </a:r>
                      <a:r>
                        <a:rPr lang="es-ES_tradnl" sz="1400" kern="1200" dirty="0" smtClean="0">
                          <a:effectLst/>
                        </a:rPr>
                        <a:t>la ganadería representa un ingreso mayor; sin embargo, las familias se dedican al trabajo asalariado agrícola y no agrícola con alta migración.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6. Bajo acceso a servicios básicos y el </a:t>
                      </a:r>
                      <a:r>
                        <a:rPr lang="es-ES_tradnl" sz="1400" kern="1200" dirty="0" err="1" smtClean="0">
                          <a:effectLst/>
                        </a:rPr>
                        <a:t>kichwa</a:t>
                      </a:r>
                      <a:r>
                        <a:rPr lang="es-ES_tradnl" sz="1400" kern="1200" dirty="0" smtClean="0">
                          <a:effectLst/>
                        </a:rPr>
                        <a:t> como idioma principal en el hogar 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-0,44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1. Producción y uso del chocho local 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0,31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7. Importancia de la agricultura y ganadería en los ingresos del hogar 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0,22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5. Decisión mujeres 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0,20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8. Educación del hogar y de la madre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-0,14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4. Cuidado, producción y consumo del chocho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-0,10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400" kern="1200" dirty="0" smtClean="0">
                          <a:effectLst/>
                        </a:rPr>
                        <a:t>2. Producción, uso y consumo de quinua </a:t>
                      </a:r>
                      <a:r>
                        <a:rPr lang="es-ES_tradnl" sz="1400" kern="1200" dirty="0" err="1" smtClean="0">
                          <a:effectLst/>
                        </a:rPr>
                        <a:t>Tunkahuan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0,08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288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96944" cy="1143000"/>
          </a:xfrm>
        </p:spPr>
        <p:txBody>
          <a:bodyPr>
            <a:normAutofit/>
          </a:bodyPr>
          <a:lstStyle/>
          <a:p>
            <a:r>
              <a:rPr lang="es-ES" sz="3200" b="1" dirty="0" err="1" smtClean="0"/>
              <a:t>Cluster</a:t>
            </a:r>
            <a:r>
              <a:rPr lang="es-ES" sz="3200" b="1" dirty="0" smtClean="0"/>
              <a:t> 5: </a:t>
            </a:r>
            <a:r>
              <a:rPr lang="es-ES_tradnl" sz="3200" b="1" dirty="0"/>
              <a:t>Productores de quinua </a:t>
            </a:r>
            <a:r>
              <a:rPr lang="es-ES_tradnl" sz="3200" b="1" dirty="0" err="1"/>
              <a:t>Tunkahuan</a:t>
            </a:r>
            <a:r>
              <a:rPr lang="es-ES_tradnl" sz="3200" b="1" dirty="0"/>
              <a:t> y </a:t>
            </a:r>
            <a:r>
              <a:rPr lang="es-ES_tradnl" sz="3200" b="1" u="sng" dirty="0" smtClean="0"/>
              <a:t>chocho Andino</a:t>
            </a:r>
            <a:endParaRPr lang="es-ES" sz="3000" b="1" u="sng" dirty="0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908259573"/>
              </p:ext>
            </p:extLst>
          </p:nvPr>
        </p:nvGraphicFramePr>
        <p:xfrm>
          <a:off x="323528" y="1662648"/>
          <a:ext cx="8496944" cy="4358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1541"/>
                <a:gridCol w="3196931"/>
                <a:gridCol w="648072"/>
                <a:gridCol w="3600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% Familias</a:t>
                      </a:r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s-ES" dirty="0" smtClean="0"/>
                        <a:t>Factores/puntaje promedio ponderado</a:t>
                      </a:r>
                      <a:endParaRPr lang="es-E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Características</a:t>
                      </a:r>
                      <a:endParaRPr lang="es-ES" dirty="0"/>
                    </a:p>
                  </a:txBody>
                  <a:tcPr anchor="ctr"/>
                </a:tc>
              </a:tr>
              <a:tr h="370840">
                <a:tc rowSpan="8"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15</a:t>
                      </a:r>
                      <a:endParaRPr lang="es-E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2. Producción, uso y consumo de quinua </a:t>
                      </a:r>
                      <a:r>
                        <a:rPr lang="es-ES_tradnl" sz="1400" kern="1200" dirty="0" err="1" smtClean="0">
                          <a:effectLst/>
                        </a:rPr>
                        <a:t>Tunkahuan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1,55</a:t>
                      </a:r>
                      <a:endParaRPr lang="es-ES" sz="1400" dirty="0"/>
                    </a:p>
                  </a:txBody>
                  <a:tcPr anchor="ctr"/>
                </a:tc>
                <a:tc rowSpan="8"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Se caracteriza por la siembra de quinua </a:t>
                      </a:r>
                      <a:r>
                        <a:rPr lang="es-ES_tradnl" sz="1400" kern="1200" dirty="0" err="1" smtClean="0">
                          <a:effectLst/>
                        </a:rPr>
                        <a:t>Tunkahuan</a:t>
                      </a:r>
                      <a:r>
                        <a:rPr lang="es-ES_tradnl" sz="1400" kern="1200" dirty="0" smtClean="0">
                          <a:effectLst/>
                        </a:rPr>
                        <a:t> y chocho INIAP 450. Tienen el segundo rendimiento global más alto de INIAP 450 y el rendimiento global más alto de quinua </a:t>
                      </a:r>
                      <a:r>
                        <a:rPr lang="es-ES_tradnl" sz="1400" kern="1200" dirty="0" err="1" smtClean="0">
                          <a:effectLst/>
                        </a:rPr>
                        <a:t>Tunkahuan</a:t>
                      </a:r>
                      <a:r>
                        <a:rPr lang="es-ES_tradnl" sz="1400" kern="1200" dirty="0" smtClean="0">
                          <a:effectLst/>
                        </a:rPr>
                        <a:t>. </a:t>
                      </a:r>
                    </a:p>
                    <a:p>
                      <a:endParaRPr lang="es-ES_tradnl" sz="1400" kern="1200" dirty="0" smtClean="0">
                        <a:effectLst/>
                      </a:endParaRPr>
                    </a:p>
                    <a:p>
                      <a:r>
                        <a:rPr lang="es-ES_tradnl" sz="1400" kern="1200" dirty="0" smtClean="0">
                          <a:effectLst/>
                        </a:rPr>
                        <a:t>Tanto la producción de quinua </a:t>
                      </a:r>
                      <a:r>
                        <a:rPr lang="es-ES_tradnl" sz="1400" kern="1200" dirty="0" err="1" smtClean="0">
                          <a:effectLst/>
                        </a:rPr>
                        <a:t>Tunkahuan</a:t>
                      </a:r>
                      <a:r>
                        <a:rPr lang="es-ES_tradnl" sz="1400" kern="1200" dirty="0" smtClean="0">
                          <a:effectLst/>
                        </a:rPr>
                        <a:t> como de chocho INIAP 450 está orientada principalmente a la venta. El 73% de familias consume quinua y el 40% consume chocho.</a:t>
                      </a:r>
                      <a:endParaRPr lang="es-ES" sz="1400" kern="1200" dirty="0" smtClean="0">
                        <a:effectLst/>
                      </a:endParaRPr>
                    </a:p>
                    <a:p>
                      <a:r>
                        <a:rPr lang="es-ES_tradnl" sz="1400" kern="1200" dirty="0" smtClean="0">
                          <a:effectLst/>
                        </a:rPr>
                        <a:t> </a:t>
                      </a:r>
                      <a:endParaRPr lang="es-ES" sz="1400" kern="1200" dirty="0" smtClean="0">
                        <a:effectLst/>
                      </a:endParaRPr>
                    </a:p>
                    <a:p>
                      <a:r>
                        <a:rPr lang="es-ES_tradnl" sz="1400" kern="1200" dirty="0" smtClean="0">
                          <a:effectLst/>
                        </a:rPr>
                        <a:t>Tienen los porcentajes más bajos de trabajo asalariado agrícola y no agrícola y de migración. </a:t>
                      </a:r>
                    </a:p>
                    <a:p>
                      <a:endParaRPr lang="es-ES_tradnl" sz="1400" kern="1200" dirty="0" smtClean="0">
                        <a:effectLst/>
                      </a:endParaRPr>
                    </a:p>
                    <a:p>
                      <a:r>
                        <a:rPr lang="es-ES_tradnl" sz="1400" kern="1200" dirty="0" smtClean="0">
                          <a:effectLst/>
                        </a:rPr>
                        <a:t>Es el grupo con el mayor porcentaje de familias que habla </a:t>
                      </a:r>
                      <a:r>
                        <a:rPr lang="es-ES_tradnl" sz="1400" kern="1200" dirty="0" err="1" smtClean="0">
                          <a:effectLst/>
                        </a:rPr>
                        <a:t>kichwa</a:t>
                      </a:r>
                      <a:r>
                        <a:rPr lang="es-ES_tradnl" sz="1400" kern="1200" dirty="0" smtClean="0">
                          <a:effectLst/>
                        </a:rPr>
                        <a:t> y español en el hogar. Tienen altos porcentajes de educación y de toma de decisiones por mujeres.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6. Bajo acceso a servicios básicos y el </a:t>
                      </a:r>
                      <a:r>
                        <a:rPr lang="es-ES_tradnl" sz="1400" kern="1200" dirty="0" err="1" smtClean="0">
                          <a:effectLst/>
                        </a:rPr>
                        <a:t>kichwa</a:t>
                      </a:r>
                      <a:r>
                        <a:rPr lang="es-ES_tradnl" sz="1400" kern="1200" dirty="0" smtClean="0">
                          <a:effectLst/>
                        </a:rPr>
                        <a:t> como idioma principal en el hogar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-0,90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4. Cuidado, producción y consumo del chocho (0.52)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0,52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3. Producción y uso de quinua local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-0,42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7. Importancia de la agricultura y ganadería en los ingresos del hogar 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-0,25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1. Producción y uso del chocho local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-0,21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5. Decisión mujeres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0,03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400" kern="1200" dirty="0" smtClean="0">
                          <a:effectLst/>
                        </a:rPr>
                        <a:t>8. Educación del hogar y de la madre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-0,00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542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96944" cy="850106"/>
          </a:xfrm>
        </p:spPr>
        <p:txBody>
          <a:bodyPr>
            <a:normAutofit/>
          </a:bodyPr>
          <a:lstStyle/>
          <a:p>
            <a:r>
              <a:rPr lang="es-ES" sz="3200" b="1" u="sng" dirty="0" err="1" smtClean="0"/>
              <a:t>Cluster</a:t>
            </a:r>
            <a:r>
              <a:rPr lang="es-ES" sz="3200" b="1" u="sng" dirty="0" smtClean="0"/>
              <a:t> 6: </a:t>
            </a:r>
            <a:r>
              <a:rPr lang="es-ES_tradnl" sz="3200" b="1" u="sng" dirty="0"/>
              <a:t>Productoras de quinua </a:t>
            </a:r>
            <a:r>
              <a:rPr lang="es-ES_tradnl" sz="3200" b="1" u="sng" dirty="0" err="1" smtClean="0"/>
              <a:t>Tunkahuan</a:t>
            </a:r>
            <a:endParaRPr lang="es-ES" sz="3000" b="1" u="sng" dirty="0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15706629"/>
              </p:ext>
            </p:extLst>
          </p:nvPr>
        </p:nvGraphicFramePr>
        <p:xfrm>
          <a:off x="323528" y="1556792"/>
          <a:ext cx="8496944" cy="4048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1541"/>
                <a:gridCol w="3196931"/>
                <a:gridCol w="648072"/>
                <a:gridCol w="3600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% Familias</a:t>
                      </a:r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s-ES" dirty="0" smtClean="0"/>
                        <a:t>Factores/puntaje promedio ponderado</a:t>
                      </a:r>
                      <a:endParaRPr lang="es-E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Características</a:t>
                      </a:r>
                      <a:endParaRPr lang="es-ES" dirty="0"/>
                    </a:p>
                  </a:txBody>
                  <a:tcPr anchor="ctr"/>
                </a:tc>
              </a:tr>
              <a:tr h="370840">
                <a:tc rowSpan="8"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5</a:t>
                      </a:r>
                      <a:endParaRPr lang="es-E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4. Cuidado, producción y consumo del chocho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-3,82</a:t>
                      </a:r>
                      <a:endParaRPr lang="es-ES" sz="1400" dirty="0"/>
                    </a:p>
                  </a:txBody>
                  <a:tcPr anchor="ctr"/>
                </a:tc>
                <a:tc rowSpan="8"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Las familias cultivan quinua </a:t>
                      </a:r>
                      <a:r>
                        <a:rPr lang="es-ES_tradnl" sz="1400" kern="1200" dirty="0" err="1" smtClean="0">
                          <a:effectLst/>
                        </a:rPr>
                        <a:t>Tunkahuan</a:t>
                      </a:r>
                      <a:r>
                        <a:rPr lang="es-ES_tradnl" sz="1400" kern="1200" dirty="0" smtClean="0">
                          <a:effectLst/>
                        </a:rPr>
                        <a:t> con alto rendimiento.</a:t>
                      </a:r>
                    </a:p>
                    <a:p>
                      <a:endParaRPr lang="es-ES_tradnl" sz="1400" kern="1200" dirty="0" smtClean="0">
                        <a:effectLst/>
                      </a:endParaRPr>
                    </a:p>
                    <a:p>
                      <a:r>
                        <a:rPr lang="es-ES_tradnl" sz="1400" kern="1200" dirty="0" smtClean="0">
                          <a:effectLst/>
                        </a:rPr>
                        <a:t>Familias que más consumen quinua (80%) y no siembran ni consumen chocho.</a:t>
                      </a:r>
                      <a:endParaRPr lang="es-ES" sz="1400" kern="1200" dirty="0" smtClean="0">
                        <a:effectLst/>
                      </a:endParaRPr>
                    </a:p>
                    <a:p>
                      <a:r>
                        <a:rPr lang="es-ES_tradnl" sz="1400" kern="1200" dirty="0" smtClean="0">
                          <a:effectLst/>
                        </a:rPr>
                        <a:t> </a:t>
                      </a:r>
                      <a:endParaRPr lang="es-ES" sz="1400" kern="1200" dirty="0" smtClean="0">
                        <a:effectLst/>
                      </a:endParaRPr>
                    </a:p>
                    <a:p>
                      <a:r>
                        <a:rPr lang="es-ES_tradnl" sz="1400" kern="1200" dirty="0" smtClean="0">
                          <a:effectLst/>
                        </a:rPr>
                        <a:t>Familias con el acceso más bajo a servicios básicos .</a:t>
                      </a:r>
                    </a:p>
                    <a:p>
                      <a:endParaRPr lang="es-ES_tradnl" sz="1400" kern="1200" dirty="0" smtClean="0">
                        <a:effectLst/>
                      </a:endParaRPr>
                    </a:p>
                    <a:p>
                      <a:r>
                        <a:rPr lang="es-ES_tradnl" sz="1400" kern="1200" dirty="0" smtClean="0">
                          <a:effectLst/>
                        </a:rPr>
                        <a:t>Hogares con alto de número de miembros en el hogar. </a:t>
                      </a:r>
                    </a:p>
                    <a:p>
                      <a:endParaRPr lang="es-ES_tradnl" sz="1400" kern="1200" dirty="0" smtClean="0">
                        <a:effectLst/>
                      </a:endParaRPr>
                    </a:p>
                    <a:p>
                      <a:r>
                        <a:rPr lang="es-ES_tradnl" sz="1400" kern="1200" dirty="0" smtClean="0">
                          <a:effectLst/>
                        </a:rPr>
                        <a:t>Menor tenencia de animales</a:t>
                      </a:r>
                      <a:r>
                        <a:rPr lang="es-ES_tradnl" sz="1400" kern="1200" baseline="0" dirty="0" smtClean="0">
                          <a:effectLst/>
                        </a:rPr>
                        <a:t> y </a:t>
                      </a:r>
                      <a:r>
                        <a:rPr lang="es-ES_tradnl" sz="1400" kern="1200" dirty="0" smtClean="0">
                          <a:effectLst/>
                        </a:rPr>
                        <a:t>de tierra.</a:t>
                      </a:r>
                      <a:r>
                        <a:rPr lang="es-ES_tradnl" sz="1400" kern="1200" baseline="0" dirty="0" smtClean="0">
                          <a:effectLst/>
                        </a:rPr>
                        <a:t> N</a:t>
                      </a:r>
                      <a:r>
                        <a:rPr lang="es-ES_tradnl" sz="1400" kern="1200" dirty="0" smtClean="0">
                          <a:effectLst/>
                        </a:rPr>
                        <a:t>ecesidad de trabajo asalariado agrícola y no agrícola.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2. Producción, uso y consumo de quinua </a:t>
                      </a:r>
                      <a:r>
                        <a:rPr lang="es-ES_tradnl" sz="1400" kern="1200" dirty="0" err="1" smtClean="0">
                          <a:effectLst/>
                        </a:rPr>
                        <a:t>Tunkahuan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1,10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6. Bajo acceso a servicios básicos y el </a:t>
                      </a:r>
                      <a:r>
                        <a:rPr lang="es-ES_tradnl" sz="1400" kern="1200" dirty="0" err="1" smtClean="0">
                          <a:effectLst/>
                        </a:rPr>
                        <a:t>kichwa</a:t>
                      </a:r>
                      <a:r>
                        <a:rPr lang="es-ES_tradnl" sz="1400" kern="1200" dirty="0" smtClean="0">
                          <a:effectLst/>
                        </a:rPr>
                        <a:t> como idioma principal en el hogar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0,61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3. Producción y uso de quinua local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-0,40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8. Educación del hogar y de la madre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0,35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7. Importancia de la agricultura y ganadería en los ingresos del hogar 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-0,16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kern="1200" dirty="0" smtClean="0">
                          <a:effectLst/>
                        </a:rPr>
                        <a:t>1. Producción y uso del chocho local</a:t>
                      </a:r>
                      <a:endParaRPr lang="es-E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-0,05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400" kern="1200" dirty="0" smtClean="0">
                          <a:effectLst/>
                        </a:rPr>
                        <a:t>5. Decisión mujeres</a:t>
                      </a:r>
                      <a:endParaRPr lang="es-ES" sz="11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-0,11</a:t>
                      </a:r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863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332656"/>
            <a:ext cx="8003232" cy="778098"/>
          </a:xfrm>
        </p:spPr>
        <p:txBody>
          <a:bodyPr>
            <a:normAutofit fontScale="90000"/>
          </a:bodyPr>
          <a:lstStyle/>
          <a:p>
            <a:r>
              <a:rPr lang="es-ES" b="1" u="sng" dirty="0" smtClean="0"/>
              <a:t>Consumo de chocho y quinua/grupos</a:t>
            </a:r>
            <a:endParaRPr lang="es-ES" b="1" u="sn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7966290" cy="4785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2984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Conclusiones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578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8229600" cy="6192688"/>
          </a:xfrm>
        </p:spPr>
        <p:txBody>
          <a:bodyPr>
            <a:normAutofit fontScale="85000" lnSpcReduction="20000"/>
          </a:bodyPr>
          <a:lstStyle/>
          <a:p>
            <a:r>
              <a:rPr lang="es-ES_tradnl" dirty="0"/>
              <a:t>Los resultados demuestran una diferenciación amplia en el consumo de chocho y quinua entre las familias que fueron encuestadas, lo cual invalida la hipótesis </a:t>
            </a:r>
            <a:r>
              <a:rPr lang="es-ES_tradnl" dirty="0" smtClean="0"/>
              <a:t>1 </a:t>
            </a:r>
            <a:r>
              <a:rPr lang="es-ES_tradnl" dirty="0"/>
              <a:t>de este estudio.  </a:t>
            </a:r>
            <a:r>
              <a:rPr lang="es-ES_tradnl" dirty="0" smtClean="0"/>
              <a:t>Los </a:t>
            </a:r>
            <a:r>
              <a:rPr lang="es-ES_tradnl" dirty="0"/>
              <a:t>hallazgos validan la hipótesis 2 que indica que los efectos de las actividades de promoción del consumo de quinua y chocho </a:t>
            </a:r>
            <a:r>
              <a:rPr lang="es-ES_tradnl" dirty="0" smtClean="0"/>
              <a:t>han </a:t>
            </a:r>
            <a:r>
              <a:rPr lang="es-ES_tradnl" dirty="0"/>
              <a:t>sido heterogéneos dependiendo de las condiciones de producción y consumo de la población objetivo</a:t>
            </a:r>
            <a:r>
              <a:rPr lang="es-ES_tradnl" dirty="0" smtClean="0"/>
              <a:t>.</a:t>
            </a:r>
          </a:p>
          <a:p>
            <a:endParaRPr lang="es-ES_tradnl" dirty="0"/>
          </a:p>
          <a:p>
            <a:r>
              <a:rPr lang="es-ES_tradnl" dirty="0"/>
              <a:t>El análisis factorial </a:t>
            </a:r>
            <a:r>
              <a:rPr lang="es-ES_tradnl" dirty="0" smtClean="0"/>
              <a:t>permitió </a:t>
            </a:r>
            <a:r>
              <a:rPr lang="es-ES_tradnl" dirty="0"/>
              <a:t>identificar </a:t>
            </a:r>
            <a:r>
              <a:rPr lang="es-ES_tradnl" dirty="0" smtClean="0"/>
              <a:t>las siguientes tendencias importantes:</a:t>
            </a:r>
            <a:endParaRPr lang="es-ES" dirty="0"/>
          </a:p>
          <a:p>
            <a:endParaRPr lang="es-ES" dirty="0"/>
          </a:p>
          <a:p>
            <a:pPr lvl="1">
              <a:buFont typeface="Courier New" pitchFamily="49" charset="0"/>
              <a:buChar char="o"/>
            </a:pPr>
            <a:r>
              <a:rPr lang="es-ES_tradnl" dirty="0"/>
              <a:t>La producción de chocho local y de chocho INIAP 450 pertenecen a racionalidades opuestas de producción</a:t>
            </a:r>
            <a:r>
              <a:rPr lang="es-ES_tradnl" dirty="0" smtClean="0"/>
              <a:t>.</a:t>
            </a:r>
          </a:p>
          <a:p>
            <a:pPr lvl="1">
              <a:buFont typeface="Courier New" pitchFamily="49" charset="0"/>
              <a:buChar char="o"/>
            </a:pPr>
            <a:endParaRPr lang="es-ES" dirty="0"/>
          </a:p>
          <a:p>
            <a:pPr lvl="1">
              <a:buFont typeface="Courier New" pitchFamily="49" charset="0"/>
              <a:buChar char="o"/>
            </a:pPr>
            <a:r>
              <a:rPr lang="es-ES_tradnl" dirty="0"/>
              <a:t>Las racionalidades de producción que se enfocan en la venta no son las mismas que las que se enfocan en el cuidado y en el consumo de los productos, puesto que las variables que indican estas tendencias están en factores separados. </a:t>
            </a:r>
            <a:r>
              <a:rPr lang="es-ES_tradnl" dirty="0" smtClean="0"/>
              <a:t>Consecuentemente</a:t>
            </a:r>
            <a:r>
              <a:rPr lang="es-ES_tradnl" dirty="0"/>
              <a:t>, las variables del consumo de chocho y quinua están altamente correlacionados con las de cuidado en el cultivo</a:t>
            </a:r>
            <a:r>
              <a:rPr lang="es-ES_tradnl" dirty="0" smtClean="0"/>
              <a:t>.</a:t>
            </a:r>
          </a:p>
          <a:p>
            <a:pPr lvl="1">
              <a:buFont typeface="Courier New" pitchFamily="49" charset="0"/>
              <a:buChar char="o"/>
            </a:pPr>
            <a:endParaRPr lang="es-ES" dirty="0"/>
          </a:p>
          <a:p>
            <a:pPr lvl="1">
              <a:buFont typeface="Courier New" pitchFamily="49" charset="0"/>
              <a:buChar char="o"/>
            </a:pPr>
            <a:r>
              <a:rPr lang="es-ES_tradnl" dirty="0"/>
              <a:t>La toma de decisiones por mujeres está fuertemente correlacionada con la jefatura femenina de los hogares y separada del factor de educación. </a:t>
            </a:r>
            <a:r>
              <a:rPr lang="es-ES_tradnl" dirty="0" smtClean="0"/>
              <a:t>Al </a:t>
            </a:r>
            <a:r>
              <a:rPr lang="es-ES_tradnl" dirty="0"/>
              <a:t>contrario, la toma de decisiones de mujeres dependía de la ausencia temporal o permanente de su compañero en el hogar</a:t>
            </a:r>
            <a:r>
              <a:rPr lang="es-ES_tradnl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652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10000"/>
          </a:bodyPr>
          <a:lstStyle/>
          <a:p>
            <a:r>
              <a:rPr lang="es-ES_tradnl" dirty="0"/>
              <a:t>De acuerdo con estos resultados las actividades de promoción del consumo del chocho y la quinua del INIAP han tenido un efecto más sostenido con las familias que pertenecen a los </a:t>
            </a:r>
            <a:r>
              <a:rPr lang="es-ES_tradnl" dirty="0" err="1"/>
              <a:t>clusters</a:t>
            </a:r>
            <a:r>
              <a:rPr lang="es-ES_tradnl" dirty="0"/>
              <a:t> 3 y </a:t>
            </a:r>
            <a:r>
              <a:rPr lang="es-ES_tradnl" dirty="0" smtClean="0"/>
              <a:t>5, </a:t>
            </a:r>
            <a:r>
              <a:rPr lang="es-ES_tradnl" dirty="0"/>
              <a:t>cuya población corresponde al 30% de familias </a:t>
            </a:r>
            <a:r>
              <a:rPr lang="es-ES_tradnl" dirty="0" smtClean="0"/>
              <a:t>encuestadas.</a:t>
            </a:r>
          </a:p>
          <a:p>
            <a:endParaRPr lang="es-ES" dirty="0"/>
          </a:p>
          <a:p>
            <a:r>
              <a:rPr lang="es-ES_tradnl" dirty="0"/>
              <a:t>Los </a:t>
            </a:r>
            <a:r>
              <a:rPr lang="es-ES_tradnl" dirty="0" err="1"/>
              <a:t>clusters</a:t>
            </a:r>
            <a:r>
              <a:rPr lang="es-ES_tradnl" dirty="0"/>
              <a:t> en donde la intervención ha tenido un efecto medio a bajo son el 2 y 4, cuya población corresponde al 37% de familias </a:t>
            </a:r>
            <a:r>
              <a:rPr lang="es-ES_tradnl" dirty="0" smtClean="0"/>
              <a:t>encuestadas.</a:t>
            </a:r>
          </a:p>
          <a:p>
            <a:endParaRPr lang="es-ES" dirty="0"/>
          </a:p>
          <a:p>
            <a:r>
              <a:rPr lang="es-ES_tradnl" dirty="0"/>
              <a:t>La intervención ha tenido un efecto muy bajo en el </a:t>
            </a:r>
            <a:r>
              <a:rPr lang="es-ES_tradnl" dirty="0" err="1"/>
              <a:t>cluster</a:t>
            </a:r>
            <a:r>
              <a:rPr lang="es-ES_tradnl" dirty="0"/>
              <a:t> 1, cuya población corresponde al 27% de las familias </a:t>
            </a:r>
            <a:r>
              <a:rPr lang="es-ES_tradnl" dirty="0" smtClean="0"/>
              <a:t>encuestadas.</a:t>
            </a:r>
            <a:endParaRPr lang="es-ES" dirty="0"/>
          </a:p>
          <a:p>
            <a:endParaRPr lang="es-ES" dirty="0"/>
          </a:p>
          <a:p>
            <a:r>
              <a:rPr lang="es-ES_tradnl" dirty="0" smtClean="0"/>
              <a:t>El proyecto ha </a:t>
            </a:r>
            <a:r>
              <a:rPr lang="es-ES_tradnl" dirty="0"/>
              <a:t>tenido un efecto alto para el consumo de quinua y nulo para el de chocho en el </a:t>
            </a:r>
            <a:r>
              <a:rPr lang="es-ES_tradnl" dirty="0" err="1"/>
              <a:t>cluster</a:t>
            </a:r>
            <a:r>
              <a:rPr lang="es-ES_tradnl" dirty="0"/>
              <a:t> </a:t>
            </a:r>
            <a:r>
              <a:rPr lang="es-ES_tradnl" dirty="0" smtClean="0"/>
              <a:t>6 </a:t>
            </a:r>
            <a:r>
              <a:rPr lang="es-ES_tradnl" dirty="0"/>
              <a:t>que corresponde al 5% de la población </a:t>
            </a:r>
            <a:r>
              <a:rPr lang="es-ES_tradnl" dirty="0" smtClean="0"/>
              <a:t>encuestada.</a:t>
            </a:r>
          </a:p>
        </p:txBody>
      </p:sp>
    </p:spTree>
    <p:extLst>
      <p:ext uri="{BB962C8B-B14F-4D97-AF65-F5344CB8AC3E}">
        <p14:creationId xmlns:p14="http://schemas.microsoft.com/office/powerpoint/2010/main" val="328353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r>
              <a:rPr lang="es-ES_tradnl" dirty="0" smtClean="0"/>
              <a:t>En </a:t>
            </a:r>
            <a:r>
              <a:rPr lang="es-ES_tradnl" dirty="0"/>
              <a:t>general el consumo de la quinua en el año de la encuesta fue más común (46% de familias) que el de chocho (22%de familias) y entre las familias que sembraron estos productos más que entre los que no los sembraron. </a:t>
            </a:r>
            <a:endParaRPr lang="es-ES_tradnl" dirty="0" smtClean="0"/>
          </a:p>
          <a:p>
            <a:endParaRPr lang="es-ES_tradnl" dirty="0"/>
          </a:p>
          <a:p>
            <a:r>
              <a:rPr lang="es-ES_tradnl" dirty="0" smtClean="0"/>
              <a:t>Aunque </a:t>
            </a:r>
            <a:r>
              <a:rPr lang="es-ES_tradnl" dirty="0"/>
              <a:t>el 95% de familias sembraron chocho esto no se ve reflejado en su consumo en la misma </a:t>
            </a:r>
            <a:r>
              <a:rPr lang="es-ES_tradnl" dirty="0" smtClean="0"/>
              <a:t>proporción, lo </a:t>
            </a:r>
            <a:r>
              <a:rPr lang="es-ES_tradnl" dirty="0"/>
              <a:t>cual indica que el chocho se siembra más para conseguir ingresos familiares.  </a:t>
            </a:r>
            <a:endParaRPr lang="es-ES" dirty="0"/>
          </a:p>
          <a:p>
            <a:endParaRPr lang="es-ES" dirty="0"/>
          </a:p>
          <a:p>
            <a:r>
              <a:rPr lang="es-ES_tradnl" dirty="0"/>
              <a:t>La promoción del consumo de chocho y quinua ha sido más efectiva en las comunidades en donde se cultivan estos productos y especialmente donde se han promovido las prácticas de cuidado junto con las variedades del INIAP. 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2596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r>
              <a:rPr lang="es-ES_tradnl" dirty="0" smtClean="0"/>
              <a:t>Los </a:t>
            </a:r>
            <a:r>
              <a:rPr lang="es-ES_tradnl" dirty="0"/>
              <a:t>grupos en donde la intervención ha tenido un impacto bajo y muy bajo (</a:t>
            </a:r>
            <a:r>
              <a:rPr lang="es-ES_tradnl" dirty="0" err="1"/>
              <a:t>clusters</a:t>
            </a:r>
            <a:r>
              <a:rPr lang="es-ES_tradnl" dirty="0"/>
              <a:t> 4 y 1)  tienen comúnmente las siguientes características:</a:t>
            </a:r>
            <a:endParaRPr lang="es-ES" dirty="0"/>
          </a:p>
          <a:p>
            <a:endParaRPr lang="es-ES" dirty="0"/>
          </a:p>
          <a:p>
            <a:pPr lvl="1">
              <a:buFont typeface="Courier New" pitchFamily="49" charset="0"/>
              <a:buChar char="o"/>
            </a:pPr>
            <a:r>
              <a:rPr lang="es-ES_tradnl" dirty="0"/>
              <a:t>incluyen variedades locales en sus estrategias de producción </a:t>
            </a:r>
            <a:endParaRPr lang="es-ES" b="1" dirty="0"/>
          </a:p>
          <a:p>
            <a:pPr lvl="1">
              <a:buFont typeface="Courier New" pitchFamily="49" charset="0"/>
              <a:buChar char="o"/>
            </a:pPr>
            <a:r>
              <a:rPr lang="es-ES_tradnl" dirty="0"/>
              <a:t>obtienen la semilla por mecanismos no mercantiles</a:t>
            </a:r>
            <a:endParaRPr lang="es-ES" b="1" dirty="0"/>
          </a:p>
          <a:p>
            <a:pPr lvl="1">
              <a:buFont typeface="Courier New" pitchFamily="49" charset="0"/>
              <a:buChar char="o"/>
            </a:pPr>
            <a:r>
              <a:rPr lang="es-ES_tradnl" dirty="0"/>
              <a:t>están liderados por mujeres </a:t>
            </a:r>
            <a:endParaRPr lang="es-ES" b="1" dirty="0"/>
          </a:p>
          <a:p>
            <a:pPr lvl="1">
              <a:buFont typeface="Courier New" pitchFamily="49" charset="0"/>
              <a:buChar char="o"/>
            </a:pPr>
            <a:r>
              <a:rPr lang="es-ES_tradnl" dirty="0"/>
              <a:t>tienen altos porcentajes de trabajo asalariado y migración</a:t>
            </a:r>
            <a:endParaRPr lang="es-ES" b="1" dirty="0"/>
          </a:p>
          <a:p>
            <a:pPr lvl="1">
              <a:buFont typeface="Courier New" pitchFamily="49" charset="0"/>
              <a:buChar char="o"/>
            </a:pPr>
            <a:r>
              <a:rPr lang="es-ES_tradnl" dirty="0"/>
              <a:t>tienen poco acceso a la tierra y al agua de riego y al capital</a:t>
            </a:r>
            <a:endParaRPr lang="es-ES" b="1" dirty="0"/>
          </a:p>
          <a:p>
            <a:pPr lvl="1">
              <a:buFont typeface="Courier New" pitchFamily="49" charset="0"/>
              <a:buChar char="o"/>
            </a:pPr>
            <a:r>
              <a:rPr lang="es-ES_tradnl" dirty="0"/>
              <a:t>tienen suelos pobres </a:t>
            </a:r>
            <a:endParaRPr lang="es-ES" b="1" dirty="0"/>
          </a:p>
          <a:p>
            <a:pPr lvl="1">
              <a:buFont typeface="Courier New" pitchFamily="49" charset="0"/>
              <a:buChar char="o"/>
            </a:pPr>
            <a:r>
              <a:rPr lang="es-ES_tradnl" dirty="0"/>
              <a:t>tienen poca disponibilidad de mano de obra </a:t>
            </a:r>
            <a:endParaRPr lang="es-ES" b="1" dirty="0"/>
          </a:p>
          <a:p>
            <a:pPr lvl="1">
              <a:buFont typeface="Courier New" pitchFamily="49" charset="0"/>
              <a:buChar char="o"/>
            </a:pPr>
            <a:r>
              <a:rPr lang="es-ES_tradnl" dirty="0"/>
              <a:t>tienen los responsables de hogar más jóvenes </a:t>
            </a:r>
            <a:endParaRPr lang="es-ES" b="1" dirty="0"/>
          </a:p>
          <a:p>
            <a:pPr lvl="1">
              <a:buFont typeface="Courier New" pitchFamily="49" charset="0"/>
              <a:buChar char="o"/>
            </a:pPr>
            <a:r>
              <a:rPr lang="es-ES_tradnl" dirty="0"/>
              <a:t>corresponden al 40% de la población 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40031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8229600" cy="6120680"/>
          </a:xfrm>
        </p:spPr>
        <p:txBody>
          <a:bodyPr>
            <a:noAutofit/>
          </a:bodyPr>
          <a:lstStyle/>
          <a:p>
            <a:r>
              <a:rPr lang="es-ES_tradnl" sz="2000" dirty="0" smtClean="0"/>
              <a:t>Conclusiones con relación a </a:t>
            </a:r>
            <a:r>
              <a:rPr lang="es-ES_tradnl" sz="2000" dirty="0" err="1" smtClean="0"/>
              <a:t>pluriactividad</a:t>
            </a:r>
            <a:r>
              <a:rPr lang="es-ES_tradnl" sz="2000" dirty="0" smtClean="0"/>
              <a:t>:</a:t>
            </a:r>
          </a:p>
          <a:p>
            <a:pPr lvl="1">
              <a:buFont typeface="Courier New" pitchFamily="49" charset="0"/>
              <a:buChar char="o"/>
            </a:pPr>
            <a:endParaRPr lang="es-ES_tradnl" sz="1600" dirty="0"/>
          </a:p>
          <a:p>
            <a:pPr lvl="1">
              <a:buFont typeface="Courier New" pitchFamily="49" charset="0"/>
              <a:buChar char="o"/>
            </a:pPr>
            <a:r>
              <a:rPr lang="es-ES_tradnl" sz="1600" dirty="0"/>
              <a:t>Un consenso entre las familias visitadas fue que “no se puede vivir únicamente de la agricultura”. Los precios </a:t>
            </a:r>
            <a:r>
              <a:rPr lang="es-ES_tradnl" sz="1600" dirty="0" smtClean="0"/>
              <a:t>en </a:t>
            </a:r>
            <a:r>
              <a:rPr lang="es-ES_tradnl" sz="1600" dirty="0"/>
              <a:t>el mercado son impredecibles e </a:t>
            </a:r>
            <a:r>
              <a:rPr lang="es-ES_tradnl" sz="1600" dirty="0" smtClean="0"/>
              <a:t>inestables, lo cual agravado </a:t>
            </a:r>
            <a:r>
              <a:rPr lang="es-ES_tradnl" sz="1600" dirty="0"/>
              <a:t>por la falta de acceso a recursos como agua, hace que las familias campesinas diversifiquen su economía, </a:t>
            </a:r>
            <a:r>
              <a:rPr lang="es-ES_tradnl" sz="1600" dirty="0" smtClean="0"/>
              <a:t>buscando </a:t>
            </a:r>
            <a:r>
              <a:rPr lang="es-ES_tradnl" sz="1600" dirty="0"/>
              <a:t>otras fuentes de ingreso monetario y a la vez manteniendo </a:t>
            </a:r>
            <a:r>
              <a:rPr lang="es-ES_tradnl" sz="1600" dirty="0" smtClean="0"/>
              <a:t>la </a:t>
            </a:r>
            <a:r>
              <a:rPr lang="es-ES_tradnl" sz="1600" dirty="0"/>
              <a:t>producción de alimentos </a:t>
            </a:r>
            <a:r>
              <a:rPr lang="es-ES_tradnl" sz="1600" dirty="0" smtClean="0"/>
              <a:t>para </a:t>
            </a:r>
            <a:r>
              <a:rPr lang="es-ES_tradnl" sz="1600" dirty="0"/>
              <a:t>el autoconsumo y </a:t>
            </a:r>
            <a:r>
              <a:rPr lang="es-ES_tradnl" sz="1600" dirty="0" smtClean="0"/>
              <a:t>venta de los excedentes. </a:t>
            </a:r>
          </a:p>
          <a:p>
            <a:pPr lvl="1">
              <a:buFont typeface="Courier New" pitchFamily="49" charset="0"/>
              <a:buChar char="o"/>
            </a:pPr>
            <a:endParaRPr lang="es-ES_tradnl" sz="1600" dirty="0"/>
          </a:p>
          <a:p>
            <a:pPr lvl="1">
              <a:buFont typeface="Courier New" pitchFamily="49" charset="0"/>
              <a:buChar char="o"/>
            </a:pPr>
            <a:r>
              <a:rPr lang="es-ES_tradnl" sz="1600" dirty="0" smtClean="0"/>
              <a:t>En </a:t>
            </a:r>
            <a:r>
              <a:rPr lang="es-ES_tradnl" sz="1600" dirty="0"/>
              <a:t>los cuatro estudios de caso se pudo distinguir cuatro tipos de actividades económicas no relacionadas con la </a:t>
            </a:r>
            <a:r>
              <a:rPr lang="es-ES_tradnl" sz="1600" dirty="0" smtClean="0"/>
              <a:t>agricultura: El </a:t>
            </a:r>
            <a:r>
              <a:rPr lang="es-ES_tradnl" sz="1600" dirty="0"/>
              <a:t>primero </a:t>
            </a:r>
            <a:r>
              <a:rPr lang="es-ES_tradnl" sz="1600" dirty="0" smtClean="0"/>
              <a:t>tiene </a:t>
            </a:r>
            <a:r>
              <a:rPr lang="es-ES_tradnl" sz="1600" dirty="0"/>
              <a:t>vinculación con la </a:t>
            </a:r>
            <a:r>
              <a:rPr lang="es-ES_tradnl" sz="1600" dirty="0" smtClean="0"/>
              <a:t>agroindustria. </a:t>
            </a:r>
            <a:r>
              <a:rPr lang="es-ES_tradnl" sz="1600" dirty="0"/>
              <a:t>El segundo es un tipo de trabajo más libre, pero también más </a:t>
            </a:r>
            <a:r>
              <a:rPr lang="es-ES_tradnl" sz="1600" dirty="0" smtClean="0"/>
              <a:t>inestable; como son la albañilería </a:t>
            </a:r>
            <a:r>
              <a:rPr lang="es-ES_tradnl" sz="1600" dirty="0"/>
              <a:t>y </a:t>
            </a:r>
            <a:r>
              <a:rPr lang="es-ES_tradnl" sz="1600" dirty="0" smtClean="0"/>
              <a:t>jardinería. </a:t>
            </a:r>
            <a:r>
              <a:rPr lang="es-ES_tradnl" sz="1600" dirty="0"/>
              <a:t>El tercer caso está vinculado a la educación, es un ingreso estable que a la vez permite realizar otras </a:t>
            </a:r>
            <a:r>
              <a:rPr lang="es-ES_tradnl" sz="1600" dirty="0" smtClean="0"/>
              <a:t>actividades. </a:t>
            </a:r>
            <a:r>
              <a:rPr lang="es-ES_tradnl" sz="1600" dirty="0"/>
              <a:t>El cuarto tipo es de actividades que se pueden realizar desde el hogar, no tienen un horario determinado y se pueden hacer cuando la persona </a:t>
            </a:r>
            <a:r>
              <a:rPr lang="es-ES_tradnl" sz="1600" dirty="0" smtClean="0"/>
              <a:t>quiera (artesanía).</a:t>
            </a:r>
          </a:p>
          <a:p>
            <a:pPr lvl="1">
              <a:buFont typeface="Courier New" pitchFamily="49" charset="0"/>
              <a:buChar char="o"/>
            </a:pPr>
            <a:endParaRPr lang="es-ES" sz="1600" dirty="0"/>
          </a:p>
          <a:p>
            <a:pPr lvl="1">
              <a:buFont typeface="Courier New" pitchFamily="49" charset="0"/>
              <a:buChar char="o"/>
            </a:pPr>
            <a:r>
              <a:rPr lang="es-ES_tradnl" sz="1600" dirty="0" smtClean="0"/>
              <a:t>Se </a:t>
            </a:r>
            <a:r>
              <a:rPr lang="es-ES_tradnl" sz="1600" dirty="0"/>
              <a:t>evidencia que quienes están trabajando en la agroindustria son los </a:t>
            </a:r>
            <a:r>
              <a:rPr lang="es-ES_tradnl" sz="1600" dirty="0" smtClean="0"/>
              <a:t>jóvenes y no </a:t>
            </a:r>
            <a:r>
              <a:rPr lang="es-ES_tradnl" sz="1600" dirty="0"/>
              <a:t>necesariamente </a:t>
            </a:r>
            <a:r>
              <a:rPr lang="es-ES_tradnl" sz="1600" dirty="0" smtClean="0"/>
              <a:t>quieren </a:t>
            </a:r>
            <a:r>
              <a:rPr lang="es-ES_tradnl" sz="1600" dirty="0"/>
              <a:t>estar </a:t>
            </a:r>
            <a:r>
              <a:rPr lang="es-ES_tradnl" sz="1600" dirty="0" smtClean="0"/>
              <a:t>vinculadas </a:t>
            </a:r>
            <a:r>
              <a:rPr lang="es-ES_tradnl" sz="1600" dirty="0"/>
              <a:t>a la </a:t>
            </a:r>
            <a:r>
              <a:rPr lang="es-ES_tradnl" sz="1600" dirty="0" smtClean="0"/>
              <a:t>agricultura. </a:t>
            </a:r>
            <a:r>
              <a:rPr lang="es-ES_tradnl" sz="1600" dirty="0"/>
              <a:t>De alguna manera, como lo describe </a:t>
            </a:r>
            <a:r>
              <a:rPr lang="es-ES_tradnl" sz="1600" dirty="0" smtClean="0"/>
              <a:t>Martínez </a:t>
            </a:r>
            <a:r>
              <a:rPr lang="es-ES_tradnl" sz="1600" dirty="0"/>
              <a:t>(2012), el trabajo se reduce a la obtención de un salario, el cual actúa como “vehículo de acceso al consumo en la sociedad capitalista</a:t>
            </a:r>
            <a:r>
              <a:rPr lang="es-ES_tradnl" sz="1600" dirty="0" smtClean="0"/>
              <a:t>”. </a:t>
            </a:r>
            <a:r>
              <a:rPr lang="es-ES_tradnl" sz="1600" dirty="0"/>
              <a:t>Martínez también lo describe como un proceso de ruptura entre agricultura y alimentación, en el cual “las familias campesinas ya no controlan la producción de alimentos</a:t>
            </a:r>
            <a:r>
              <a:rPr lang="es-ES_tradnl" sz="1600" dirty="0" smtClean="0"/>
              <a:t>”. </a:t>
            </a:r>
            <a:r>
              <a:rPr lang="es-ES_tradnl" sz="1600" dirty="0"/>
              <a:t>Si es que estas nuevas generaciones se desvinculan de la producción de alimentos, tendrán que abastecerse de alimentos comprados y no producidos. </a:t>
            </a:r>
          </a:p>
        </p:txBody>
      </p:sp>
    </p:spTree>
    <p:extLst>
      <p:ext uri="{BB962C8B-B14F-4D97-AF65-F5344CB8AC3E}">
        <p14:creationId xmlns:p14="http://schemas.microsoft.com/office/powerpoint/2010/main" val="398351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8996"/>
            <a:ext cx="4572000" cy="3456388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7" y="3428996"/>
            <a:ext cx="4572005" cy="3429004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507" y="-7"/>
            <a:ext cx="4572005" cy="3429003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4572003" cy="3429003"/>
          </a:xfrm>
          <a:prstGeom prst="rect">
            <a:avLst/>
          </a:prstGeom>
        </p:spPr>
      </p:pic>
      <p:sp>
        <p:nvSpPr>
          <p:cNvPr id="4" name="3 Rectángulo"/>
          <p:cNvSpPr/>
          <p:nvPr/>
        </p:nvSpPr>
        <p:spPr>
          <a:xfrm>
            <a:off x="611560" y="2453920"/>
            <a:ext cx="3672408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Muchas gracias</a:t>
            </a:r>
            <a:endParaRPr lang="es-ES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521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dad">
  <a:themeElements>
    <a:clrScheme name="Equida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dad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dad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2318</TotalTime>
  <Words>3441</Words>
  <Application>Microsoft Office PowerPoint</Application>
  <PresentationFormat>Presentación en pantalla (4:3)</PresentationFormat>
  <Paragraphs>442</Paragraphs>
  <Slides>33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34" baseType="lpstr">
      <vt:lpstr>Equidad</vt:lpstr>
      <vt:lpstr>Evaluación de las actividades de promoción del consumo de la quinua y el chocho, en cuatro comunidades del cantón Saquisilí, Cotopaxi, Ecuador</vt:lpstr>
      <vt:lpstr>Localización del proyecto</vt:lpstr>
      <vt:lpstr>Antecedentes</vt:lpstr>
      <vt:lpstr>Presentación de PowerPoint</vt:lpstr>
      <vt:lpstr>Presentación de PowerPoint</vt:lpstr>
      <vt:lpstr>Problema de investigación</vt:lpstr>
      <vt:lpstr>Presentación de PowerPoint</vt:lpstr>
      <vt:lpstr>Objetivos</vt:lpstr>
      <vt:lpstr>Metodología</vt:lpstr>
      <vt:lpstr>Presentación de PowerPoint</vt:lpstr>
      <vt:lpstr>Presentación de PowerPoint</vt:lpstr>
      <vt:lpstr>Presentación de PowerPoint</vt:lpstr>
      <vt:lpstr>Presentación de PowerPoint</vt:lpstr>
      <vt:lpstr>Resultados</vt:lpstr>
      <vt:lpstr>Análisis factorial</vt:lpstr>
      <vt:lpstr>Análisis factorial</vt:lpstr>
      <vt:lpstr>Análisis factorial</vt:lpstr>
      <vt:lpstr>Análisis de cluster</vt:lpstr>
      <vt:lpstr>Promedios ponderados de los factores para cada cluster</vt:lpstr>
      <vt:lpstr>Cluster 1: Productoras de chocho local</vt:lpstr>
      <vt:lpstr>Cluster 2: Productores de chocho INIAP 450</vt:lpstr>
      <vt:lpstr>Cluster 3: Productores de quinua y chocho del INIAP en suelos pobres</vt:lpstr>
      <vt:lpstr>Cluster 4: Productoras de quinua y chocho local </vt:lpstr>
      <vt:lpstr>Cluster 5: Productores de quinua Tunkahuan y chocho Andino</vt:lpstr>
      <vt:lpstr>Cluster 6: Productoras de quinua Tunkahuan</vt:lpstr>
      <vt:lpstr>Consumo de chocho y quinua/grupos</vt:lpstr>
      <vt:lpstr>Conclusiones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Evaluación de las actividades de promoción del consumo de la quinua y el chocho, en cuatro comunidades del cantón Saquisilí, Cotopaxi, Ecuador</dc:title>
  <dc:creator>leguminosas</dc:creator>
  <cp:lastModifiedBy>Juan Arevalo</cp:lastModifiedBy>
  <cp:revision>106</cp:revision>
  <dcterms:created xsi:type="dcterms:W3CDTF">2014-06-17T17:44:44Z</dcterms:created>
  <dcterms:modified xsi:type="dcterms:W3CDTF">2014-07-16T13:18:28Z</dcterms:modified>
</cp:coreProperties>
</file>