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9" r:id="rId2"/>
    <p:sldId id="286" r:id="rId3"/>
    <p:sldId id="298" r:id="rId4"/>
    <p:sldId id="296" r:id="rId5"/>
    <p:sldId id="297" r:id="rId6"/>
    <p:sldId id="295" r:id="rId7"/>
    <p:sldId id="285" r:id="rId8"/>
    <p:sldId id="292" r:id="rId9"/>
    <p:sldId id="287" r:id="rId10"/>
    <p:sldId id="291" r:id="rId11"/>
    <p:sldId id="303" r:id="rId12"/>
    <p:sldId id="300" r:id="rId13"/>
    <p:sldId id="304" r:id="rId14"/>
    <p:sldId id="293" r:id="rId15"/>
    <p:sldId id="29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4A0"/>
    <a:srgbClr val="FD6CA2"/>
    <a:srgbClr val="AD86C0"/>
    <a:srgbClr val="0A2265"/>
    <a:srgbClr val="000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9"/>
    <p:restoredTop sz="94678"/>
  </p:normalViewPr>
  <p:slideViewPr>
    <p:cSldViewPr snapToGrid="0" snapToObjects="1">
      <p:cViewPr>
        <p:scale>
          <a:sx n="59" d="100"/>
          <a:sy n="59" d="100"/>
        </p:scale>
        <p:origin x="-1264" y="-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510D8-644B-AA42-99FF-7EEBC3B57830}" type="datetimeFigureOut">
              <a:rPr lang="fr-FR" smtClean="0"/>
              <a:t>13/07/22</a:t>
            </a:fld>
            <a:endParaRPr lang="es-EC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Cliquez pour modifier les styles du texte du masque</a:t>
            </a:r>
          </a:p>
          <a:p>
            <a:pPr lvl="1"/>
            <a:r>
              <a:rPr lang="es-ES_tradnl"/>
              <a:t>Deuxième niveau</a:t>
            </a:r>
          </a:p>
          <a:p>
            <a:pPr lvl="2"/>
            <a:r>
              <a:rPr lang="es-ES_tradnl"/>
              <a:t>Troisième niveau</a:t>
            </a:r>
          </a:p>
          <a:p>
            <a:pPr lvl="3"/>
            <a:r>
              <a:rPr lang="es-ES_tradnl"/>
              <a:t>Quatrième niveau</a:t>
            </a:r>
          </a:p>
          <a:p>
            <a:pPr lvl="4"/>
            <a:r>
              <a:rPr lang="es-ES_tradnl"/>
              <a:t>Cinquième niveau</a:t>
            </a:r>
            <a:endParaRPr lang="es-EC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8D387-924B-8442-A562-5001538F18F3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71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8E6AB4D-E9C5-2541-877F-95D8DF8C7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9C89552-6FC6-D640-B605-D6F1F7C9B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35787EA-F91B-5840-9305-0A987801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03B395D-229C-A94C-8726-D50EAD6C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D4120E-B729-D84C-B738-D24B8456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61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66424B-A0DD-DD44-8E51-E5B1F053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FAFB915-8F00-0A4F-8A53-BDF9D1DE0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99FCCF1-4633-C447-9741-85DCC3D6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AA57C4-460F-1248-9434-611C9B004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27F36A-5DFE-6B40-B442-CA3689F18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20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FDAC8-DC55-F740-849A-1D2EE314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C9E26A3-FC10-A246-950E-7FB200799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DF20269-B226-EF4D-A106-50EA4D96B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68A3631-B9E7-A24D-9F7D-FA54924F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3D6954-4266-BC4B-A120-71009493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53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4557FD8-586B-E747-A457-ED1396FD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5EB86BB-9E89-0C48-B51D-CF8E0A6959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D6F9F20-A358-F443-BFA7-6F5192B4E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D2A8AD7-B00E-874F-A754-79A1305E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813D536-175F-4C46-AABE-6E673015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313278-62F1-C348-923F-DEB5DA95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55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4A7FAB-B6D4-7F4C-BA99-8A4C06EE7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C4212B5-3727-0441-80F0-8472E84E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9499FC7-8FC8-7946-AB3E-C7BFECD22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B8490D5-4969-864B-AF77-EC61AB3DB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4F76B71-C6D9-354D-A76A-1AB878842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A1F29B1-A687-B642-84FF-2A90882A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9F65B973-DC44-E048-8F87-EB22ADAE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42A6E9A-DA34-C84C-8D62-224699C8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8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670607-D361-804F-8DCD-CFC40163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8B7384C-D3F4-4D43-8CC2-B012DDBF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05CBFAA-575D-BC49-A3DE-227DFD82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6537B87-EA9E-0942-8E8D-B33469E9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3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885EE89-8C0B-3D4A-BF48-963E6877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3BA0661-A8B0-E24A-B959-86283DC9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0E3529C-FE0C-E24E-B4D8-73B5F18C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56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5A5B7F8-C142-E845-81BA-C7B83E3C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D5DFFEE-5583-D641-BEBB-FA4D1AE8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3A6E1EB-EFD1-E547-9DC6-2BA10F9D6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A7E9A56-EF84-1B4A-B7E5-E6C6AC5D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C3A7A4C-C2F4-4C46-8954-BCA018EF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5F489D9-78D6-AE4E-A7A4-7679EF10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67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2BECD1-CED2-0540-A089-A5721539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55162E49-BFAA-E54D-AD29-1DBFFDA9F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978FD2B-1DB9-F241-BF9B-1948ACC27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2EB0DEC-0777-3D47-B561-073EBC1F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95CD1B6-7145-5147-957E-1D2A3AD3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BB592F0-0F41-D843-B1B4-2D83384B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6FF1D8-EA2E-2148-87D4-349C1EA6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9EAE46-121B-4C4D-83D3-1DFF68033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79ECA40-6F48-5B44-861F-E03C9C8B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8EFC4C5-F39C-6A45-AF26-852A7D62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DF6D976-860E-904D-A17A-C0613623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85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67E1ADD-2777-8248-9351-A33E924419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FD912862-AF6F-EC40-9987-E201554FA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F8C6C45-E514-E643-8222-4FC1E7B1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6C3664-74B3-F241-AE23-D3517352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06AEAA7-C475-8342-B1DE-013EA4D8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16F01358-2022-F34D-8CB1-66F9DF9F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4862D8B-0CFE-B64E-BE7E-60093CF76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190E3AF-5535-0A48-8C78-39082BAD3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8E62A3D-6395-3247-AF1B-C37FB40EA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D3838A9-B14F-3D46-83FA-0F560ED58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3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gif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92864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EC" smtClean="0"/>
              <a:t>Institucionalidad y agroecología: una reflexión desde el proyecto AMIGO</a:t>
            </a:r>
            <a:endParaRPr lang="es-EC"/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xmlns="" id="{EE6B8FE7-6698-41BB-B847-F7901C9060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8" t="14036" r="66233" b="76781"/>
          <a:stretch/>
        </p:blipFill>
        <p:spPr>
          <a:xfrm>
            <a:off x="8862554" y="6084316"/>
            <a:ext cx="3136901" cy="629464"/>
          </a:xfrm>
          <a:prstGeom prst="rect">
            <a:avLst/>
          </a:prstGeom>
        </p:spPr>
      </p:pic>
      <p:pic>
        <p:nvPicPr>
          <p:cNvPr id="5" name="Imagen 7">
            <a:extLst>
              <a:ext uri="{FF2B5EF4-FFF2-40B4-BE49-F238E27FC236}">
                <a16:creationId xmlns:a16="http://schemas.microsoft.com/office/drawing/2014/main" xmlns="" id="{211BC7AD-6EA4-41CA-8AE8-81F0FC5B0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76" t="33230" r="39442" b="29798"/>
          <a:stretch/>
        </p:blipFill>
        <p:spPr>
          <a:xfrm>
            <a:off x="192545" y="6069597"/>
            <a:ext cx="641454" cy="629464"/>
          </a:xfrm>
          <a:prstGeom prst="rect">
            <a:avLst/>
          </a:prstGeom>
        </p:spPr>
      </p:pic>
      <p:pic>
        <p:nvPicPr>
          <p:cNvPr id="6" name="Picture 2" descr="Identidad visual PUCE - YouTube">
            <a:extLst>
              <a:ext uri="{FF2B5EF4-FFF2-40B4-BE49-F238E27FC236}">
                <a16:creationId xmlns:a16="http://schemas.microsoft.com/office/drawing/2014/main" xmlns="" id="{CD94C937-5FDE-4F63-8BAF-5505A9E4C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3727" r="33340" b="13470"/>
          <a:stretch/>
        </p:blipFill>
        <p:spPr bwMode="auto">
          <a:xfrm>
            <a:off x="1795645" y="6069597"/>
            <a:ext cx="480824" cy="66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Universidad Central del Ecuador - Wikipedia, la ...">
            <a:extLst>
              <a:ext uri="{FF2B5EF4-FFF2-40B4-BE49-F238E27FC236}">
                <a16:creationId xmlns:a16="http://schemas.microsoft.com/office/drawing/2014/main" xmlns="" id="{E3804E7D-C616-4D24-AE7A-19A4A74A3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59" y="6101848"/>
            <a:ext cx="602764" cy="60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3">
            <a:extLst>
              <a:ext uri="{FF2B5EF4-FFF2-40B4-BE49-F238E27FC236}">
                <a16:creationId xmlns:a16="http://schemas.microsoft.com/office/drawing/2014/main" xmlns="" id="{30CAAAA7-2D84-4706-B50D-9A0926145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329" y="3622758"/>
            <a:ext cx="3388905" cy="1182176"/>
          </a:xfrm>
          <a:prstGeom prst="rect">
            <a:avLst/>
          </a:prstGeom>
        </p:spPr>
      </p:pic>
      <p:pic>
        <p:nvPicPr>
          <p:cNvPr id="9" name="Imagen 9">
            <a:extLst>
              <a:ext uri="{FF2B5EF4-FFF2-40B4-BE49-F238E27FC236}">
                <a16:creationId xmlns:a16="http://schemas.microsoft.com/office/drawing/2014/main" xmlns="" id="{E4181827-E3E2-4286-A110-79FC2D6DA4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744" y="5807861"/>
            <a:ext cx="891068" cy="905919"/>
          </a:xfrm>
          <a:prstGeom prst="rect">
            <a:avLst/>
          </a:prstGeom>
        </p:spPr>
      </p:pic>
      <p:pic>
        <p:nvPicPr>
          <p:cNvPr id="10" name="Imagen 12">
            <a:extLst>
              <a:ext uri="{FF2B5EF4-FFF2-40B4-BE49-F238E27FC236}">
                <a16:creationId xmlns:a16="http://schemas.microsoft.com/office/drawing/2014/main" xmlns="" id="{0E9209FE-D305-4FE8-ABB7-92B557904A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9268" y="5826702"/>
            <a:ext cx="1109258" cy="9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15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640540" y="301331"/>
            <a:ext cx="4392703" cy="64275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50732" y="1453924"/>
            <a:ext cx="6652971" cy="51567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Screen Shot 2022-07-12 at 8.37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6" y="1733736"/>
            <a:ext cx="3237467" cy="454349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ZoneTexte 3"/>
          <p:cNvSpPr txBox="1"/>
          <p:nvPr/>
        </p:nvSpPr>
        <p:spPr>
          <a:xfrm>
            <a:off x="4267038" y="1585209"/>
            <a:ext cx="24928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C" sz="2000" dirty="0" smtClean="0"/>
              <a:t> &gt; 80% de los proyectos en agroecología son multidisciplinarios</a:t>
            </a:r>
          </a:p>
          <a:p>
            <a:pPr marL="285750" indent="-285750">
              <a:buFont typeface="Arial"/>
              <a:buChar char="•"/>
            </a:pPr>
            <a:r>
              <a:rPr lang="es-EC" sz="2000" dirty="0" smtClean="0"/>
              <a:t>&lt; 5% de las publicaciones/tesis de estudiantes son multidisciplinarias</a:t>
            </a:r>
            <a:endParaRPr lang="es-EC" sz="2000" dirty="0"/>
          </a:p>
        </p:txBody>
      </p:sp>
      <p:sp>
        <p:nvSpPr>
          <p:cNvPr id="5" name="Flèche vers le bas 4"/>
          <p:cNvSpPr/>
          <p:nvPr/>
        </p:nvSpPr>
        <p:spPr>
          <a:xfrm>
            <a:off x="4777619" y="4261164"/>
            <a:ext cx="1443125" cy="1125564"/>
          </a:xfrm>
          <a:prstGeom prst="downArrow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244565" y="5444333"/>
            <a:ext cx="24928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smtClean="0"/>
              <a:t>Falta de interdisciplinaridad en la academia</a:t>
            </a:r>
            <a:endParaRPr lang="es-ES_tradnl" sz="2000" dirty="0"/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450732" y="128361"/>
            <a:ext cx="10515600" cy="1325563"/>
          </a:xfrm>
        </p:spPr>
        <p:txBody>
          <a:bodyPr/>
          <a:lstStyle/>
          <a:p>
            <a:r>
              <a:rPr lang="es-EC" b="1" dirty="0" smtClean="0">
                <a:solidFill>
                  <a:schemeClr val="tx2"/>
                </a:solidFill>
              </a:rPr>
              <a:t>¿Cual es el problema?</a:t>
            </a:r>
            <a:endParaRPr lang="es-EC" b="1" dirty="0">
              <a:solidFill>
                <a:schemeClr val="tx2"/>
              </a:solidFill>
            </a:endParaRPr>
          </a:p>
        </p:txBody>
      </p:sp>
      <p:grpSp>
        <p:nvGrpSpPr>
          <p:cNvPr id="18" name="Grouper 17"/>
          <p:cNvGrpSpPr/>
          <p:nvPr/>
        </p:nvGrpSpPr>
        <p:grpSpPr>
          <a:xfrm>
            <a:off x="8718170" y="430472"/>
            <a:ext cx="2346374" cy="1549711"/>
            <a:chOff x="8723381" y="254324"/>
            <a:chExt cx="3088605" cy="2931189"/>
          </a:xfrm>
        </p:grpSpPr>
        <p:pic>
          <p:nvPicPr>
            <p:cNvPr id="14" name="Image 13" descr="Screen Shot 2022-07-12 at 8.53.48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92"/>
            <a:stretch/>
          </p:blipFill>
          <p:spPr>
            <a:xfrm>
              <a:off x="8723381" y="254324"/>
              <a:ext cx="3088605" cy="2931189"/>
            </a:xfrm>
            <a:prstGeom prst="rect">
              <a:avLst/>
            </a:prstGeom>
            <a:ln>
              <a:solidFill>
                <a:srgbClr val="D9D9D9"/>
              </a:solidFill>
            </a:ln>
          </p:spPr>
        </p:pic>
        <p:sp>
          <p:nvSpPr>
            <p:cNvPr id="15" name="ZoneTexte 14"/>
            <p:cNvSpPr txBox="1"/>
            <p:nvPr/>
          </p:nvSpPr>
          <p:spPr>
            <a:xfrm>
              <a:off x="11111358" y="2704956"/>
              <a:ext cx="496650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2019</a:t>
              </a:r>
              <a:endParaRPr lang="fr-FR" sz="1200" dirty="0"/>
            </a:p>
          </p:txBody>
        </p:sp>
      </p:grpSp>
      <p:sp>
        <p:nvSpPr>
          <p:cNvPr id="16" name="Titre 1"/>
          <p:cNvSpPr txBox="1">
            <a:spLocks/>
          </p:cNvSpPr>
          <p:nvPr/>
        </p:nvSpPr>
        <p:spPr>
          <a:xfrm>
            <a:off x="7662066" y="3376197"/>
            <a:ext cx="45514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285750" indent="-285750">
              <a:buFont typeface="Arial"/>
              <a:buChar char="•"/>
              <a:defRPr sz="2000"/>
            </a:lvl1pPr>
          </a:lstStyle>
          <a:p>
            <a:r>
              <a:rPr lang="es-EC" dirty="0" smtClean="0"/>
              <a:t>“Orientación hacia la valoración de los conocimientos académicos, otorgando la legitimidad de “expertos”” para discutir temas que tratan la realidad de los y las campesinas.”</a:t>
            </a:r>
            <a:endParaRPr lang="es-EC" dirty="0"/>
          </a:p>
        </p:txBody>
      </p:sp>
      <p:sp>
        <p:nvSpPr>
          <p:cNvPr id="17" name="Rectangle 16"/>
          <p:cNvSpPr/>
          <p:nvPr/>
        </p:nvSpPr>
        <p:spPr>
          <a:xfrm>
            <a:off x="7640540" y="5039509"/>
            <a:ext cx="43927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C" sz="2000" dirty="0" smtClean="0"/>
              <a:t>“Los enlaces con la agroecología no se dan de manera institucional sino por la cercanía de ciertos profesores con la temática y relaciones directas con productores.”</a:t>
            </a:r>
            <a:endParaRPr lang="es-EC" sz="2000" dirty="0"/>
          </a:p>
        </p:txBody>
      </p:sp>
      <p:sp>
        <p:nvSpPr>
          <p:cNvPr id="2" name="Rectangle 1"/>
          <p:cNvSpPr/>
          <p:nvPr/>
        </p:nvSpPr>
        <p:spPr>
          <a:xfrm>
            <a:off x="7706457" y="2068466"/>
            <a:ext cx="43698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000" dirty="0"/>
              <a:t>De las 31 </a:t>
            </a:r>
            <a:r>
              <a:rPr lang="fr-FR" sz="2000" dirty="0" err="1"/>
              <a:t>maestrías</a:t>
            </a:r>
            <a:r>
              <a:rPr lang="fr-FR" sz="2000" dirty="0"/>
              <a:t> </a:t>
            </a:r>
            <a:r>
              <a:rPr lang="fr-FR" sz="2000" dirty="0" err="1"/>
              <a:t>relacionada</a:t>
            </a:r>
            <a:r>
              <a:rPr lang="fr-FR" sz="2000" dirty="0"/>
              <a:t> a </a:t>
            </a:r>
            <a:r>
              <a:rPr lang="fr-FR" sz="2000" dirty="0" err="1"/>
              <a:t>agronomía</a:t>
            </a:r>
            <a:r>
              <a:rPr lang="fr-FR" sz="2000" dirty="0"/>
              <a:t> el 13% </a:t>
            </a:r>
            <a:r>
              <a:rPr lang="fr-FR" sz="2000" dirty="0" err="1"/>
              <a:t>incorporan</a:t>
            </a:r>
            <a:r>
              <a:rPr lang="fr-FR" sz="2000" dirty="0"/>
              <a:t> </a:t>
            </a:r>
            <a:r>
              <a:rPr lang="fr-FR" sz="2000" dirty="0" err="1"/>
              <a:t>conceptos</a:t>
            </a:r>
            <a:r>
              <a:rPr lang="fr-FR" sz="2000" dirty="0"/>
              <a:t> de </a:t>
            </a:r>
            <a:r>
              <a:rPr lang="fr-FR" sz="2000" dirty="0" err="1"/>
              <a:t>manejo</a:t>
            </a:r>
            <a:r>
              <a:rPr lang="fr-FR" sz="2000" dirty="0"/>
              <a:t> o </a:t>
            </a:r>
            <a:r>
              <a:rPr lang="fr-FR" sz="2000" dirty="0" err="1"/>
              <a:t>producción</a:t>
            </a:r>
            <a:r>
              <a:rPr lang="fr-FR" sz="2000" dirty="0"/>
              <a:t> </a:t>
            </a:r>
            <a:r>
              <a:rPr lang="fr-FR" sz="2000" dirty="0" err="1"/>
              <a:t>sostenible</a:t>
            </a:r>
            <a:r>
              <a:rPr lang="fr-FR" sz="2000" dirty="0"/>
              <a:t> o </a:t>
            </a:r>
            <a:r>
              <a:rPr lang="fr-FR" sz="2000" dirty="0" err="1"/>
              <a:t>agricultura</a:t>
            </a:r>
            <a:r>
              <a:rPr lang="fr-FR" sz="2000" dirty="0"/>
              <a:t> </a:t>
            </a:r>
            <a:r>
              <a:rPr lang="fr-FR" sz="2000" dirty="0" err="1" smtClean="0"/>
              <a:t>sostenible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6511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 animBg="1"/>
      <p:bldP spid="6" grpId="0"/>
      <p:bldP spid="16" grpId="0"/>
      <p:bldP spid="1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Image 29" descr="Captura de pantalla 2019-03-11 a la(s) 10.17.04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1938946" y="1852613"/>
            <a:ext cx="7597234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ZoneTexte 16"/>
          <p:cNvSpPr txBox="1">
            <a:spLocks noChangeArrowheads="1"/>
          </p:cNvSpPr>
          <p:nvPr/>
        </p:nvSpPr>
        <p:spPr bwMode="auto">
          <a:xfrm>
            <a:off x="3418497" y="3590925"/>
            <a:ext cx="783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Tools</a:t>
            </a:r>
          </a:p>
        </p:txBody>
      </p:sp>
      <p:sp>
        <p:nvSpPr>
          <p:cNvPr id="52230" name="ZoneTexte 17"/>
          <p:cNvSpPr txBox="1">
            <a:spLocks noChangeArrowheads="1"/>
          </p:cNvSpPr>
          <p:nvPr/>
        </p:nvSpPr>
        <p:spPr bwMode="auto">
          <a:xfrm>
            <a:off x="7285646" y="3681413"/>
            <a:ext cx="877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Needs</a:t>
            </a:r>
          </a:p>
        </p:txBody>
      </p:sp>
      <p:sp>
        <p:nvSpPr>
          <p:cNvPr id="52231" name="ZoneTexte 21"/>
          <p:cNvSpPr txBox="1">
            <a:spLocks noChangeArrowheads="1"/>
          </p:cNvSpPr>
          <p:nvPr/>
        </p:nvSpPr>
        <p:spPr bwMode="auto">
          <a:xfrm>
            <a:off x="3302078" y="2252663"/>
            <a:ext cx="1415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Knowledge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Ciencia</a:t>
            </a:r>
            <a:r>
              <a:rPr lang="fr-FR" b="1" dirty="0">
                <a:solidFill>
                  <a:schemeClr val="tx2"/>
                </a:solidFill>
              </a:rPr>
              <a:t> de la </a:t>
            </a:r>
            <a:r>
              <a:rPr lang="fr-FR" b="1" dirty="0" err="1">
                <a:solidFill>
                  <a:schemeClr val="tx2"/>
                </a:solidFill>
              </a:rPr>
              <a:t>sostenibilidad</a:t>
            </a:r>
            <a:r>
              <a:rPr lang="fr-FR" b="1" dirty="0">
                <a:solidFill>
                  <a:schemeClr val="tx2"/>
                </a:solidFill>
              </a:rPr>
              <a:t>: la </a:t>
            </a:r>
            <a:r>
              <a:rPr lang="fr-FR" b="1" dirty="0" err="1">
                <a:solidFill>
                  <a:schemeClr val="tx2"/>
                </a:solidFill>
              </a:rPr>
              <a:t>alegoría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del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puente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9" name="ZoneTexte 4"/>
          <p:cNvSpPr txBox="1">
            <a:spLocks noChangeArrowheads="1"/>
          </p:cNvSpPr>
          <p:nvPr/>
        </p:nvSpPr>
        <p:spPr bwMode="auto">
          <a:xfrm>
            <a:off x="7794625" y="6519862"/>
            <a:ext cx="439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/>
            <a:r>
              <a:rPr lang="es-EC" sz="1600" i="1" dirty="0"/>
              <a:t>Irwin et al. (2018) Nature Sustainability</a:t>
            </a:r>
          </a:p>
        </p:txBody>
      </p:sp>
      <p:sp>
        <p:nvSpPr>
          <p:cNvPr id="10" name="Rectangle à coins arrondis 9"/>
          <p:cNvSpPr>
            <a:spLocks noChangeArrowheads="1"/>
          </p:cNvSpPr>
          <p:nvPr/>
        </p:nvSpPr>
        <p:spPr bwMode="auto">
          <a:xfrm>
            <a:off x="755650" y="4797425"/>
            <a:ext cx="2952750" cy="11525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INSTITUCIONES </a:t>
            </a:r>
            <a:r>
              <a:rPr lang="es-EC" b="1" dirty="0">
                <a:solidFill>
                  <a:srgbClr val="FFFFFF"/>
                </a:solidFill>
                <a:latin typeface="Corbel" charset="0"/>
              </a:rPr>
              <a:t>DE </a:t>
            </a:r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INVESTIGACIÓN Y FORMACIÓN</a:t>
            </a:r>
            <a:endParaRPr lang="es-EC" b="1" dirty="0">
              <a:solidFill>
                <a:srgbClr val="FFFFFF"/>
              </a:solidFill>
              <a:latin typeface="Corbel" charset="0"/>
            </a:endParaRPr>
          </a:p>
        </p:txBody>
      </p:sp>
      <p:sp>
        <p:nvSpPr>
          <p:cNvPr id="12" name="Rectangle à coins arrondis 11"/>
          <p:cNvSpPr>
            <a:spLocks noChangeArrowheads="1"/>
          </p:cNvSpPr>
          <p:nvPr/>
        </p:nvSpPr>
        <p:spPr bwMode="auto">
          <a:xfrm>
            <a:off x="9103555" y="1843107"/>
            <a:ext cx="1944687" cy="7207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PROBLEMÁTICAS SOCIETALES</a:t>
            </a:r>
            <a:endParaRPr lang="es-EC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3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87" y="2620787"/>
            <a:ext cx="3300175" cy="33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73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Image 29" descr="Captura de pantalla 2019-03-11 a la(s) 10.17.04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1938946" y="1852613"/>
            <a:ext cx="7597234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rme libre 6">
            <a:extLst>
              <a:ext uri="{FF2B5EF4-FFF2-40B4-BE49-F238E27FC236}"/>
            </a:extLst>
          </p:cNvPr>
          <p:cNvSpPr/>
          <p:nvPr/>
        </p:nvSpPr>
        <p:spPr>
          <a:xfrm>
            <a:off x="3302080" y="2667000"/>
            <a:ext cx="4169833" cy="1384300"/>
          </a:xfrm>
          <a:custGeom>
            <a:avLst/>
            <a:gdLst>
              <a:gd name="connsiteX0" fmla="*/ 0 w 3128448"/>
              <a:gd name="connsiteY0" fmla="*/ 0 h 1383475"/>
              <a:gd name="connsiteX1" fmla="*/ 1011841 w 3128448"/>
              <a:gd name="connsiteY1" fmla="*/ 1156335 h 1383475"/>
              <a:gd name="connsiteX2" fmla="*/ 3128448 w 3128448"/>
              <a:gd name="connsiteY2" fmla="*/ 1383473 h 13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8448" h="1383475">
                <a:moveTo>
                  <a:pt x="0" y="0"/>
                </a:moveTo>
                <a:cubicBezTo>
                  <a:pt x="245216" y="462878"/>
                  <a:pt x="490433" y="925756"/>
                  <a:pt x="1011841" y="1156335"/>
                </a:cubicBezTo>
                <a:cubicBezTo>
                  <a:pt x="1533249" y="1386914"/>
                  <a:pt x="3128448" y="1383473"/>
                  <a:pt x="3128448" y="1383473"/>
                </a:cubicBezTo>
              </a:path>
            </a:pathLst>
          </a:custGeom>
          <a:ln w="76200" cmpd="sng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pic>
        <p:nvPicPr>
          <p:cNvPr id="52227" name="Imag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113" y="3271838"/>
            <a:ext cx="877216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ZoneTexte 16"/>
          <p:cNvSpPr txBox="1">
            <a:spLocks noChangeArrowheads="1"/>
          </p:cNvSpPr>
          <p:nvPr/>
        </p:nvSpPr>
        <p:spPr bwMode="auto">
          <a:xfrm>
            <a:off x="3418497" y="3590925"/>
            <a:ext cx="783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Tools</a:t>
            </a:r>
          </a:p>
        </p:txBody>
      </p:sp>
      <p:sp>
        <p:nvSpPr>
          <p:cNvPr id="52230" name="ZoneTexte 17"/>
          <p:cNvSpPr txBox="1">
            <a:spLocks noChangeArrowheads="1"/>
          </p:cNvSpPr>
          <p:nvPr/>
        </p:nvSpPr>
        <p:spPr bwMode="auto">
          <a:xfrm>
            <a:off x="7285646" y="3681413"/>
            <a:ext cx="877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Needs</a:t>
            </a:r>
          </a:p>
        </p:txBody>
      </p:sp>
      <p:sp>
        <p:nvSpPr>
          <p:cNvPr id="52231" name="ZoneTexte 21"/>
          <p:cNvSpPr txBox="1">
            <a:spLocks noChangeArrowheads="1"/>
          </p:cNvSpPr>
          <p:nvPr/>
        </p:nvSpPr>
        <p:spPr bwMode="auto">
          <a:xfrm>
            <a:off x="3302078" y="2252663"/>
            <a:ext cx="1415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Knowledge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Ciencia</a:t>
            </a:r>
            <a:r>
              <a:rPr lang="fr-FR" b="1" dirty="0">
                <a:solidFill>
                  <a:schemeClr val="tx2"/>
                </a:solidFill>
              </a:rPr>
              <a:t> de la </a:t>
            </a:r>
            <a:r>
              <a:rPr lang="fr-FR" b="1" dirty="0" err="1">
                <a:solidFill>
                  <a:schemeClr val="tx2"/>
                </a:solidFill>
              </a:rPr>
              <a:t>sostenibilidad</a:t>
            </a:r>
            <a:r>
              <a:rPr lang="fr-FR" b="1" dirty="0">
                <a:solidFill>
                  <a:schemeClr val="tx2"/>
                </a:solidFill>
              </a:rPr>
              <a:t>: la </a:t>
            </a:r>
            <a:r>
              <a:rPr lang="fr-FR" b="1" dirty="0" err="1">
                <a:solidFill>
                  <a:schemeClr val="tx2"/>
                </a:solidFill>
              </a:rPr>
              <a:t>alegoría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del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puente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5" name="ZoneTexte 4"/>
          <p:cNvSpPr txBox="1">
            <a:spLocks noChangeArrowheads="1"/>
          </p:cNvSpPr>
          <p:nvPr/>
        </p:nvSpPr>
        <p:spPr bwMode="auto">
          <a:xfrm>
            <a:off x="7794625" y="6519862"/>
            <a:ext cx="439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/>
            <a:r>
              <a:rPr lang="es-EC" sz="1600" i="1" dirty="0"/>
              <a:t>Irwin et al. (2018) Nature Sustainability</a:t>
            </a:r>
          </a:p>
        </p:txBody>
      </p:sp>
      <p:sp>
        <p:nvSpPr>
          <p:cNvPr id="16" name="Rectangle à coins arrondis 15"/>
          <p:cNvSpPr>
            <a:spLocks noChangeArrowheads="1"/>
          </p:cNvSpPr>
          <p:nvPr/>
        </p:nvSpPr>
        <p:spPr bwMode="auto">
          <a:xfrm>
            <a:off x="755650" y="4797425"/>
            <a:ext cx="2952750" cy="11525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INSTITUCIONES </a:t>
            </a:r>
            <a:r>
              <a:rPr lang="es-EC" b="1" dirty="0">
                <a:solidFill>
                  <a:srgbClr val="FFFFFF"/>
                </a:solidFill>
                <a:latin typeface="Corbel" charset="0"/>
              </a:rPr>
              <a:t>DE </a:t>
            </a:r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INVESTIGACIÓN Y FORMACIÓN</a:t>
            </a:r>
            <a:endParaRPr lang="es-EC" b="1" dirty="0">
              <a:solidFill>
                <a:srgbClr val="FFFFFF"/>
              </a:solidFill>
              <a:latin typeface="Corbel" charset="0"/>
            </a:endParaRPr>
          </a:p>
        </p:txBody>
      </p:sp>
      <p:sp>
        <p:nvSpPr>
          <p:cNvPr id="17" name="Rectangle à coins arrondis 16"/>
          <p:cNvSpPr>
            <a:spLocks noChangeArrowheads="1"/>
          </p:cNvSpPr>
          <p:nvPr/>
        </p:nvSpPr>
        <p:spPr bwMode="auto">
          <a:xfrm>
            <a:off x="9103555" y="1843107"/>
            <a:ext cx="1944687" cy="7207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PROBLEMÁTICAS SOCIETALES</a:t>
            </a:r>
            <a:endParaRPr lang="es-EC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87" y="2620787"/>
            <a:ext cx="3300175" cy="33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257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Image 29" descr="Captura de pantalla 2019-03-11 a la(s) 10.17.04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1938946" y="1852613"/>
            <a:ext cx="7597234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ZoneTexte 16"/>
          <p:cNvSpPr txBox="1">
            <a:spLocks noChangeArrowheads="1"/>
          </p:cNvSpPr>
          <p:nvPr/>
        </p:nvSpPr>
        <p:spPr bwMode="auto">
          <a:xfrm>
            <a:off x="3418497" y="3590925"/>
            <a:ext cx="783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Tools</a:t>
            </a:r>
          </a:p>
        </p:txBody>
      </p:sp>
      <p:sp>
        <p:nvSpPr>
          <p:cNvPr id="52230" name="ZoneTexte 17"/>
          <p:cNvSpPr txBox="1">
            <a:spLocks noChangeArrowheads="1"/>
          </p:cNvSpPr>
          <p:nvPr/>
        </p:nvSpPr>
        <p:spPr bwMode="auto">
          <a:xfrm>
            <a:off x="7285646" y="3681413"/>
            <a:ext cx="877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Needs</a:t>
            </a:r>
          </a:p>
        </p:txBody>
      </p:sp>
      <p:sp>
        <p:nvSpPr>
          <p:cNvPr id="52231" name="ZoneTexte 21"/>
          <p:cNvSpPr txBox="1">
            <a:spLocks noChangeArrowheads="1"/>
          </p:cNvSpPr>
          <p:nvPr/>
        </p:nvSpPr>
        <p:spPr bwMode="auto">
          <a:xfrm>
            <a:off x="3302078" y="2252663"/>
            <a:ext cx="1415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>
                <a:solidFill>
                  <a:srgbClr val="124882"/>
                </a:solidFill>
              </a:rPr>
              <a:t>Knowledge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Ciencia</a:t>
            </a:r>
            <a:r>
              <a:rPr lang="fr-FR" b="1" dirty="0">
                <a:solidFill>
                  <a:schemeClr val="tx2"/>
                </a:solidFill>
              </a:rPr>
              <a:t> de la </a:t>
            </a:r>
            <a:r>
              <a:rPr lang="fr-FR" b="1" dirty="0" err="1">
                <a:solidFill>
                  <a:schemeClr val="tx2"/>
                </a:solidFill>
              </a:rPr>
              <a:t>sostenibilidad</a:t>
            </a:r>
            <a:r>
              <a:rPr lang="fr-FR" b="1" dirty="0">
                <a:solidFill>
                  <a:schemeClr val="tx2"/>
                </a:solidFill>
              </a:rPr>
              <a:t>: la </a:t>
            </a:r>
            <a:r>
              <a:rPr lang="fr-FR" b="1" dirty="0" err="1">
                <a:solidFill>
                  <a:schemeClr val="tx2"/>
                </a:solidFill>
              </a:rPr>
              <a:t>alegoría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del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puente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2" name="Rectangle à coins arrondis 11"/>
          <p:cNvSpPr>
            <a:spLocks noChangeArrowheads="1"/>
          </p:cNvSpPr>
          <p:nvPr/>
        </p:nvSpPr>
        <p:spPr bwMode="auto">
          <a:xfrm>
            <a:off x="4878387" y="1679575"/>
            <a:ext cx="2295525" cy="650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06E86"/>
              </a:gs>
              <a:gs pos="50000">
                <a:srgbClr val="435877"/>
              </a:gs>
              <a:gs pos="100000">
                <a:srgbClr val="384C6B"/>
              </a:gs>
            </a:gsLst>
            <a:lin ang="5400000"/>
          </a:gra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>
                <a:solidFill>
                  <a:srgbClr val="FFFFFF"/>
                </a:solidFill>
                <a:latin typeface="Corbel" charset="0"/>
              </a:rPr>
              <a:t>CO-CONSTRUCIÓN</a:t>
            </a:r>
          </a:p>
        </p:txBody>
      </p:sp>
      <p:pic>
        <p:nvPicPr>
          <p:cNvPr id="13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1" t="9967" r="8141" b="9190"/>
          <a:stretch>
            <a:fillRect/>
          </a:stretch>
        </p:blipFill>
        <p:spPr bwMode="auto">
          <a:xfrm>
            <a:off x="5637212" y="2540000"/>
            <a:ext cx="6604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2295525"/>
            <a:ext cx="227965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85693">
            <a:off x="4944342" y="2237529"/>
            <a:ext cx="227965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4"/>
          <p:cNvSpPr txBox="1">
            <a:spLocks noChangeArrowheads="1"/>
          </p:cNvSpPr>
          <p:nvPr/>
        </p:nvSpPr>
        <p:spPr bwMode="auto">
          <a:xfrm>
            <a:off x="7794625" y="6519862"/>
            <a:ext cx="439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/>
            <a:r>
              <a:rPr lang="es-EC" sz="1600" i="1" dirty="0"/>
              <a:t>Irwin et al. (2018) Nature Sustainability</a:t>
            </a:r>
          </a:p>
        </p:txBody>
      </p:sp>
      <p:sp>
        <p:nvSpPr>
          <p:cNvPr id="17" name="Rectangle à coins arrondis 16"/>
          <p:cNvSpPr>
            <a:spLocks noChangeArrowheads="1"/>
          </p:cNvSpPr>
          <p:nvPr/>
        </p:nvSpPr>
        <p:spPr bwMode="auto">
          <a:xfrm>
            <a:off x="755650" y="4797425"/>
            <a:ext cx="2952750" cy="11525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INSTITUCIONES </a:t>
            </a:r>
            <a:r>
              <a:rPr lang="es-EC" b="1" dirty="0">
                <a:solidFill>
                  <a:srgbClr val="FFFFFF"/>
                </a:solidFill>
                <a:latin typeface="Corbel" charset="0"/>
              </a:rPr>
              <a:t>DE </a:t>
            </a:r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INVESTIGACIÓN Y FORMACIÓN</a:t>
            </a:r>
            <a:endParaRPr lang="es-EC" b="1" dirty="0">
              <a:solidFill>
                <a:srgbClr val="FFFFFF"/>
              </a:solidFill>
              <a:latin typeface="Corbel" charset="0"/>
            </a:endParaRPr>
          </a:p>
        </p:txBody>
      </p:sp>
      <p:sp>
        <p:nvSpPr>
          <p:cNvPr id="18" name="Rectangle à coins arrondis 17"/>
          <p:cNvSpPr>
            <a:spLocks noChangeArrowheads="1"/>
          </p:cNvSpPr>
          <p:nvPr/>
        </p:nvSpPr>
        <p:spPr bwMode="auto">
          <a:xfrm>
            <a:off x="9103555" y="1843107"/>
            <a:ext cx="1944687" cy="7207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PROBLEMÁTICAS SOCIETALES</a:t>
            </a:r>
            <a:endParaRPr lang="es-EC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87" y="2620787"/>
            <a:ext cx="3300175" cy="33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9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Screen Shot 2020-11-24 at 1.24.4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52372"/>
            <a:ext cx="12180171" cy="410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86146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Ciencia</a:t>
            </a:r>
            <a:r>
              <a:rPr lang="fr-FR" b="1" dirty="0">
                <a:solidFill>
                  <a:schemeClr val="tx2"/>
                </a:solidFill>
              </a:rPr>
              <a:t> de la </a:t>
            </a:r>
            <a:r>
              <a:rPr lang="fr-FR" b="1" dirty="0" err="1">
                <a:solidFill>
                  <a:schemeClr val="tx2"/>
                </a:solidFill>
              </a:rPr>
              <a:t>sostenibilidad</a:t>
            </a:r>
            <a:r>
              <a:rPr lang="fr-FR" b="1" dirty="0">
                <a:solidFill>
                  <a:schemeClr val="tx2"/>
                </a:solidFill>
              </a:rPr>
              <a:t>: la </a:t>
            </a:r>
            <a:r>
              <a:rPr lang="fr-FR" b="1" dirty="0" err="1">
                <a:solidFill>
                  <a:schemeClr val="tx2"/>
                </a:solidFill>
              </a:rPr>
              <a:t>alegoría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del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puente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900179" y="6435597"/>
            <a:ext cx="438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Norström</a:t>
            </a:r>
            <a:r>
              <a:rPr lang="fr-FR" dirty="0" smtClean="0"/>
              <a:t> et al. (2020) Nature </a:t>
            </a:r>
            <a:r>
              <a:rPr lang="fr-FR" dirty="0" err="1" smtClean="0"/>
              <a:t>Sustainabillity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848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12"/>
          <p:cNvSpPr>
            <a:spLocks noGrp="1"/>
          </p:cNvSpPr>
          <p:nvPr>
            <p:ph type="title"/>
          </p:nvPr>
        </p:nvSpPr>
        <p:spPr>
          <a:xfrm>
            <a:off x="258312" y="-151498"/>
            <a:ext cx="10515600" cy="1325563"/>
          </a:xfrm>
        </p:spPr>
        <p:txBody>
          <a:bodyPr/>
          <a:lstStyle/>
          <a:p>
            <a:r>
              <a:rPr lang="es-EC" b="1" dirty="0" smtClean="0">
                <a:solidFill>
                  <a:schemeClr val="tx2"/>
                </a:solidFill>
              </a:rPr>
              <a:t>Teoría de cambio del proyecto AMIGO</a:t>
            </a:r>
            <a:endParaRPr lang="es-EC" b="1" dirty="0">
              <a:solidFill>
                <a:schemeClr val="tx2"/>
              </a:solidFill>
            </a:endParaRPr>
          </a:p>
        </p:txBody>
      </p:sp>
      <p:pic>
        <p:nvPicPr>
          <p:cNvPr id="2" name="Image 1" descr="Screen Shot 2022-07-12 at 9.23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2" y="1044921"/>
            <a:ext cx="10921944" cy="5627630"/>
          </a:xfrm>
          <a:prstGeom prst="rect">
            <a:avLst/>
          </a:prstGeom>
        </p:spPr>
      </p:pic>
      <p:sp>
        <p:nvSpPr>
          <p:cNvPr id="3" name="Forme libre 2"/>
          <p:cNvSpPr/>
          <p:nvPr/>
        </p:nvSpPr>
        <p:spPr>
          <a:xfrm>
            <a:off x="322896" y="4433890"/>
            <a:ext cx="11731873" cy="2324564"/>
          </a:xfrm>
          <a:custGeom>
            <a:avLst/>
            <a:gdLst>
              <a:gd name="connsiteX0" fmla="*/ 0 w 11731873"/>
              <a:gd name="connsiteY0" fmla="*/ 882473 h 2324564"/>
              <a:gd name="connsiteX1" fmla="*/ 0 w 11731873"/>
              <a:gd name="connsiteY1" fmla="*/ 2303040 h 2324564"/>
              <a:gd name="connsiteX2" fmla="*/ 11731873 w 11731873"/>
              <a:gd name="connsiteY2" fmla="*/ 2324564 h 2324564"/>
              <a:gd name="connsiteX3" fmla="*/ 11731873 w 11731873"/>
              <a:gd name="connsiteY3" fmla="*/ 129143 h 2324564"/>
              <a:gd name="connsiteX4" fmla="*/ 9988237 w 11731873"/>
              <a:gd name="connsiteY4" fmla="*/ 150666 h 2324564"/>
              <a:gd name="connsiteX5" fmla="*/ 9945184 w 11731873"/>
              <a:gd name="connsiteY5" fmla="*/ 0 h 2324564"/>
              <a:gd name="connsiteX6" fmla="*/ 7448125 w 11731873"/>
              <a:gd name="connsiteY6" fmla="*/ 0 h 2324564"/>
              <a:gd name="connsiteX7" fmla="*/ 7469651 w 11731873"/>
              <a:gd name="connsiteY7" fmla="*/ 193714 h 2324564"/>
              <a:gd name="connsiteX8" fmla="*/ 6091963 w 11731873"/>
              <a:gd name="connsiteY8" fmla="*/ 172190 h 2324564"/>
              <a:gd name="connsiteX9" fmla="*/ 6091963 w 11731873"/>
              <a:gd name="connsiteY9" fmla="*/ 602665 h 2324564"/>
              <a:gd name="connsiteX10" fmla="*/ 0 w 11731873"/>
              <a:gd name="connsiteY10" fmla="*/ 882473 h 232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31873" h="2324564">
                <a:moveTo>
                  <a:pt x="0" y="882473"/>
                </a:moveTo>
                <a:lnTo>
                  <a:pt x="0" y="2303040"/>
                </a:lnTo>
                <a:lnTo>
                  <a:pt x="11731873" y="2324564"/>
                </a:lnTo>
                <a:lnTo>
                  <a:pt x="11731873" y="129143"/>
                </a:lnTo>
                <a:lnTo>
                  <a:pt x="9988237" y="150666"/>
                </a:lnTo>
                <a:lnTo>
                  <a:pt x="9945184" y="0"/>
                </a:lnTo>
                <a:lnTo>
                  <a:pt x="7448125" y="0"/>
                </a:lnTo>
                <a:lnTo>
                  <a:pt x="7469651" y="193714"/>
                </a:lnTo>
                <a:lnTo>
                  <a:pt x="6091963" y="172190"/>
                </a:lnTo>
                <a:lnTo>
                  <a:pt x="6091963" y="602665"/>
                </a:lnTo>
                <a:lnTo>
                  <a:pt x="0" y="882473"/>
                </a:lnTo>
                <a:close/>
              </a:path>
            </a:pathLst>
          </a:custGeom>
          <a:solidFill>
            <a:srgbClr val="FEA4A0">
              <a:alpha val="13000"/>
            </a:srgbClr>
          </a:solidFill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060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8524" y="-22307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C" b="1" dirty="0">
                <a:solidFill>
                  <a:schemeClr val="tx2"/>
                </a:solidFill>
              </a:rPr>
              <a:t>¿Que hacemos a nivel del proyecto?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65992" y="1217277"/>
            <a:ext cx="11173517" cy="550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C" sz="2800" dirty="0" smtClean="0"/>
              <a:t>Visión holistica del problema de las plagas (MIP -&gt; MA-EI)</a:t>
            </a:r>
          </a:p>
          <a:p>
            <a:pPr marL="285750" indent="-285750">
              <a:buFont typeface="Arial"/>
              <a:buChar char="•"/>
            </a:pPr>
            <a:endParaRPr lang="es-EC" dirty="0"/>
          </a:p>
          <a:p>
            <a:pPr marL="285750" indent="-285750">
              <a:buFont typeface="Arial"/>
              <a:buChar char="•"/>
            </a:pPr>
            <a:r>
              <a:rPr lang="es-EC" sz="2800" dirty="0" smtClean="0"/>
              <a:t>Involucramiento de varias disciplinas (entomología, ecología, agronomía, antropología, geografía)</a:t>
            </a:r>
          </a:p>
          <a:p>
            <a:pPr marL="285750" indent="-285750">
              <a:buFont typeface="Arial"/>
              <a:buChar char="•"/>
            </a:pPr>
            <a:endParaRPr lang="es-EC" dirty="0" smtClean="0"/>
          </a:p>
          <a:p>
            <a:pPr marL="285750" indent="-285750">
              <a:buFont typeface="Arial"/>
              <a:buChar char="•"/>
            </a:pPr>
            <a:r>
              <a:rPr lang="es-EC" sz="2800" dirty="0" smtClean="0"/>
              <a:t>Días de campo con investigadores de diferentes disciplinas</a:t>
            </a:r>
          </a:p>
          <a:p>
            <a:pPr marL="285750" indent="-285750">
              <a:buFont typeface="Arial"/>
              <a:buChar char="•"/>
            </a:pPr>
            <a:endParaRPr lang="es-EC" dirty="0" smtClean="0"/>
          </a:p>
          <a:p>
            <a:pPr marL="285750" indent="-285750">
              <a:buFont typeface="Arial"/>
              <a:buChar char="•"/>
            </a:pPr>
            <a:r>
              <a:rPr lang="es-EC" sz="2800" dirty="0" smtClean="0"/>
              <a:t>Co-contrucción y validación de los proyectos de tesis</a:t>
            </a:r>
          </a:p>
          <a:p>
            <a:pPr marL="285750" indent="-285750">
              <a:buFont typeface="Arial"/>
              <a:buChar char="•"/>
            </a:pPr>
            <a:endParaRPr lang="es-EC" dirty="0" smtClean="0"/>
          </a:p>
          <a:p>
            <a:pPr marL="285750" indent="-285750">
              <a:buFont typeface="Arial"/>
              <a:buChar char="•"/>
            </a:pPr>
            <a:r>
              <a:rPr lang="es-EC" sz="2800" dirty="0" smtClean="0"/>
              <a:t>Co- Construcción de bases de datos comunes, incluyendo conocimientos locales</a:t>
            </a:r>
          </a:p>
          <a:p>
            <a:pPr marL="285750" indent="-285750">
              <a:buFont typeface="Arial"/>
              <a:buChar char="•"/>
            </a:pPr>
            <a:endParaRPr lang="es-EC" dirty="0" smtClean="0"/>
          </a:p>
          <a:p>
            <a:pPr marL="285750" indent="-285750">
              <a:buFont typeface="Arial"/>
              <a:buChar char="•"/>
            </a:pPr>
            <a:r>
              <a:rPr lang="es-EC" sz="2800" dirty="0" smtClean="0"/>
              <a:t>Utilisazión de un marco conceptual de co-construcción (Chambers et al. 2021, </a:t>
            </a:r>
            <a:r>
              <a:rPr lang="es-EC" sz="2800" i="1" dirty="0" smtClean="0"/>
              <a:t>Nature sustainability</a:t>
            </a:r>
            <a:r>
              <a:rPr lang="es-EC" sz="2800" dirty="0" smtClean="0"/>
              <a:t>)</a:t>
            </a:r>
            <a:endParaRPr lang="es-EC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9657273" y="5870533"/>
            <a:ext cx="21727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 smtClean="0">
                <a:solidFill>
                  <a:srgbClr val="FF0000"/>
                </a:solidFill>
              </a:rPr>
              <a:t>Espacio</a:t>
            </a:r>
            <a:r>
              <a:rPr lang="fr-FR" sz="2800" b="1" dirty="0" smtClean="0">
                <a:solidFill>
                  <a:srgbClr val="FF0000"/>
                </a:solidFill>
              </a:rPr>
              <a:t> libre</a:t>
            </a:r>
          </a:p>
          <a:p>
            <a:r>
              <a:rPr lang="fr-FR" sz="2800" b="1" dirty="0" err="1" smtClean="0">
                <a:solidFill>
                  <a:srgbClr val="FF0000"/>
                </a:solidFill>
              </a:rPr>
              <a:t>Jueves</a:t>
            </a:r>
            <a:r>
              <a:rPr lang="fr-FR" sz="2800" b="1" dirty="0" smtClean="0">
                <a:solidFill>
                  <a:srgbClr val="FF0000"/>
                </a:solidFill>
              </a:rPr>
              <a:t> 11h00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4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creen Shot 2022-07-12 at 8.33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0" y="2196515"/>
            <a:ext cx="4343664" cy="4332112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5" name="Image 4" descr="Screen Shot 2022-07-12 at 8.26.37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86"/>
          <a:stretch/>
        </p:blipFill>
        <p:spPr>
          <a:xfrm>
            <a:off x="4808450" y="2348269"/>
            <a:ext cx="6996072" cy="1118468"/>
          </a:xfrm>
          <a:prstGeom prst="rect">
            <a:avLst/>
          </a:prstGeom>
        </p:spPr>
      </p:pic>
      <p:pic>
        <p:nvPicPr>
          <p:cNvPr id="6" name="Image 5" descr="Screen Shot 2022-07-12 at 8.26.37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15"/>
          <a:stretch/>
        </p:blipFill>
        <p:spPr>
          <a:xfrm>
            <a:off x="5045246" y="3615987"/>
            <a:ext cx="6996072" cy="2912640"/>
          </a:xfrm>
          <a:prstGeom prst="rect">
            <a:avLst/>
          </a:prstGeom>
        </p:spPr>
      </p:pic>
      <p:sp>
        <p:nvSpPr>
          <p:cNvPr id="8" name="Titre 12"/>
          <p:cNvSpPr>
            <a:spLocks noGrp="1"/>
          </p:cNvSpPr>
          <p:nvPr>
            <p:ph type="title"/>
          </p:nvPr>
        </p:nvSpPr>
        <p:spPr>
          <a:xfrm>
            <a:off x="235472" y="322077"/>
            <a:ext cx="1124617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</a:rPr>
              <a:t>IRD: </a:t>
            </a:r>
            <a:r>
              <a:rPr lang="fr-FR" b="1" dirty="0" err="1" smtClean="0">
                <a:solidFill>
                  <a:schemeClr val="tx2"/>
                </a:solidFill>
              </a:rPr>
              <a:t>Aplicando</a:t>
            </a:r>
            <a:r>
              <a:rPr lang="fr-FR" b="1" dirty="0" smtClean="0">
                <a:solidFill>
                  <a:schemeClr val="tx2"/>
                </a:solidFill>
              </a:rPr>
              <a:t> el </a:t>
            </a:r>
            <a:r>
              <a:rPr lang="fr-FR" b="1" dirty="0" err="1" smtClean="0">
                <a:solidFill>
                  <a:schemeClr val="tx2"/>
                </a:solidFill>
              </a:rPr>
              <a:t>modelo</a:t>
            </a:r>
            <a:r>
              <a:rPr lang="fr-FR" b="1" dirty="0" smtClean="0">
                <a:solidFill>
                  <a:schemeClr val="tx2"/>
                </a:solidFill>
              </a:rPr>
              <a:t> de la </a:t>
            </a:r>
            <a:r>
              <a:rPr lang="fr-FR" b="1" dirty="0" err="1" smtClean="0">
                <a:solidFill>
                  <a:schemeClr val="tx2"/>
                </a:solidFill>
              </a:rPr>
              <a:t>CdP</a:t>
            </a:r>
            <a:r>
              <a:rPr lang="fr-FR" b="1" dirty="0" smtClean="0">
                <a:solidFill>
                  <a:schemeClr val="tx2"/>
                </a:solidFill>
              </a:rPr>
              <a:t> a </a:t>
            </a:r>
            <a:r>
              <a:rPr lang="fr-FR" b="1" dirty="0" err="1" smtClean="0">
                <a:solidFill>
                  <a:schemeClr val="tx2"/>
                </a:solidFill>
              </a:rPr>
              <a:t>través</a:t>
            </a:r>
            <a:r>
              <a:rPr lang="fr-FR" b="1" dirty="0" smtClean="0">
                <a:solidFill>
                  <a:schemeClr val="tx2"/>
                </a:solidFill>
              </a:rPr>
              <a:t/>
            </a:r>
            <a:br>
              <a:rPr lang="fr-FR" b="1" dirty="0" smtClean="0">
                <a:solidFill>
                  <a:schemeClr val="tx2"/>
                </a:solidFill>
              </a:rPr>
            </a:br>
            <a:r>
              <a:rPr lang="fr-FR" b="1" dirty="0" smtClean="0">
                <a:solidFill>
                  <a:schemeClr val="tx2"/>
                </a:solidFill>
              </a:rPr>
              <a:t> de las </a:t>
            </a:r>
            <a:r>
              <a:rPr lang="fr-FR" b="1" dirty="0" err="1" smtClean="0">
                <a:solidFill>
                  <a:schemeClr val="tx2"/>
                </a:solidFill>
              </a:rPr>
              <a:t>comunidades</a:t>
            </a:r>
            <a:r>
              <a:rPr lang="fr-FR" b="1" dirty="0" smtClean="0">
                <a:solidFill>
                  <a:schemeClr val="tx2"/>
                </a:solidFill>
              </a:rPr>
              <a:t> de </a:t>
            </a:r>
            <a:r>
              <a:rPr lang="fr-FR" b="1" dirty="0" err="1" smtClean="0">
                <a:solidFill>
                  <a:schemeClr val="tx2"/>
                </a:solidFill>
              </a:rPr>
              <a:t>conocimientos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16" name="Imagen 12">
            <a:extLst>
              <a:ext uri="{FF2B5EF4-FFF2-40B4-BE49-F238E27FC236}">
                <a16:creationId xmlns:a16="http://schemas.microsoft.com/office/drawing/2014/main" xmlns="" id="{0E9209FE-D305-4FE8-ABB7-92B557904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9332" y="281108"/>
            <a:ext cx="1668934" cy="1369383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8954973" y="2130843"/>
            <a:ext cx="30648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smtClean="0"/>
              <a:t>900 investigadores, técnicos y actores de la sociedad se reunen voluntariamente</a:t>
            </a:r>
            <a:endParaRPr lang="es-EC" sz="2000" b="1"/>
          </a:p>
        </p:txBody>
      </p:sp>
    </p:spTree>
    <p:extLst>
      <p:ext uri="{BB962C8B-B14F-4D97-AF65-F5344CB8AC3E}">
        <p14:creationId xmlns:p14="http://schemas.microsoft.com/office/powerpoint/2010/main" val="275246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78" y="2374570"/>
            <a:ext cx="9922933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14"/>
          <p:cNvSpPr txBox="1">
            <a:spLocks noChangeArrowheads="1"/>
          </p:cNvSpPr>
          <p:nvPr/>
        </p:nvSpPr>
        <p:spPr bwMode="auto">
          <a:xfrm>
            <a:off x="1783390" y="2014207"/>
            <a:ext cx="16903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s-EC" sz="2000" b="1" dirty="0" smtClean="0">
                <a:solidFill>
                  <a:schemeClr val="tx1">
                    <a:lumMod val="75000"/>
                  </a:schemeClr>
                </a:solidFill>
              </a:rPr>
              <a:t>METAS ODS</a:t>
            </a:r>
          </a:p>
        </p:txBody>
      </p:sp>
      <p:sp>
        <p:nvSpPr>
          <p:cNvPr id="5" name="ZoneTexte 14"/>
          <p:cNvSpPr txBox="1">
            <a:spLocks noChangeArrowheads="1"/>
          </p:cNvSpPr>
          <p:nvPr/>
        </p:nvSpPr>
        <p:spPr bwMode="auto">
          <a:xfrm>
            <a:off x="3991691" y="1992024"/>
            <a:ext cx="48110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s-EC" sz="2000" b="1" dirty="0" smtClean="0">
                <a:solidFill>
                  <a:schemeClr val="tx1">
                    <a:lumMod val="75000"/>
                  </a:schemeClr>
                </a:solidFill>
              </a:rPr>
              <a:t>COMUNIDADES DE CONOCIMIENTOS</a:t>
            </a:r>
          </a:p>
        </p:txBody>
      </p:sp>
      <p:sp>
        <p:nvSpPr>
          <p:cNvPr id="6" name="ZoneTexte 14"/>
          <p:cNvSpPr txBox="1">
            <a:spLocks noChangeArrowheads="1"/>
          </p:cNvSpPr>
          <p:nvPr/>
        </p:nvSpPr>
        <p:spPr bwMode="auto">
          <a:xfrm>
            <a:off x="9434264" y="2014207"/>
            <a:ext cx="22412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s-EC" sz="2000" b="1" dirty="0" smtClean="0">
                <a:solidFill>
                  <a:schemeClr val="tx1">
                    <a:lumMod val="75000"/>
                  </a:schemeClr>
                </a:solidFill>
              </a:rPr>
              <a:t>LABORATORIOS</a:t>
            </a:r>
          </a:p>
        </p:txBody>
      </p:sp>
      <p:sp>
        <p:nvSpPr>
          <p:cNvPr id="8" name="Titre 12"/>
          <p:cNvSpPr>
            <a:spLocks noGrp="1"/>
          </p:cNvSpPr>
          <p:nvPr>
            <p:ph type="title"/>
          </p:nvPr>
        </p:nvSpPr>
        <p:spPr>
          <a:xfrm>
            <a:off x="235472" y="257505"/>
            <a:ext cx="1124617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</a:rPr>
              <a:t>IRD: </a:t>
            </a:r>
            <a:r>
              <a:rPr lang="fr-FR" b="1" dirty="0" err="1" smtClean="0">
                <a:solidFill>
                  <a:schemeClr val="tx2"/>
                </a:solidFill>
              </a:rPr>
              <a:t>Aplicando</a:t>
            </a:r>
            <a:r>
              <a:rPr lang="fr-FR" b="1" dirty="0" smtClean="0">
                <a:solidFill>
                  <a:schemeClr val="tx2"/>
                </a:solidFill>
              </a:rPr>
              <a:t> el </a:t>
            </a:r>
            <a:r>
              <a:rPr lang="fr-FR" b="1" dirty="0" err="1" smtClean="0">
                <a:solidFill>
                  <a:schemeClr val="tx2"/>
                </a:solidFill>
              </a:rPr>
              <a:t>modelo</a:t>
            </a:r>
            <a:r>
              <a:rPr lang="fr-FR" b="1" dirty="0" smtClean="0">
                <a:solidFill>
                  <a:schemeClr val="tx2"/>
                </a:solidFill>
              </a:rPr>
              <a:t> de la </a:t>
            </a:r>
            <a:r>
              <a:rPr lang="fr-FR" b="1" dirty="0" err="1" smtClean="0">
                <a:solidFill>
                  <a:schemeClr val="tx2"/>
                </a:solidFill>
              </a:rPr>
              <a:t>CdP</a:t>
            </a:r>
            <a:r>
              <a:rPr lang="fr-FR" b="1" dirty="0" smtClean="0">
                <a:solidFill>
                  <a:schemeClr val="tx2"/>
                </a:solidFill>
              </a:rPr>
              <a:t> a traves</a:t>
            </a:r>
            <a:br>
              <a:rPr lang="fr-FR" b="1" dirty="0" smtClean="0">
                <a:solidFill>
                  <a:schemeClr val="tx2"/>
                </a:solidFill>
              </a:rPr>
            </a:br>
            <a:r>
              <a:rPr lang="fr-FR" b="1" dirty="0" smtClean="0">
                <a:solidFill>
                  <a:schemeClr val="tx2"/>
                </a:solidFill>
              </a:rPr>
              <a:t> de las </a:t>
            </a:r>
            <a:r>
              <a:rPr lang="fr-FR" b="1" dirty="0" err="1" smtClean="0">
                <a:solidFill>
                  <a:schemeClr val="tx2"/>
                </a:solidFill>
              </a:rPr>
              <a:t>comunidades</a:t>
            </a:r>
            <a:r>
              <a:rPr lang="fr-FR" b="1" dirty="0" smtClean="0">
                <a:solidFill>
                  <a:schemeClr val="tx2"/>
                </a:solidFill>
              </a:rPr>
              <a:t> de </a:t>
            </a:r>
            <a:r>
              <a:rPr lang="fr-FR" b="1" dirty="0" err="1" smtClean="0">
                <a:solidFill>
                  <a:schemeClr val="tx2"/>
                </a:solidFill>
              </a:rPr>
              <a:t>conocimientos</a:t>
            </a:r>
            <a:endParaRPr lang="fr-FR" b="1" dirty="0">
              <a:solidFill>
                <a:schemeClr val="tx2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6909965" y="5467030"/>
            <a:ext cx="3078271" cy="581141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909965" y="6048171"/>
            <a:ext cx="3078271" cy="279808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n 12">
            <a:extLst>
              <a:ext uri="{FF2B5EF4-FFF2-40B4-BE49-F238E27FC236}">
                <a16:creationId xmlns:a16="http://schemas.microsoft.com/office/drawing/2014/main" xmlns="" id="{0E9209FE-D305-4FE8-ABB7-92B557904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440" y="257505"/>
            <a:ext cx="161552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84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2"/>
          <p:cNvSpPr>
            <a:spLocks noGrp="1"/>
          </p:cNvSpPr>
          <p:nvPr>
            <p:ph type="title"/>
          </p:nvPr>
        </p:nvSpPr>
        <p:spPr>
          <a:xfrm>
            <a:off x="235472" y="322077"/>
            <a:ext cx="1124617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</a:rPr>
              <a:t>PUCE: </a:t>
            </a:r>
            <a:r>
              <a:rPr lang="fr-FR" b="1" dirty="0" err="1" smtClean="0">
                <a:solidFill>
                  <a:schemeClr val="tx2"/>
                </a:solidFill>
              </a:rPr>
              <a:t>Proyecto</a:t>
            </a:r>
            <a:r>
              <a:rPr lang="fr-FR" b="1" dirty="0" smtClean="0">
                <a:solidFill>
                  <a:schemeClr val="tx2"/>
                </a:solidFill>
              </a:rPr>
              <a:t> de </a:t>
            </a:r>
            <a:r>
              <a:rPr lang="fr-FR" b="1" dirty="0" err="1" smtClean="0">
                <a:solidFill>
                  <a:schemeClr val="tx2"/>
                </a:solidFill>
              </a:rPr>
              <a:t>Maestría</a:t>
            </a:r>
            <a:r>
              <a:rPr lang="fr-FR" b="1" dirty="0" smtClean="0">
                <a:solidFill>
                  <a:schemeClr val="tx2"/>
                </a:solidFill>
              </a:rPr>
              <a:t> en </a:t>
            </a:r>
            <a:r>
              <a:rPr lang="fr-FR" b="1" dirty="0" err="1" smtClean="0">
                <a:solidFill>
                  <a:schemeClr val="tx2"/>
                </a:solidFill>
              </a:rPr>
              <a:t>Ciencia</a:t>
            </a:r>
            <a:r>
              <a:rPr lang="fr-FR" b="1" dirty="0" smtClean="0">
                <a:solidFill>
                  <a:schemeClr val="tx2"/>
                </a:solidFill>
              </a:rPr>
              <a:t> de la </a:t>
            </a:r>
            <a:r>
              <a:rPr lang="fr-FR" b="1" dirty="0" err="1" smtClean="0">
                <a:solidFill>
                  <a:schemeClr val="tx2"/>
                </a:solidFill>
              </a:rPr>
              <a:t>Sostenibilidad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7" name="Picture 2" descr="Identidad visual PUCE - YouTube">
            <a:extLst>
              <a:ext uri="{FF2B5EF4-FFF2-40B4-BE49-F238E27FC236}">
                <a16:creationId xmlns:a16="http://schemas.microsoft.com/office/drawing/2014/main" xmlns="" id="{CD94C937-5FDE-4F63-8BAF-5505A9E4C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3727" r="33340" b="13470"/>
          <a:stretch/>
        </p:blipFill>
        <p:spPr bwMode="auto">
          <a:xfrm>
            <a:off x="11012540" y="69606"/>
            <a:ext cx="938204" cy="13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1787" y="1963943"/>
            <a:ext cx="741381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endParaRPr lang="es-EC" sz="2000" dirty="0" smtClean="0"/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De una formación estructurada por disciplina en una formación basada en problemas</a:t>
            </a:r>
          </a:p>
          <a:p>
            <a:pPr marL="457200" indent="-457200">
              <a:buFont typeface="Arial"/>
              <a:buChar char="•"/>
            </a:pPr>
            <a:endParaRPr lang="es-EC" sz="1000" dirty="0" smtClean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E6B8FE7-6698-41BB-B847-F7901C906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8" t="14036" r="66233" b="76781"/>
          <a:stretch/>
        </p:blipFill>
        <p:spPr>
          <a:xfrm>
            <a:off x="7383546" y="5787532"/>
            <a:ext cx="4615910" cy="92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06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0A897CC4-AD53-733D-C26A-7F84E09AF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9165"/>
            <a:ext cx="6526724" cy="548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Screen Shot 2022-07-12 at 10.52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646" y="310084"/>
            <a:ext cx="6414859" cy="33035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38156" y="64256"/>
            <a:ext cx="4023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 err="1" smtClean="0"/>
              <a:t>Universidad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T</a:t>
            </a:r>
            <a:r>
              <a:rPr lang="fr-FR" sz="3600" b="1" dirty="0" err="1" smtClean="0"/>
              <a:t>écnica</a:t>
            </a:r>
            <a:r>
              <a:rPr lang="fr-FR" sz="3600" b="1" dirty="0" smtClean="0"/>
              <a:t> </a:t>
            </a:r>
          </a:p>
          <a:p>
            <a:pPr algn="ctr"/>
            <a:r>
              <a:rPr lang="fr-FR" sz="3600" b="1" dirty="0" smtClean="0"/>
              <a:t>de </a:t>
            </a:r>
            <a:r>
              <a:rPr lang="fr-FR" sz="3600" b="1" dirty="0" smtClean="0"/>
              <a:t>Cotopaxi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7838893" y="3961786"/>
            <a:ext cx="39773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 err="1" smtClean="0"/>
              <a:t>Universidad</a:t>
            </a:r>
            <a:r>
              <a:rPr lang="fr-FR" sz="3600" b="1" dirty="0" smtClean="0"/>
              <a:t> Central </a:t>
            </a:r>
          </a:p>
          <a:p>
            <a:pPr algn="ctr"/>
            <a:r>
              <a:rPr lang="fr-FR" sz="3600" b="1" dirty="0" err="1" smtClean="0"/>
              <a:t>del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Ecuador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535498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Fichier 7-11-22 5 40 34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" b="2675"/>
          <a:stretch/>
        </p:blipFill>
        <p:spPr>
          <a:xfrm>
            <a:off x="8713705" y="1485758"/>
            <a:ext cx="2724885" cy="457740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282" y="5956601"/>
            <a:ext cx="3585940" cy="901399"/>
          </a:xfrm>
          <a:prstGeom prst="rect">
            <a:avLst/>
          </a:prstGeom>
        </p:spPr>
      </p:pic>
      <p:sp>
        <p:nvSpPr>
          <p:cNvPr id="6" name="Titre 12"/>
          <p:cNvSpPr>
            <a:spLocks noGrp="1"/>
          </p:cNvSpPr>
          <p:nvPr>
            <p:ph type="title"/>
          </p:nvPr>
        </p:nvSpPr>
        <p:spPr>
          <a:xfrm>
            <a:off x="235472" y="322077"/>
            <a:ext cx="1124617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</a:rPr>
              <a:t>PUCE: </a:t>
            </a:r>
            <a:r>
              <a:rPr lang="fr-FR" b="1" dirty="0" err="1" smtClean="0">
                <a:solidFill>
                  <a:schemeClr val="tx2"/>
                </a:solidFill>
              </a:rPr>
              <a:t>Proyecto</a:t>
            </a:r>
            <a:r>
              <a:rPr lang="fr-FR" b="1" dirty="0" smtClean="0">
                <a:solidFill>
                  <a:schemeClr val="tx2"/>
                </a:solidFill>
              </a:rPr>
              <a:t> de </a:t>
            </a:r>
            <a:r>
              <a:rPr lang="fr-FR" b="1" dirty="0" err="1" smtClean="0">
                <a:solidFill>
                  <a:schemeClr val="tx2"/>
                </a:solidFill>
              </a:rPr>
              <a:t>Maestría</a:t>
            </a:r>
            <a:r>
              <a:rPr lang="fr-FR" b="1" dirty="0" smtClean="0">
                <a:solidFill>
                  <a:schemeClr val="tx2"/>
                </a:solidFill>
              </a:rPr>
              <a:t> en </a:t>
            </a:r>
            <a:r>
              <a:rPr lang="fr-FR" b="1" dirty="0" err="1" smtClean="0">
                <a:solidFill>
                  <a:schemeClr val="tx2"/>
                </a:solidFill>
              </a:rPr>
              <a:t>Ciencia</a:t>
            </a:r>
            <a:r>
              <a:rPr lang="fr-FR" b="1" dirty="0" smtClean="0">
                <a:solidFill>
                  <a:schemeClr val="tx2"/>
                </a:solidFill>
              </a:rPr>
              <a:t> de la </a:t>
            </a:r>
            <a:r>
              <a:rPr lang="fr-FR" b="1" dirty="0" err="1" smtClean="0">
                <a:solidFill>
                  <a:schemeClr val="tx2"/>
                </a:solidFill>
              </a:rPr>
              <a:t>Sostenibilidad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7" name="Picture 2" descr="Identidad visual PUCE - YouTube">
            <a:extLst>
              <a:ext uri="{FF2B5EF4-FFF2-40B4-BE49-F238E27FC236}">
                <a16:creationId xmlns:a16="http://schemas.microsoft.com/office/drawing/2014/main" xmlns="" id="{CD94C937-5FDE-4F63-8BAF-5505A9E4C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3727" r="33340" b="13470"/>
          <a:stretch/>
        </p:blipFill>
        <p:spPr bwMode="auto">
          <a:xfrm>
            <a:off x="11012540" y="69606"/>
            <a:ext cx="938204" cy="13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1787" y="1963943"/>
            <a:ext cx="7413818" cy="4739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endParaRPr lang="es-EC" sz="2000" dirty="0" smtClean="0"/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De una formación estructurada por disciplina en una formación basada en problemas</a:t>
            </a:r>
          </a:p>
          <a:p>
            <a:pPr marL="457200" indent="-457200">
              <a:buFont typeface="Arial"/>
              <a:buChar char="•"/>
            </a:pPr>
            <a:endParaRPr lang="es-EC" sz="1000" dirty="0" smtClean="0"/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El estudiante elige los conocimientos que necesita para contestar a una problemática</a:t>
            </a:r>
          </a:p>
          <a:p>
            <a:pPr marL="457200" indent="-457200">
              <a:buFont typeface="Arial"/>
              <a:buChar char="•"/>
            </a:pPr>
            <a:endParaRPr lang="es-EC" sz="1000" dirty="0" smtClean="0"/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El conocimiento de los profesores a disposición de los estudiantes / diálogo</a:t>
            </a:r>
          </a:p>
          <a:p>
            <a:pPr marL="457200" indent="-457200">
              <a:buFont typeface="Arial"/>
              <a:buChar char="•"/>
            </a:pPr>
            <a:endParaRPr lang="es-EC" sz="1000" dirty="0" smtClean="0"/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Inclusión de conocimientos de otros actores de la sociedad</a:t>
            </a:r>
          </a:p>
          <a:p>
            <a:pPr marL="457200" indent="-457200">
              <a:buFont typeface="Arial"/>
              <a:buChar char="•"/>
            </a:pPr>
            <a:r>
              <a:rPr lang="es-EC" sz="2800" dirty="0" smtClean="0"/>
              <a:t>Compromiso para resolver problemas</a:t>
            </a:r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3635333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7891" y="1920895"/>
            <a:ext cx="74138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r-FR" sz="2800" dirty="0" smtClean="0"/>
              <a:t>Plan de </a:t>
            </a:r>
            <a:r>
              <a:rPr lang="fr-FR" sz="2800" dirty="0" err="1" smtClean="0"/>
              <a:t>desarrollo</a:t>
            </a:r>
            <a:r>
              <a:rPr lang="fr-FR" sz="2800" dirty="0" smtClean="0"/>
              <a:t> de la </a:t>
            </a:r>
            <a:r>
              <a:rPr lang="fr-FR" sz="2800" dirty="0" err="1" smtClean="0"/>
              <a:t>universidad</a:t>
            </a:r>
            <a:r>
              <a:rPr lang="fr-FR" sz="2800" dirty="0" smtClean="0"/>
              <a:t>: « </a:t>
            </a:r>
            <a:r>
              <a:rPr lang="fr-FR" sz="2800" dirty="0" err="1" smtClean="0"/>
              <a:t>Fomentar</a:t>
            </a:r>
            <a:r>
              <a:rPr lang="fr-FR" sz="2800" dirty="0" smtClean="0"/>
              <a:t> </a:t>
            </a:r>
            <a:r>
              <a:rPr lang="fr-FR" sz="2800" dirty="0"/>
              <a:t>el </a:t>
            </a:r>
            <a:r>
              <a:rPr lang="fr-FR" sz="2800" dirty="0" err="1"/>
              <a:t>desarrollo</a:t>
            </a:r>
            <a:r>
              <a:rPr lang="fr-FR" sz="2800" dirty="0"/>
              <a:t> de </a:t>
            </a:r>
            <a:r>
              <a:rPr lang="fr-FR" sz="2800" dirty="0" err="1"/>
              <a:t>territorios</a:t>
            </a:r>
            <a:r>
              <a:rPr lang="fr-FR" sz="2800" dirty="0"/>
              <a:t> </a:t>
            </a:r>
            <a:r>
              <a:rPr lang="fr-FR" sz="2800" dirty="0" err="1"/>
              <a:t>innovadores</a:t>
            </a:r>
            <a:r>
              <a:rPr lang="fr-FR" sz="2800" dirty="0"/>
              <a:t> y </a:t>
            </a:r>
            <a:r>
              <a:rPr lang="fr-FR" sz="2800" dirty="0" err="1"/>
              <a:t>ciudades</a:t>
            </a:r>
            <a:r>
              <a:rPr lang="fr-FR" sz="2800" dirty="0"/>
              <a:t> </a:t>
            </a:r>
            <a:r>
              <a:rPr lang="fr-FR" sz="2800" dirty="0" err="1"/>
              <a:t>creativas</a:t>
            </a:r>
            <a:r>
              <a:rPr lang="fr-FR" sz="2800" dirty="0"/>
              <a:t> e </a:t>
            </a:r>
            <a:r>
              <a:rPr lang="fr-FR" sz="2800" dirty="0" err="1"/>
              <a:t>inteligentes</a:t>
            </a:r>
            <a:r>
              <a:rPr lang="fr-FR" sz="2800" dirty="0"/>
              <a:t>, </a:t>
            </a:r>
            <a:r>
              <a:rPr lang="fr-FR" sz="2800" dirty="0" err="1"/>
              <a:t>generando</a:t>
            </a:r>
            <a:r>
              <a:rPr lang="fr-FR" sz="2800" dirty="0"/>
              <a:t> </a:t>
            </a:r>
            <a:r>
              <a:rPr lang="fr-FR" sz="2800" dirty="0" err="1"/>
              <a:t>redes</a:t>
            </a:r>
            <a:r>
              <a:rPr lang="fr-FR" sz="2800" dirty="0"/>
              <a:t> de </a:t>
            </a:r>
            <a:r>
              <a:rPr lang="fr-FR" sz="2800" dirty="0" err="1"/>
              <a:t>conocimiento</a:t>
            </a:r>
            <a:r>
              <a:rPr lang="fr-FR" sz="2800" dirty="0"/>
              <a:t> y </a:t>
            </a:r>
            <a:r>
              <a:rPr lang="fr-FR" sz="2800" dirty="0" err="1"/>
              <a:t>vinculando</a:t>
            </a:r>
            <a:r>
              <a:rPr lang="fr-FR" sz="2800" dirty="0"/>
              <a:t> la </a:t>
            </a:r>
            <a:r>
              <a:rPr lang="fr-FR" sz="2800" dirty="0" err="1"/>
              <a:t>educación</a:t>
            </a:r>
            <a:r>
              <a:rPr lang="fr-FR" sz="2800" dirty="0"/>
              <a:t> </a:t>
            </a:r>
            <a:r>
              <a:rPr lang="fr-FR" sz="2800" dirty="0" err="1"/>
              <a:t>superior</a:t>
            </a:r>
            <a:r>
              <a:rPr lang="fr-FR" sz="2800" dirty="0"/>
              <a:t> con las </a:t>
            </a:r>
            <a:r>
              <a:rPr lang="fr-FR" sz="2800" dirty="0" err="1"/>
              <a:t>necesidades</a:t>
            </a:r>
            <a:r>
              <a:rPr lang="fr-FR" sz="2800" dirty="0"/>
              <a:t> sociales y </a:t>
            </a:r>
            <a:r>
              <a:rPr lang="fr-FR" sz="2800" dirty="0" err="1"/>
              <a:t>productivas</a:t>
            </a:r>
            <a:r>
              <a:rPr lang="fr-FR" sz="2800" dirty="0" smtClean="0"/>
              <a:t>. »</a:t>
            </a:r>
          </a:p>
          <a:p>
            <a:pPr marL="457200" indent="-457200">
              <a:buFont typeface="Arial"/>
              <a:buChar char="•"/>
            </a:pPr>
            <a:endParaRPr lang="fr-FR" sz="2000" dirty="0"/>
          </a:p>
          <a:p>
            <a:pPr marL="457200" indent="-457200">
              <a:buFont typeface="Arial"/>
              <a:buChar char="•"/>
            </a:pPr>
            <a:r>
              <a:rPr lang="fr-FR" sz="2800" dirty="0" err="1" smtClean="0"/>
              <a:t>Cercanía</a:t>
            </a:r>
            <a:r>
              <a:rPr lang="fr-FR" sz="2800" dirty="0" smtClean="0"/>
              <a:t> de la </a:t>
            </a:r>
            <a:r>
              <a:rPr lang="fr-FR" sz="2800" dirty="0" err="1" smtClean="0"/>
              <a:t>universidad</a:t>
            </a:r>
            <a:r>
              <a:rPr lang="fr-FR" sz="2800" dirty="0" smtClean="0"/>
              <a:t> de </a:t>
            </a:r>
            <a:r>
              <a:rPr lang="fr-FR" sz="2800" dirty="0" err="1" smtClean="0"/>
              <a:t>provincia</a:t>
            </a:r>
            <a:r>
              <a:rPr lang="fr-FR" sz="2800" dirty="0" smtClean="0"/>
              <a:t> con los </a:t>
            </a:r>
            <a:r>
              <a:rPr lang="fr-FR" sz="2800" dirty="0" err="1" smtClean="0"/>
              <a:t>problemas</a:t>
            </a:r>
            <a:r>
              <a:rPr lang="fr-FR" sz="2800" dirty="0" smtClean="0"/>
              <a:t> de la </a:t>
            </a:r>
            <a:r>
              <a:rPr lang="fr-FR" sz="2800" dirty="0" err="1" smtClean="0"/>
              <a:t>socidad</a:t>
            </a:r>
            <a:endParaRPr lang="fr-FR" sz="2800" dirty="0"/>
          </a:p>
        </p:txBody>
      </p:sp>
      <p:sp>
        <p:nvSpPr>
          <p:cNvPr id="4" name="Titre 12"/>
          <p:cNvSpPr>
            <a:spLocks noGrp="1"/>
          </p:cNvSpPr>
          <p:nvPr>
            <p:ph type="title"/>
          </p:nvPr>
        </p:nvSpPr>
        <p:spPr>
          <a:xfrm>
            <a:off x="235472" y="322077"/>
            <a:ext cx="1124617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</a:rPr>
              <a:t>UTC: La </a:t>
            </a:r>
            <a:r>
              <a:rPr lang="fr-FR" b="1" dirty="0" err="1" smtClean="0">
                <a:solidFill>
                  <a:schemeClr val="tx2"/>
                </a:solidFill>
              </a:rPr>
              <a:t>universidad</a:t>
            </a:r>
            <a:r>
              <a:rPr lang="fr-FR" b="1" dirty="0" smtClean="0">
                <a:solidFill>
                  <a:schemeClr val="tx2"/>
                </a:solidFill>
              </a:rPr>
              <a:t> en </a:t>
            </a:r>
            <a:r>
              <a:rPr lang="fr-FR" b="1" dirty="0" err="1" smtClean="0">
                <a:solidFill>
                  <a:schemeClr val="tx2"/>
                </a:solidFill>
              </a:rPr>
              <a:t>territorios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433" y="1647640"/>
            <a:ext cx="4323566" cy="42649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99212" y="6279181"/>
            <a:ext cx="2332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Erazo</a:t>
            </a:r>
            <a:r>
              <a:rPr lang="fr-FR" dirty="0"/>
              <a:t> </a:t>
            </a:r>
            <a:r>
              <a:rPr lang="fr-FR" dirty="0" err="1" smtClean="0"/>
              <a:t>Calvopiña</a:t>
            </a:r>
            <a:r>
              <a:rPr lang="fr-FR" dirty="0" smtClean="0"/>
              <a:t> (2020)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9445939" y="1005865"/>
            <a:ext cx="248774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dirty="0" err="1" smtClean="0"/>
              <a:t>Deserción</a:t>
            </a:r>
            <a:r>
              <a:rPr lang="fr-FR" sz="1600" dirty="0" smtClean="0"/>
              <a:t> </a:t>
            </a:r>
            <a:r>
              <a:rPr lang="fr-FR" sz="1600" dirty="0" err="1"/>
              <a:t>universitaria</a:t>
            </a:r>
            <a:r>
              <a:rPr lang="fr-FR" sz="1600" dirty="0"/>
              <a:t> en </a:t>
            </a:r>
            <a:r>
              <a:rPr lang="fr-FR" sz="1600" dirty="0" err="1"/>
              <a:t>América</a:t>
            </a:r>
            <a:r>
              <a:rPr lang="fr-FR" sz="1600" dirty="0"/>
              <a:t> Latina (2018)</a:t>
            </a:r>
          </a:p>
        </p:txBody>
      </p:sp>
    </p:spTree>
    <p:extLst>
      <p:ext uri="{BB962C8B-B14F-4D97-AF65-F5344CB8AC3E}">
        <p14:creationId xmlns:p14="http://schemas.microsoft.com/office/powerpoint/2010/main" val="1868172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71409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Take</a:t>
            </a:r>
            <a:r>
              <a:rPr lang="fr-FR" b="1" dirty="0">
                <a:solidFill>
                  <a:schemeClr val="tx2"/>
                </a:solidFill>
              </a:rPr>
              <a:t> home message </a:t>
            </a:r>
            <a:br>
              <a:rPr lang="fr-FR" b="1" dirty="0">
                <a:solidFill>
                  <a:schemeClr val="tx2"/>
                </a:solidFill>
              </a:rPr>
            </a:b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5716" y="2695753"/>
            <a:ext cx="104786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charset="2"/>
              <a:buChar char="ü"/>
            </a:pPr>
            <a:r>
              <a:rPr lang="fr-FR" sz="3600" dirty="0" smtClean="0"/>
              <a:t>Para </a:t>
            </a:r>
            <a:r>
              <a:rPr lang="fr-FR" sz="3600" dirty="0" err="1" smtClean="0"/>
              <a:t>desarrollar</a:t>
            </a:r>
            <a:r>
              <a:rPr lang="fr-FR" sz="3600" dirty="0" smtClean="0"/>
              <a:t> </a:t>
            </a:r>
            <a:r>
              <a:rPr lang="fr-FR" sz="3600" dirty="0" err="1" smtClean="0"/>
              <a:t>proyectos</a:t>
            </a:r>
            <a:r>
              <a:rPr lang="fr-FR" sz="3600" dirty="0" smtClean="0"/>
              <a:t> mas </a:t>
            </a:r>
            <a:r>
              <a:rPr lang="fr-FR" sz="3600" dirty="0" err="1" smtClean="0"/>
              <a:t>holísticos</a:t>
            </a:r>
            <a:endParaRPr lang="fr-FR" sz="3600" dirty="0" smtClean="0"/>
          </a:p>
          <a:p>
            <a:pPr marL="571500" indent="-571500">
              <a:buFont typeface="Wingdings" charset="2"/>
              <a:buChar char="ü"/>
            </a:pPr>
            <a:endParaRPr lang="fr-FR" sz="3600" dirty="0" smtClean="0"/>
          </a:p>
          <a:p>
            <a:pPr marL="571500" indent="-571500">
              <a:buFont typeface="Wingdings" charset="2"/>
              <a:buChar char="ü"/>
            </a:pPr>
            <a:r>
              <a:rPr lang="fr-FR" sz="3600" dirty="0" smtClean="0"/>
              <a:t>Para </a:t>
            </a:r>
            <a:r>
              <a:rPr lang="fr-FR" sz="3600" dirty="0" err="1" smtClean="0"/>
              <a:t>capacitar</a:t>
            </a:r>
            <a:r>
              <a:rPr lang="fr-FR" sz="3600" dirty="0" smtClean="0"/>
              <a:t> a </a:t>
            </a:r>
            <a:r>
              <a:rPr lang="fr-FR" sz="3600" dirty="0" err="1" smtClean="0"/>
              <a:t>estudiantes</a:t>
            </a:r>
            <a:r>
              <a:rPr lang="fr-FR" sz="3600" dirty="0" smtClean="0"/>
              <a:t> que </a:t>
            </a:r>
            <a:r>
              <a:rPr lang="fr-FR" sz="3600" dirty="0" err="1" smtClean="0"/>
              <a:t>puedan</a:t>
            </a:r>
            <a:r>
              <a:rPr lang="fr-FR" sz="3600" dirty="0" smtClean="0"/>
              <a:t> </a:t>
            </a:r>
            <a:r>
              <a:rPr lang="fr-FR" sz="3600" dirty="0" err="1" smtClean="0"/>
              <a:t>enfrentarse</a:t>
            </a:r>
            <a:r>
              <a:rPr lang="fr-FR" sz="3600" dirty="0" smtClean="0"/>
              <a:t> a la </a:t>
            </a:r>
            <a:r>
              <a:rPr lang="fr-FR" sz="3600" dirty="0" err="1" smtClean="0"/>
              <a:t>complejidad</a:t>
            </a:r>
            <a:r>
              <a:rPr lang="fr-FR" sz="3600" dirty="0" smtClean="0"/>
              <a:t> de los </a:t>
            </a:r>
            <a:r>
              <a:rPr lang="fr-FR" sz="3600" dirty="0" err="1" smtClean="0"/>
              <a:t>problemas</a:t>
            </a:r>
            <a:endParaRPr lang="fr-FR" sz="3600" dirty="0" smtClean="0"/>
          </a:p>
          <a:p>
            <a:pPr marL="571500" indent="-571500">
              <a:buFont typeface="Wingdings" charset="2"/>
              <a:buChar char="ü"/>
            </a:pPr>
            <a:endParaRPr lang="fr-FR" sz="3600" dirty="0" smtClean="0"/>
          </a:p>
          <a:p>
            <a:pPr marL="571500" indent="-571500">
              <a:buFont typeface="Wingdings" charset="2"/>
              <a:buChar char="ü"/>
            </a:pPr>
            <a:r>
              <a:rPr lang="fr-FR" sz="3600" dirty="0" smtClean="0"/>
              <a:t>Para que la </a:t>
            </a:r>
            <a:r>
              <a:rPr lang="fr-FR" sz="3600" dirty="0" err="1" smtClean="0"/>
              <a:t>universidad</a:t>
            </a:r>
            <a:r>
              <a:rPr lang="fr-FR" sz="3600" dirty="0" smtClean="0"/>
              <a:t> </a:t>
            </a:r>
            <a:r>
              <a:rPr lang="fr-FR" sz="3600" dirty="0" err="1" smtClean="0"/>
              <a:t>quede</a:t>
            </a:r>
            <a:r>
              <a:rPr lang="fr-FR" sz="3600" dirty="0" smtClean="0"/>
              <a:t> </a:t>
            </a:r>
            <a:r>
              <a:rPr lang="fr-FR" sz="3600" dirty="0" err="1" smtClean="0"/>
              <a:t>conectada</a:t>
            </a:r>
            <a:r>
              <a:rPr lang="fr-FR" sz="3600" dirty="0" smtClean="0"/>
              <a:t> a la </a:t>
            </a:r>
            <a:r>
              <a:rPr lang="fr-FR" sz="3600" dirty="0" err="1" smtClean="0"/>
              <a:t>sociedad</a:t>
            </a:r>
            <a:endParaRPr lang="fr-FR" sz="3600" dirty="0"/>
          </a:p>
        </p:txBody>
      </p:sp>
      <p:sp>
        <p:nvSpPr>
          <p:cNvPr id="4" name="Rectangle 3"/>
          <p:cNvSpPr/>
          <p:nvPr/>
        </p:nvSpPr>
        <p:spPr>
          <a:xfrm>
            <a:off x="518875" y="1303256"/>
            <a:ext cx="9899895" cy="109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fr-FR" sz="3600" b="1" dirty="0" err="1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Necesidad</a:t>
            </a:r>
            <a:r>
              <a:rPr lang="fr-FR" sz="3600" b="1" dirty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de un </a:t>
            </a:r>
            <a:r>
              <a:rPr lang="fr-FR" sz="3600" b="1" dirty="0" err="1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cambio</a:t>
            </a:r>
            <a:r>
              <a:rPr lang="fr-FR" sz="3600" b="1" dirty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de </a:t>
            </a:r>
            <a:r>
              <a:rPr lang="fr-FR" sz="3600" b="1" dirty="0" err="1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paradigma</a:t>
            </a:r>
            <a:r>
              <a:rPr lang="fr-FR" sz="36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en la </a:t>
            </a:r>
            <a:r>
              <a:rPr lang="fr-FR" sz="3600" b="1" dirty="0" err="1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organisación</a:t>
            </a:r>
            <a:r>
              <a:rPr lang="fr-FR" sz="36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</a:t>
            </a:r>
            <a:r>
              <a:rPr lang="fr-FR" sz="3600" b="1" dirty="0" err="1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institucional</a:t>
            </a:r>
            <a:r>
              <a:rPr lang="fr-FR" sz="36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para los </a:t>
            </a:r>
            <a:r>
              <a:rPr lang="fr-FR" sz="3600" b="1" dirty="0" err="1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temas</a:t>
            </a:r>
            <a:r>
              <a:rPr lang="fr-FR" sz="3600" b="1" dirty="0" smtClean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 de AE:</a:t>
            </a:r>
            <a:endParaRPr lang="fr-FR" sz="3600" b="1" dirty="0">
              <a:solidFill>
                <a:prstClr val="black"/>
              </a:solidFill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5323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4745</TotalTime>
  <Words>529</Words>
  <Application>Microsoft Macintosh PowerPoint</Application>
  <PresentationFormat>Personnalisé</PresentationFormat>
  <Paragraphs>84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Institucionalidad y agroecología: una reflexión desde el proyecto AMIGO</vt:lpstr>
      <vt:lpstr>¿Cual es el problema?</vt:lpstr>
      <vt:lpstr>Ciencia de la sostenibilidad: la alegoría del puente</vt:lpstr>
      <vt:lpstr>Ciencia de la sostenibilidad: la alegoría del puente</vt:lpstr>
      <vt:lpstr>Ciencia de la sostenibilidad: la alegoría del puente</vt:lpstr>
      <vt:lpstr>Ciencia de la sostenibilidad: la alegoría del puente</vt:lpstr>
      <vt:lpstr>Teoría de cambio del proyecto AMIGO</vt:lpstr>
      <vt:lpstr>¿Que hacemos a nivel del proyecto?</vt:lpstr>
      <vt:lpstr>IRD: Aplicando el modelo de la CdP a través  de las comunidades de conocimientos</vt:lpstr>
      <vt:lpstr>IRD: Aplicando el modelo de la CdP a traves  de las comunidades de conocimientos</vt:lpstr>
      <vt:lpstr>PUCE: Proyecto de Maestría en Ciencia de la Sostenibilidad</vt:lpstr>
      <vt:lpstr>Présentation PowerPoint</vt:lpstr>
      <vt:lpstr>PUCE: Proyecto de Maestría en Ciencia de la Sostenibilidad</vt:lpstr>
      <vt:lpstr>UTC: La universidad en territorios</vt:lpstr>
      <vt:lpstr>Take home message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Olivier Dangles</cp:lastModifiedBy>
  <cp:revision>158</cp:revision>
  <dcterms:created xsi:type="dcterms:W3CDTF">2020-08-20T09:25:06Z</dcterms:created>
  <dcterms:modified xsi:type="dcterms:W3CDTF">2022-07-13T12:51:42Z</dcterms:modified>
</cp:coreProperties>
</file>