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32" r:id="rId2"/>
    <p:sldId id="376" r:id="rId3"/>
    <p:sldId id="410" r:id="rId4"/>
    <p:sldId id="407" r:id="rId5"/>
    <p:sldId id="405" r:id="rId6"/>
    <p:sldId id="408" r:id="rId7"/>
    <p:sldId id="409" r:id="rId8"/>
    <p:sldId id="396" r:id="rId9"/>
    <p:sldId id="406" r:id="rId10"/>
    <p:sldId id="411"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D3DB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76033" autoAdjust="0"/>
  </p:normalViewPr>
  <p:slideViewPr>
    <p:cSldViewPr>
      <p:cViewPr>
        <p:scale>
          <a:sx n="60" d="100"/>
          <a:sy n="60" d="100"/>
        </p:scale>
        <p:origin x="-143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E250653-E6F6-4F2A-AE74-0336E711C864}" type="datetimeFigureOut">
              <a:rPr lang="es-ES"/>
              <a:pPr>
                <a:defRPr/>
              </a:pPr>
              <a:t>14/07/2014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B054208-0AA4-42C8-B44F-37A13878331A}" type="slidenum">
              <a:rPr lang="es-ES"/>
              <a:pPr>
                <a:defRPr/>
              </a:pPr>
              <a:t>‹Nº›</a:t>
            </a:fld>
            <a:endParaRPr lang="es-ES"/>
          </a:p>
        </p:txBody>
      </p:sp>
    </p:spTree>
    <p:extLst>
      <p:ext uri="{BB962C8B-B14F-4D97-AF65-F5344CB8AC3E}">
        <p14:creationId xmlns:p14="http://schemas.microsoft.com/office/powerpoint/2010/main" val="24222915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Marcador de imagen de diapositiva"/>
          <p:cNvSpPr>
            <a:spLocks noGrp="1" noRot="1" noChangeAspect="1"/>
          </p:cNvSpPr>
          <p:nvPr>
            <p:ph type="sldImg"/>
          </p:nvPr>
        </p:nvSpPr>
        <p:spPr bwMode="auto">
          <a:noFill/>
          <a:ln>
            <a:solidFill>
              <a:srgbClr val="000000"/>
            </a:solidFill>
            <a:miter lim="800000"/>
            <a:headEnd/>
            <a:tailEnd/>
          </a:ln>
        </p:spPr>
      </p:sp>
      <p:sp>
        <p:nvSpPr>
          <p:cNvPr id="1536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Mi nombre es José Erik </a:t>
            </a:r>
            <a:r>
              <a:rPr lang="es-BO" dirty="0" err="1" smtClean="0"/>
              <a:t>Tiñini</a:t>
            </a:r>
            <a:r>
              <a:rPr lang="es-BO" dirty="0" smtClean="0"/>
              <a:t>, tengo 19 años. </a:t>
            </a:r>
          </a:p>
          <a:p>
            <a:pPr eaLnBrk="1" hangingPunct="1">
              <a:spcBef>
                <a:spcPct val="0"/>
              </a:spcBef>
            </a:pPr>
            <a:r>
              <a:rPr lang="es-BO" dirty="0" smtClean="0"/>
              <a:t>Soy de la comunidad de </a:t>
            </a:r>
            <a:r>
              <a:rPr lang="es-BO" dirty="0" err="1" smtClean="0"/>
              <a:t>Huallatiri</a:t>
            </a:r>
            <a:r>
              <a:rPr lang="es-BO" dirty="0" smtClean="0"/>
              <a:t>, del territorio indígena </a:t>
            </a:r>
            <a:r>
              <a:rPr lang="es-BO" dirty="0" err="1" smtClean="0"/>
              <a:t>Jach´a</a:t>
            </a:r>
            <a:r>
              <a:rPr lang="es-BO" baseline="0" dirty="0" smtClean="0"/>
              <a:t> </a:t>
            </a:r>
            <a:r>
              <a:rPr lang="es-BO" baseline="0" dirty="0" err="1" smtClean="0"/>
              <a:t>S</a:t>
            </a:r>
            <a:r>
              <a:rPr lang="es-BO" dirty="0" err="1" smtClean="0"/>
              <a:t>uyu</a:t>
            </a:r>
            <a:r>
              <a:rPr lang="es-BO" dirty="0" smtClean="0"/>
              <a:t> </a:t>
            </a:r>
            <a:r>
              <a:rPr lang="es-BO" dirty="0" err="1" smtClean="0"/>
              <a:t>Pakajaqi</a:t>
            </a:r>
            <a:r>
              <a:rPr lang="es-BO" baseline="0" dirty="0" smtClean="0"/>
              <a:t>, Municipio </a:t>
            </a:r>
            <a:r>
              <a:rPr lang="es-BO" baseline="0" dirty="0" err="1" smtClean="0"/>
              <a:t>Caquiaviri</a:t>
            </a:r>
            <a:r>
              <a:rPr lang="es-BO" baseline="0" dirty="0" smtClean="0"/>
              <a:t>, </a:t>
            </a:r>
            <a:r>
              <a:rPr lang="es-BO" baseline="0" dirty="0" err="1" smtClean="0"/>
              <a:t>Marka</a:t>
            </a:r>
            <a:r>
              <a:rPr lang="es-BO" baseline="0" dirty="0" smtClean="0"/>
              <a:t> </a:t>
            </a:r>
            <a:r>
              <a:rPr lang="es-BO" baseline="0" dirty="0" err="1" smtClean="0"/>
              <a:t>Kasillunca</a:t>
            </a:r>
            <a:r>
              <a:rPr lang="es-BO" baseline="0" dirty="0" smtClean="0"/>
              <a:t> (Al entrar al mapa decir que es en el Altiplano y que se puede producir papa y cereales como quinua y cañahua y hay un recurso natural que se extrae: el estuco)</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Soy el único hijo de mi mamá </a:t>
            </a:r>
            <a:r>
              <a:rPr lang="es-BO" baseline="0" dirty="0" err="1" smtClean="0"/>
              <a:t>Jacoba</a:t>
            </a:r>
            <a:r>
              <a:rPr lang="es-BO" baseline="0" dirty="0" smtClean="0"/>
              <a:t> y mi papá </a:t>
            </a:r>
            <a:r>
              <a:rPr lang="es-BO" baseline="0" dirty="0" err="1" smtClean="0"/>
              <a:t>Atiliano</a:t>
            </a:r>
            <a:r>
              <a:rPr lang="es-BO" baseline="0" dirty="0" smtClean="0"/>
              <a:t>.</a:t>
            </a:r>
          </a:p>
          <a:p>
            <a:pPr eaLnBrk="1" hangingPunct="1">
              <a:spcBef>
                <a:spcPct val="0"/>
              </a:spcBef>
            </a:pPr>
            <a:r>
              <a:rPr lang="es-BO" baseline="0" dirty="0" smtClean="0"/>
              <a:t>Convivimos bien, nos respetamos entre los tres, nos pedimos permiso para ir a alguna parte. Desde </a:t>
            </a:r>
            <a:r>
              <a:rPr lang="es-BO" baseline="0" dirty="0" smtClean="0"/>
              <a:t>pequeño mi papá me dijo </a:t>
            </a:r>
            <a:r>
              <a:rPr lang="es-BO" baseline="0" dirty="0" smtClean="0"/>
              <a:t>que me quede en el campo, que no me junte a temprana edad para que pueda estudiar y piense bien qué quiero hacer.</a:t>
            </a:r>
          </a:p>
        </p:txBody>
      </p:sp>
      <p:sp>
        <p:nvSpPr>
          <p:cNvPr id="1536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23D14-785D-4BC9-B7DE-C268CFDFF7C6}" type="slidenum">
              <a:rPr lang="es-ES">
                <a:cs typeface="Arial" charset="0"/>
              </a:rPr>
              <a:pPr fontAlgn="base">
                <a:spcBef>
                  <a:spcPct val="0"/>
                </a:spcBef>
                <a:spcAft>
                  <a:spcPct val="0"/>
                </a:spcAft>
                <a:defRPr/>
              </a:pPr>
              <a:t>1</a:t>
            </a:fld>
            <a:endParaRPr lang="es-E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He salido bachiller el 2010 de mi comunidad y el 2011 me </a:t>
            </a:r>
            <a:r>
              <a:rPr lang="es-ES" sz="1200" kern="1200" dirty="0" smtClean="0">
                <a:solidFill>
                  <a:schemeClr val="tx1"/>
                </a:solidFill>
                <a:effectLst/>
                <a:latin typeface="+mn-lt"/>
                <a:ea typeface="+mn-ea"/>
                <a:cs typeface="+mn-cs"/>
              </a:rPr>
              <a:t>fui a la ciudad de La Paz</a:t>
            </a:r>
            <a:r>
              <a:rPr lang="es-ES" sz="1200" kern="1200" baseline="0" dirty="0" smtClean="0">
                <a:solidFill>
                  <a:schemeClr val="tx1"/>
                </a:solidFill>
                <a:effectLst/>
                <a:latin typeface="+mn-lt"/>
                <a:ea typeface="+mn-ea"/>
                <a:cs typeface="+mn-cs"/>
              </a:rPr>
              <a:t> </a:t>
            </a:r>
            <a:r>
              <a:rPr lang="es-ES" sz="1200" kern="1200" baseline="0" dirty="0" smtClean="0">
                <a:solidFill>
                  <a:schemeClr val="tx1"/>
                </a:solidFill>
                <a:effectLst/>
                <a:latin typeface="+mn-lt"/>
                <a:ea typeface="+mn-ea"/>
                <a:cs typeface="+mn-cs"/>
              </a:rPr>
              <a:t>a </a:t>
            </a:r>
            <a:r>
              <a:rPr lang="es-ES" sz="1200" kern="1200" baseline="0" dirty="0" smtClean="0">
                <a:solidFill>
                  <a:schemeClr val="tx1"/>
                </a:solidFill>
                <a:effectLst/>
                <a:latin typeface="+mn-lt"/>
                <a:ea typeface="+mn-ea"/>
                <a:cs typeface="+mn-cs"/>
              </a:rPr>
              <a:t>estudiar en la Universidad Mayor de San </a:t>
            </a:r>
            <a:r>
              <a:rPr lang="es-ES" sz="1200" kern="1200" baseline="0" dirty="0" err="1" smtClean="0">
                <a:solidFill>
                  <a:schemeClr val="tx1"/>
                </a:solidFill>
                <a:effectLst/>
                <a:latin typeface="+mn-lt"/>
                <a:ea typeface="+mn-ea"/>
                <a:cs typeface="+mn-cs"/>
              </a:rPr>
              <a:t>Andres</a:t>
            </a:r>
            <a:r>
              <a:rPr lang="es-ES" sz="1200" kern="1200" baseline="0" dirty="0" smtClean="0">
                <a:solidFill>
                  <a:schemeClr val="tx1"/>
                </a:solidFill>
                <a:effectLst/>
                <a:latin typeface="+mn-lt"/>
                <a:ea typeface="+mn-ea"/>
                <a:cs typeface="+mn-cs"/>
              </a:rPr>
              <a:t> UMSA. </a:t>
            </a:r>
            <a:r>
              <a:rPr lang="es-ES" sz="1200" kern="1200" dirty="0" smtClean="0">
                <a:solidFill>
                  <a:schemeClr val="tx1"/>
                </a:solidFill>
                <a:effectLst/>
                <a:latin typeface="+mn-lt"/>
                <a:ea typeface="+mn-ea"/>
                <a:cs typeface="+mn-cs"/>
              </a:rPr>
              <a:t>Desde </a:t>
            </a:r>
            <a:r>
              <a:rPr lang="es-ES" sz="1200" kern="1200" dirty="0" smtClean="0">
                <a:solidFill>
                  <a:schemeClr val="tx1"/>
                </a:solidFill>
                <a:effectLst/>
                <a:latin typeface="+mn-lt"/>
                <a:ea typeface="+mn-ea"/>
                <a:cs typeface="+mn-cs"/>
              </a:rPr>
              <a:t>el </a:t>
            </a:r>
            <a:r>
              <a:rPr lang="es-ES" sz="1200" kern="1200" dirty="0" smtClean="0">
                <a:solidFill>
                  <a:schemeClr val="tx1"/>
                </a:solidFill>
                <a:effectLst/>
                <a:latin typeface="+mn-lt"/>
                <a:ea typeface="+mn-ea"/>
                <a:cs typeface="+mn-cs"/>
              </a:rPr>
              <a:t>2011 al 2013 solo iba a mi comunidad los fines de semana en rumbo de </a:t>
            </a:r>
            <a:r>
              <a:rPr lang="es-ES" sz="1200" kern="1200" dirty="0" smtClean="0">
                <a:solidFill>
                  <a:schemeClr val="tx1"/>
                </a:solidFill>
                <a:effectLst/>
                <a:latin typeface="+mn-lt"/>
                <a:ea typeface="+mn-ea"/>
                <a:cs typeface="+mn-cs"/>
              </a:rPr>
              <a:t>visita. </a:t>
            </a:r>
            <a:r>
              <a:rPr lang="es-ES" sz="1200" kern="1200" dirty="0" smtClean="0">
                <a:solidFill>
                  <a:schemeClr val="tx1"/>
                </a:solidFill>
                <a:effectLst/>
                <a:latin typeface="+mn-lt"/>
                <a:ea typeface="+mn-ea"/>
                <a:cs typeface="+mn-cs"/>
              </a:rPr>
              <a:t>Este año, he congelado mi carrera y </a:t>
            </a:r>
            <a:r>
              <a:rPr lang="es-ES" sz="1200" kern="1200" dirty="0" smtClean="0">
                <a:solidFill>
                  <a:schemeClr val="tx1"/>
                </a:solidFill>
                <a:effectLst/>
                <a:latin typeface="+mn-lt"/>
                <a:ea typeface="+mn-ea"/>
                <a:cs typeface="+mn-cs"/>
              </a:rPr>
              <a:t>entonces me quedo en </a:t>
            </a:r>
            <a:r>
              <a:rPr lang="es-ES" sz="1200" kern="1200" dirty="0" smtClean="0">
                <a:solidFill>
                  <a:schemeClr val="tx1"/>
                </a:solidFill>
                <a:effectLst/>
                <a:latin typeface="+mn-lt"/>
                <a:ea typeface="+mn-ea"/>
                <a:cs typeface="+mn-cs"/>
              </a:rPr>
              <a:t>mi </a:t>
            </a:r>
            <a:r>
              <a:rPr lang="es-ES" sz="1200" kern="1200" dirty="0" smtClean="0">
                <a:solidFill>
                  <a:schemeClr val="tx1"/>
                </a:solidFill>
                <a:effectLst/>
                <a:latin typeface="+mn-lt"/>
                <a:ea typeface="+mn-ea"/>
                <a:cs typeface="+mn-cs"/>
              </a:rPr>
              <a:t>comunidad. </a:t>
            </a:r>
            <a:r>
              <a:rPr lang="es-ES" sz="1200" kern="1200" dirty="0" smtClean="0">
                <a:solidFill>
                  <a:schemeClr val="tx1"/>
                </a:solidFill>
                <a:effectLst/>
                <a:latin typeface="+mn-lt"/>
                <a:ea typeface="+mn-ea"/>
                <a:cs typeface="+mn-cs"/>
              </a:rPr>
              <a:t>Este tiempo he escuchado de personas mayores que la vida está en el campo y </a:t>
            </a:r>
            <a:r>
              <a:rPr lang="es-ES" sz="1200" kern="1200" dirty="0" smtClean="0">
                <a:solidFill>
                  <a:schemeClr val="tx1"/>
                </a:solidFill>
                <a:effectLst/>
                <a:latin typeface="+mn-lt"/>
                <a:ea typeface="+mn-ea"/>
                <a:cs typeface="+mn-cs"/>
              </a:rPr>
              <a:t>no en la ciudad. Por </a:t>
            </a:r>
            <a:r>
              <a:rPr lang="es-ES" sz="1200" kern="1200" dirty="0" smtClean="0">
                <a:solidFill>
                  <a:schemeClr val="tx1"/>
                </a:solidFill>
                <a:effectLst/>
                <a:latin typeface="+mn-lt"/>
                <a:ea typeface="+mn-ea"/>
                <a:cs typeface="+mn-cs"/>
              </a:rPr>
              <a:t>eso estoy con otros ojos viendo qué haría en mi comunidad y si realmente la vida estará en el campo o estará en la ciudad. En el campo mi familia vive de la agricultura y ganadería ovina.</a:t>
            </a:r>
            <a:endParaRPr lang="es-BO" sz="1200" u="sng"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He elegido una carrera que pueda favorecer al campo: Química y con ella quisiera instalarme un pequeño laboratorio para profundizar e investigar, con que podríamos </a:t>
            </a:r>
            <a:r>
              <a:rPr lang="es-ES" sz="1200" kern="1200" dirty="0" smtClean="0">
                <a:solidFill>
                  <a:schemeClr val="tx1"/>
                </a:solidFill>
                <a:effectLst/>
                <a:latin typeface="+mn-lt"/>
                <a:ea typeface="+mn-ea"/>
                <a:cs typeface="+mn-cs"/>
              </a:rPr>
              <a:t>proteger a los cultivos de la helada, granizada y etc. sin arruinar la tierra (como </a:t>
            </a:r>
            <a:r>
              <a:rPr lang="es-ES" sz="1200" kern="1200" dirty="0" smtClean="0">
                <a:solidFill>
                  <a:schemeClr val="tx1"/>
                </a:solidFill>
                <a:effectLst/>
                <a:latin typeface="+mn-lt"/>
                <a:ea typeface="+mn-ea"/>
                <a:cs typeface="+mn-cs"/>
              </a:rPr>
              <a:t>el azufre que </a:t>
            </a:r>
            <a:r>
              <a:rPr lang="es-ES" sz="1200" kern="1200" dirty="0" smtClean="0">
                <a:solidFill>
                  <a:schemeClr val="tx1"/>
                </a:solidFill>
                <a:effectLst/>
                <a:latin typeface="+mn-lt"/>
                <a:ea typeface="+mn-ea"/>
                <a:cs typeface="+mn-cs"/>
              </a:rPr>
              <a:t>usábamos que </a:t>
            </a:r>
            <a:r>
              <a:rPr lang="es-ES" sz="1200" kern="1200" dirty="0" smtClean="0">
                <a:solidFill>
                  <a:schemeClr val="tx1"/>
                </a:solidFill>
                <a:effectLst/>
                <a:latin typeface="+mn-lt"/>
                <a:ea typeface="+mn-ea"/>
                <a:cs typeface="+mn-cs"/>
              </a:rPr>
              <a:t>mata a los gusanos, pero no deja crecer otros pastos, le hace daño a la tierra)</a:t>
            </a:r>
            <a:endParaRPr lang="es-B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A mí de </a:t>
            </a:r>
            <a:r>
              <a:rPr lang="es-ES" sz="1200" kern="1200" dirty="0" smtClean="0">
                <a:solidFill>
                  <a:schemeClr val="tx1"/>
                </a:solidFill>
                <a:effectLst/>
                <a:latin typeface="+mn-lt"/>
                <a:ea typeface="+mn-ea"/>
                <a:cs typeface="+mn-cs"/>
              </a:rPr>
              <a:t>pequeño me </a:t>
            </a:r>
            <a:r>
              <a:rPr lang="es-ES" sz="1200" kern="1200" dirty="0" smtClean="0">
                <a:solidFill>
                  <a:schemeClr val="tx1"/>
                </a:solidFill>
                <a:effectLst/>
                <a:latin typeface="+mn-lt"/>
                <a:ea typeface="+mn-ea"/>
                <a:cs typeface="+mn-cs"/>
              </a:rPr>
              <a:t>gustaba ir a la ciudad, pero ahora que ya estoy casi 4 años prefiero </a:t>
            </a:r>
            <a:r>
              <a:rPr lang="es-ES" sz="1200" kern="1200" dirty="0" smtClean="0">
                <a:solidFill>
                  <a:schemeClr val="tx1"/>
                </a:solidFill>
                <a:effectLst/>
                <a:latin typeface="+mn-lt"/>
                <a:ea typeface="+mn-ea"/>
                <a:cs typeface="+mn-cs"/>
              </a:rPr>
              <a:t>estar en el campo porque el </a:t>
            </a:r>
            <a:r>
              <a:rPr lang="es-ES" sz="1200" kern="1200" dirty="0" smtClean="0">
                <a:solidFill>
                  <a:schemeClr val="tx1"/>
                </a:solidFill>
                <a:effectLst/>
                <a:latin typeface="+mn-lt"/>
                <a:ea typeface="+mn-ea"/>
                <a:cs typeface="+mn-cs"/>
              </a:rPr>
              <a:t>ambiente no me ha </a:t>
            </a:r>
            <a:r>
              <a:rPr lang="es-ES" sz="1200" kern="1200" dirty="0" smtClean="0">
                <a:solidFill>
                  <a:schemeClr val="tx1"/>
                </a:solidFill>
                <a:effectLst/>
                <a:latin typeface="+mn-lt"/>
                <a:ea typeface="+mn-ea"/>
                <a:cs typeface="+mn-cs"/>
              </a:rPr>
              <a:t>gustado en la ciudad.</a:t>
            </a:r>
            <a:endParaRPr lang="es-B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Cuando acabe de estudiar, yo pienso volver y habitar en mi comunidad, ahí mis hijos cuando forme una familia, podrán gozar de una buena salud, una buena vida,</a:t>
            </a:r>
            <a:r>
              <a:rPr lang="es-ES" sz="1200" kern="1200" baseline="0" dirty="0" smtClean="0">
                <a:solidFill>
                  <a:schemeClr val="tx1"/>
                </a:solidFill>
                <a:effectLst/>
                <a:latin typeface="+mn-lt"/>
                <a:ea typeface="+mn-ea"/>
                <a:cs typeface="+mn-cs"/>
              </a:rPr>
              <a:t> p</a:t>
            </a:r>
            <a:r>
              <a:rPr lang="es-ES" sz="1200" kern="1200" dirty="0" smtClean="0">
                <a:solidFill>
                  <a:schemeClr val="tx1"/>
                </a:solidFill>
                <a:effectLst/>
                <a:latin typeface="+mn-lt"/>
                <a:ea typeface="+mn-ea"/>
                <a:cs typeface="+mn-cs"/>
              </a:rPr>
              <a:t>orque en la ciudad está escaseando el </a:t>
            </a:r>
            <a:r>
              <a:rPr lang="es-ES" sz="1200" kern="1200" dirty="0" smtClean="0">
                <a:solidFill>
                  <a:schemeClr val="tx1"/>
                </a:solidFill>
                <a:effectLst/>
                <a:latin typeface="+mn-lt"/>
                <a:ea typeface="+mn-ea"/>
                <a:cs typeface="+mn-cs"/>
              </a:rPr>
              <a:t>agua y el aire que respiramos está contaminado.</a:t>
            </a:r>
            <a:endParaRPr lang="es-BO" sz="1200" kern="1200" dirty="0" smtClean="0">
              <a:solidFill>
                <a:schemeClr val="tx1"/>
              </a:solidFill>
              <a:effectLst/>
              <a:latin typeface="+mn-lt"/>
              <a:ea typeface="+mn-ea"/>
              <a:cs typeface="+mn-cs"/>
            </a:endParaRPr>
          </a:p>
          <a:p>
            <a:pPr marL="0" marR="0" indent="0" algn="l" defTabSz="914400" rtl="0" eaLnBrk="1" fontAlgn="base" latinLnBrk="0" hangingPunct="1">
              <a:lnSpc>
                <a:spcPct val="100000"/>
              </a:lnSpc>
              <a:spcBef>
                <a:spcPct val="0"/>
              </a:spcBef>
              <a:spcAft>
                <a:spcPct val="0"/>
              </a:spcAft>
              <a:buClrTx/>
              <a:buSzTx/>
              <a:buFontTx/>
              <a:buNone/>
              <a:tabLst/>
              <a:defRPr/>
            </a:pPr>
            <a:r>
              <a:rPr lang="es-ES" sz="1200" kern="1200" dirty="0" smtClean="0">
                <a:solidFill>
                  <a:schemeClr val="tx1"/>
                </a:solidFill>
                <a:effectLst/>
                <a:latin typeface="+mn-lt"/>
                <a:ea typeface="+mn-ea"/>
                <a:cs typeface="+mn-cs"/>
              </a:rPr>
              <a:t>Quiero vivir una vida tranquila, en paz… en la ciudad es más </a:t>
            </a:r>
            <a:r>
              <a:rPr lang="es-ES" sz="1200" kern="1200" dirty="0" smtClean="0">
                <a:solidFill>
                  <a:schemeClr val="tx1"/>
                </a:solidFill>
                <a:effectLst/>
                <a:latin typeface="+mn-lt"/>
                <a:ea typeface="+mn-ea"/>
                <a:cs typeface="+mn-cs"/>
              </a:rPr>
              <a:t>estresante y </a:t>
            </a:r>
            <a:r>
              <a:rPr lang="es-ES" sz="1200" kern="1200" dirty="0" smtClean="0">
                <a:solidFill>
                  <a:schemeClr val="tx1"/>
                </a:solidFill>
                <a:effectLst/>
                <a:latin typeface="+mn-lt"/>
                <a:ea typeface="+mn-ea"/>
                <a:cs typeface="+mn-cs"/>
              </a:rPr>
              <a:t>aburrido, pero en el campo no gozo del área tecnológica… pero si haces tu cultivo, puedes vivir de una vida gratis, no así como en la ciudad, que todo es dinero, pero quisiera que también </a:t>
            </a:r>
            <a:r>
              <a:rPr lang="es-ES" sz="1200" kern="1200" dirty="0" smtClean="0">
                <a:solidFill>
                  <a:schemeClr val="tx1"/>
                </a:solidFill>
                <a:effectLst/>
                <a:latin typeface="+mn-lt"/>
                <a:ea typeface="+mn-ea"/>
                <a:cs typeface="+mn-cs"/>
              </a:rPr>
              <a:t>haya equipamiento </a:t>
            </a:r>
            <a:r>
              <a:rPr lang="es-ES" sz="1200" kern="1200" baseline="0" dirty="0" smtClean="0">
                <a:solidFill>
                  <a:schemeClr val="tx1"/>
                </a:solidFill>
                <a:effectLst/>
                <a:latin typeface="+mn-lt"/>
                <a:ea typeface="+mn-ea"/>
                <a:cs typeface="+mn-cs"/>
              </a:rPr>
              <a:t>tecnológico </a:t>
            </a:r>
            <a:r>
              <a:rPr lang="es-ES" sz="1200" kern="1200" baseline="0" dirty="0" smtClean="0">
                <a:solidFill>
                  <a:schemeClr val="tx1"/>
                </a:solidFill>
                <a:effectLst/>
                <a:latin typeface="+mn-lt"/>
                <a:ea typeface="+mn-ea"/>
                <a:cs typeface="+mn-cs"/>
              </a:rPr>
              <a:t>en el campo</a:t>
            </a:r>
            <a:r>
              <a:rPr lang="es-ES" sz="1200" kern="1200" dirty="0" smtClean="0">
                <a:solidFill>
                  <a:schemeClr val="tx1"/>
                </a:solidFill>
                <a:effectLst/>
                <a:latin typeface="+mn-lt"/>
                <a:ea typeface="+mn-ea"/>
                <a:cs typeface="+mn-cs"/>
              </a:rPr>
              <a:t>. </a:t>
            </a:r>
            <a:endParaRPr lang="es-BO" sz="1200" kern="1200" dirty="0" smtClean="0">
              <a:solidFill>
                <a:schemeClr val="tx1"/>
              </a:solidFill>
              <a:effectLst/>
              <a:latin typeface="+mn-lt"/>
              <a:ea typeface="+mn-ea"/>
              <a:cs typeface="+mn-cs"/>
            </a:endParaRP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2</a:t>
            </a:fld>
            <a:endParaRPr lang="en-US" sz="1200">
              <a:latin typeface="+mn-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En mi curso de mi </a:t>
            </a:r>
            <a:r>
              <a:rPr lang="es-ES" sz="1200" kern="1200" dirty="0" smtClean="0">
                <a:solidFill>
                  <a:schemeClr val="tx1"/>
                </a:solidFill>
                <a:effectLst/>
                <a:latin typeface="+mn-lt"/>
                <a:ea typeface="+mn-ea"/>
                <a:cs typeface="+mn-cs"/>
              </a:rPr>
              <a:t>promoción </a:t>
            </a:r>
            <a:r>
              <a:rPr lang="es-ES" sz="1200" kern="1200" dirty="0" smtClean="0">
                <a:solidFill>
                  <a:schemeClr val="tx1"/>
                </a:solidFill>
                <a:effectLst/>
                <a:latin typeface="+mn-lt"/>
                <a:ea typeface="+mn-ea"/>
                <a:cs typeface="+mn-cs"/>
              </a:rPr>
              <a:t>cursábamos 12 </a:t>
            </a:r>
            <a:r>
              <a:rPr lang="es-ES" sz="1200" kern="1200" dirty="0" smtClean="0">
                <a:solidFill>
                  <a:schemeClr val="tx1"/>
                </a:solidFill>
                <a:effectLst/>
                <a:latin typeface="+mn-lt"/>
                <a:ea typeface="+mn-ea"/>
                <a:cs typeface="+mn-cs"/>
              </a:rPr>
              <a:t>estudiantes el 2010 y de ahí solo han quedado 2 </a:t>
            </a:r>
            <a:r>
              <a:rPr lang="es-ES" sz="1200" kern="1200" dirty="0" smtClean="0">
                <a:solidFill>
                  <a:schemeClr val="tx1"/>
                </a:solidFill>
                <a:effectLst/>
                <a:latin typeface="+mn-lt"/>
                <a:ea typeface="+mn-ea"/>
                <a:cs typeface="+mn-cs"/>
              </a:rPr>
              <a:t>de mis compañeras en </a:t>
            </a:r>
            <a:r>
              <a:rPr lang="es-ES" sz="1200" kern="1200" dirty="0" smtClean="0">
                <a:solidFill>
                  <a:schemeClr val="tx1"/>
                </a:solidFill>
                <a:effectLst/>
                <a:latin typeface="+mn-lt"/>
                <a:ea typeface="+mn-ea"/>
                <a:cs typeface="+mn-cs"/>
              </a:rPr>
              <a:t>mi comunidad, el resto </a:t>
            </a:r>
            <a:r>
              <a:rPr lang="es-ES" sz="1200" kern="1200" dirty="0" smtClean="0">
                <a:solidFill>
                  <a:schemeClr val="tx1"/>
                </a:solidFill>
                <a:effectLst/>
                <a:latin typeface="+mn-lt"/>
                <a:ea typeface="+mn-ea"/>
                <a:cs typeface="+mn-cs"/>
              </a:rPr>
              <a:t>se fueron a la ciudad del Alto. </a:t>
            </a:r>
            <a:r>
              <a:rPr lang="es-ES" sz="1200" kern="1200" dirty="0" smtClean="0">
                <a:solidFill>
                  <a:schemeClr val="tx1"/>
                </a:solidFill>
                <a:effectLst/>
                <a:latin typeface="+mn-lt"/>
                <a:ea typeface="+mn-ea"/>
                <a:cs typeface="+mn-cs"/>
              </a:rPr>
              <a:t>De lo que me cuentan parece que algunos ya están trabajando, otros ya se han juntado, no sé si alguno volverá como yo o ya no.</a:t>
            </a:r>
            <a:endParaRPr lang="es-B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 causa de qué estamos viviendo? Por la moneda… </a:t>
            </a:r>
            <a:r>
              <a:rPr lang="es-ES" sz="1200" kern="1200" dirty="0" smtClean="0">
                <a:solidFill>
                  <a:schemeClr val="tx1"/>
                </a:solidFill>
                <a:effectLst/>
                <a:latin typeface="+mn-lt"/>
                <a:ea typeface="+mn-ea"/>
                <a:cs typeface="+mn-cs"/>
              </a:rPr>
              <a:t>hemos visto </a:t>
            </a:r>
            <a:r>
              <a:rPr lang="es-ES" sz="1200" kern="1200" dirty="0" smtClean="0">
                <a:solidFill>
                  <a:schemeClr val="tx1"/>
                </a:solidFill>
                <a:effectLst/>
                <a:latin typeface="+mn-lt"/>
                <a:ea typeface="+mn-ea"/>
                <a:cs typeface="+mn-cs"/>
              </a:rPr>
              <a:t>la moneda y </a:t>
            </a:r>
            <a:r>
              <a:rPr lang="es-ES" sz="1200" kern="1200" dirty="0" smtClean="0">
                <a:solidFill>
                  <a:schemeClr val="tx1"/>
                </a:solidFill>
                <a:effectLst/>
                <a:latin typeface="+mn-lt"/>
                <a:ea typeface="+mn-ea"/>
                <a:cs typeface="+mn-cs"/>
              </a:rPr>
              <a:t>por eso nos hemos dispersado cada uno en la </a:t>
            </a:r>
            <a:r>
              <a:rPr lang="es-ES" sz="1200" kern="1200" dirty="0" smtClean="0">
                <a:solidFill>
                  <a:schemeClr val="tx1"/>
                </a:solidFill>
                <a:effectLst/>
                <a:latin typeface="+mn-lt"/>
                <a:ea typeface="+mn-ea"/>
                <a:cs typeface="+mn-cs"/>
              </a:rPr>
              <a:t>ciudad. </a:t>
            </a:r>
          </a:p>
          <a:p>
            <a:r>
              <a:rPr lang="es-ES" sz="1200" kern="1200" dirty="0" smtClean="0">
                <a:solidFill>
                  <a:schemeClr val="tx1"/>
                </a:solidFill>
                <a:effectLst/>
                <a:latin typeface="+mn-lt"/>
                <a:ea typeface="+mn-ea"/>
                <a:cs typeface="+mn-cs"/>
              </a:rPr>
              <a:t>De mi comunidad la </a:t>
            </a:r>
            <a:r>
              <a:rPr lang="es-ES" sz="1200" kern="1200" dirty="0" smtClean="0">
                <a:solidFill>
                  <a:schemeClr val="tx1"/>
                </a:solidFill>
                <a:effectLst/>
                <a:latin typeface="+mn-lt"/>
                <a:ea typeface="+mn-ea"/>
                <a:cs typeface="+mn-cs"/>
              </a:rPr>
              <a:t>mayoría de los jóvenes van al cuartel, se juntan, ahí se preocupan de qué podrían vivir y un </a:t>
            </a:r>
            <a:r>
              <a:rPr lang="es-ES" sz="1200" kern="1200" dirty="0" smtClean="0">
                <a:solidFill>
                  <a:schemeClr val="tx1"/>
                </a:solidFill>
                <a:effectLst/>
                <a:latin typeface="+mn-lt"/>
                <a:ea typeface="+mn-ea"/>
                <a:cs typeface="+mn-cs"/>
              </a:rPr>
              <a:t>5% </a:t>
            </a:r>
            <a:r>
              <a:rPr lang="es-ES" sz="1200" kern="1200" dirty="0" smtClean="0">
                <a:solidFill>
                  <a:schemeClr val="tx1"/>
                </a:solidFill>
                <a:effectLst/>
                <a:latin typeface="+mn-lt"/>
                <a:ea typeface="+mn-ea"/>
                <a:cs typeface="+mn-cs"/>
              </a:rPr>
              <a:t>se van al exterior del país,</a:t>
            </a:r>
            <a:r>
              <a:rPr lang="es-ES" sz="1200" kern="1200" baseline="0" dirty="0" smtClean="0">
                <a:solidFill>
                  <a:schemeClr val="tx1"/>
                </a:solidFill>
                <a:effectLst/>
                <a:latin typeface="+mn-lt"/>
                <a:ea typeface="+mn-ea"/>
                <a:cs typeface="+mn-cs"/>
              </a:rPr>
              <a:t> un 70% salen a la ciudad </a:t>
            </a:r>
            <a:r>
              <a:rPr lang="es-ES" sz="1200" kern="1200" baseline="0" dirty="0" smtClean="0">
                <a:solidFill>
                  <a:schemeClr val="tx1"/>
                </a:solidFill>
                <a:effectLst/>
                <a:latin typeface="+mn-lt"/>
                <a:ea typeface="+mn-ea"/>
                <a:cs typeface="+mn-cs"/>
              </a:rPr>
              <a:t>del Alto, un 5% se van a la producción de estuco y </a:t>
            </a:r>
            <a:r>
              <a:rPr lang="es-ES" sz="1200" kern="1200" baseline="0" dirty="0" smtClean="0">
                <a:solidFill>
                  <a:schemeClr val="tx1"/>
                </a:solidFill>
                <a:effectLst/>
                <a:latin typeface="+mn-lt"/>
                <a:ea typeface="+mn-ea"/>
                <a:cs typeface="+mn-cs"/>
              </a:rPr>
              <a:t>un 20% se quedan en </a:t>
            </a:r>
            <a:r>
              <a:rPr lang="es-ES" sz="1200" kern="1200" dirty="0" smtClean="0">
                <a:solidFill>
                  <a:schemeClr val="tx1"/>
                </a:solidFill>
                <a:effectLst/>
                <a:latin typeface="+mn-lt"/>
                <a:ea typeface="+mn-ea"/>
                <a:cs typeface="+mn-cs"/>
              </a:rPr>
              <a:t>el </a:t>
            </a:r>
            <a:r>
              <a:rPr lang="es-ES" sz="1200" kern="1200" dirty="0" smtClean="0">
                <a:solidFill>
                  <a:schemeClr val="tx1"/>
                </a:solidFill>
                <a:effectLst/>
                <a:latin typeface="+mn-lt"/>
                <a:ea typeface="+mn-ea"/>
                <a:cs typeface="+mn-cs"/>
              </a:rPr>
              <a:t>campo.</a:t>
            </a:r>
            <a:endParaRPr lang="es-BO" sz="1200" kern="1200" dirty="0" smtClean="0">
              <a:solidFill>
                <a:schemeClr val="tx1"/>
              </a:solidFill>
              <a:effectLst/>
              <a:latin typeface="+mn-lt"/>
              <a:ea typeface="+mn-ea"/>
              <a:cs typeface="+mn-cs"/>
            </a:endParaRPr>
          </a:p>
          <a:p>
            <a:r>
              <a:rPr lang="es-ES" sz="1200" kern="1200" dirty="0" smtClean="0">
                <a:solidFill>
                  <a:srgbClr val="FF0000"/>
                </a:solidFill>
                <a:effectLst/>
                <a:latin typeface="+mn-lt"/>
                <a:ea typeface="+mn-ea"/>
                <a:cs typeface="+mn-cs"/>
              </a:rPr>
              <a:t>Por otra</a:t>
            </a:r>
            <a:r>
              <a:rPr lang="es-ES" sz="1200" kern="1200" baseline="0" dirty="0" smtClean="0">
                <a:solidFill>
                  <a:srgbClr val="FF0000"/>
                </a:solidFill>
                <a:effectLst/>
                <a:latin typeface="+mn-lt"/>
                <a:ea typeface="+mn-ea"/>
                <a:cs typeface="+mn-cs"/>
              </a:rPr>
              <a:t> parte, c</a:t>
            </a:r>
            <a:r>
              <a:rPr lang="es-ES" sz="1200" kern="1200" dirty="0" smtClean="0">
                <a:solidFill>
                  <a:srgbClr val="FF0000"/>
                </a:solidFill>
                <a:effectLst/>
                <a:latin typeface="+mn-lt"/>
                <a:ea typeface="+mn-ea"/>
                <a:cs typeface="+mn-cs"/>
              </a:rPr>
              <a:t>omo </a:t>
            </a:r>
            <a:r>
              <a:rPr lang="es-ES" sz="1200" kern="1200" dirty="0" smtClean="0">
                <a:solidFill>
                  <a:srgbClr val="FF0000"/>
                </a:solidFill>
                <a:effectLst/>
                <a:latin typeface="+mn-lt"/>
                <a:ea typeface="+mn-ea"/>
                <a:cs typeface="+mn-cs"/>
              </a:rPr>
              <a:t>dice</a:t>
            </a:r>
            <a:r>
              <a:rPr lang="es-ES" sz="1200" kern="1200" baseline="0" dirty="0" smtClean="0">
                <a:solidFill>
                  <a:srgbClr val="FF0000"/>
                </a:solidFill>
                <a:effectLst/>
                <a:latin typeface="+mn-lt"/>
                <a:ea typeface="+mn-ea"/>
                <a:cs typeface="+mn-cs"/>
              </a:rPr>
              <a:t>n los mayores, </a:t>
            </a:r>
            <a:r>
              <a:rPr lang="es-ES" sz="1200" kern="1200" dirty="0" smtClean="0">
                <a:solidFill>
                  <a:srgbClr val="FF0000"/>
                </a:solidFill>
                <a:effectLst/>
                <a:latin typeface="+mn-lt"/>
                <a:ea typeface="+mn-ea"/>
                <a:cs typeface="+mn-cs"/>
              </a:rPr>
              <a:t>los jóvenes deberían estudiar agronomía: unos del suelo, de los animales, de riego, de las plagas… O así química para ayudar investigando de los abonos, los nutrientes de la tierra, etc. pero algo que ayude a mejorar la vida en el campo.</a:t>
            </a:r>
            <a:endParaRPr lang="es-BO" sz="1200" kern="1200" dirty="0" smtClean="0">
              <a:solidFill>
                <a:srgbClr val="FF0000"/>
              </a:solidFill>
              <a:effectLst/>
              <a:latin typeface="+mn-lt"/>
              <a:ea typeface="+mn-ea"/>
              <a:cs typeface="+mn-cs"/>
            </a:endParaRPr>
          </a:p>
          <a:p>
            <a:endParaRPr lang="es-BO" sz="1200" kern="1200" dirty="0" smtClean="0">
              <a:solidFill>
                <a:schemeClr val="tx1"/>
              </a:solidFill>
              <a:effectLst/>
              <a:latin typeface="+mn-lt"/>
              <a:ea typeface="+mn-ea"/>
              <a:cs typeface="+mn-cs"/>
            </a:endParaRPr>
          </a:p>
          <a:p>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3</a:t>
            </a:fld>
            <a:endParaRPr lang="es-ES"/>
          </a:p>
        </p:txBody>
      </p:sp>
    </p:spTree>
    <p:extLst>
      <p:ext uri="{BB962C8B-B14F-4D97-AF65-F5344CB8AC3E}">
        <p14:creationId xmlns:p14="http://schemas.microsoft.com/office/powerpoint/2010/main" val="937792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sz="1200" kern="1200" dirty="0" smtClean="0">
                <a:solidFill>
                  <a:schemeClr val="tx1"/>
                </a:solidFill>
                <a:effectLst/>
                <a:latin typeface="+mn-lt"/>
                <a:ea typeface="+mn-ea"/>
                <a:cs typeface="+mn-cs"/>
              </a:rPr>
              <a:t>Si las personas mayores dicen que “la vida está en el campo”,</a:t>
            </a:r>
            <a:r>
              <a:rPr lang="es-ES" sz="1200" kern="1200" baseline="0" dirty="0" smtClean="0">
                <a:solidFill>
                  <a:schemeClr val="tx1"/>
                </a:solidFill>
                <a:effectLst/>
                <a:latin typeface="+mn-lt"/>
                <a:ea typeface="+mn-ea"/>
                <a:cs typeface="+mn-cs"/>
              </a:rPr>
              <a:t> cómo se puede hacer para que los jóvenes no migren? </a:t>
            </a:r>
          </a:p>
          <a:p>
            <a:r>
              <a:rPr lang="es-ES" sz="1200" kern="1200" baseline="0" dirty="0" smtClean="0">
                <a:solidFill>
                  <a:schemeClr val="tx1"/>
                </a:solidFill>
                <a:effectLst/>
                <a:latin typeface="+mn-lt"/>
                <a:ea typeface="+mn-ea"/>
                <a:cs typeface="+mn-cs"/>
              </a:rPr>
              <a:t>Algunos dicen que n</a:t>
            </a:r>
            <a:r>
              <a:rPr lang="es-ES" sz="1200" kern="1200" dirty="0" smtClean="0">
                <a:solidFill>
                  <a:schemeClr val="tx1"/>
                </a:solidFill>
                <a:effectLst/>
                <a:latin typeface="+mn-lt"/>
                <a:ea typeface="+mn-ea"/>
                <a:cs typeface="+mn-cs"/>
              </a:rPr>
              <a:t>o hay que hacer nada… que la tierra da una vida armónica con la naturaleza y con la vida… </a:t>
            </a:r>
            <a:r>
              <a:rPr lang="es-ES" sz="1200" kern="1200" dirty="0" smtClean="0">
                <a:solidFill>
                  <a:schemeClr val="tx1"/>
                </a:solidFill>
                <a:effectLst/>
                <a:latin typeface="+mn-lt"/>
                <a:ea typeface="+mn-ea"/>
                <a:cs typeface="+mn-cs"/>
              </a:rPr>
              <a:t>que si </a:t>
            </a:r>
            <a:r>
              <a:rPr lang="es-ES" sz="1200" kern="1200" dirty="0" smtClean="0">
                <a:solidFill>
                  <a:schemeClr val="tx1"/>
                </a:solidFill>
                <a:effectLst/>
                <a:latin typeface="+mn-lt"/>
                <a:ea typeface="+mn-ea"/>
                <a:cs typeface="+mn-cs"/>
              </a:rPr>
              <a:t>tú trabajas la tierra, la tierra te da todo. La vida de la tierra y del ser humano tiene que estar armonizadas. Para que los jóvenes se queden: trabajemos el campo con cariño.</a:t>
            </a:r>
            <a:endParaRPr lang="es-BO" sz="1200" kern="1200" dirty="0" smtClean="0">
              <a:solidFill>
                <a:schemeClr val="tx1"/>
              </a:solidFill>
              <a:effectLst/>
              <a:latin typeface="+mn-lt"/>
              <a:ea typeface="+mn-ea"/>
              <a:cs typeface="+mn-cs"/>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Pero por otro lado creo que tanto los padres como la escuela fomentan la migración… la escuela primero no enseña</a:t>
            </a:r>
            <a:r>
              <a:rPr lang="es-ES" sz="1200" kern="1200" baseline="0" dirty="0" smtClean="0">
                <a:solidFill>
                  <a:schemeClr val="tx1"/>
                </a:solidFill>
                <a:effectLst/>
                <a:latin typeface="+mn-lt"/>
                <a:ea typeface="+mn-ea"/>
                <a:cs typeface="+mn-cs"/>
              </a:rPr>
              <a:t> cómo mejorar la agricultura y los padres a veces nos dicen </a:t>
            </a:r>
            <a:r>
              <a:rPr lang="es-ES" sz="1200" kern="1200" baseline="0" dirty="0" smtClean="0">
                <a:solidFill>
                  <a:schemeClr val="tx1"/>
                </a:solidFill>
                <a:effectLst/>
                <a:latin typeface="+mn-lt"/>
                <a:ea typeface="+mn-ea"/>
                <a:cs typeface="+mn-cs"/>
              </a:rPr>
              <a:t>“</a:t>
            </a:r>
            <a:r>
              <a:rPr lang="es-ES" sz="1200" kern="1200" dirty="0" smtClean="0">
                <a:solidFill>
                  <a:schemeClr val="tx1"/>
                </a:solidFill>
                <a:effectLst/>
                <a:latin typeface="+mn-lt"/>
                <a:ea typeface="+mn-ea"/>
                <a:cs typeface="+mn-cs"/>
              </a:rPr>
              <a:t>usted hijo o hija tienes que </a:t>
            </a:r>
            <a:r>
              <a:rPr lang="es-ES" sz="1200" kern="1200" dirty="0" smtClean="0">
                <a:solidFill>
                  <a:schemeClr val="tx1"/>
                </a:solidFill>
                <a:effectLst/>
                <a:latin typeface="+mn-lt"/>
                <a:ea typeface="+mn-ea"/>
                <a:cs typeface="+mn-cs"/>
              </a:rPr>
              <a:t>trabajar sentado con mano limpia”…los padres podrían incentivar a que se queden en el campo desde pequeños, en vez de migrar,</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deberían decir “</a:t>
            </a:r>
            <a:r>
              <a:rPr lang="es-ES" sz="1200" kern="1200" dirty="0" err="1" smtClean="0">
                <a:solidFill>
                  <a:schemeClr val="tx1"/>
                </a:solidFill>
                <a:effectLst/>
                <a:latin typeface="+mn-lt"/>
                <a:ea typeface="+mn-ea"/>
                <a:cs typeface="+mn-cs"/>
              </a:rPr>
              <a:t>mejorá</a:t>
            </a:r>
            <a:r>
              <a:rPr lang="es-ES" sz="1200" kern="1200" dirty="0" smtClean="0">
                <a:solidFill>
                  <a:schemeClr val="tx1"/>
                </a:solidFill>
                <a:effectLst/>
                <a:latin typeface="+mn-lt"/>
                <a:ea typeface="+mn-ea"/>
                <a:cs typeface="+mn-cs"/>
              </a:rPr>
              <a:t> las formas de trabajar en la tierra, yo </a:t>
            </a:r>
            <a:r>
              <a:rPr lang="es-ES" sz="1200" kern="1200" dirty="0" smtClean="0">
                <a:solidFill>
                  <a:schemeClr val="tx1"/>
                </a:solidFill>
                <a:effectLst/>
                <a:latin typeface="+mn-lt"/>
                <a:ea typeface="+mn-ea"/>
                <a:cs typeface="+mn-cs"/>
              </a:rPr>
              <a:t>trabajo con pala y pico</a:t>
            </a:r>
            <a:r>
              <a:rPr lang="es-ES" sz="1200" kern="1200" dirty="0" smtClean="0">
                <a:solidFill>
                  <a:schemeClr val="tx1"/>
                </a:solidFill>
                <a:effectLst/>
                <a:latin typeface="+mn-lt"/>
                <a:ea typeface="+mn-ea"/>
                <a:cs typeface="+mn-cs"/>
              </a:rPr>
              <a:t>, tu </a:t>
            </a:r>
            <a:r>
              <a:rPr lang="es-ES" sz="1200" kern="1200" dirty="0" err="1" smtClean="0">
                <a:solidFill>
                  <a:schemeClr val="tx1"/>
                </a:solidFill>
                <a:effectLst/>
                <a:latin typeface="+mn-lt"/>
                <a:ea typeface="+mn-ea"/>
                <a:cs typeface="+mn-cs"/>
              </a:rPr>
              <a:t>buscá</a:t>
            </a:r>
            <a:r>
              <a:rPr lang="es-ES" sz="1200" kern="1200" dirty="0" smtClean="0">
                <a:solidFill>
                  <a:schemeClr val="tx1"/>
                </a:solidFill>
                <a:effectLst/>
                <a:latin typeface="+mn-lt"/>
                <a:ea typeface="+mn-ea"/>
                <a:cs typeface="+mn-cs"/>
              </a:rPr>
              <a:t> algo mejor para seguir trabajando con alguna máquina tal vez”.</a:t>
            </a:r>
            <a:endParaRPr lang="es-B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Los padres deberían </a:t>
            </a:r>
            <a:r>
              <a:rPr lang="es-ES" sz="1200" kern="1200" dirty="0" smtClean="0">
                <a:solidFill>
                  <a:schemeClr val="tx1"/>
                </a:solidFill>
                <a:effectLst/>
                <a:latin typeface="+mn-lt"/>
                <a:ea typeface="+mn-ea"/>
                <a:cs typeface="+mn-cs"/>
              </a:rPr>
              <a:t>invitar a </a:t>
            </a:r>
            <a:r>
              <a:rPr lang="es-ES" sz="1200" kern="1200" dirty="0" smtClean="0">
                <a:solidFill>
                  <a:schemeClr val="tx1"/>
                </a:solidFill>
                <a:effectLst/>
                <a:latin typeface="+mn-lt"/>
                <a:ea typeface="+mn-ea"/>
                <a:cs typeface="+mn-cs"/>
              </a:rPr>
              <a:t>sus </a:t>
            </a:r>
            <a:r>
              <a:rPr lang="es-ES" sz="1200" kern="1200" dirty="0" smtClean="0">
                <a:solidFill>
                  <a:schemeClr val="tx1"/>
                </a:solidFill>
                <a:effectLst/>
                <a:latin typeface="+mn-lt"/>
                <a:ea typeface="+mn-ea"/>
                <a:cs typeface="+mn-cs"/>
              </a:rPr>
              <a:t>hijos a </a:t>
            </a:r>
            <a:r>
              <a:rPr lang="es-ES" sz="1200" kern="1200" dirty="0" smtClean="0">
                <a:solidFill>
                  <a:schemeClr val="tx1"/>
                </a:solidFill>
                <a:effectLst/>
                <a:latin typeface="+mn-lt"/>
                <a:ea typeface="+mn-ea"/>
                <a:cs typeface="+mn-cs"/>
              </a:rPr>
              <a:t>las reuniones</a:t>
            </a:r>
            <a:r>
              <a:rPr lang="es-ES" sz="1200" kern="1200" dirty="0" smtClean="0">
                <a:solidFill>
                  <a:schemeClr val="tx1"/>
                </a:solidFill>
                <a:effectLst/>
                <a:latin typeface="+mn-lt"/>
                <a:ea typeface="+mn-ea"/>
                <a:cs typeface="+mn-cs"/>
              </a:rPr>
              <a:t>, talleres y viajes </a:t>
            </a:r>
            <a:r>
              <a:rPr lang="es-ES" sz="1200" kern="1200" dirty="0" smtClean="0">
                <a:solidFill>
                  <a:schemeClr val="tx1"/>
                </a:solidFill>
                <a:effectLst/>
                <a:latin typeface="+mn-lt"/>
                <a:ea typeface="+mn-ea"/>
                <a:cs typeface="+mn-cs"/>
              </a:rPr>
              <a:t>para el intercambios de ideas y conocimientos. Escuchando </a:t>
            </a:r>
            <a:r>
              <a:rPr lang="es-ES" sz="1200" kern="1200" dirty="0" smtClean="0">
                <a:solidFill>
                  <a:schemeClr val="tx1"/>
                </a:solidFill>
                <a:effectLst/>
                <a:latin typeface="+mn-lt"/>
                <a:ea typeface="+mn-ea"/>
                <a:cs typeface="+mn-cs"/>
              </a:rPr>
              <a:t>también se puede aprender y si los jóvenes ven frutos en el campo se van a quedar. Como dicen “uno que produzca quinua, puede sacar hasta 5mil dólares”,</a:t>
            </a:r>
            <a:r>
              <a:rPr lang="es-ES" sz="1200" kern="1200" baseline="0" dirty="0" smtClean="0">
                <a:solidFill>
                  <a:schemeClr val="tx1"/>
                </a:solidFill>
                <a:effectLst/>
                <a:latin typeface="+mn-lt"/>
                <a:ea typeface="+mn-ea"/>
                <a:cs typeface="+mn-cs"/>
              </a:rPr>
              <a:t> si los jóvenes verían eso, se quedarían en el campo porque tendría para todo.</a:t>
            </a:r>
            <a:endParaRPr lang="es-B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4</a:t>
            </a:fld>
            <a:endParaRPr lang="es-ES"/>
          </a:p>
        </p:txBody>
      </p:sp>
    </p:spTree>
    <p:extLst>
      <p:ext uri="{BB962C8B-B14F-4D97-AF65-F5344CB8AC3E}">
        <p14:creationId xmlns:p14="http://schemas.microsoft.com/office/powerpoint/2010/main" val="3851510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Por otro lado, pero como han expresado compañeros de otros</a:t>
            </a:r>
            <a:r>
              <a:rPr lang="es-ES" sz="1200" kern="1200" baseline="0" dirty="0" smtClean="0">
                <a:solidFill>
                  <a:schemeClr val="tx1"/>
                </a:solidFill>
                <a:effectLst/>
                <a:latin typeface="+mn-lt"/>
                <a:ea typeface="+mn-ea"/>
                <a:cs typeface="+mn-cs"/>
              </a:rPr>
              <a:t> sectores, por ejemplo en el</a:t>
            </a:r>
            <a:r>
              <a:rPr lang="es-ES" sz="1200" kern="1200" dirty="0" smtClean="0">
                <a:solidFill>
                  <a:schemeClr val="tx1"/>
                </a:solidFill>
                <a:effectLst/>
                <a:latin typeface="+mn-lt"/>
                <a:ea typeface="+mn-ea"/>
                <a:cs typeface="+mn-cs"/>
              </a:rPr>
              <a:t> Municipio de Achacachi (</a:t>
            </a:r>
            <a:r>
              <a:rPr lang="es-ES" sz="1200" kern="1200" dirty="0" err="1" smtClean="0">
                <a:solidFill>
                  <a:schemeClr val="tx1"/>
                </a:solidFill>
                <a:effectLst/>
                <a:latin typeface="+mn-lt"/>
                <a:ea typeface="+mn-ea"/>
                <a:cs typeface="+mn-cs"/>
              </a:rPr>
              <a:t>Omasuyos</a:t>
            </a:r>
            <a:r>
              <a:rPr lang="es-ES" sz="1200" kern="1200" dirty="0" smtClean="0">
                <a:solidFill>
                  <a:schemeClr val="tx1"/>
                </a:solidFill>
                <a:effectLst/>
                <a:latin typeface="+mn-lt"/>
                <a:ea typeface="+mn-ea"/>
                <a:cs typeface="+mn-cs"/>
              </a:rPr>
              <a:t>) una persona apenas tiene 2 surquitos, ya no hay caso de que sus hijos se queden en las comunidades… eso causa migración de los jóvenes… ya no se va a abastecer un hijo con menos de 1 surco. En el sector de la atajada incluso dicen que es peor, 1 persona tiene menos de 1 surco. </a:t>
            </a: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Y</a:t>
            </a:r>
            <a:r>
              <a:rPr lang="es-ES" sz="1200" kern="1200" baseline="0" dirty="0" smtClean="0">
                <a:solidFill>
                  <a:schemeClr val="tx1"/>
                </a:solidFill>
                <a:effectLst/>
                <a:latin typeface="+mn-lt"/>
                <a:ea typeface="+mn-ea"/>
                <a:cs typeface="+mn-cs"/>
              </a:rPr>
              <a:t> qué se puede hacer en ese sector para que no migren a la ciudad?</a:t>
            </a: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Ahí los padres quieren que sus hijos vayan a trabajar en las oficinas, es orgullo para los padres verles a sus hijos con corbata, trabajando de sentados… no pueden incentivarles a que se queden en el campo.</a:t>
            </a:r>
            <a:r>
              <a:rPr lang="es-ES" sz="1200" kern="1200" baseline="0" dirty="0" smtClean="0">
                <a:solidFill>
                  <a:schemeClr val="tx1"/>
                </a:solidFill>
                <a:effectLst/>
                <a:latin typeface="+mn-lt"/>
                <a:ea typeface="+mn-ea"/>
                <a:cs typeface="+mn-cs"/>
              </a:rPr>
              <a:t> Incentivando que vivan en la ciudad, no velan por su salud como si se quedaran en el campo con vida sana.</a:t>
            </a: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Hay que pensar mucho como papas y como jóvenes cuáles son sus ambiciones para ver si </a:t>
            </a:r>
            <a:r>
              <a:rPr lang="es-ES" sz="1200" kern="1200" dirty="0" smtClean="0">
                <a:solidFill>
                  <a:schemeClr val="tx1"/>
                </a:solidFill>
                <a:effectLst/>
                <a:latin typeface="+mn-lt"/>
                <a:ea typeface="+mn-ea"/>
                <a:cs typeface="+mn-cs"/>
              </a:rPr>
              <a:t>desde niños incentivar a que</a:t>
            </a:r>
            <a:r>
              <a:rPr lang="es-ES" sz="1200" kern="1200" baseline="0" dirty="0" smtClean="0">
                <a:solidFill>
                  <a:schemeClr val="tx1"/>
                </a:solidFill>
                <a:effectLst/>
                <a:latin typeface="+mn-lt"/>
                <a:ea typeface="+mn-ea"/>
                <a:cs typeface="+mn-cs"/>
              </a:rPr>
              <a:t> </a:t>
            </a:r>
            <a:r>
              <a:rPr lang="es-ES" sz="1200" kern="1200" baseline="0" dirty="0" smtClean="0">
                <a:solidFill>
                  <a:schemeClr val="tx1"/>
                </a:solidFill>
                <a:effectLst/>
                <a:latin typeface="+mn-lt"/>
                <a:ea typeface="+mn-ea"/>
                <a:cs typeface="+mn-cs"/>
              </a:rPr>
              <a:t>se quedan en el campo o si mas bien se los estimula a estudiar y salir afuera.</a:t>
            </a:r>
            <a:endParaRPr lang="es-BO" sz="1200" kern="1200" dirty="0" smtClean="0">
              <a:solidFill>
                <a:schemeClr val="tx1"/>
              </a:solidFill>
              <a:effectLst/>
              <a:latin typeface="+mn-lt"/>
              <a:ea typeface="+mn-ea"/>
              <a:cs typeface="+mn-cs"/>
            </a:endParaRPr>
          </a:p>
          <a:p>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5</a:t>
            </a:fld>
            <a:endParaRPr lang="es-ES"/>
          </a:p>
        </p:txBody>
      </p:sp>
    </p:spTree>
    <p:extLst>
      <p:ext uri="{BB962C8B-B14F-4D97-AF65-F5344CB8AC3E}">
        <p14:creationId xmlns:p14="http://schemas.microsoft.com/office/powerpoint/2010/main" val="3812274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En algunos sectores a los jóvenes se los discrimina en la toma de decisiones en las reuniones, porque todavía no han estado en un cargo político</a:t>
            </a:r>
            <a:r>
              <a:rPr lang="es-ES" sz="1200" kern="1200" baseline="0" dirty="0" smtClean="0">
                <a:solidFill>
                  <a:schemeClr val="tx1"/>
                </a:solidFill>
                <a:effectLst/>
                <a:latin typeface="+mn-lt"/>
                <a:ea typeface="+mn-ea"/>
                <a:cs typeface="+mn-cs"/>
              </a:rPr>
              <a:t> o</a:t>
            </a:r>
            <a:r>
              <a:rPr lang="es-ES" sz="1200" kern="1200" dirty="0" smtClean="0">
                <a:solidFill>
                  <a:schemeClr val="tx1"/>
                </a:solidFill>
                <a:effectLst/>
                <a:latin typeface="+mn-lt"/>
                <a:ea typeface="+mn-ea"/>
                <a:cs typeface="+mn-cs"/>
              </a:rPr>
              <a:t> porque no viven en la comunidad. Igual que se les discrimina a los mayores cuando vuelven</a:t>
            </a:r>
            <a:r>
              <a:rPr lang="es-ES" sz="1200" kern="1200" baseline="0" dirty="0" smtClean="0">
                <a:solidFill>
                  <a:schemeClr val="tx1"/>
                </a:solidFill>
                <a:effectLst/>
                <a:latin typeface="+mn-lt"/>
                <a:ea typeface="+mn-ea"/>
                <a:cs typeface="+mn-cs"/>
              </a:rPr>
              <a:t> al campo </a:t>
            </a:r>
            <a:r>
              <a:rPr lang="es-ES" sz="1200" kern="1200" baseline="0" dirty="0" smtClean="0">
                <a:solidFill>
                  <a:schemeClr val="tx1"/>
                </a:solidFill>
                <a:effectLst/>
                <a:latin typeface="+mn-lt"/>
                <a:ea typeface="+mn-ea"/>
                <a:cs typeface="+mn-cs"/>
              </a:rPr>
              <a:t>después </a:t>
            </a:r>
            <a:r>
              <a:rPr lang="es-ES" sz="1200" kern="1200" baseline="0" dirty="0" smtClean="0">
                <a:solidFill>
                  <a:schemeClr val="tx1"/>
                </a:solidFill>
                <a:effectLst/>
                <a:latin typeface="+mn-lt"/>
                <a:ea typeface="+mn-ea"/>
                <a:cs typeface="+mn-cs"/>
              </a:rPr>
              <a:t>de haber vivido afuera harto tiempo. A las mujeres ya no se les discrimina desde hace ya harto tiempo.</a:t>
            </a:r>
            <a:endParaRPr lang="es-ES" sz="1200" kern="1200" dirty="0" smtClean="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6</a:t>
            </a:fld>
            <a:endParaRPr lang="es-ES"/>
          </a:p>
        </p:txBody>
      </p:sp>
    </p:spTree>
    <p:extLst>
      <p:ext uri="{BB962C8B-B14F-4D97-AF65-F5344CB8AC3E}">
        <p14:creationId xmlns:p14="http://schemas.microsoft.com/office/powerpoint/2010/main" val="861134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Mi sueño desde pequeño era cómo unir a todos los hermanos y hermanas de la comunidad a una sola idea… cuando son muy dispersas las ideas ya no se valoran... Me pregunto, cómo entre nosotros podemos valorarnos? Si alguien tiene una buena idea, cómo yo puedo valorar? A mi cómo me pueden valorar? </a:t>
            </a: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La </a:t>
            </a:r>
            <a:r>
              <a:rPr lang="es-ES" sz="1200" kern="1200" dirty="0" smtClean="0">
                <a:solidFill>
                  <a:schemeClr val="tx1"/>
                </a:solidFill>
                <a:effectLst/>
                <a:latin typeface="+mn-lt"/>
                <a:ea typeface="+mn-ea"/>
                <a:cs typeface="+mn-cs"/>
              </a:rPr>
              <a:t>discriminación es </a:t>
            </a:r>
            <a:r>
              <a:rPr lang="es-ES" sz="1200" kern="1200" dirty="0" smtClean="0">
                <a:solidFill>
                  <a:schemeClr val="tx1"/>
                </a:solidFill>
                <a:effectLst/>
                <a:latin typeface="+mn-lt"/>
                <a:ea typeface="+mn-ea"/>
                <a:cs typeface="+mn-cs"/>
              </a:rPr>
              <a:t>como si una enfermedad se haya entrado y mi sueño es destruir esa enfermedad y que se valoren entre todos…que dejemos de contradecir, traigamos dos ideas diferentes y las unamos en una sola idea. </a:t>
            </a:r>
            <a:endParaRPr lang="es-BO" sz="1200" kern="1200" dirty="0" smtClean="0">
              <a:solidFill>
                <a:schemeClr val="tx1"/>
              </a:solidFill>
              <a:effectLst/>
              <a:latin typeface="+mn-lt"/>
              <a:ea typeface="+mn-ea"/>
              <a:cs typeface="+mn-cs"/>
            </a:endParaRPr>
          </a:p>
          <a:p>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7</a:t>
            </a:fld>
            <a:endParaRPr lang="es-ES"/>
          </a:p>
        </p:txBody>
      </p:sp>
    </p:spTree>
    <p:extLst>
      <p:ext uri="{BB962C8B-B14F-4D97-AF65-F5344CB8AC3E}">
        <p14:creationId xmlns:p14="http://schemas.microsoft.com/office/powerpoint/2010/main" val="2356925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sz="1200" kern="1200" dirty="0" smtClean="0">
                <a:solidFill>
                  <a:schemeClr val="tx1"/>
                </a:solidFill>
                <a:effectLst/>
                <a:latin typeface="+mn-lt"/>
                <a:ea typeface="+mn-ea"/>
                <a:cs typeface="+mn-cs"/>
              </a:rPr>
              <a:t>Esta Ave: el </a:t>
            </a:r>
            <a:r>
              <a:rPr lang="es-ES" sz="1200" kern="1200" dirty="0" err="1" smtClean="0">
                <a:solidFill>
                  <a:schemeClr val="tx1"/>
                </a:solidFill>
                <a:effectLst/>
                <a:latin typeface="+mn-lt"/>
                <a:ea typeface="+mn-ea"/>
                <a:cs typeface="+mn-cs"/>
              </a:rPr>
              <a:t>Allcamari</a:t>
            </a:r>
            <a:r>
              <a:rPr lang="es-ES" sz="1200" kern="1200" dirty="0" smtClean="0">
                <a:solidFill>
                  <a:schemeClr val="tx1"/>
                </a:solidFill>
                <a:effectLst/>
                <a:latin typeface="+mn-lt"/>
                <a:ea typeface="+mn-ea"/>
                <a:cs typeface="+mn-cs"/>
              </a:rPr>
              <a:t>, tiene una idea muy inteligente, no se va del campo, no emigra, radica en su lugar nomás y busca cómo sobrevivir en su lugar, pero se queda ahí libremente, sin que nadie le obligue. </a:t>
            </a:r>
            <a:endParaRPr lang="es-BO"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8</a:t>
            </a:fld>
            <a:endParaRPr lang="es-ES"/>
          </a:p>
        </p:txBody>
      </p:sp>
    </p:spTree>
    <p:extLst>
      <p:ext uri="{BB962C8B-B14F-4D97-AF65-F5344CB8AC3E}">
        <p14:creationId xmlns:p14="http://schemas.microsoft.com/office/powerpoint/2010/main" val="450386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La vicuña en cambio, es un animal silvestre, libre, no depende de nadie, sabe dónde va a tener comida y dónde no va a tener… va donde hay y sabe a dónde va a ir… no emigra tampoco, porque cuando se va, regresa siempre</a:t>
            </a:r>
            <a:r>
              <a:rPr lang="es-ES" sz="1200" kern="1200" dirty="0" smtClean="0">
                <a:solidFill>
                  <a:schemeClr val="tx1"/>
                </a:solidFill>
                <a:effectLst/>
                <a:latin typeface="+mn-lt"/>
                <a:ea typeface="+mn-ea"/>
                <a:cs typeface="+mn-cs"/>
              </a:rPr>
              <a:t>. Entonces mi mensaje sería que </a:t>
            </a:r>
            <a:r>
              <a:rPr lang="es-BO" sz="1200" b="1" dirty="0" smtClean="0">
                <a:solidFill>
                  <a:schemeClr val="bg1"/>
                </a:solidFill>
                <a:effectLst>
                  <a:outerShdw blurRad="38100" dist="38100" dir="2700000" algn="tl">
                    <a:srgbClr val="000000">
                      <a:alpha val="43137"/>
                    </a:srgbClr>
                  </a:outerShdw>
                </a:effectLst>
              </a:rPr>
              <a:t>…Si te vas de tu tierra natal, no te olvides regresar a donde naciste!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s-B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sz="1200" kern="1200" dirty="0" smtClean="0">
                <a:solidFill>
                  <a:schemeClr val="tx1"/>
                </a:solidFill>
                <a:effectLst/>
                <a:latin typeface="+mn-lt"/>
                <a:ea typeface="+mn-ea"/>
                <a:cs typeface="+mn-cs"/>
              </a:rPr>
              <a:t>A mí me gustaría que luego de estas exposiciones, en las mesas de diálogo, se pueda pensar qué cosas se podrían hacer para que los jóvenes se queden en el campo y en su país,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como el </a:t>
            </a:r>
            <a:r>
              <a:rPr lang="es-ES" sz="1200" kern="1200" dirty="0" err="1" smtClean="0">
                <a:solidFill>
                  <a:schemeClr val="tx1"/>
                </a:solidFill>
                <a:effectLst/>
                <a:latin typeface="+mn-lt"/>
                <a:ea typeface="+mn-ea"/>
                <a:cs typeface="+mn-cs"/>
              </a:rPr>
              <a:t>Allcamari</a:t>
            </a:r>
            <a:r>
              <a:rPr lang="es-ES" sz="1200" kern="1200" dirty="0" smtClean="0">
                <a:solidFill>
                  <a:schemeClr val="tx1"/>
                </a:solidFill>
                <a:effectLst/>
                <a:latin typeface="+mn-lt"/>
                <a:ea typeface="+mn-ea"/>
                <a:cs typeface="+mn-cs"/>
              </a:rPr>
              <a:t>, o para que regresen como la vicuña?</a:t>
            </a:r>
            <a:endParaRPr lang="es-BO" sz="1200" kern="1200" dirty="0" smtClean="0">
              <a:solidFill>
                <a:schemeClr val="tx1"/>
              </a:solidFill>
              <a:effectLst/>
              <a:latin typeface="+mn-lt"/>
              <a:ea typeface="+mn-ea"/>
              <a:cs typeface="+mn-cs"/>
            </a:endParaRPr>
          </a:p>
          <a:p>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9</a:t>
            </a:fld>
            <a:endParaRPr lang="es-ES"/>
          </a:p>
        </p:txBody>
      </p:sp>
    </p:spTree>
    <p:extLst>
      <p:ext uri="{BB962C8B-B14F-4D97-AF65-F5344CB8AC3E}">
        <p14:creationId xmlns:p14="http://schemas.microsoft.com/office/powerpoint/2010/main" val="825144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0DACE20-83AC-4931-9176-B73311365DE1}" type="datetimeFigureOut">
              <a:rPr lang="en-US"/>
              <a:pPr>
                <a:defRPr/>
              </a:pPr>
              <a:t>7/14/2014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12F07D-2DE3-4D92-97C4-02E35E4F3781}" type="slidenum">
              <a:rPr lang="en-US"/>
              <a:pPr>
                <a:defRPr/>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3892DE7-93AE-46A8-8BB4-39B4643C9C49}" type="datetimeFigureOut">
              <a:rPr lang="en-US"/>
              <a:pPr>
                <a:defRPr/>
              </a:pPr>
              <a:t>7/14/2014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97EF33-C623-45BB-9248-CF12861783CA}" type="slidenum">
              <a:rPr lang="en-US"/>
              <a:pPr>
                <a:defRPr/>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A3180F6-9EAB-44B2-8630-2CB5A0A9907C}" type="datetimeFigureOut">
              <a:rPr lang="en-US"/>
              <a:pPr>
                <a:defRPr/>
              </a:pPr>
              <a:t>7/14/2014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256B8E-455F-4746-A54D-A6659B97B7B8}" type="slidenum">
              <a:rPr lang="en-US"/>
              <a:pPr>
                <a:defRPr/>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E8B5BD7-07C1-48BB-ABC9-837F858A9796}" type="datetimeFigureOut">
              <a:rPr lang="en-US"/>
              <a:pPr>
                <a:defRPr/>
              </a:pPr>
              <a:t>7/14/2014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967A01-214B-408A-9FBE-50817C009FB9}" type="slidenum">
              <a:rPr lang="en-US"/>
              <a:pPr>
                <a:defRPr/>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11C4DC3-1A8E-44E0-B610-BB4DFC2D98AB}" type="datetimeFigureOut">
              <a:rPr lang="en-US"/>
              <a:pPr>
                <a:defRPr/>
              </a:pPr>
              <a:t>7/14/2014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BB64DB-821B-41C8-B860-CD23BDB2E763}" type="slidenum">
              <a:rPr lang="en-US"/>
              <a:pPr>
                <a:defRPr/>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A05BAA5-8006-409A-BEDC-C95A27FF75C0}" type="datetimeFigureOut">
              <a:rPr lang="en-US"/>
              <a:pPr>
                <a:defRPr/>
              </a:pPr>
              <a:t>7/14/2014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DA9F67E-841B-442E-A326-A93A09E45B94}" type="slidenum">
              <a:rPr lang="en-US"/>
              <a:pPr>
                <a:defRPr/>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84A9B0-81E0-4BEE-957F-0F276078C420}" type="datetimeFigureOut">
              <a:rPr lang="en-US"/>
              <a:pPr>
                <a:defRPr/>
              </a:pPr>
              <a:t>7/14/2014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59A53C5-727F-4DC7-A46B-2E5AB5CEABEC}" type="slidenum">
              <a:rPr lang="en-US"/>
              <a:pPr>
                <a:defRPr/>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7AC4E4-73C0-4E49-9A36-DAF822A927D1}" type="datetimeFigureOut">
              <a:rPr lang="en-US"/>
              <a:pPr>
                <a:defRPr/>
              </a:pPr>
              <a:t>7/14/2014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322C5FA-7738-4AD9-852A-C7746DF30FEE}" type="slidenum">
              <a:rPr lang="en-US"/>
              <a:pPr>
                <a:defRPr/>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D7E3C0A-90CD-4E02-B57A-F5E5BF95517A}" type="datetimeFigureOut">
              <a:rPr lang="en-US"/>
              <a:pPr>
                <a:defRPr/>
              </a:pPr>
              <a:t>7/14/2014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9B455F-FBA7-469E-946B-CCFEA6D4E7C6}" type="slidenum">
              <a:rPr lang="en-US"/>
              <a:pPr>
                <a:defRPr/>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16AA6F8-EC98-452E-9BA8-5C248160EFA1}" type="datetimeFigureOut">
              <a:rPr lang="en-US"/>
              <a:pPr>
                <a:defRPr/>
              </a:pPr>
              <a:t>7/14/2014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13796E-6867-4CEC-B72B-1F027531FB76}" type="slidenum">
              <a:rPr lang="en-US"/>
              <a:pPr>
                <a:defRPr/>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3A39E8-F4F7-4011-9F8B-9E6DA3E1B715}" type="datetimeFigureOut">
              <a:rPr lang="en-US"/>
              <a:pPr>
                <a:defRPr/>
              </a:pPr>
              <a:t>7/14/2014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7189F-DDE4-4B04-8A83-38A3F31567CF}" type="slidenum">
              <a:rPr lang="en-US"/>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3DBC7"/>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3285DC5-8098-4DFF-A2B8-0424C8928371}" type="datetimeFigureOut">
              <a:rPr lang="en-US"/>
              <a:pPr>
                <a:defRPr/>
              </a:pPr>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D29C61F-A77F-481C-93BA-4DBE0CBA34AF}"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Acercamiento%20Erik.kmz"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salinas\DSC0119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060" t="9363" r="3218" b="25153"/>
          <a:stretch/>
        </p:blipFill>
        <p:spPr bwMode="auto">
          <a:xfrm>
            <a:off x="1238603" y="0"/>
            <a:ext cx="673319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bwMode="auto">
          <a:xfrm>
            <a:off x="255984" y="-459432"/>
            <a:ext cx="7772400" cy="18303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EC" sz="5000" b="1" dirty="0">
                <a:solidFill>
                  <a:srgbClr val="C00000"/>
                </a:solidFill>
                <a:latin typeface="Comic Sans MS" pitchFamily="66" charset="0"/>
              </a:rPr>
              <a:t>José </a:t>
            </a:r>
            <a:r>
              <a:rPr lang="es-EC" sz="5000" b="1" dirty="0">
                <a:solidFill>
                  <a:srgbClr val="C00000"/>
                </a:solidFill>
                <a:latin typeface="Comic Sans MS" pitchFamily="66" charset="0"/>
                <a:hlinkClick r:id="rId4" action="ppaction://hlinkfile"/>
              </a:rPr>
              <a:t>Erik </a:t>
            </a:r>
            <a:r>
              <a:rPr lang="es-EC" sz="5000" b="1" dirty="0" err="1" smtClean="0">
                <a:solidFill>
                  <a:srgbClr val="C00000"/>
                </a:solidFill>
                <a:latin typeface="Comic Sans MS" pitchFamily="66" charset="0"/>
              </a:rPr>
              <a:t>Tiñini</a:t>
            </a:r>
            <a:endParaRPr lang="en-US" sz="5000" b="1" dirty="0" smtClean="0">
              <a:solidFill>
                <a:srgbClr val="C0000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err="1" smtClean="0">
                <a:solidFill>
                  <a:srgbClr val="FFFF99"/>
                </a:solidFill>
              </a:rPr>
              <a:t>Multilocalidad</a:t>
            </a:r>
            <a:endParaRPr lang="es-BO" sz="3600" dirty="0" smtClean="0">
              <a:solidFill>
                <a:srgbClr val="FFFF99"/>
              </a:solidFill>
            </a:endParaRPr>
          </a:p>
        </p:txBody>
      </p:sp>
      <p:pic>
        <p:nvPicPr>
          <p:cNvPr id="2050" name="Picture 2" descr="C:\Users\Mariana\Desktop\videos\Prosuco\Fotos\Erik\Illima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7" y="1003527"/>
            <a:ext cx="8335713" cy="6169889"/>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bwMode="auto">
          <a:xfrm>
            <a:off x="323528" y="1124744"/>
            <a:ext cx="3888431" cy="5517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Aft>
                <a:spcPts val="200"/>
              </a:spcAft>
            </a:pPr>
            <a:r>
              <a:rPr lang="es-BO" dirty="0" smtClean="0"/>
              <a:t>Vivo en mi comunidad y en el Alto</a:t>
            </a:r>
          </a:p>
          <a:p>
            <a:pPr eaLnBrk="1" hangingPunct="1">
              <a:spcAft>
                <a:spcPts val="200"/>
              </a:spcAft>
            </a:pPr>
            <a:r>
              <a:rPr lang="es-BO" dirty="0" smtClean="0"/>
              <a:t>En mi comunidad: Agricultura y ganadería</a:t>
            </a:r>
          </a:p>
          <a:p>
            <a:pPr eaLnBrk="1" hangingPunct="1">
              <a:spcAft>
                <a:spcPts val="200"/>
              </a:spcAft>
            </a:pPr>
            <a:r>
              <a:rPr lang="es-BO" dirty="0" smtClean="0"/>
              <a:t>En el Alto: Estudiante de Química de la UMSA</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ariana\Desktop\videos\Prosuco\Fotos\Erik\20111231_2034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9" y="-27384"/>
            <a:ext cx="9081385" cy="72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180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0142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BO"/>
          </a:p>
        </p:txBody>
      </p:sp>
      <p:pic>
        <p:nvPicPr>
          <p:cNvPr id="5" name="Picture 2" descr="G:\salinas\DSC011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865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alinas\DSC0116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904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alinas\DSC010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921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BO" dirty="0" smtClean="0"/>
              <a:t>AVE?</a:t>
            </a:r>
            <a:endParaRPr lang="es-BO" dirty="0"/>
          </a:p>
        </p:txBody>
      </p:sp>
      <p:pic>
        <p:nvPicPr>
          <p:cNvPr id="3" name="2 Imagen"/>
          <p:cNvPicPr>
            <a:picLocks noChangeAspect="1"/>
          </p:cNvPicPr>
          <p:nvPr/>
        </p:nvPicPr>
        <p:blipFill rotWithShape="1">
          <a:blip r:embed="rId3" cstate="print">
            <a:extLst>
              <a:ext uri="{28A0092B-C50C-407E-A947-70E740481C1C}">
                <a14:useLocalDpi xmlns:a14="http://schemas.microsoft.com/office/drawing/2010/main" val="0"/>
              </a:ext>
            </a:extLst>
          </a:blip>
          <a:srcRect l="15346" t="10344" r="36378" b="32207"/>
          <a:stretch/>
        </p:blipFill>
        <p:spPr>
          <a:xfrm>
            <a:off x="662229" y="26657"/>
            <a:ext cx="7654187" cy="6831344"/>
          </a:xfrm>
          <a:prstGeom prst="rect">
            <a:avLst/>
          </a:prstGeom>
        </p:spPr>
      </p:pic>
      <p:sp>
        <p:nvSpPr>
          <p:cNvPr id="4" name="3 CuadroTexto"/>
          <p:cNvSpPr txBox="1"/>
          <p:nvPr/>
        </p:nvSpPr>
        <p:spPr>
          <a:xfrm>
            <a:off x="3419872" y="5919663"/>
            <a:ext cx="4824536" cy="461665"/>
          </a:xfrm>
          <a:prstGeom prst="rect">
            <a:avLst/>
          </a:prstGeom>
          <a:noFill/>
        </p:spPr>
        <p:txBody>
          <a:bodyPr wrap="square" rtlCol="0">
            <a:spAutoFit/>
          </a:bodyPr>
          <a:lstStyle/>
          <a:p>
            <a:r>
              <a:rPr lang="es-BO" sz="2400" b="1" dirty="0" smtClean="0">
                <a:solidFill>
                  <a:schemeClr val="tx1">
                    <a:lumMod val="95000"/>
                    <a:lumOff val="5000"/>
                  </a:schemeClr>
                </a:solidFill>
                <a:effectLst>
                  <a:outerShdw blurRad="38100" dist="38100" dir="2700000" algn="tl">
                    <a:srgbClr val="000000">
                      <a:alpha val="43137"/>
                    </a:srgbClr>
                  </a:outerShdw>
                </a:effectLst>
              </a:rPr>
              <a:t>…No migres de tu comunidad</a:t>
            </a:r>
            <a:endParaRPr lang="es-BO" sz="2400" b="1" dirty="0">
              <a:solidFill>
                <a:schemeClr val="tx1">
                  <a:lumMod val="95000"/>
                  <a:lumOff val="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33698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BO"/>
          </a:p>
        </p:txBody>
      </p:sp>
      <p:pic>
        <p:nvPicPr>
          <p:cNvPr id="1026" name="Picture 2" descr="C:\Users\Mariana\Desktop\videos\Prosuco\fotos aves\Vicuñ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90" r="1686"/>
          <a:stretch/>
        </p:blipFill>
        <p:spPr bwMode="auto">
          <a:xfrm>
            <a:off x="-133384" y="260648"/>
            <a:ext cx="9529920" cy="6597352"/>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4442061" y="5555665"/>
            <a:ext cx="4701939" cy="1200329"/>
          </a:xfrm>
          <a:prstGeom prst="rect">
            <a:avLst/>
          </a:prstGeom>
          <a:noFill/>
        </p:spPr>
        <p:txBody>
          <a:bodyPr wrap="square" rtlCol="0">
            <a:spAutoFit/>
          </a:bodyPr>
          <a:lstStyle/>
          <a:p>
            <a:pPr algn="just"/>
            <a:r>
              <a:rPr lang="es-BO" sz="2400" b="1" dirty="0" smtClean="0">
                <a:solidFill>
                  <a:schemeClr val="bg1"/>
                </a:solidFill>
                <a:effectLst>
                  <a:outerShdw blurRad="38100" dist="38100" dir="2700000" algn="tl">
                    <a:srgbClr val="000000">
                      <a:alpha val="43137"/>
                    </a:srgbClr>
                  </a:outerShdw>
                </a:effectLst>
              </a:rPr>
              <a:t>…Si te vas de tu tierra natal, no te olvides regresar a donde naciste!</a:t>
            </a:r>
            <a:endParaRPr lang="es-BO" sz="2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49573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idx="1"/>
          </p:nvPr>
        </p:nvSpPr>
        <p:spPr/>
        <p:txBody>
          <a:bodyPr/>
          <a:lstStyle/>
          <a:p>
            <a:endParaRPr lang="es-BO"/>
          </a:p>
        </p:txBody>
      </p:sp>
      <p:pic>
        <p:nvPicPr>
          <p:cNvPr id="3074" name="Picture 2" descr="C:\Users\Mariana\Desktop\videos\Prosuco\Fotos\Erik\SAM_2114.JPG"/>
          <p:cNvPicPr>
            <a:picLocks noChangeAspect="1" noChangeArrowheads="1"/>
          </p:cNvPicPr>
          <p:nvPr/>
        </p:nvPicPr>
        <p:blipFill rotWithShape="1">
          <a:blip r:embed="rId2">
            <a:extLst>
              <a:ext uri="{28A0092B-C50C-407E-A947-70E740481C1C}">
                <a14:useLocalDpi xmlns:a14="http://schemas.microsoft.com/office/drawing/2010/main" val="0"/>
              </a:ext>
            </a:extLst>
          </a:blip>
          <a:srcRect t="19578"/>
          <a:stretch/>
        </p:blipFill>
        <p:spPr bwMode="auto">
          <a:xfrm>
            <a:off x="-268288" y="548680"/>
            <a:ext cx="9448800" cy="5699234"/>
          </a:xfrm>
          <a:prstGeom prst="rect">
            <a:avLst/>
          </a:prstGeom>
          <a:noFill/>
          <a:extLst>
            <a:ext uri="{909E8E84-426E-40DD-AFC4-6F175D3DCCD1}">
              <a14:hiddenFill xmlns:a14="http://schemas.microsoft.com/office/drawing/2010/main">
                <a:solidFill>
                  <a:srgbClr val="FFFFFF"/>
                </a:solidFill>
              </a14:hiddenFill>
            </a:ext>
          </a:extLst>
        </p:spPr>
      </p:pic>
      <p:sp>
        <p:nvSpPr>
          <p:cNvPr id="7" name="2 Título"/>
          <p:cNvSpPr txBox="1">
            <a:spLocks/>
          </p:cNvSpPr>
          <p:nvPr/>
        </p:nvSpPr>
        <p:spPr bwMode="auto">
          <a:xfrm>
            <a:off x="899592" y="5445224"/>
            <a:ext cx="7772400" cy="136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kern="1200" cap="all">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a:r>
              <a:rPr lang="es-BO" dirty="0" smtClean="0"/>
              <a:t>Gracias…</a:t>
            </a:r>
            <a:endParaRPr lang="es-BO" dirty="0"/>
          </a:p>
        </p:txBody>
      </p:sp>
    </p:spTree>
    <p:extLst>
      <p:ext uri="{BB962C8B-B14F-4D97-AF65-F5344CB8AC3E}">
        <p14:creationId xmlns:p14="http://schemas.microsoft.com/office/powerpoint/2010/main" val="4149823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2365</TotalTime>
  <Words>1546</Words>
  <Application>Microsoft Office PowerPoint</Application>
  <PresentationFormat>Presentación en pantalla (4:3)</PresentationFormat>
  <Paragraphs>48</Paragraphs>
  <Slides>10</Slides>
  <Notes>9</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Office Theme</vt:lpstr>
      <vt:lpstr>Presentación de PowerPoint</vt:lpstr>
      <vt:lpstr>Multilocalidad</vt:lpstr>
      <vt:lpstr>Presentación de PowerPoint</vt:lpstr>
      <vt:lpstr>Presentación de PowerPoint</vt:lpstr>
      <vt:lpstr>Presentación de PowerPoint</vt:lpstr>
      <vt:lpstr>Presentación de PowerPoint</vt:lpstr>
      <vt:lpstr>Presentación de PowerPoint</vt:lpstr>
      <vt:lpstr>AVE?</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Natalie Alem</dc:creator>
  <cp:lastModifiedBy>Mariana</cp:lastModifiedBy>
  <cp:revision>289</cp:revision>
  <dcterms:created xsi:type="dcterms:W3CDTF">2009-09-28T14:12:55Z</dcterms:created>
  <dcterms:modified xsi:type="dcterms:W3CDTF">2014-07-14T17:05:18Z</dcterms:modified>
</cp:coreProperties>
</file>